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3B65B8-53DC-4BCB-AEBF-492DC9697251}">
          <p14:sldIdLst>
            <p14:sldId id="256"/>
            <p14:sldId id="257"/>
            <p14:sldId id="258"/>
            <p14:sldId id="259"/>
            <p14:sldId id="263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6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F9FC-077E-4A40-B549-2BBE379B601D}" type="datetimeFigureOut">
              <a:rPr lang="hr-HR" smtClean="0"/>
              <a:t>21.03.2025.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6E16-B33E-457F-9916-4D5AFE6657D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67B-50BF-40DF-8364-28707179A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1D34-1B8E-47C6-80D0-457EE0FB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2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607E9-90CB-4EC3-BFC9-07EDD058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B1384C-24C7-4CD0-8B92-D90451B6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A262905-6F9B-4F86-9E50-E9DA6DF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43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6D35-CFA6-4B63-BF11-E19CD2DE4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56DE-163C-48D3-B4DB-66AA14761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871E8D-D6F2-4C79-A882-74BAB8B2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8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9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933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9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F22F-DC98-4B5C-A47C-6A9E6102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2AFC-EA56-40CB-A1FC-92A03EDF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FF8F-782A-4C94-8833-AFD41A2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84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771-2B9E-417E-B8DA-1FB73CA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5B0E-9F5A-4DB6-9497-58E62E88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64" y="4589463"/>
            <a:ext cx="71782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DE33-3ECF-4A51-BF12-67447FA9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13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053-C862-47AB-AF3B-0BCCC8C1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A8-C494-4B91-9F99-36B9A88CC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825625"/>
            <a:ext cx="456758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28E9E-54E2-4C0F-A8BD-ED00505E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48" y="1825625"/>
            <a:ext cx="4864652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EB1797-359A-40A3-9436-0FF9D3D7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4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EE616-1350-4900-8A92-573BB5D2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330" y="1681163"/>
            <a:ext cx="4673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44D2-5F27-4F10-A9F1-CAC874DB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6330" y="2505075"/>
            <a:ext cx="467360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C2B39-63E7-4322-BC52-03CD39DE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304" y="1681163"/>
            <a:ext cx="49280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B891E-40AC-403D-86FB-C19AF0B5B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304" y="2505075"/>
            <a:ext cx="492808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5D426E-1106-4747-A089-EEDEEC06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8FE507-285B-4FCA-A767-BC44D221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1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2A56CA-007D-47AF-B3D1-8C29368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E1CB03-7C26-439C-B1D6-AC17697B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3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5B2-314B-47EA-9D2F-25D1A33B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87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201-646E-4991-9C2F-F800236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E4B-A260-4E54-9EB6-4CA20527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83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686A-C2A3-4FEC-951D-FE75AE2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299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5AE175-ABB3-404B-8D1A-52EA6B61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868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0FBFD-B7B9-4838-A2AE-F4E28DD89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3798" y="1828800"/>
            <a:ext cx="6078478" cy="4032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F959-D4B5-42B2-9533-DF80582F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0990" y="1839154"/>
            <a:ext cx="3980068" cy="4032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E6853-9EAC-4161-87F9-1A0E7A4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644408-4B23-4481-9706-2C11B5A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7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5C6DB-E731-4161-B08C-37AD479B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6ED9-513A-4481-8699-22D12468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DB2-868D-48CC-B9F7-4184495A4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4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9342-AD10-4F9E-98C9-38D8777F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30797"/>
            <a:ext cx="7182679" cy="1999045"/>
          </a:xfrm>
        </p:spPr>
        <p:txBody>
          <a:bodyPr>
            <a:noAutofit/>
          </a:bodyPr>
          <a:lstStyle/>
          <a:p>
            <a:r>
              <a:rPr lang="en-GB" sz="3200" b="1" dirty="0" err="1"/>
              <a:t>Računalstvo</a:t>
            </a:r>
            <a:r>
              <a:rPr lang="en-GB" sz="3200" b="1" dirty="0"/>
              <a:t> </a:t>
            </a:r>
            <a:r>
              <a:rPr lang="en-GB" sz="3200" b="1" dirty="0" err="1"/>
              <a:t>visokih</a:t>
            </a:r>
            <a:r>
              <a:rPr lang="en-GB" sz="3200" b="1" dirty="0"/>
              <a:t> </a:t>
            </a:r>
            <a:r>
              <a:rPr lang="en-GB" sz="3200" b="1" dirty="0" err="1"/>
              <a:t>performansi</a:t>
            </a:r>
            <a:r>
              <a:rPr lang="en-GB" sz="3200" b="1" dirty="0"/>
              <a:t> </a:t>
            </a:r>
            <a:r>
              <a:rPr lang="en-GB" sz="3200" b="1" dirty="0" err="1"/>
              <a:t>kao</a:t>
            </a:r>
            <a:r>
              <a:rPr lang="en-GB" sz="3200" b="1" dirty="0"/>
              <a:t> </a:t>
            </a:r>
            <a:r>
              <a:rPr lang="en-GB" sz="3200" b="1" dirty="0" err="1"/>
              <a:t>akcelerator</a:t>
            </a:r>
            <a:r>
              <a:rPr lang="en-GB" sz="3200" b="1" dirty="0"/>
              <a:t> 3D </a:t>
            </a:r>
            <a:r>
              <a:rPr lang="en-GB" sz="3200" b="1" dirty="0" err="1"/>
              <a:t>fotogrametrije</a:t>
            </a:r>
            <a:r>
              <a:rPr lang="en-GB" sz="3200" b="1" dirty="0"/>
              <a:t> u </a:t>
            </a:r>
            <a:r>
              <a:rPr lang="en-GB" sz="3200" b="1" dirty="0" err="1"/>
              <a:t>očuvanju</a:t>
            </a:r>
            <a:r>
              <a:rPr lang="en-GB" sz="3200" b="1" dirty="0"/>
              <a:t> </a:t>
            </a:r>
            <a:r>
              <a:rPr lang="en-GB" sz="3200" b="1" dirty="0" err="1"/>
              <a:t>kulturne</a:t>
            </a:r>
            <a:r>
              <a:rPr lang="en-GB" sz="3200" b="1" dirty="0"/>
              <a:t> </a:t>
            </a:r>
            <a:r>
              <a:rPr lang="en-GB" sz="3200" b="1" dirty="0" err="1"/>
              <a:t>baštine</a:t>
            </a:r>
            <a:endParaRPr lang="hr-HR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73BA0-782E-4F7C-9F22-FD20652BB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4258022"/>
            <a:ext cx="7182679" cy="1655762"/>
          </a:xfrm>
        </p:spPr>
        <p:txBody>
          <a:bodyPr>
            <a:normAutofit fontScale="92500" lnSpcReduction="10000"/>
          </a:bodyPr>
          <a:lstStyle/>
          <a:p>
            <a:r>
              <a:rPr lang="en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Branimir</a:t>
            </a:r>
            <a:r>
              <a:rPr lang="en-HR" dirty="0">
                <a:effectLst/>
              </a:rPr>
              <a:t> </a:t>
            </a:r>
            <a:r>
              <a:rPr lang="en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Kolarek</a:t>
            </a:r>
            <a:r>
              <a:rPr lang="en-HR" dirty="0">
                <a:effectLst/>
              </a:rPr>
              <a:t> , </a:t>
            </a:r>
            <a:r>
              <a:rPr lang="en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Institut Ruđer Bošković</a:t>
            </a:r>
            <a:r>
              <a:rPr lang="en-HR" dirty="0">
                <a:effectLst/>
              </a:rPr>
              <a:t> </a:t>
            </a:r>
            <a:br>
              <a:rPr lang="en-HR" dirty="0">
                <a:effectLst/>
              </a:rPr>
            </a:br>
            <a:br>
              <a:rPr lang="en-HR" dirty="0">
                <a:effectLst/>
              </a:rPr>
            </a:br>
            <a:r>
              <a:rPr lang="en-H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Ljubo Gamulin, Hrvatski restauratorski zavod</a:t>
            </a:r>
          </a:p>
          <a:p>
            <a:r>
              <a:rPr lang="en-H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Lucija Vuković, Dubrovački muzeji</a:t>
            </a:r>
          </a:p>
          <a:p>
            <a:r>
              <a:rPr lang="en-H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Barbara Knežević Kuzman, Hrvatski restauratorski zavod</a:t>
            </a:r>
          </a:p>
          <a:p>
            <a:r>
              <a:rPr lang="en-HR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Nađa Lučić, Hrvatski restauratorski zavod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5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C66F07-20FD-B947-DEE0-370E1B9512E3}"/>
              </a:ext>
            </a:extLst>
          </p:cNvPr>
          <p:cNvSpPr/>
          <p:nvPr/>
        </p:nvSpPr>
        <p:spPr>
          <a:xfrm>
            <a:off x="1440493" y="663879"/>
            <a:ext cx="10751507" cy="51294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7" name="Picture 6" descr="A painting of a person holding a book&#10;&#10;AI-generated content may be incorrect.">
            <a:extLst>
              <a:ext uri="{FF2B5EF4-FFF2-40B4-BE49-F238E27FC236}">
                <a16:creationId xmlns:a16="http://schemas.microsoft.com/office/drawing/2014/main" id="{9770EB25-5A2B-CC68-9B78-93AFE7F20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2679" y="1152843"/>
            <a:ext cx="3068125" cy="4283901"/>
          </a:xfrm>
          <a:prstGeom prst="rect">
            <a:avLst/>
          </a:prstGeom>
        </p:spPr>
      </p:pic>
      <p:pic>
        <p:nvPicPr>
          <p:cNvPr id="9" name="Picture 8" descr="A painting of a person and a child&#10;&#10;AI-generated content may be incorrect.">
            <a:extLst>
              <a:ext uri="{FF2B5EF4-FFF2-40B4-BE49-F238E27FC236}">
                <a16:creationId xmlns:a16="http://schemas.microsoft.com/office/drawing/2014/main" id="{65EB12DB-8313-2B9A-4A1B-B435BEF36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4567" y="1064712"/>
            <a:ext cx="3200403" cy="4372032"/>
          </a:xfrm>
          <a:prstGeom prst="rect">
            <a:avLst/>
          </a:prstGeom>
        </p:spPr>
      </p:pic>
      <p:pic>
        <p:nvPicPr>
          <p:cNvPr id="11" name="Picture 10" descr="A white paper towel with a black border&#10;&#10;AI-generated content may be incorrect.">
            <a:extLst>
              <a:ext uri="{FF2B5EF4-FFF2-40B4-BE49-F238E27FC236}">
                <a16:creationId xmlns:a16="http://schemas.microsoft.com/office/drawing/2014/main" id="{2694E8BD-3BA3-7896-8B7C-DFCBA6D9D5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732" y="1064712"/>
            <a:ext cx="3200403" cy="43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1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44D54-AEC3-4642-B0C2-4E80B079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42" y="402703"/>
            <a:ext cx="9469435" cy="1325563"/>
          </a:xfrm>
        </p:spPr>
        <p:txBody>
          <a:bodyPr>
            <a:normAutofit/>
          </a:bodyPr>
          <a:lstStyle/>
          <a:p>
            <a:r>
              <a:rPr lang="en-GB" sz="3600" b="1" dirty="0" err="1"/>
              <a:t>Pregled</a:t>
            </a:r>
            <a:r>
              <a:rPr lang="en-GB" sz="3600" b="1" dirty="0"/>
              <a:t> </a:t>
            </a:r>
            <a:r>
              <a:rPr lang="en-GB" sz="3600" b="1" dirty="0" err="1"/>
              <a:t>projekta</a:t>
            </a:r>
            <a:r>
              <a:rPr lang="en-GB" sz="3600" b="1" dirty="0"/>
              <a:t> </a:t>
            </a:r>
            <a:r>
              <a:rPr lang="en-GB" sz="3600" b="1" dirty="0" err="1"/>
              <a:t>i</a:t>
            </a:r>
            <a:r>
              <a:rPr lang="en-GB" sz="3600" b="1" dirty="0"/>
              <a:t> </a:t>
            </a:r>
            <a:r>
              <a:rPr lang="en-GB" sz="3600" b="1" dirty="0" err="1"/>
              <a:t>postavke</a:t>
            </a:r>
            <a:r>
              <a:rPr lang="en-GB" sz="3600" b="1" dirty="0"/>
              <a:t> </a:t>
            </a:r>
            <a:r>
              <a:rPr lang="en-GB" sz="3600" b="1" dirty="0" err="1"/>
              <a:t>testiranja</a:t>
            </a:r>
            <a:endParaRPr lang="en-GB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7F3111-F484-804A-6F76-99074C6965B9}"/>
              </a:ext>
            </a:extLst>
          </p:cNvPr>
          <p:cNvSpPr txBox="1"/>
          <p:nvPr/>
        </p:nvSpPr>
        <p:spPr>
          <a:xfrm>
            <a:off x="1427967" y="2149925"/>
            <a:ext cx="1040541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/>
              <a:t>• </a:t>
            </a:r>
            <a:r>
              <a:rPr lang="en-GB" b="1" dirty="0" err="1"/>
              <a:t>Cilj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Usporediti</a:t>
            </a:r>
            <a:r>
              <a:rPr lang="en-GB" dirty="0"/>
              <a:t> </a:t>
            </a:r>
            <a:r>
              <a:rPr lang="en-GB" dirty="0" err="1"/>
              <a:t>brzinu</a:t>
            </a:r>
            <a:r>
              <a:rPr lang="en-GB" dirty="0"/>
              <a:t> </a:t>
            </a:r>
            <a:r>
              <a:rPr lang="en-GB" dirty="0" err="1"/>
              <a:t>obrade</a:t>
            </a:r>
            <a:r>
              <a:rPr lang="en-GB" dirty="0"/>
              <a:t> </a:t>
            </a:r>
            <a:r>
              <a:rPr lang="en-GB" dirty="0" err="1"/>
              <a:t>istog</a:t>
            </a:r>
            <a:r>
              <a:rPr lang="en-GB" dirty="0"/>
              <a:t> </a:t>
            </a:r>
            <a:r>
              <a:rPr lang="en-GB" dirty="0" err="1"/>
              <a:t>fotogrametrijskog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različita</a:t>
            </a:r>
            <a:r>
              <a:rPr lang="en-GB" dirty="0"/>
              <a:t> </a:t>
            </a:r>
            <a:r>
              <a:rPr lang="en-GB" dirty="0" err="1"/>
              <a:t>sustava</a:t>
            </a:r>
            <a:r>
              <a:rPr lang="en-GB" dirty="0"/>
              <a:t>.</a:t>
            </a:r>
          </a:p>
          <a:p>
            <a:r>
              <a:rPr lang="en-GB" dirty="0"/>
              <a:t>• </a:t>
            </a:r>
            <a:r>
              <a:rPr lang="en-GB" b="1" dirty="0" err="1"/>
              <a:t>Testirani</a:t>
            </a:r>
            <a:r>
              <a:rPr lang="en-GB" b="1" dirty="0"/>
              <a:t> </a:t>
            </a:r>
            <a:r>
              <a:rPr lang="en-GB" b="1" dirty="0" err="1"/>
              <a:t>sustavi</a:t>
            </a:r>
            <a:r>
              <a:rPr lang="en-GB" b="1" dirty="0"/>
              <a:t>:</a:t>
            </a:r>
            <a:endParaRPr lang="en-GB" dirty="0"/>
          </a:p>
          <a:p>
            <a:pPr lvl="1"/>
            <a:r>
              <a:rPr lang="en-GB" dirty="0"/>
              <a:t>• </a:t>
            </a:r>
            <a:r>
              <a:rPr lang="en-GB" b="1" dirty="0"/>
              <a:t>M4 Mac Mini</a:t>
            </a:r>
            <a:endParaRPr lang="en-GB" dirty="0"/>
          </a:p>
          <a:p>
            <a:pPr lvl="1"/>
            <a:r>
              <a:rPr lang="en-GB" dirty="0"/>
              <a:t>• </a:t>
            </a:r>
            <a:r>
              <a:rPr lang="en-GB" b="1" dirty="0"/>
              <a:t>SRCE A100 (NVIDIA A100 GPU)</a:t>
            </a:r>
            <a:endParaRPr lang="en-GB" dirty="0"/>
          </a:p>
          <a:p>
            <a:br>
              <a:rPr lang="en-GB" dirty="0"/>
            </a:br>
            <a:r>
              <a:rPr lang="en-GB" dirty="0"/>
              <a:t>• </a:t>
            </a:r>
            <a:r>
              <a:rPr lang="en-GB" b="1" dirty="0" err="1"/>
              <a:t>Korišteni</a:t>
            </a:r>
            <a:r>
              <a:rPr lang="en-GB" b="1" dirty="0"/>
              <a:t> </a:t>
            </a:r>
            <a:r>
              <a:rPr lang="en-GB" b="1" dirty="0" err="1"/>
              <a:t>podaci</a:t>
            </a:r>
            <a:r>
              <a:rPr lang="en-GB" b="1" dirty="0"/>
              <a:t>:</a:t>
            </a:r>
            <a:endParaRPr lang="en-GB" dirty="0"/>
          </a:p>
          <a:p>
            <a:pPr lvl="1"/>
            <a:r>
              <a:rPr lang="en-GB" dirty="0"/>
              <a:t>• 365 </a:t>
            </a:r>
            <a:r>
              <a:rPr lang="en-GB" dirty="0" err="1"/>
              <a:t>fotografija</a:t>
            </a:r>
            <a:r>
              <a:rPr lang="en-GB" dirty="0"/>
              <a:t> </a:t>
            </a:r>
            <a:r>
              <a:rPr lang="en-GB" dirty="0" err="1"/>
              <a:t>visoke</a:t>
            </a:r>
            <a:r>
              <a:rPr lang="en-GB" dirty="0"/>
              <a:t> </a:t>
            </a:r>
            <a:r>
              <a:rPr lang="en-GB" dirty="0" err="1"/>
              <a:t>rezolucije</a:t>
            </a:r>
            <a:r>
              <a:rPr lang="en-GB" dirty="0"/>
              <a:t> </a:t>
            </a:r>
            <a:br>
              <a:rPr lang="en-GB" dirty="0"/>
            </a:br>
            <a:r>
              <a:rPr lang="en-GB" b="1" dirty="0" err="1"/>
              <a:t>skup</a:t>
            </a:r>
            <a:r>
              <a:rPr lang="en-GB" b="1" dirty="0"/>
              <a:t> </a:t>
            </a:r>
            <a:r>
              <a:rPr lang="en-GB" b="1" dirty="0" err="1"/>
              <a:t>podataka</a:t>
            </a:r>
            <a:r>
              <a:rPr lang="en-GB" b="1" dirty="0"/>
              <a:t> </a:t>
            </a:r>
            <a:r>
              <a:rPr lang="en-GB" b="1" dirty="0" err="1"/>
              <a:t>iz</a:t>
            </a:r>
            <a:r>
              <a:rPr lang="en-GB" b="1" dirty="0"/>
              <a:t> </a:t>
            </a:r>
            <a:r>
              <a:rPr lang="en-GB" b="1" dirty="0" err="1"/>
              <a:t>istraživanja</a:t>
            </a:r>
            <a:r>
              <a:rPr lang="en-GB" b="1" dirty="0"/>
              <a:t> </a:t>
            </a:r>
            <a:r>
              <a:rPr lang="en-GB" b="1" dirty="0" err="1"/>
              <a:t>portreta</a:t>
            </a:r>
            <a:r>
              <a:rPr lang="en-GB" b="1" dirty="0"/>
              <a:t> Marije </a:t>
            </a:r>
            <a:r>
              <a:rPr lang="en-GB" b="1" dirty="0" err="1"/>
              <a:t>Ghetaldi</a:t>
            </a:r>
            <a:r>
              <a:rPr lang="en-GB" b="1" dirty="0"/>
              <a:t>-Gondola, </a:t>
            </a:r>
            <a:r>
              <a:rPr lang="en-GB" b="1" dirty="0" err="1"/>
              <a:t>autora</a:t>
            </a:r>
            <a:r>
              <a:rPr lang="en-GB" b="1" dirty="0"/>
              <a:t> Carmela Reggia</a:t>
            </a:r>
            <a:endParaRPr lang="en-GB" dirty="0"/>
          </a:p>
          <a:p>
            <a:endParaRPr lang="en-GB" dirty="0"/>
          </a:p>
          <a:p>
            <a:r>
              <a:rPr lang="en-GB" dirty="0"/>
              <a:t>• Faze </a:t>
            </a:r>
            <a:r>
              <a:rPr lang="en-GB" dirty="0" err="1"/>
              <a:t>obrade</a:t>
            </a:r>
            <a:r>
              <a:rPr lang="en-GB" dirty="0"/>
              <a:t>: </a:t>
            </a:r>
            <a:r>
              <a:rPr lang="en-GB" dirty="0" err="1"/>
              <a:t>Poravnanje</a:t>
            </a:r>
            <a:r>
              <a:rPr lang="en-GB" dirty="0"/>
              <a:t> → </a:t>
            </a:r>
            <a:r>
              <a:rPr lang="en-GB" dirty="0" err="1"/>
              <a:t>Dubinske</a:t>
            </a:r>
            <a:r>
              <a:rPr lang="en-GB" dirty="0"/>
              <a:t> </a:t>
            </a:r>
            <a:r>
              <a:rPr lang="en-GB" dirty="0" err="1"/>
              <a:t>karte</a:t>
            </a:r>
            <a:r>
              <a:rPr lang="en-GB" dirty="0"/>
              <a:t> → Gusta </a:t>
            </a:r>
            <a:r>
              <a:rPr lang="en-GB" dirty="0" err="1"/>
              <a:t>točkasta</a:t>
            </a:r>
            <a:r>
              <a:rPr lang="en-GB" dirty="0"/>
              <a:t> </a:t>
            </a:r>
            <a:r>
              <a:rPr lang="en-GB" dirty="0" err="1"/>
              <a:t>mreža</a:t>
            </a:r>
            <a:r>
              <a:rPr lang="en-GB" dirty="0"/>
              <a:t> → </a:t>
            </a:r>
            <a:r>
              <a:rPr lang="en-GB" dirty="0" err="1"/>
              <a:t>Mreža</a:t>
            </a:r>
            <a:r>
              <a:rPr lang="en-GB" dirty="0"/>
              <a:t> → </a:t>
            </a:r>
            <a:r>
              <a:rPr lang="en-GB" dirty="0" err="1"/>
              <a:t>Teksturiranje</a:t>
            </a:r>
            <a:endParaRPr lang="en-GB" dirty="0"/>
          </a:p>
          <a:p>
            <a:r>
              <a:rPr lang="en-GB" dirty="0"/>
              <a:t>• </a:t>
            </a:r>
            <a:r>
              <a:rPr lang="en-GB" b="1" dirty="0" err="1"/>
              <a:t>Softver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Agisoft</a:t>
            </a:r>
            <a:r>
              <a:rPr lang="en-GB" dirty="0"/>
              <a:t> </a:t>
            </a:r>
            <a:r>
              <a:rPr lang="en-GB" dirty="0" err="1"/>
              <a:t>Metashape</a:t>
            </a:r>
            <a:r>
              <a:rPr lang="en-GB" dirty="0"/>
              <a:t> 2.2.0</a:t>
            </a:r>
          </a:p>
          <a:p>
            <a:r>
              <a:rPr lang="en-GB" dirty="0"/>
              <a:t>• </a:t>
            </a:r>
            <a:r>
              <a:rPr lang="en-GB" b="1" dirty="0" err="1"/>
              <a:t>Postavke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Identične</a:t>
            </a:r>
            <a:r>
              <a:rPr lang="en-GB" dirty="0"/>
              <a:t> za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testove</a:t>
            </a:r>
            <a:r>
              <a:rPr lang="en-GB" dirty="0"/>
              <a:t> (</a:t>
            </a:r>
            <a:r>
              <a:rPr lang="en-GB" dirty="0" err="1"/>
              <a:t>Točnost</a:t>
            </a:r>
            <a:r>
              <a:rPr lang="en-GB" dirty="0"/>
              <a:t>: </a:t>
            </a:r>
            <a:r>
              <a:rPr lang="en-GB" dirty="0" err="1"/>
              <a:t>Visoka</a:t>
            </a:r>
            <a:r>
              <a:rPr lang="en-GB" dirty="0"/>
              <a:t>, </a:t>
            </a:r>
            <a:r>
              <a:rPr lang="en-GB" dirty="0" err="1"/>
              <a:t>Ograničenje</a:t>
            </a:r>
            <a:r>
              <a:rPr lang="en-GB" dirty="0"/>
              <a:t> </a:t>
            </a:r>
            <a:r>
              <a:rPr lang="en-GB" dirty="0" err="1"/>
              <a:t>veznih</a:t>
            </a:r>
            <a:r>
              <a:rPr lang="en-GB" dirty="0"/>
              <a:t> </a:t>
            </a:r>
            <a:r>
              <a:rPr lang="en-GB" dirty="0" err="1"/>
              <a:t>točaka</a:t>
            </a:r>
            <a:r>
              <a:rPr lang="en-GB" dirty="0"/>
              <a:t>: 40.000, </a:t>
            </a:r>
            <a:r>
              <a:rPr lang="en-GB" dirty="0" err="1"/>
              <a:t>itd</a:t>
            </a:r>
            <a:r>
              <a:rPr lang="en-GB" dirty="0"/>
              <a:t>.)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85253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8A9FC97E-A9DA-0943-9386-C486FCDFE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476" y="1506830"/>
            <a:ext cx="6803629" cy="337002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5E43E28-D8C7-F266-98B6-9BDAE7E13EE2}"/>
              </a:ext>
            </a:extLst>
          </p:cNvPr>
          <p:cNvSpPr txBox="1">
            <a:spLocks/>
          </p:cNvSpPr>
          <p:nvPr/>
        </p:nvSpPr>
        <p:spPr>
          <a:xfrm>
            <a:off x="1540942" y="402703"/>
            <a:ext cx="946943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/>
              <a:t>Usporedba</a:t>
            </a:r>
            <a:r>
              <a:rPr lang="en-GB" sz="3600" b="1" dirty="0"/>
              <a:t> </a:t>
            </a:r>
            <a:r>
              <a:rPr lang="en-GB" sz="3600" b="1" dirty="0" err="1"/>
              <a:t>performansi</a:t>
            </a:r>
            <a:r>
              <a:rPr lang="en-GB" sz="3600" b="1" dirty="0"/>
              <a:t> po </a:t>
            </a:r>
            <a:r>
              <a:rPr lang="en-GB" sz="3600" b="1" dirty="0" err="1"/>
              <a:t>koracima</a:t>
            </a:r>
            <a:endParaRPr lang="en-GB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F616D4-093B-5C02-BB78-25C022C22FCB}"/>
              </a:ext>
            </a:extLst>
          </p:cNvPr>
          <p:cNvSpPr txBox="1"/>
          <p:nvPr/>
        </p:nvSpPr>
        <p:spPr>
          <a:xfrm>
            <a:off x="2325755" y="2993336"/>
            <a:ext cx="1277124" cy="36933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0" fontAlgn="t"/>
            <a:r>
              <a:rPr lang="en-HR" b="0" dirty="0">
                <a:effectLst/>
                <a:latin typeface="Helvetica Neue" panose="02000403000000020004" pitchFamily="2" charset="0"/>
              </a:rPr>
              <a:t>12:10:12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A8753-E02A-5162-944C-8EE5BFE197A5}"/>
              </a:ext>
            </a:extLst>
          </p:cNvPr>
          <p:cNvSpPr txBox="1"/>
          <p:nvPr/>
        </p:nvSpPr>
        <p:spPr>
          <a:xfrm>
            <a:off x="2325755" y="2503786"/>
            <a:ext cx="1277124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0" fontAlgn="t"/>
            <a:r>
              <a:rPr lang="en-HR" b="0" dirty="0">
                <a:effectLst/>
                <a:latin typeface="Helvetica Neue" panose="02000403000000020004" pitchFamily="2" charset="0"/>
              </a:rPr>
              <a:t>43:29:39</a:t>
            </a:r>
          </a:p>
        </p:txBody>
      </p:sp>
      <p:pic>
        <p:nvPicPr>
          <p:cNvPr id="11" name="Picture 10" descr="A black and white table with white text&#10;&#10;AI-generated content may be incorrect.">
            <a:extLst>
              <a:ext uri="{FF2B5EF4-FFF2-40B4-BE49-F238E27FC236}">
                <a16:creationId xmlns:a16="http://schemas.microsoft.com/office/drawing/2014/main" id="{4EEA48D9-1A6D-3AA8-8F0E-7B09B6FE2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03" y="4442377"/>
            <a:ext cx="6144782" cy="22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311AD-F0EC-67E0-D84D-94C422742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5F442A-9A8F-7EFC-4233-C56868B2E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42" y="402703"/>
            <a:ext cx="9469435" cy="1325563"/>
          </a:xfrm>
        </p:spPr>
        <p:txBody>
          <a:bodyPr>
            <a:normAutofit/>
          </a:bodyPr>
          <a:lstStyle/>
          <a:p>
            <a:r>
              <a:rPr lang="en-GB" sz="3600" b="1" dirty="0" err="1"/>
              <a:t>Zaključak</a:t>
            </a:r>
            <a:r>
              <a:rPr lang="en-GB" sz="3600" b="1" dirty="0"/>
              <a:t> </a:t>
            </a:r>
            <a:r>
              <a:rPr lang="en-GB" sz="3600" b="1" dirty="0" err="1"/>
              <a:t>i</a:t>
            </a:r>
            <a:r>
              <a:rPr lang="en-GB" sz="3600" b="1" dirty="0"/>
              <a:t> </a:t>
            </a:r>
            <a:r>
              <a:rPr lang="en-GB" sz="3600" b="1" dirty="0" err="1"/>
              <a:t>preporuke</a:t>
            </a:r>
            <a:r>
              <a:rPr lang="en-GB" sz="3600" b="1" dirty="0"/>
              <a:t> za </a:t>
            </a:r>
            <a:r>
              <a:rPr lang="en-GB" sz="3600" b="1" dirty="0" err="1"/>
              <a:t>hardver</a:t>
            </a:r>
            <a:endParaRPr lang="en-GB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E4770-1B04-837C-C240-5D350A9C3244}"/>
              </a:ext>
            </a:extLst>
          </p:cNvPr>
          <p:cNvSpPr txBox="1"/>
          <p:nvPr/>
        </p:nvSpPr>
        <p:spPr>
          <a:xfrm>
            <a:off x="1427967" y="2149925"/>
            <a:ext cx="976741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Ključne</a:t>
            </a:r>
            <a:r>
              <a:rPr lang="en-GB" b="1" dirty="0"/>
              <a:t> </a:t>
            </a:r>
            <a:r>
              <a:rPr lang="en-GB" b="1" dirty="0" err="1"/>
              <a:t>točke</a:t>
            </a:r>
            <a:r>
              <a:rPr lang="en-GB" b="1" dirty="0"/>
              <a:t>:</a:t>
            </a:r>
            <a:endParaRPr lang="en-GB" dirty="0"/>
          </a:p>
          <a:p>
            <a:r>
              <a:rPr lang="en-GB" dirty="0"/>
              <a:t>• </a:t>
            </a:r>
            <a:r>
              <a:rPr lang="en-GB" b="1" dirty="0"/>
              <a:t>SRCE A100</a:t>
            </a:r>
            <a:r>
              <a:rPr lang="en-GB" dirty="0"/>
              <a:t> </a:t>
            </a:r>
            <a:r>
              <a:rPr lang="en-GB" dirty="0" err="1"/>
              <a:t>nadmašuje</a:t>
            </a:r>
            <a:r>
              <a:rPr lang="en-GB" dirty="0"/>
              <a:t> u GPU-</a:t>
            </a:r>
            <a:r>
              <a:rPr lang="en-GB" dirty="0" err="1"/>
              <a:t>intenzivnim</a:t>
            </a:r>
            <a:r>
              <a:rPr lang="en-GB" dirty="0"/>
              <a:t> </a:t>
            </a:r>
            <a:r>
              <a:rPr lang="en-GB" dirty="0" err="1"/>
              <a:t>zadacima</a:t>
            </a:r>
            <a:r>
              <a:rPr lang="en-GB" dirty="0"/>
              <a:t> (</a:t>
            </a:r>
            <a:r>
              <a:rPr lang="en-GB" dirty="0" err="1"/>
              <a:t>dubinske</a:t>
            </a:r>
            <a:r>
              <a:rPr lang="en-GB" dirty="0"/>
              <a:t> </a:t>
            </a:r>
            <a:r>
              <a:rPr lang="en-GB" dirty="0" err="1"/>
              <a:t>karte</a:t>
            </a:r>
            <a:r>
              <a:rPr lang="en-GB" dirty="0"/>
              <a:t>, </a:t>
            </a:r>
            <a:r>
              <a:rPr lang="en-GB" dirty="0" err="1"/>
              <a:t>gusta</a:t>
            </a:r>
            <a:r>
              <a:rPr lang="en-GB" dirty="0"/>
              <a:t> </a:t>
            </a:r>
            <a:r>
              <a:rPr lang="en-GB" dirty="0" err="1"/>
              <a:t>mreža</a:t>
            </a:r>
            <a:r>
              <a:rPr lang="en-GB" dirty="0"/>
              <a:t>).</a:t>
            </a:r>
          </a:p>
          <a:p>
            <a:r>
              <a:rPr lang="en-GB" dirty="0"/>
              <a:t>• </a:t>
            </a:r>
            <a:r>
              <a:rPr lang="en-GB" b="1" dirty="0"/>
              <a:t>Mac Mini</a:t>
            </a:r>
            <a:r>
              <a:rPr lang="en-GB" dirty="0"/>
              <a:t> je </a:t>
            </a:r>
            <a:r>
              <a:rPr lang="en-GB" dirty="0" err="1"/>
              <a:t>solidan</a:t>
            </a:r>
            <a:r>
              <a:rPr lang="en-GB" dirty="0"/>
              <a:t> u CPU-</a:t>
            </a:r>
            <a:r>
              <a:rPr lang="en-GB" dirty="0" err="1"/>
              <a:t>orijentiranim</a:t>
            </a:r>
            <a:r>
              <a:rPr lang="en-GB" dirty="0"/>
              <a:t> </a:t>
            </a:r>
            <a:r>
              <a:rPr lang="en-GB" dirty="0" err="1"/>
              <a:t>koracima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ukupno</a:t>
            </a:r>
            <a:r>
              <a:rPr lang="en-GB" dirty="0"/>
              <a:t> </a:t>
            </a:r>
            <a:r>
              <a:rPr lang="en-GB" dirty="0" err="1"/>
              <a:t>sporiji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 err="1"/>
              <a:t>Ukupno</a:t>
            </a:r>
            <a:r>
              <a:rPr lang="en-GB" b="1" dirty="0"/>
              <a:t> </a:t>
            </a:r>
            <a:r>
              <a:rPr lang="en-GB" b="1" dirty="0" err="1"/>
              <a:t>vrijeme</a:t>
            </a:r>
            <a:r>
              <a:rPr lang="en-GB" b="1" dirty="0"/>
              <a:t>:</a:t>
            </a:r>
            <a:endParaRPr lang="en-GB" dirty="0"/>
          </a:p>
          <a:p>
            <a:r>
              <a:rPr lang="en-GB" dirty="0"/>
              <a:t>• </a:t>
            </a:r>
            <a:r>
              <a:rPr lang="en-GB" b="1" dirty="0"/>
              <a:t>Mac Mini:</a:t>
            </a:r>
            <a:r>
              <a:rPr lang="en-GB" dirty="0"/>
              <a:t> 1 dan, 19 h, 29 min</a:t>
            </a:r>
          </a:p>
          <a:p>
            <a:r>
              <a:rPr lang="en-GB" dirty="0"/>
              <a:t>• </a:t>
            </a:r>
            <a:r>
              <a:rPr lang="en-GB" b="1" dirty="0"/>
              <a:t>SRCE A100:</a:t>
            </a:r>
            <a:r>
              <a:rPr lang="en-GB" dirty="0"/>
              <a:t> 12 h, 10 min</a:t>
            </a:r>
            <a:br>
              <a:rPr lang="en-GB" dirty="0"/>
            </a:br>
            <a:endParaRPr lang="en-GB" dirty="0"/>
          </a:p>
          <a:p>
            <a:r>
              <a:rPr lang="en-GB" dirty="0"/>
              <a:t>• </a:t>
            </a:r>
            <a:r>
              <a:rPr lang="en-GB" b="1" dirty="0" err="1"/>
              <a:t>Preporuka</a:t>
            </a:r>
            <a:r>
              <a:rPr lang="en-GB" b="1" dirty="0"/>
              <a:t>:</a:t>
            </a:r>
            <a:endParaRPr lang="en-GB" dirty="0"/>
          </a:p>
          <a:p>
            <a:r>
              <a:rPr lang="en-GB" dirty="0"/>
              <a:t>• Za </a:t>
            </a:r>
            <a:r>
              <a:rPr lang="en-GB" dirty="0" err="1"/>
              <a:t>veće</a:t>
            </a:r>
            <a:r>
              <a:rPr lang="en-GB" dirty="0"/>
              <a:t> </a:t>
            </a:r>
            <a:r>
              <a:rPr lang="en-GB" dirty="0" err="1"/>
              <a:t>fotogrametrijske</a:t>
            </a:r>
            <a:r>
              <a:rPr lang="en-GB" dirty="0"/>
              <a:t> </a:t>
            </a:r>
            <a:r>
              <a:rPr lang="en-GB" dirty="0" err="1"/>
              <a:t>projekte</a:t>
            </a:r>
            <a:r>
              <a:rPr lang="en-GB" dirty="0"/>
              <a:t>, </a:t>
            </a:r>
            <a:r>
              <a:rPr lang="en-GB" b="1" dirty="0" err="1"/>
              <a:t>dedicirani</a:t>
            </a:r>
            <a:r>
              <a:rPr lang="en-GB" b="1" dirty="0"/>
              <a:t> GPU-</a:t>
            </a:r>
            <a:r>
              <a:rPr lang="en-GB" b="1" dirty="0" err="1"/>
              <a:t>ovi</a:t>
            </a:r>
            <a:r>
              <a:rPr lang="en-GB" b="1" dirty="0"/>
              <a:t> (A100)</a:t>
            </a:r>
            <a:r>
              <a:rPr lang="en-GB" dirty="0"/>
              <a:t> </a:t>
            </a:r>
            <a:r>
              <a:rPr lang="en-GB" dirty="0" err="1"/>
              <a:t>donose</a:t>
            </a:r>
            <a:r>
              <a:rPr lang="en-GB" dirty="0"/>
              <a:t> </a:t>
            </a:r>
            <a:r>
              <a:rPr lang="en-GB" dirty="0" err="1"/>
              <a:t>ogromne</a:t>
            </a:r>
            <a:r>
              <a:rPr lang="en-GB" dirty="0"/>
              <a:t> </a:t>
            </a:r>
            <a:r>
              <a:rPr lang="en-GB" dirty="0" err="1"/>
              <a:t>prednosti</a:t>
            </a:r>
            <a:r>
              <a:rPr lang="en-GB" dirty="0"/>
              <a:t>.</a:t>
            </a:r>
          </a:p>
          <a:p>
            <a:r>
              <a:rPr lang="en-GB" dirty="0"/>
              <a:t>• </a:t>
            </a:r>
            <a:r>
              <a:rPr lang="en-GB" dirty="0" err="1"/>
              <a:t>Prilagodite</a:t>
            </a:r>
            <a:r>
              <a:rPr lang="en-GB" dirty="0"/>
              <a:t> </a:t>
            </a:r>
            <a:r>
              <a:rPr lang="en-GB" dirty="0" err="1"/>
              <a:t>postavke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mogućnostima</a:t>
            </a:r>
            <a:r>
              <a:rPr lang="en-GB" dirty="0"/>
              <a:t> </a:t>
            </a:r>
            <a:r>
              <a:rPr lang="en-GB" dirty="0" err="1"/>
              <a:t>vašeg</a:t>
            </a:r>
            <a:r>
              <a:rPr lang="en-GB" dirty="0"/>
              <a:t> </a:t>
            </a:r>
            <a:r>
              <a:rPr lang="en-GB" dirty="0" err="1"/>
              <a:t>hardvera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63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B3523-CEA4-44C3-8D58-035108E40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1923" y="2186609"/>
            <a:ext cx="3347279" cy="1095720"/>
          </a:xfrm>
        </p:spPr>
        <p:txBody>
          <a:bodyPr/>
          <a:lstStyle/>
          <a:p>
            <a:r>
              <a:rPr lang="en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Branimir, Kolarek</a:t>
            </a:r>
          </a:p>
          <a:p>
            <a:r>
              <a:rPr lang="en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 Ruđer Bošković</a:t>
            </a:r>
          </a:p>
          <a:p>
            <a:r>
              <a:rPr lang="en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branimir.kolarek@irb.hr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44DC06A-3ECB-7AEB-43CE-FB28B595E3A0}"/>
              </a:ext>
            </a:extLst>
          </p:cNvPr>
          <p:cNvSpPr txBox="1">
            <a:spLocks/>
          </p:cNvSpPr>
          <p:nvPr/>
        </p:nvSpPr>
        <p:spPr>
          <a:xfrm>
            <a:off x="2951923" y="3953358"/>
            <a:ext cx="4899991" cy="1403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Ljubo Gamulin, Hrvatski restauratorski zavod</a:t>
            </a:r>
          </a:p>
          <a:p>
            <a:r>
              <a:rPr lang="en-H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Lucija Vuković, Dubrovački muzeji</a:t>
            </a:r>
          </a:p>
          <a:p>
            <a:r>
              <a:rPr lang="en-H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Barbara Knežević Kuzman, Hrvatski restauratorski zavod</a:t>
            </a:r>
          </a:p>
          <a:p>
            <a:r>
              <a:rPr lang="en-H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Nađa Lučić, Hrvatski restauratorski zavod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85BCC86-BF06-F9AF-EC05-DA9EF39C6D1C}"/>
              </a:ext>
            </a:extLst>
          </p:cNvPr>
          <p:cNvSpPr txBox="1">
            <a:spLocks/>
          </p:cNvSpPr>
          <p:nvPr/>
        </p:nvSpPr>
        <p:spPr>
          <a:xfrm>
            <a:off x="717824" y="2186609"/>
            <a:ext cx="1637749" cy="611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Hvala!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8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DEBCE5E-B790-C7E7-6102-6DDCAD7F5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8453" y="2314438"/>
            <a:ext cx="1432207" cy="950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367179-C2E8-7897-4F7E-B14DC08290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923" t="27392" r="17874" b="27536"/>
          <a:stretch/>
        </p:blipFill>
        <p:spPr>
          <a:xfrm>
            <a:off x="2416350" y="2314438"/>
            <a:ext cx="1203402" cy="844826"/>
          </a:xfrm>
          <a:prstGeom prst="rect">
            <a:avLst/>
          </a:prstGeom>
        </p:spPr>
      </p:pic>
      <p:pic>
        <p:nvPicPr>
          <p:cNvPr id="9" name="Picture 8" descr="A logo with a letter c&#10;&#10;AI-generated content may be incorrect.">
            <a:extLst>
              <a:ext uri="{FF2B5EF4-FFF2-40B4-BE49-F238E27FC236}">
                <a16:creationId xmlns:a16="http://schemas.microsoft.com/office/drawing/2014/main" id="{47FAAC16-0A70-4385-C42A-33D2A5427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801" y="735496"/>
            <a:ext cx="946380" cy="950843"/>
          </a:xfrm>
          <a:prstGeom prst="rect">
            <a:avLst/>
          </a:prstGeom>
        </p:spPr>
      </p:pic>
      <p:pic>
        <p:nvPicPr>
          <p:cNvPr id="11" name="Picture 10" descr="A logo with a red and blue design&#10;&#10;AI-generated content may be incorrect.">
            <a:extLst>
              <a:ext uri="{FF2B5EF4-FFF2-40B4-BE49-F238E27FC236}">
                <a16:creationId xmlns:a16="http://schemas.microsoft.com/office/drawing/2014/main" id="{6B8CA3A0-2564-E2DB-D24C-FADC7EE651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882" y="735496"/>
            <a:ext cx="2029736" cy="842341"/>
          </a:xfrm>
          <a:prstGeom prst="rect">
            <a:avLst/>
          </a:prstGeom>
        </p:spPr>
      </p:pic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BB7B04DD-93F7-A5E2-9C22-09F4587A60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61" y="2314438"/>
            <a:ext cx="2060161" cy="747544"/>
          </a:xfrm>
          <a:prstGeom prst="rect">
            <a:avLst/>
          </a:prstGeom>
        </p:spPr>
      </p:pic>
      <p:pic>
        <p:nvPicPr>
          <p:cNvPr id="6" name="Picture 5" descr="A red text on a white background&#10;&#10;AI-generated content may be incorrect.">
            <a:extLst>
              <a:ext uri="{FF2B5EF4-FFF2-40B4-BE49-F238E27FC236}">
                <a16:creationId xmlns:a16="http://schemas.microsoft.com/office/drawing/2014/main" id="{9E8C08E1-E42E-1303-749C-19C7168D72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25196" r="15661" b="26400"/>
          <a:stretch/>
        </p:blipFill>
        <p:spPr>
          <a:xfrm>
            <a:off x="8368223" y="2314438"/>
            <a:ext cx="1598324" cy="7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59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Srce DEI 20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Srce DEI 2025 - template.potx" id="{BBBB45DD-281A-4CE2-8EDC-F22CF8D79447}" vid="{B79A2DEE-1C44-403F-86B5-DE4AB2758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273</Words>
  <Application>Microsoft Macintosh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Helvetica Neue</vt:lpstr>
      <vt:lpstr>Times New Roman</vt:lpstr>
      <vt:lpstr>Office Theme</vt:lpstr>
      <vt:lpstr>Računalstvo visokih performansi kao akcelerator 3D fotogrametrije u očuvanju kulturne baštine</vt:lpstr>
      <vt:lpstr>PowerPoint Presentation</vt:lpstr>
      <vt:lpstr>Pregled projekta i postavke testiranja</vt:lpstr>
      <vt:lpstr>PowerPoint Presentation</vt:lpstr>
      <vt:lpstr>Zaključak i preporuke za hardver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Branimir Kolarek</dc:creator>
  <cp:lastModifiedBy>Branimir Kolarek</cp:lastModifiedBy>
  <cp:revision>8</cp:revision>
  <dcterms:created xsi:type="dcterms:W3CDTF">2025-03-21T11:43:41Z</dcterms:created>
  <dcterms:modified xsi:type="dcterms:W3CDTF">2025-03-21T12:40:41Z</dcterms:modified>
</cp:coreProperties>
</file>