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handoutMasterIdLst>
    <p:handoutMasterId r:id="rId28"/>
  </p:handoutMasterIdLst>
  <p:sldIdLst>
    <p:sldId id="256" r:id="rId3"/>
    <p:sldId id="288" r:id="rId4"/>
    <p:sldId id="461" r:id="rId5"/>
    <p:sldId id="457" r:id="rId6"/>
    <p:sldId id="428" r:id="rId7"/>
    <p:sldId id="444" r:id="rId8"/>
    <p:sldId id="429" r:id="rId9"/>
    <p:sldId id="445" r:id="rId10"/>
    <p:sldId id="458" r:id="rId11"/>
    <p:sldId id="452" r:id="rId12"/>
    <p:sldId id="446" r:id="rId13"/>
    <p:sldId id="286" r:id="rId14"/>
    <p:sldId id="448" r:id="rId15"/>
    <p:sldId id="449" r:id="rId16"/>
    <p:sldId id="453" r:id="rId17"/>
    <p:sldId id="459" r:id="rId18"/>
    <p:sldId id="282" r:id="rId19"/>
    <p:sldId id="462" r:id="rId20"/>
    <p:sldId id="285" r:id="rId21"/>
    <p:sldId id="278" r:id="rId22"/>
    <p:sldId id="460" r:id="rId23"/>
    <p:sldId id="430" r:id="rId24"/>
    <p:sldId id="464" r:id="rId25"/>
    <p:sldId id="463" r:id="rId26"/>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4C47"/>
    <a:srgbClr val="CC3300"/>
    <a:srgbClr val="E5997F"/>
    <a:srgbClr val="D96640"/>
    <a:srgbClr val="F99D1C"/>
    <a:srgbClr val="C00000"/>
    <a:srgbClr val="99CCFF"/>
    <a:srgbClr val="E50019"/>
    <a:srgbClr val="AC3A4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78" y="-24"/>
      </p:cViewPr>
      <p:guideLst>
        <p:guide orient="horz" pos="1605"/>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63512-E708-4CA6-A1C4-FC324CEAC51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2CA9AFF-37C3-41EF-A1A2-23D742C7B78F}">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 OS</a:t>
          </a:r>
          <a:endParaRPr lang="en-US" sz="600" b="1" dirty="0">
            <a:solidFill>
              <a:schemeClr val="tx1"/>
            </a:solidFill>
            <a:latin typeface="Arial Narrow" panose="020B0606020202030204" pitchFamily="34" charset="0"/>
            <a:cs typeface="Arial" panose="020B0604020202020204" pitchFamily="34" charset="0"/>
          </a:endParaRPr>
        </a:p>
      </dgm:t>
    </dgm:pt>
    <dgm:pt modelId="{D30AE68B-7CC7-4201-AA82-96C367196BAE}" type="parTrans" cxnId="{C1D3A034-01C3-4E54-BCB2-9C2F0F276485}">
      <dgm:prSet/>
      <dgm:spPr/>
      <dgm:t>
        <a:bodyPr/>
        <a:lstStyle/>
        <a:p>
          <a:endParaRPr lang="en-US"/>
        </a:p>
      </dgm:t>
    </dgm:pt>
    <dgm:pt modelId="{4FD1F883-544F-44AB-8844-E107A0F7F8FF}" type="sibTrans" cxnId="{C1D3A034-01C3-4E54-BCB2-9C2F0F276485}">
      <dgm:prSet/>
      <dgm:spPr>
        <a:solidFill>
          <a:schemeClr val="bg1"/>
        </a:solidFill>
        <a:ln w="28575">
          <a:solidFill>
            <a:srgbClr val="B04C46"/>
          </a:solidFill>
        </a:ln>
      </dgm:spPr>
      <dgm:t>
        <a:bodyPr/>
        <a:lstStyle/>
        <a:p>
          <a:endParaRPr lang="en-US"/>
        </a:p>
      </dgm:t>
    </dgm:pt>
    <dgm:pt modelId="{2359EFFD-6FF0-4D80-90D3-3C270DC12C22}" type="pres">
      <dgm:prSet presAssocID="{6A063512-E708-4CA6-A1C4-FC324CEAC51E}" presName="Name0" presStyleCnt="0">
        <dgm:presLayoutVars>
          <dgm:chMax val="7"/>
          <dgm:chPref val="7"/>
          <dgm:dir/>
        </dgm:presLayoutVars>
      </dgm:prSet>
      <dgm:spPr/>
    </dgm:pt>
    <dgm:pt modelId="{F0CCD15D-BCB5-4DF1-975A-E96B6AE27C50}" type="pres">
      <dgm:prSet presAssocID="{6A063512-E708-4CA6-A1C4-FC324CEAC51E}" presName="Name1" presStyleCnt="0"/>
      <dgm:spPr/>
    </dgm:pt>
    <dgm:pt modelId="{0B894626-5E76-47B3-9C71-E699BF37B4E1}" type="pres">
      <dgm:prSet presAssocID="{4FD1F883-544F-44AB-8844-E107A0F7F8FF}" presName="picture_1" presStyleCnt="0"/>
      <dgm:spPr/>
    </dgm:pt>
    <dgm:pt modelId="{471E1D02-AD53-4381-8E15-A3C31371B1E9}" type="pres">
      <dgm:prSet presAssocID="{4FD1F883-544F-44AB-8844-E107A0F7F8FF}" presName="pictureRepeatNode" presStyleLbl="alignImgPlace1" presStyleIdx="0" presStyleCnt="1"/>
      <dgm:spPr/>
    </dgm:pt>
    <dgm:pt modelId="{EAF45EC7-D99D-49F1-B55E-66963FA260DA}" type="pres">
      <dgm:prSet presAssocID="{E2CA9AFF-37C3-41EF-A1A2-23D742C7B78F}" presName="text_1" presStyleLbl="node1" presStyleIdx="0" presStyleCnt="0" custLinFactNeighborY="33108">
        <dgm:presLayoutVars>
          <dgm:bulletEnabled val="1"/>
        </dgm:presLayoutVars>
      </dgm:prSet>
      <dgm:spPr/>
    </dgm:pt>
  </dgm:ptLst>
  <dgm:cxnLst>
    <dgm:cxn modelId="{C1D3A034-01C3-4E54-BCB2-9C2F0F276485}" srcId="{6A063512-E708-4CA6-A1C4-FC324CEAC51E}" destId="{E2CA9AFF-37C3-41EF-A1A2-23D742C7B78F}" srcOrd="0" destOrd="0" parTransId="{D30AE68B-7CC7-4201-AA82-96C367196BAE}" sibTransId="{4FD1F883-544F-44AB-8844-E107A0F7F8FF}"/>
    <dgm:cxn modelId="{E3294160-4AE9-41A4-A88C-457C633575A3}" type="presOf" srcId="{6A063512-E708-4CA6-A1C4-FC324CEAC51E}" destId="{2359EFFD-6FF0-4D80-90D3-3C270DC12C22}" srcOrd="0" destOrd="0" presId="urn:microsoft.com/office/officeart/2008/layout/CircularPictureCallout"/>
    <dgm:cxn modelId="{727539A8-634F-4204-B880-369ECAF39E55}" type="presOf" srcId="{4FD1F883-544F-44AB-8844-E107A0F7F8FF}" destId="{471E1D02-AD53-4381-8E15-A3C31371B1E9}" srcOrd="0" destOrd="0" presId="urn:microsoft.com/office/officeart/2008/layout/CircularPictureCallout"/>
    <dgm:cxn modelId="{F2493EE4-8B42-4B85-84EF-630A7580305C}" type="presOf" srcId="{E2CA9AFF-37C3-41EF-A1A2-23D742C7B78F}" destId="{EAF45EC7-D99D-49F1-B55E-66963FA260DA}" srcOrd="0" destOrd="0" presId="urn:microsoft.com/office/officeart/2008/layout/CircularPictureCallout"/>
    <dgm:cxn modelId="{1AE8F15C-A04A-48AF-B6E2-967FD6DC5EE0}" type="presParOf" srcId="{2359EFFD-6FF0-4D80-90D3-3C270DC12C22}" destId="{F0CCD15D-BCB5-4DF1-975A-E96B6AE27C50}" srcOrd="0" destOrd="0" presId="urn:microsoft.com/office/officeart/2008/layout/CircularPictureCallout"/>
    <dgm:cxn modelId="{728E0048-D052-47DD-8C5B-972AAF50D6AD}" type="presParOf" srcId="{F0CCD15D-BCB5-4DF1-975A-E96B6AE27C50}" destId="{0B894626-5E76-47B3-9C71-E699BF37B4E1}" srcOrd="0" destOrd="0" presId="urn:microsoft.com/office/officeart/2008/layout/CircularPictureCallout"/>
    <dgm:cxn modelId="{666CE480-DBA6-4735-A3A0-D6F77AE1B3A7}" type="presParOf" srcId="{0B894626-5E76-47B3-9C71-E699BF37B4E1}" destId="{471E1D02-AD53-4381-8E15-A3C31371B1E9}" srcOrd="0" destOrd="0" presId="urn:microsoft.com/office/officeart/2008/layout/CircularPictureCallout"/>
    <dgm:cxn modelId="{1E29B53E-37A8-4E24-B78C-19CA0F7CE477}" type="presParOf" srcId="{F0CCD15D-BCB5-4DF1-975A-E96B6AE27C50}" destId="{EAF45EC7-D99D-49F1-B55E-66963FA260DA}" srcOrd="1" destOrd="0" presId="urn:microsoft.com/office/officeart/2008/layout/CircularPictureCallou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D4D31-6489-41D6-B406-0BA7E5AECE5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6417C42-A4BE-4369-A675-27317DD2EB2B}">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ST</a:t>
          </a:r>
          <a:endParaRPr lang="en-US" sz="600" b="1" dirty="0">
            <a:solidFill>
              <a:schemeClr val="tx1"/>
            </a:solidFill>
            <a:latin typeface="Arial Narrow" panose="020B0606020202030204" pitchFamily="34" charset="0"/>
            <a:cs typeface="Arial" panose="020B0604020202020204" pitchFamily="34" charset="0"/>
          </a:endParaRPr>
        </a:p>
      </dgm:t>
    </dgm:pt>
    <dgm:pt modelId="{72534856-755D-4A63-BDCA-4D5BE1E182DE}" type="parTrans" cxnId="{5932F80C-7F23-4299-8270-8E0E70858633}">
      <dgm:prSet/>
      <dgm:spPr/>
      <dgm:t>
        <a:bodyPr/>
        <a:lstStyle/>
        <a:p>
          <a:endParaRPr lang="en-US"/>
        </a:p>
      </dgm:t>
    </dgm:pt>
    <dgm:pt modelId="{43F96E24-1AAC-4668-905D-17BB95F22FE1}" type="sibTrans" cxnId="{5932F80C-7F23-4299-8270-8E0E70858633}">
      <dgm:prSet/>
      <dgm:spPr>
        <a:solidFill>
          <a:schemeClr val="bg1"/>
        </a:solidFill>
        <a:ln w="28575">
          <a:solidFill>
            <a:srgbClr val="B04C46"/>
          </a:solidFill>
        </a:ln>
      </dgm:spPr>
      <dgm:t>
        <a:bodyPr/>
        <a:lstStyle/>
        <a:p>
          <a:endParaRPr lang="en-US"/>
        </a:p>
      </dgm:t>
    </dgm:pt>
    <dgm:pt modelId="{C228F4A4-B3F7-4892-BFC8-8ED3B7A7EECB}" type="pres">
      <dgm:prSet presAssocID="{A52D4D31-6489-41D6-B406-0BA7E5AECE5E}" presName="Name0" presStyleCnt="0">
        <dgm:presLayoutVars>
          <dgm:chMax val="7"/>
          <dgm:chPref val="7"/>
          <dgm:dir/>
        </dgm:presLayoutVars>
      </dgm:prSet>
      <dgm:spPr/>
    </dgm:pt>
    <dgm:pt modelId="{25078849-B7AC-4FBE-8830-EA8F153D8951}" type="pres">
      <dgm:prSet presAssocID="{A52D4D31-6489-41D6-B406-0BA7E5AECE5E}" presName="Name1" presStyleCnt="0"/>
      <dgm:spPr/>
    </dgm:pt>
    <dgm:pt modelId="{6BD5A7A6-7C8F-4A0D-BB59-035E7C6148A2}" type="pres">
      <dgm:prSet presAssocID="{43F96E24-1AAC-4668-905D-17BB95F22FE1}" presName="picture_1" presStyleCnt="0"/>
      <dgm:spPr/>
    </dgm:pt>
    <dgm:pt modelId="{0EAFC875-B674-4D1E-9A66-22E0AD113184}" type="pres">
      <dgm:prSet presAssocID="{43F96E24-1AAC-4668-905D-17BB95F22FE1}" presName="pictureRepeatNode" presStyleLbl="alignImgPlace1" presStyleIdx="0" presStyleCnt="1"/>
      <dgm:spPr/>
    </dgm:pt>
    <dgm:pt modelId="{7200A253-7D6A-4216-90B3-9DA8756E7120}" type="pres">
      <dgm:prSet presAssocID="{56417C42-A4BE-4369-A675-27317DD2EB2B}" presName="text_1" presStyleLbl="node1" presStyleIdx="0" presStyleCnt="0" custLinFactNeighborY="37719">
        <dgm:presLayoutVars>
          <dgm:bulletEnabled val="1"/>
        </dgm:presLayoutVars>
      </dgm:prSet>
      <dgm:spPr/>
    </dgm:pt>
  </dgm:ptLst>
  <dgm:cxnLst>
    <dgm:cxn modelId="{5932F80C-7F23-4299-8270-8E0E70858633}" srcId="{A52D4D31-6489-41D6-B406-0BA7E5AECE5E}" destId="{56417C42-A4BE-4369-A675-27317DD2EB2B}" srcOrd="0" destOrd="0" parTransId="{72534856-755D-4A63-BDCA-4D5BE1E182DE}" sibTransId="{43F96E24-1AAC-4668-905D-17BB95F22FE1}"/>
    <dgm:cxn modelId="{D14ACC18-4B78-44F8-8B2F-FCE1BAAB312D}" type="presOf" srcId="{56417C42-A4BE-4369-A675-27317DD2EB2B}" destId="{7200A253-7D6A-4216-90B3-9DA8756E7120}" srcOrd="0" destOrd="0" presId="urn:microsoft.com/office/officeart/2008/layout/CircularPictureCallout"/>
    <dgm:cxn modelId="{C29A9963-3839-488B-913E-AB14BA116DDE}" type="presOf" srcId="{A52D4D31-6489-41D6-B406-0BA7E5AECE5E}" destId="{C228F4A4-B3F7-4892-BFC8-8ED3B7A7EECB}" srcOrd="0" destOrd="0" presId="urn:microsoft.com/office/officeart/2008/layout/CircularPictureCallout"/>
    <dgm:cxn modelId="{590FDB54-8E47-4C86-9422-88A6531F88CF}" type="presOf" srcId="{43F96E24-1AAC-4668-905D-17BB95F22FE1}" destId="{0EAFC875-B674-4D1E-9A66-22E0AD113184}" srcOrd="0" destOrd="0" presId="urn:microsoft.com/office/officeart/2008/layout/CircularPictureCallout"/>
    <dgm:cxn modelId="{425DD5F3-E6AB-41FD-B06D-3A9C6D0CD072}" type="presParOf" srcId="{C228F4A4-B3F7-4892-BFC8-8ED3B7A7EECB}" destId="{25078849-B7AC-4FBE-8830-EA8F153D8951}" srcOrd="0" destOrd="0" presId="urn:microsoft.com/office/officeart/2008/layout/CircularPictureCallout"/>
    <dgm:cxn modelId="{F214B3E5-36AC-40E7-BB4A-2EF9DA20C695}" type="presParOf" srcId="{25078849-B7AC-4FBE-8830-EA8F153D8951}" destId="{6BD5A7A6-7C8F-4A0D-BB59-035E7C6148A2}" srcOrd="0" destOrd="0" presId="urn:microsoft.com/office/officeart/2008/layout/CircularPictureCallout"/>
    <dgm:cxn modelId="{770CA5AD-7EF0-4A47-A7BB-C5D828DC69AB}" type="presParOf" srcId="{6BD5A7A6-7C8F-4A0D-BB59-035E7C6148A2}" destId="{0EAFC875-B674-4D1E-9A66-22E0AD113184}" srcOrd="0" destOrd="0" presId="urn:microsoft.com/office/officeart/2008/layout/CircularPictureCallout"/>
    <dgm:cxn modelId="{D5D4910C-787E-4818-8F16-4D16CD11AA18}" type="presParOf" srcId="{25078849-B7AC-4FBE-8830-EA8F153D8951}" destId="{7200A253-7D6A-4216-90B3-9DA8756E7120}" srcOrd="1" destOrd="0" presId="urn:microsoft.com/office/officeart/2008/layout/CircularPictureCallout"/>
  </dgm:cxnLst>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92E6B-8E8B-4E40-92E5-621EC445D87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2562309-2053-496A-A886-F292B8BE725A}">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 RI</a:t>
          </a:r>
          <a:endParaRPr lang="en-US" sz="600" b="1" dirty="0">
            <a:solidFill>
              <a:schemeClr val="tx1"/>
            </a:solidFill>
            <a:latin typeface="Arial Narrow" panose="020B0606020202030204" pitchFamily="34" charset="0"/>
            <a:cs typeface="Arial" panose="020B0604020202020204" pitchFamily="34" charset="0"/>
          </a:endParaRPr>
        </a:p>
      </dgm:t>
    </dgm:pt>
    <dgm:pt modelId="{D35D4E38-E96D-4B5F-BF51-AD81E322917C}" type="parTrans" cxnId="{FD9853D7-DEAA-43C4-89FA-23604396F13E}">
      <dgm:prSet/>
      <dgm:spPr/>
      <dgm:t>
        <a:bodyPr/>
        <a:lstStyle/>
        <a:p>
          <a:endParaRPr lang="en-US"/>
        </a:p>
      </dgm:t>
    </dgm:pt>
    <dgm:pt modelId="{828138F6-7536-4652-9CA7-AC8D8F4828A1}" type="sibTrans" cxnId="{FD9853D7-DEAA-43C4-89FA-23604396F13E}">
      <dgm:prSet/>
      <dgm:spPr>
        <a:solidFill>
          <a:schemeClr val="bg1"/>
        </a:solidFill>
        <a:ln w="28575">
          <a:solidFill>
            <a:srgbClr val="B04C46"/>
          </a:solidFill>
        </a:ln>
      </dgm:spPr>
      <dgm:t>
        <a:bodyPr/>
        <a:lstStyle/>
        <a:p>
          <a:endParaRPr lang="en-US"/>
        </a:p>
      </dgm:t>
    </dgm:pt>
    <dgm:pt modelId="{D084342C-3EA5-4DC1-B612-719479C9F518}" type="pres">
      <dgm:prSet presAssocID="{16F92E6B-8E8B-4E40-92E5-621EC445D87A}" presName="Name0" presStyleCnt="0">
        <dgm:presLayoutVars>
          <dgm:chMax val="7"/>
          <dgm:chPref val="7"/>
          <dgm:dir/>
        </dgm:presLayoutVars>
      </dgm:prSet>
      <dgm:spPr/>
    </dgm:pt>
    <dgm:pt modelId="{E640C701-CA21-4CA2-B2CD-0C1210B8D960}" type="pres">
      <dgm:prSet presAssocID="{16F92E6B-8E8B-4E40-92E5-621EC445D87A}" presName="Name1" presStyleCnt="0"/>
      <dgm:spPr/>
    </dgm:pt>
    <dgm:pt modelId="{5F35B59B-0248-49B2-BFA3-6D63B16455CE}" type="pres">
      <dgm:prSet presAssocID="{828138F6-7536-4652-9CA7-AC8D8F4828A1}" presName="picture_1" presStyleCnt="0"/>
      <dgm:spPr/>
    </dgm:pt>
    <dgm:pt modelId="{1637911C-FAB2-4775-9EF3-AE1C60394298}" type="pres">
      <dgm:prSet presAssocID="{828138F6-7536-4652-9CA7-AC8D8F4828A1}" presName="pictureRepeatNode" presStyleLbl="alignImgPlace1" presStyleIdx="0" presStyleCnt="1"/>
      <dgm:spPr/>
    </dgm:pt>
    <dgm:pt modelId="{3BA68EBD-7F79-469E-A183-0B0AC94EA127}" type="pres">
      <dgm:prSet presAssocID="{22562309-2053-496A-A886-F292B8BE725A}" presName="text_1" presStyleLbl="node1" presStyleIdx="0" presStyleCnt="0" custScaleX="100141" custLinFactNeighborY="37440">
        <dgm:presLayoutVars>
          <dgm:bulletEnabled val="1"/>
        </dgm:presLayoutVars>
      </dgm:prSet>
      <dgm:spPr/>
    </dgm:pt>
  </dgm:ptLst>
  <dgm:cxnLst>
    <dgm:cxn modelId="{CCF4E695-1D47-4446-92BB-13B84EDC79A7}" type="presOf" srcId="{22562309-2053-496A-A886-F292B8BE725A}" destId="{3BA68EBD-7F79-469E-A183-0B0AC94EA127}" srcOrd="0" destOrd="0" presId="urn:microsoft.com/office/officeart/2008/layout/CircularPictureCallout"/>
    <dgm:cxn modelId="{DAD26DC8-5417-428E-B49E-AB04D61F3407}" type="presOf" srcId="{828138F6-7536-4652-9CA7-AC8D8F4828A1}" destId="{1637911C-FAB2-4775-9EF3-AE1C60394298}" srcOrd="0" destOrd="0" presId="urn:microsoft.com/office/officeart/2008/layout/CircularPictureCallout"/>
    <dgm:cxn modelId="{FD9853D7-DEAA-43C4-89FA-23604396F13E}" srcId="{16F92E6B-8E8B-4E40-92E5-621EC445D87A}" destId="{22562309-2053-496A-A886-F292B8BE725A}" srcOrd="0" destOrd="0" parTransId="{D35D4E38-E96D-4B5F-BF51-AD81E322917C}" sibTransId="{828138F6-7536-4652-9CA7-AC8D8F4828A1}"/>
    <dgm:cxn modelId="{A27D15DF-EAE7-497D-89FF-8D5570291714}" type="presOf" srcId="{16F92E6B-8E8B-4E40-92E5-621EC445D87A}" destId="{D084342C-3EA5-4DC1-B612-719479C9F518}" srcOrd="0" destOrd="0" presId="urn:microsoft.com/office/officeart/2008/layout/CircularPictureCallout"/>
    <dgm:cxn modelId="{F45C1CCC-1E4E-4DD2-A958-B1396C26E0E8}" type="presParOf" srcId="{D084342C-3EA5-4DC1-B612-719479C9F518}" destId="{E640C701-CA21-4CA2-B2CD-0C1210B8D960}" srcOrd="0" destOrd="0" presId="urn:microsoft.com/office/officeart/2008/layout/CircularPictureCallout"/>
    <dgm:cxn modelId="{B356406E-B253-43B7-B028-BC541F685CB3}" type="presParOf" srcId="{E640C701-CA21-4CA2-B2CD-0C1210B8D960}" destId="{5F35B59B-0248-49B2-BFA3-6D63B16455CE}" srcOrd="0" destOrd="0" presId="urn:microsoft.com/office/officeart/2008/layout/CircularPictureCallout"/>
    <dgm:cxn modelId="{1CA0BD8E-B078-414E-B2EB-799F50A97FCF}" type="presParOf" srcId="{5F35B59B-0248-49B2-BFA3-6D63B16455CE}" destId="{1637911C-FAB2-4775-9EF3-AE1C60394298}" srcOrd="0" destOrd="0" presId="urn:microsoft.com/office/officeart/2008/layout/CircularPictureCallout"/>
    <dgm:cxn modelId="{D2F1A06A-7C1C-4BA8-9929-DB4ABDBF3ADA}" type="presParOf" srcId="{E640C701-CA21-4CA2-B2CD-0C1210B8D960}" destId="{3BA68EBD-7F79-469E-A183-0B0AC94EA127}" srcOrd="1" destOrd="0" presId="urn:microsoft.com/office/officeart/2008/layout/CircularPictureCallou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ZG1</a:t>
          </a:r>
          <a:endParaRPr lang="en-US" sz="600" b="1" dirty="0">
            <a:solidFill>
              <a:schemeClr val="tx1"/>
            </a:solidFill>
            <a:latin typeface="Arial Narrow" panose="020B0606020202030204" pitchFamily="34" charset="0"/>
            <a:cs typeface="Arial" panose="020B0604020202020204" pitchFamily="34" charset="0"/>
          </a:endParaRPr>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2579F29F-A590-4176-970A-D5B317E90F32}" type="parTrans" cxnId="{22365B4D-1C9B-4497-ABB2-45395D3E8780}">
      <dgm:prSet/>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Y="36370">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ZG2</a:t>
          </a:r>
          <a:endParaRPr lang="en-US" sz="600" b="1" dirty="0">
            <a:solidFill>
              <a:schemeClr val="tx1"/>
            </a:solidFill>
            <a:latin typeface="Arial Narrow" panose="020B0606020202030204" pitchFamily="34" charset="0"/>
            <a:cs typeface="Arial" panose="020B0604020202020204" pitchFamily="34" charset="0"/>
          </a:endParaRPr>
        </a:p>
      </dgm:t>
    </dgm:pt>
    <dgm:pt modelId="{2579F29F-A590-4176-970A-D5B317E90F32}" type="parTrans" cxnId="{22365B4D-1C9B-4497-ABB2-45395D3E8780}">
      <dgm:prSet/>
      <dgm:spPr/>
      <dgm:t>
        <a:bodyPr/>
        <a:lstStyle/>
        <a:p>
          <a:endParaRPr lang="en-US"/>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X="2704" custLinFactNeighborY="34802">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E1D02-AD53-4381-8E15-A3C31371B1E9}">
      <dsp:nvSpPr>
        <dsp:cNvPr id="0" name=""/>
        <dsp:cNvSpPr/>
      </dsp:nvSpPr>
      <dsp:spPr>
        <a:xfrm>
          <a:off x="141737" y="987"/>
          <a:ext cx="283475" cy="283475"/>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EAF45EC7-D99D-49F1-B55E-66963FA260DA}">
      <dsp:nvSpPr>
        <dsp:cNvPr id="0" name=""/>
        <dsp:cNvSpPr/>
      </dsp:nvSpPr>
      <dsp:spPr>
        <a:xfrm>
          <a:off x="192763" y="182484"/>
          <a:ext cx="181424" cy="935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 OS</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92763" y="182484"/>
        <a:ext cx="181424" cy="93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FC875-B674-4D1E-9A66-22E0AD113184}">
      <dsp:nvSpPr>
        <dsp:cNvPr id="0" name=""/>
        <dsp:cNvSpPr/>
      </dsp:nvSpPr>
      <dsp:spPr>
        <a:xfrm>
          <a:off x="142084" y="640"/>
          <a:ext cx="284168" cy="284168"/>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7200A253-7D6A-4216-90B3-9DA8756E7120}">
      <dsp:nvSpPr>
        <dsp:cNvPr id="0" name=""/>
        <dsp:cNvSpPr/>
      </dsp:nvSpPr>
      <dsp:spPr>
        <a:xfrm>
          <a:off x="193234" y="186905"/>
          <a:ext cx="181867" cy="937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ST</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93234" y="186905"/>
        <a:ext cx="181867" cy="93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7911C-FAB2-4775-9EF3-AE1C60394298}">
      <dsp:nvSpPr>
        <dsp:cNvPr id="0" name=""/>
        <dsp:cNvSpPr/>
      </dsp:nvSpPr>
      <dsp:spPr>
        <a:xfrm>
          <a:off x="141865" y="859"/>
          <a:ext cx="283731" cy="283731"/>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3BA68EBD-7F79-469E-A183-0B0AC94EA127}">
      <dsp:nvSpPr>
        <dsp:cNvPr id="0" name=""/>
        <dsp:cNvSpPr/>
      </dsp:nvSpPr>
      <dsp:spPr>
        <a:xfrm>
          <a:off x="192809" y="186576"/>
          <a:ext cx="181843" cy="936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 RI</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92809" y="186576"/>
        <a:ext cx="181843" cy="93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142084" y="640"/>
          <a:ext cx="284168" cy="284168"/>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129795" y="185640"/>
          <a:ext cx="308746" cy="937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ZG1</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29795" y="185640"/>
        <a:ext cx="308746" cy="93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142084" y="640"/>
          <a:ext cx="284168" cy="284168"/>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134713" y="184170"/>
          <a:ext cx="308746" cy="937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ZG2</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34713" y="184170"/>
        <a:ext cx="308746" cy="9377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12.png"/><Relationship Id="rId1" Type="http://schemas.openxmlformats.org/officeDocument/2006/relationships/theme" Target="../theme/theme4.xml"/><Relationship Id="rId4" Type="http://schemas.openxmlformats.org/officeDocument/2006/relationships/image" Target="../media/image10.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hr-HR"/>
              <a:t>Srce – Sveučilišni računski centar</a:t>
            </a:r>
          </a:p>
        </p:txBody>
      </p:sp>
      <p:sp>
        <p:nvSpPr>
          <p:cNvPr id="3" name="Date Placeholder 2"/>
          <p:cNvSpPr>
            <a:spLocks noGrp="1"/>
          </p:cNvSpPr>
          <p:nvPr>
            <p:ph type="dt" sz="quarter" idx="1"/>
          </p:nvPr>
        </p:nvSpPr>
        <p:spPr>
          <a:xfrm>
            <a:off x="3227294" y="0"/>
            <a:ext cx="3568794" cy="496888"/>
          </a:xfrm>
          <a:prstGeom prst="rect">
            <a:avLst/>
          </a:prstGeom>
        </p:spPr>
        <p:txBody>
          <a:bodyPr vert="horz" lIns="91440" tIns="45720" rIns="91440" bIns="45720" rtlCol="0"/>
          <a:lstStyle>
            <a:lvl1pPr algn="r">
              <a:defRPr sz="1200"/>
            </a:lvl1pPr>
          </a:lstStyle>
          <a:p>
            <a:r>
              <a:rPr lang="hr-HR"/>
              <a:t>HR-ZOO – Hrvatski znanstveni i obrazovni oblak</a:t>
            </a:r>
          </a:p>
          <a:p>
            <a:r>
              <a:rPr lang="hr-HR"/>
              <a:t>Potpisivanje ugovora – MZO – 18.07.2018.</a:t>
            </a: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888" y="9543194"/>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220" y="9429750"/>
            <a:ext cx="1107980" cy="432000"/>
          </a:xfrm>
          <a:prstGeom prst="rect">
            <a:avLst/>
          </a:prstGeom>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12.png"/><Relationship Id="rId1" Type="http://schemas.openxmlformats.org/officeDocument/2006/relationships/theme" Target="../theme/theme3.xml"/><Relationship Id="rId4" Type="http://schemas.openxmlformats.org/officeDocument/2006/relationships/image" Target="../media/image10.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8.3.2024.</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srce.unizg.hr/otvoreni-pristup" TargetMode="External"/><Relationship Id="rId3" Type="http://schemas.openxmlformats.org/officeDocument/2006/relationships/image" Target="../media/image8.png"/><Relationship Id="rId7" Type="http://schemas.openxmlformats.org/officeDocument/2006/relationships/hyperlink" Target="http://creativecommons.org/licenses/by-nc/4.0/deed.h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www.srce.unizg.hr/" TargetMode="External"/><Relationship Id="rId5" Type="http://schemas.openxmlformats.org/officeDocument/2006/relationships/image" Target="../media/image10.gif"/><Relationship Id="rId4" Type="http://schemas.openxmlformats.org/officeDocument/2006/relationships/image" Target="../media/image9.png"/><Relationship Id="rId9"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solidFill>
                  <a:srgbClr val="C00000"/>
                </a:solidFill>
              </a:defRPr>
            </a:lvl1pPr>
          </a:lstStyle>
          <a:p>
            <a:r>
              <a:rPr lang="en-US"/>
              <a:t>Click to edit Master title style</a:t>
            </a:r>
            <a:endParaRPr lang="hr-H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ni slaj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D2072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400">
                <a:solidFill>
                  <a:schemeClr val="bg1"/>
                </a:solidFill>
              </a:defRPr>
            </a:lvl1pPr>
          </a:lstStyle>
          <a:p>
            <a:r>
              <a:rPr lang="en-US"/>
              <a:t>Click to edit Master title style</a:t>
            </a:r>
            <a:endParaRPr lang="hr-H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hr-H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786" y="4302000"/>
            <a:ext cx="9158997" cy="66556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dnji slajd">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p:spPr>
        <p:txBody>
          <a:bodyPr anchor="b">
            <a:normAutofit/>
          </a:bodyPr>
          <a:lstStyle>
            <a:lvl1pPr algn="ctr">
              <a:defRPr sz="2025" baseline="0">
                <a:solidFill>
                  <a:srgbClr val="C00000"/>
                </a:solidFill>
              </a:defRPr>
            </a:lvl1pPr>
          </a:lstStyle>
          <a:p>
            <a:r>
              <a:rPr lang="en-US"/>
              <a:t>Click to edit Master title style</a:t>
            </a:r>
            <a:endParaRPr lang="hr-HR"/>
          </a:p>
        </p:txBody>
      </p:sp>
      <p:sp>
        <p:nvSpPr>
          <p:cNvPr id="14" name="Subtitle 2"/>
          <p:cNvSpPr>
            <a:spLocks noGrp="1"/>
          </p:cNvSpPr>
          <p:nvPr>
            <p:ph type="subTitle" idx="1"/>
          </p:nvPr>
        </p:nvSpPr>
        <p:spPr>
          <a:xfrm>
            <a:off x="1143000" y="1959747"/>
            <a:ext cx="6858000" cy="759391"/>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hr-HR"/>
          </a:p>
        </p:txBody>
      </p:sp>
      <p:sp>
        <p:nvSpPr>
          <p:cNvPr id="20"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hr-HR"/>
              <a:t>SUM, Klauzura: Digitalna transformacija obrazovanja, Mostar, 29.05.2018.</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000" y="4752000"/>
            <a:ext cx="962609" cy="324000"/>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400" y="4302000"/>
            <a:ext cx="9200294" cy="668568"/>
          </a:xfrm>
          <a:prstGeom prst="rect">
            <a:avLst/>
          </a:prstGeom>
        </p:spPr>
      </p:pic>
      <p:sp>
        <p:nvSpPr>
          <p:cNvPr id="23" name="TextBox 22"/>
          <p:cNvSpPr txBox="1"/>
          <p:nvPr userDrawn="1"/>
        </p:nvSpPr>
        <p:spPr>
          <a:xfrm>
            <a:off x="5950051" y="3108619"/>
            <a:ext cx="2700000" cy="553998"/>
          </a:xfrm>
          <a:prstGeom prst="rect">
            <a:avLst/>
          </a:prstGeom>
          <a:noFill/>
        </p:spPr>
        <p:txBody>
          <a:bodyPr wrap="square" lIns="0" tIns="0" rIns="0" bIns="0" rtlCol="0">
            <a:spAutoFit/>
          </a:bodyPr>
          <a:lstStyle/>
          <a:p>
            <a:pPr algn="just"/>
            <a:r>
              <a:rPr lang="hr-HR" sz="900" b="0" kern="1200">
                <a:solidFill>
                  <a:schemeClr val="tx1"/>
                </a:solidFill>
                <a:effectLst/>
                <a:latin typeface="Arial" panose="020B0604020202020204" pitchFamily="34" charset="0"/>
                <a:ea typeface="+mn-ea"/>
                <a:cs typeface="Arial" panose="020B0604020202020204" pitchFamily="34" charset="0"/>
              </a:rPr>
              <a:t>Srce politikom otvorenog pristupa široj javnosti osigurava dostupnost i korištenje svih rezultata rada Srca, a prvenstveno obrazovnih i stručnih informacija i sadržaja nastalih djelovanjem i radom Srca.</a:t>
            </a:r>
            <a:endParaRPr lang="hr-HR" sz="900" b="0" kern="1200">
              <a:solidFill>
                <a:srgbClr val="CC3C00"/>
              </a:solidFill>
              <a:effectLst/>
              <a:latin typeface="Arial" panose="020B0604020202020204" pitchFamily="34" charset="0"/>
              <a:ea typeface="+mn-ea"/>
              <a:cs typeface="Arial" panose="020B0604020202020204" pitchFamily="34" charset="0"/>
            </a:endParaRP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1051" y="4090970"/>
            <a:ext cx="918000" cy="362758"/>
          </a:xfrm>
          <a:prstGeom prst="rect">
            <a:avLst/>
          </a:prstGeom>
        </p:spPr>
      </p:pic>
      <p:sp>
        <p:nvSpPr>
          <p:cNvPr id="25" name="TextBox 24"/>
          <p:cNvSpPr txBox="1"/>
          <p:nvPr userDrawn="1"/>
        </p:nvSpPr>
        <p:spPr>
          <a:xfrm>
            <a:off x="2613574" y="3129202"/>
            <a:ext cx="2762250" cy="415498"/>
          </a:xfrm>
          <a:prstGeom prst="rect">
            <a:avLst/>
          </a:prstGeom>
          <a:noFill/>
        </p:spPr>
        <p:txBody>
          <a:bodyPr wrap="square" lIns="0" tIns="0" rIns="0" bIns="0" rtlCol="0">
            <a:spAutoFit/>
          </a:bodyPr>
          <a:lstStyle/>
          <a:p>
            <a:r>
              <a:rPr lang="pt-BR" sz="900" b="0" kern="1200">
                <a:solidFill>
                  <a:schemeClr val="tx1"/>
                </a:solidFill>
                <a:effectLst/>
                <a:latin typeface="Arial" panose="020B0604020202020204" pitchFamily="34" charset="0"/>
                <a:ea typeface="+mn-ea"/>
                <a:cs typeface="Arial" panose="020B0604020202020204" pitchFamily="34" charset="0"/>
              </a:rPr>
              <a:t>Ovo djelo je dano na korištenje pod licencom Creative Commons </a:t>
            </a:r>
            <a:r>
              <a:rPr lang="pt-BR" sz="900" b="0" i="1" kern="1200">
                <a:solidFill>
                  <a:schemeClr val="tx1"/>
                </a:solidFill>
                <a:effectLst/>
                <a:latin typeface="Arial" panose="020B0604020202020204" pitchFamily="34" charset="0"/>
                <a:ea typeface="+mn-ea"/>
                <a:cs typeface="Arial" panose="020B0604020202020204" pitchFamily="34" charset="0"/>
              </a:rPr>
              <a:t>Imenovanje-Nekomercijalno</a:t>
            </a:r>
            <a:r>
              <a:rPr lang="pt-BR" sz="900" b="0" kern="1200">
                <a:solidFill>
                  <a:schemeClr val="tx1"/>
                </a:solidFill>
                <a:effectLst/>
                <a:latin typeface="Arial" panose="020B0604020202020204" pitchFamily="34" charset="0"/>
                <a:ea typeface="+mn-ea"/>
                <a:cs typeface="Arial" panose="020B0604020202020204" pitchFamily="34" charset="0"/>
              </a:rPr>
              <a:t> 4.0 međunarodna.</a:t>
            </a:r>
            <a:endParaRPr lang="hr-HR" sz="900" b="1" u="none" kern="1200">
              <a:solidFill>
                <a:srgbClr val="CC3C00"/>
              </a:solidFill>
              <a:effectLst/>
              <a:latin typeface="Arial" panose="020B0604020202020204" pitchFamily="34" charset="0"/>
              <a:ea typeface="+mn-ea"/>
              <a:cs typeface="Arial" panose="020B0604020202020204" pitchFamily="34" charset="0"/>
            </a:endParaRPr>
          </a:p>
        </p:txBody>
      </p:sp>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605" y="3053367"/>
            <a:ext cx="1384975" cy="540000"/>
          </a:xfrm>
          <a:prstGeom prst="rect">
            <a:avLst/>
          </a:prstGeom>
        </p:spPr>
      </p:pic>
      <p:sp>
        <p:nvSpPr>
          <p:cNvPr id="27" name="TextBox 26"/>
          <p:cNvSpPr txBox="1"/>
          <p:nvPr userDrawn="1"/>
        </p:nvSpPr>
        <p:spPr>
          <a:xfrm>
            <a:off x="1048126" y="3710666"/>
            <a:ext cx="1204176" cy="230832"/>
          </a:xfrm>
          <a:prstGeom prst="rect">
            <a:avLst/>
          </a:prstGeom>
          <a:noFill/>
        </p:spPr>
        <p:txBody>
          <a:bodyPr wrap="none" rtlCol="0">
            <a:spAutoFit/>
          </a:bodyPr>
          <a:lstStyle/>
          <a:p>
            <a:r>
              <a:rPr lang="hr-HR" sz="900" b="1" u="none" kern="1200">
                <a:solidFill>
                  <a:srgbClr val="CC3C00"/>
                </a:solidFill>
                <a:effectLst/>
                <a:latin typeface="Arial" panose="020B0604020202020204" pitchFamily="34" charset="0"/>
                <a:ea typeface="+mn-ea"/>
                <a:cs typeface="Arial" panose="020B0604020202020204" pitchFamily="34" charset="0"/>
                <a:hlinkClick r:id="rId6"/>
              </a:rPr>
              <a:t>www.srce.unizg.hr</a:t>
            </a:r>
            <a:endParaRPr lang="hr-HR" sz="900" b="1" u="none" kern="1200">
              <a:solidFill>
                <a:srgbClr val="CC3C00"/>
              </a:solidFill>
              <a:effectLst/>
              <a:latin typeface="Arial" panose="020B0604020202020204" pitchFamily="34" charset="0"/>
              <a:ea typeface="+mn-ea"/>
              <a:cs typeface="Arial" panose="020B0604020202020204" pitchFamily="34" charset="0"/>
            </a:endParaRPr>
          </a:p>
        </p:txBody>
      </p:sp>
      <p:sp>
        <p:nvSpPr>
          <p:cNvPr id="28" name="Rectangle 27"/>
          <p:cNvSpPr/>
          <p:nvPr userDrawn="1"/>
        </p:nvSpPr>
        <p:spPr>
          <a:xfrm>
            <a:off x="2556325" y="3710667"/>
            <a:ext cx="2890535" cy="230832"/>
          </a:xfrm>
          <a:prstGeom prst="rect">
            <a:avLst/>
          </a:prstGeom>
        </p:spPr>
        <p:txBody>
          <a:bodyPr wrap="none">
            <a:spAutoFit/>
          </a:bodyPr>
          <a:lstStyle/>
          <a:p>
            <a:pPr algn="ctr"/>
            <a:r>
              <a:rPr lang="hr-HR" sz="900" b="1" u="none" kern="1200">
                <a:solidFill>
                  <a:srgbClr val="CC3C00"/>
                </a:solidFill>
                <a:effectLst/>
                <a:latin typeface="Arial" panose="020B0604020202020204" pitchFamily="34" charset="0"/>
                <a:ea typeface="+mn-ea"/>
                <a:cs typeface="Arial" panose="020B0604020202020204" pitchFamily="34" charset="0"/>
                <a:hlinkClick r:id="rId7"/>
              </a:rPr>
              <a:t>creativecommons.org/licenses/by-nc/4.0/deed.hr</a:t>
            </a:r>
            <a:endParaRPr lang="hr-HR" sz="900" b="1" u="none" kern="1200">
              <a:solidFill>
                <a:srgbClr val="CC3C00"/>
              </a:solidFill>
              <a:effectLst/>
              <a:latin typeface="Arial" panose="020B0604020202020204" pitchFamily="34" charset="0"/>
              <a:ea typeface="+mn-ea"/>
              <a:cs typeface="Arial" panose="020B0604020202020204" pitchFamily="34" charset="0"/>
            </a:endParaRPr>
          </a:p>
        </p:txBody>
      </p:sp>
      <p:sp>
        <p:nvSpPr>
          <p:cNvPr id="29" name="Rectangle 28"/>
          <p:cNvSpPr/>
          <p:nvPr userDrawn="1"/>
        </p:nvSpPr>
        <p:spPr>
          <a:xfrm>
            <a:off x="6239506" y="3677312"/>
            <a:ext cx="2121094" cy="230832"/>
          </a:xfrm>
          <a:prstGeom prst="rect">
            <a:avLst/>
          </a:prstGeom>
        </p:spPr>
        <p:txBody>
          <a:bodyPr wrap="none">
            <a:spAutoFit/>
          </a:bodyPr>
          <a:lstStyle/>
          <a:p>
            <a:pPr algn="ctr"/>
            <a:r>
              <a:rPr lang="hr-HR" sz="900" b="1" u="none" kern="1200">
                <a:solidFill>
                  <a:srgbClr val="CC3C00"/>
                </a:solidFill>
                <a:effectLst/>
                <a:latin typeface="Arial" panose="020B0604020202020204" pitchFamily="34" charset="0"/>
                <a:ea typeface="+mn-ea"/>
                <a:cs typeface="Arial" panose="020B0604020202020204" pitchFamily="34" charset="0"/>
                <a:hlinkClick r:id="rId8"/>
              </a:rPr>
              <a:t>www.srce.unizg.hr/otvoreni-pristup</a:t>
            </a:r>
            <a:endParaRPr lang="hr-HR" sz="900" b="1" u="none" kern="1200">
              <a:solidFill>
                <a:srgbClr val="CC3C00"/>
              </a:solidFill>
              <a:effectLst/>
              <a:latin typeface="Arial" panose="020B0604020202020204" pitchFamily="34" charset="0"/>
              <a:ea typeface="+mn-ea"/>
              <a:cs typeface="Arial" panose="020B0604020202020204" pitchFamily="34" charset="0"/>
            </a:endParaRPr>
          </a:p>
        </p:txBody>
      </p:sp>
      <p:pic>
        <p:nvPicPr>
          <p:cNvPr id="30" name="Picture 2" descr="http://mirrors.creativecommons.org/presskit/buttons/88x31/png/by-nc.png">
            <a:hlinkClick r:id="rId7"/>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31678" y="4129728"/>
            <a:ext cx="926042" cy="3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84679"/>
            <a:ext cx="7886700" cy="618480"/>
          </a:xfrm>
        </p:spPr>
        <p:txBody>
          <a:bodyPr/>
          <a:lstStyle/>
          <a:p>
            <a:r>
              <a:rPr lang="en-US"/>
              <a:t>Click to edit Master title style</a:t>
            </a:r>
            <a:endParaRPr lang="hr-HR"/>
          </a:p>
        </p:txBody>
      </p:sp>
      <p:sp>
        <p:nvSpPr>
          <p:cNvPr id="3" name="Content Placeholder 2"/>
          <p:cNvSpPr>
            <a:spLocks noGrp="1"/>
          </p:cNvSpPr>
          <p:nvPr>
            <p:ph idx="1"/>
          </p:nvPr>
        </p:nvSpPr>
        <p:spPr>
          <a:xfrm>
            <a:off x="628651" y="1104359"/>
            <a:ext cx="78867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750" i="1">
                <a:solidFill>
                  <a:schemeClr val="tx1">
                    <a:tint val="75000"/>
                  </a:schemeClr>
                </a:solidFill>
                <a:latin typeface="Arial" panose="020B0604020202020204" pitchFamily="34" charset="0"/>
                <a:cs typeface="Arial" panose="020B0604020202020204" pitchFamily="34" charset="0"/>
              </a:defRPr>
            </a:lvl1pPr>
          </a:lstStyle>
          <a:p>
            <a:r>
              <a:rPr lang="hr-HR"/>
              <a:t>.</a:t>
            </a:r>
          </a:p>
        </p:txBody>
      </p:sp>
      <p:grpSp>
        <p:nvGrpSpPr>
          <p:cNvPr id="11" name="Group 10"/>
          <p:cNvGrpSpPr/>
          <p:nvPr userDrawn="1"/>
        </p:nvGrpSpPr>
        <p:grpSpPr>
          <a:xfrm>
            <a:off x="1971736" y="4484595"/>
            <a:ext cx="5343307" cy="813546"/>
            <a:chOff x="1432715" y="1465282"/>
            <a:chExt cx="4303443" cy="746914"/>
          </a:xfrm>
        </p:grpSpPr>
        <p:pic>
          <p:nvPicPr>
            <p:cNvPr id="12" name="Picture 11" descr="MRRFEU pasica logotipi pptx 16x9 new.png"/>
            <p:cNvPicPr>
              <a:picLocks noChangeAspect="1"/>
            </p:cNvPicPr>
            <p:nvPr/>
          </p:nvPicPr>
          <p:blipFill rotWithShape="1">
            <a:blip r:embed="rId2" cstate="print">
              <a:extLst>
                <a:ext uri="{28A0092B-C50C-407E-A947-70E740481C1C}">
                  <a14:useLocalDpi xmlns:a14="http://schemas.microsoft.com/office/drawing/2010/main" val="0"/>
                </a:ext>
              </a:extLst>
            </a:blip>
            <a:srcRect r="48487"/>
            <a:stretch>
              <a:fillRect/>
            </a:stretch>
          </p:blipFill>
          <p:spPr bwMode="auto">
            <a:xfrm>
              <a:off x="1432715" y="1465282"/>
              <a:ext cx="2860680" cy="7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MRRFEU pasica logotipi pptx 16x9 new.png"/>
            <p:cNvPicPr>
              <a:picLocks noChangeAspect="1"/>
            </p:cNvPicPr>
            <p:nvPr/>
          </p:nvPicPr>
          <p:blipFill rotWithShape="1">
            <a:blip r:embed="rId3" cstate="print">
              <a:extLst>
                <a:ext uri="{28A0092B-C50C-407E-A947-70E740481C1C}">
                  <a14:useLocalDpi xmlns:a14="http://schemas.microsoft.com/office/drawing/2010/main" val="0"/>
                </a:ext>
              </a:extLst>
            </a:blip>
            <a:srcRect l="71195"/>
            <a:stretch>
              <a:fillRect/>
            </a:stretch>
          </p:blipFill>
          <p:spPr bwMode="auto">
            <a:xfrm>
              <a:off x="4136517" y="1465282"/>
              <a:ext cx="1599641" cy="7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Graphic 9">
            <a:extLst>
              <a:ext uri="{FF2B5EF4-FFF2-40B4-BE49-F238E27FC236}">
                <a16:creationId xmlns:a16="http://schemas.microsoft.com/office/drawing/2014/main" id="{1EE25934-7424-F84E-9155-DB07888AF12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1845" y="4761648"/>
            <a:ext cx="386943" cy="273691"/>
          </a:xfrm>
          <a:prstGeom prst="rect">
            <a:avLst/>
          </a:prstGeom>
        </p:spPr>
      </p:pic>
      <p:pic>
        <p:nvPicPr>
          <p:cNvPr id="14" name="Picture 13">
            <a:extLst>
              <a:ext uri="{FF2B5EF4-FFF2-40B4-BE49-F238E27FC236}">
                <a16:creationId xmlns:a16="http://schemas.microsoft.com/office/drawing/2014/main" id="{46244550-3866-43BE-B4A6-F56110539C4C}"/>
              </a:ext>
            </a:extLst>
          </p:cNvPr>
          <p:cNvPicPr>
            <a:picLocks noChangeAspect="1"/>
          </p:cNvPicPr>
          <p:nvPr userDrawn="1"/>
        </p:nvPicPr>
        <p:blipFill>
          <a:blip r:embed="rId6"/>
          <a:stretch>
            <a:fillRect/>
          </a:stretch>
        </p:blipFill>
        <p:spPr>
          <a:xfrm>
            <a:off x="7424849" y="4775187"/>
            <a:ext cx="1112874" cy="260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9"/>
            <a:ext cx="7886700" cy="2139553"/>
          </a:xfrm>
        </p:spPr>
        <p:txBody>
          <a:bodyPr anchor="b"/>
          <a:lstStyle>
            <a:lvl1pPr>
              <a:defRPr sz="3375"/>
            </a:lvl1pPr>
          </a:lstStyle>
          <a:p>
            <a:r>
              <a:rPr lang="en-US"/>
              <a:t>Click to edit Master title style</a:t>
            </a:r>
            <a:endParaRPr lang="hr-HR"/>
          </a:p>
        </p:txBody>
      </p:sp>
      <p:sp>
        <p:nvSpPr>
          <p:cNvPr id="3" name="Text Placeholder 2"/>
          <p:cNvSpPr>
            <a:spLocks noGrp="1"/>
          </p:cNvSpPr>
          <p:nvPr>
            <p:ph type="body" idx="1"/>
          </p:nvPr>
        </p:nvSpPr>
        <p:spPr>
          <a:xfrm>
            <a:off x="623889" y="3442101"/>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endParaRPr lang="hr-HR"/>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endParaRPr lang="hr-HR"/>
          </a:p>
        </p:txBody>
      </p:sp>
      <p:sp>
        <p:nvSpPr>
          <p:cNvPr id="9" name="Slide Number Placeholder 8"/>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endParaRPr lang="hr-HR"/>
          </a:p>
        </p:txBody>
      </p:sp>
      <p:sp>
        <p:nvSpPr>
          <p:cNvPr id="5" name="Slide Number Placeholder 4"/>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p>
        </p:txBody>
      </p:sp>
      <p:sp>
        <p:nvSpPr>
          <p:cNvPr id="4" name="Slide Number Placeholder 3"/>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endParaRPr lang="hr-HR"/>
          </a:p>
        </p:txBody>
      </p:sp>
      <p:sp>
        <p:nvSpPr>
          <p:cNvPr id="3" name="Content Placeholder 2"/>
          <p:cNvSpPr>
            <a:spLocks noGrp="1"/>
          </p:cNvSpPr>
          <p:nvPr>
            <p:ph idx="1"/>
          </p:nvPr>
        </p:nvSpPr>
        <p:spPr>
          <a:xfrm>
            <a:off x="3887391" y="740574"/>
            <a:ext cx="4629151"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r-HR"/>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endParaRPr lang="hr-HR"/>
          </a:p>
        </p:txBody>
      </p:sp>
      <p:sp>
        <p:nvSpPr>
          <p:cNvPr id="3" name="Picture Placeholder 2"/>
          <p:cNvSpPr>
            <a:spLocks noGrp="1"/>
          </p:cNvSpPr>
          <p:nvPr>
            <p:ph type="pic" idx="1"/>
          </p:nvPr>
        </p:nvSpPr>
        <p:spPr>
          <a:xfrm>
            <a:off x="3887391" y="740574"/>
            <a:ext cx="4629151"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r-HR"/>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7473331" y="4765340"/>
            <a:ext cx="932215"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a:p>
        </p:txBody>
      </p:sp>
      <p:sp>
        <p:nvSpPr>
          <p:cNvPr id="6" name="Slide Number Placeholder 5"/>
          <p:cNvSpPr>
            <a:spLocks noGrp="1"/>
          </p:cNvSpPr>
          <p:nvPr>
            <p:ph type="sldNum" sz="quarter" idx="4"/>
          </p:nvPr>
        </p:nvSpPr>
        <p:spPr>
          <a:xfrm>
            <a:off x="8515352" y="4766434"/>
            <a:ext cx="628649" cy="270000"/>
          </a:xfrm>
          <a:prstGeom prst="rect">
            <a:avLst/>
          </a:prstGeom>
        </p:spPr>
        <p:txBody>
          <a:bodyPr vert="horz" lIns="91440" tIns="45720" rIns="18000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t>‹#›</a:t>
            </a:fld>
            <a:endParaRPr lang="hr-H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6097" y="4752000"/>
            <a:ext cx="856432" cy="2882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513715"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p:titleStyle>
    <p:bodyStyle>
      <a:lvl1pPr marL="128270" indent="-128270" algn="l" defTabSz="513715" rtl="0" eaLnBrk="1" latinLnBrk="0" hangingPunct="1">
        <a:lnSpc>
          <a:spcPct val="90000"/>
        </a:lnSpc>
        <a:spcBef>
          <a:spcPts val="565"/>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445" indent="-128270" algn="l" defTabSz="513715" rtl="0" eaLnBrk="1" latinLnBrk="0" hangingPunct="1">
        <a:lnSpc>
          <a:spcPct val="90000"/>
        </a:lnSpc>
        <a:spcBef>
          <a:spcPts val="280"/>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620" indent="-128270" algn="l" defTabSz="513715" rtl="0" eaLnBrk="1" latinLnBrk="0" hangingPunct="1">
        <a:lnSpc>
          <a:spcPct val="90000"/>
        </a:lnSpc>
        <a:spcBef>
          <a:spcPts val="280"/>
        </a:spcBef>
        <a:buClr>
          <a:srgbClr val="C00000"/>
        </a:buClr>
        <a:buFont typeface="Arial" panose="020B0604020202020204" pitchFamily="34" charset="0"/>
        <a:buChar char="•"/>
        <a:defRPr sz="1015" kern="1200">
          <a:solidFill>
            <a:schemeClr val="tx1"/>
          </a:solidFill>
          <a:latin typeface="Arial" panose="020B0604020202020204" pitchFamily="34" charset="0"/>
          <a:ea typeface="+mn-ea"/>
          <a:cs typeface="Arial" panose="020B0604020202020204" pitchFamily="34" charset="0"/>
        </a:defRPr>
      </a:lvl3pPr>
      <a:lvl4pPr marL="899795" indent="-128270" algn="l" defTabSz="513715" rtl="0" eaLnBrk="1" latinLnBrk="0" hangingPunct="1">
        <a:lnSpc>
          <a:spcPct val="90000"/>
        </a:lnSpc>
        <a:spcBef>
          <a:spcPts val="280"/>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6970" indent="-128270" algn="l" defTabSz="513715" rtl="0" eaLnBrk="1" latinLnBrk="0" hangingPunct="1">
        <a:lnSpc>
          <a:spcPct val="90000"/>
        </a:lnSpc>
        <a:spcBef>
          <a:spcPts val="280"/>
        </a:spcBef>
        <a:buClr>
          <a:srgbClr val="C00000"/>
        </a:buClr>
        <a:buFont typeface="Arial" panose="020B0604020202020204" pitchFamily="34" charset="0"/>
        <a:buChar char="•"/>
        <a:defRPr sz="790" kern="1200">
          <a:solidFill>
            <a:schemeClr val="tx1"/>
          </a:solidFill>
          <a:latin typeface="Arial" panose="020B0604020202020204" pitchFamily="34" charset="0"/>
          <a:ea typeface="+mn-ea"/>
          <a:cs typeface="Arial" panose="020B0604020202020204" pitchFamily="34" charset="0"/>
        </a:defRPr>
      </a:lvl5pPr>
      <a:lvl6pPr marL="141414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sr-Latn-RS"/>
      </a:defPPr>
      <a:lvl1pPr marL="0" algn="l" defTabSz="513715" rtl="0" eaLnBrk="1" latinLnBrk="0" hangingPunct="1">
        <a:defRPr sz="1015" kern="1200">
          <a:solidFill>
            <a:schemeClr val="tx1"/>
          </a:solidFill>
          <a:latin typeface="+mn-lt"/>
          <a:ea typeface="+mn-ea"/>
          <a:cs typeface="+mn-cs"/>
        </a:defRPr>
      </a:lvl1pPr>
      <a:lvl2pPr marL="257175" algn="l" defTabSz="513715" rtl="0" eaLnBrk="1" latinLnBrk="0" hangingPunct="1">
        <a:defRPr sz="1015" kern="1200">
          <a:solidFill>
            <a:schemeClr val="tx1"/>
          </a:solidFill>
          <a:latin typeface="+mn-lt"/>
          <a:ea typeface="+mn-ea"/>
          <a:cs typeface="+mn-cs"/>
        </a:defRPr>
      </a:lvl2pPr>
      <a:lvl3pPr marL="514350" algn="l" defTabSz="513715" rtl="0" eaLnBrk="1" latinLnBrk="0" hangingPunct="1">
        <a:defRPr sz="1015" kern="1200">
          <a:solidFill>
            <a:schemeClr val="tx1"/>
          </a:solidFill>
          <a:latin typeface="+mn-lt"/>
          <a:ea typeface="+mn-ea"/>
          <a:cs typeface="+mn-cs"/>
        </a:defRPr>
      </a:lvl3pPr>
      <a:lvl4pPr marL="771525" algn="l" defTabSz="513715" rtl="0" eaLnBrk="1" latinLnBrk="0" hangingPunct="1">
        <a:defRPr sz="1015" kern="1200">
          <a:solidFill>
            <a:schemeClr val="tx1"/>
          </a:solidFill>
          <a:latin typeface="+mn-lt"/>
          <a:ea typeface="+mn-ea"/>
          <a:cs typeface="+mn-cs"/>
        </a:defRPr>
      </a:lvl4pPr>
      <a:lvl5pPr marL="1028700" algn="l" defTabSz="513715" rtl="0" eaLnBrk="1" latinLnBrk="0" hangingPunct="1">
        <a:defRPr sz="1015" kern="1200">
          <a:solidFill>
            <a:schemeClr val="tx1"/>
          </a:solidFill>
          <a:latin typeface="+mn-lt"/>
          <a:ea typeface="+mn-ea"/>
          <a:cs typeface="+mn-cs"/>
        </a:defRPr>
      </a:lvl5pPr>
      <a:lvl6pPr marL="1285875" algn="l" defTabSz="513715" rtl="0" eaLnBrk="1" latinLnBrk="0" hangingPunct="1">
        <a:defRPr sz="1015" kern="1200">
          <a:solidFill>
            <a:schemeClr val="tx1"/>
          </a:solidFill>
          <a:latin typeface="+mn-lt"/>
          <a:ea typeface="+mn-ea"/>
          <a:cs typeface="+mn-cs"/>
        </a:defRPr>
      </a:lvl6pPr>
      <a:lvl7pPr marL="1543050" algn="l" defTabSz="513715" rtl="0" eaLnBrk="1" latinLnBrk="0" hangingPunct="1">
        <a:defRPr sz="1015" kern="1200">
          <a:solidFill>
            <a:schemeClr val="tx1"/>
          </a:solidFill>
          <a:latin typeface="+mn-lt"/>
          <a:ea typeface="+mn-ea"/>
          <a:cs typeface="+mn-cs"/>
        </a:defRPr>
      </a:lvl7pPr>
      <a:lvl8pPr marL="1800225" algn="l" defTabSz="513715" rtl="0" eaLnBrk="1" latinLnBrk="0" hangingPunct="1">
        <a:defRPr sz="1015" kern="1200">
          <a:solidFill>
            <a:schemeClr val="tx1"/>
          </a:solidFill>
          <a:latin typeface="+mn-lt"/>
          <a:ea typeface="+mn-ea"/>
          <a:cs typeface="+mn-cs"/>
        </a:defRPr>
      </a:lvl8pPr>
      <a:lvl9pPr marL="2057400" algn="l" defTabSz="513715"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6825983" y="4765500"/>
            <a:ext cx="810000" cy="270000"/>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hr-HR">
              <a:solidFill>
                <a:prstClr val="black">
                  <a:tint val="75000"/>
                </a:prstClr>
              </a:solidFill>
            </a:endParaRPr>
          </a:p>
        </p:txBody>
      </p:sp>
      <p:sp>
        <p:nvSpPr>
          <p:cNvPr id="6" name="Slide Number Placeholder 5"/>
          <p:cNvSpPr>
            <a:spLocks noGrp="1"/>
          </p:cNvSpPr>
          <p:nvPr>
            <p:ph type="sldNum" sz="quarter" idx="4"/>
          </p:nvPr>
        </p:nvSpPr>
        <p:spPr>
          <a:xfrm>
            <a:off x="7705352" y="4765340"/>
            <a:ext cx="810000" cy="270000"/>
          </a:xfrm>
          <a:prstGeom prst="rect">
            <a:avLst/>
          </a:prstGeom>
        </p:spPr>
        <p:txBody>
          <a:bodyPr vert="horz" lIns="91440" tIns="45720" rIns="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fld id="{8F875A55-2F1E-4FC3-883D-C1990A1E687D}" type="slidenum">
              <a:rPr lang="hr-HR" smtClean="0">
                <a:solidFill>
                  <a:prstClr val="black">
                    <a:tint val="75000"/>
                  </a:prstClr>
                </a:solidFill>
              </a:rPr>
              <a:t>‹#›</a:t>
            </a:fld>
            <a:endParaRPr lang="hr-H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l" defTabSz="513715"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p:titleStyle>
    <p:bodyStyle>
      <a:lvl1pPr marL="128270" indent="-128270" algn="l" defTabSz="513715" rtl="0" eaLnBrk="1" latinLnBrk="0" hangingPunct="1">
        <a:lnSpc>
          <a:spcPct val="90000"/>
        </a:lnSpc>
        <a:spcBef>
          <a:spcPts val="565"/>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445" indent="-128270" algn="l" defTabSz="513715" rtl="0" eaLnBrk="1" latinLnBrk="0" hangingPunct="1">
        <a:lnSpc>
          <a:spcPct val="90000"/>
        </a:lnSpc>
        <a:spcBef>
          <a:spcPts val="280"/>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620" indent="-128270" algn="l" defTabSz="513715" rtl="0" eaLnBrk="1" latinLnBrk="0" hangingPunct="1">
        <a:lnSpc>
          <a:spcPct val="90000"/>
        </a:lnSpc>
        <a:spcBef>
          <a:spcPts val="280"/>
        </a:spcBef>
        <a:buClr>
          <a:srgbClr val="CC3C00"/>
        </a:buClr>
        <a:buFont typeface="Arial" panose="020B0604020202020204" pitchFamily="34" charset="0"/>
        <a:buChar char="•"/>
        <a:defRPr sz="1015" kern="1200">
          <a:solidFill>
            <a:schemeClr val="tx1"/>
          </a:solidFill>
          <a:latin typeface="Arial" panose="020B0604020202020204" pitchFamily="34" charset="0"/>
          <a:ea typeface="+mn-ea"/>
          <a:cs typeface="Arial" panose="020B0604020202020204" pitchFamily="34" charset="0"/>
        </a:defRPr>
      </a:lvl3pPr>
      <a:lvl4pPr marL="899795" indent="-128270" algn="l" defTabSz="513715" rtl="0" eaLnBrk="1" latinLnBrk="0" hangingPunct="1">
        <a:lnSpc>
          <a:spcPct val="90000"/>
        </a:lnSpc>
        <a:spcBef>
          <a:spcPts val="280"/>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6970" indent="-128270" algn="l" defTabSz="513715" rtl="0" eaLnBrk="1" latinLnBrk="0" hangingPunct="1">
        <a:lnSpc>
          <a:spcPct val="90000"/>
        </a:lnSpc>
        <a:spcBef>
          <a:spcPts val="280"/>
        </a:spcBef>
        <a:buClr>
          <a:srgbClr val="CC3C00"/>
        </a:buClr>
        <a:buFont typeface="Arial" panose="020B0604020202020204" pitchFamily="34" charset="0"/>
        <a:buChar char="•"/>
        <a:defRPr sz="790" kern="1200">
          <a:solidFill>
            <a:schemeClr val="tx1"/>
          </a:solidFill>
          <a:latin typeface="Arial" panose="020B0604020202020204" pitchFamily="34" charset="0"/>
          <a:ea typeface="+mn-ea"/>
          <a:cs typeface="Arial" panose="020B0604020202020204" pitchFamily="34" charset="0"/>
        </a:defRPr>
      </a:lvl5pPr>
      <a:lvl6pPr marL="141414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sr-Latn-RS"/>
      </a:defPPr>
      <a:lvl1pPr marL="0" algn="l" defTabSz="513715" rtl="0" eaLnBrk="1" latinLnBrk="0" hangingPunct="1">
        <a:defRPr sz="1015" kern="1200">
          <a:solidFill>
            <a:schemeClr val="tx1"/>
          </a:solidFill>
          <a:latin typeface="+mn-lt"/>
          <a:ea typeface="+mn-ea"/>
          <a:cs typeface="+mn-cs"/>
        </a:defRPr>
      </a:lvl1pPr>
      <a:lvl2pPr marL="257175" algn="l" defTabSz="513715" rtl="0" eaLnBrk="1" latinLnBrk="0" hangingPunct="1">
        <a:defRPr sz="1015" kern="1200">
          <a:solidFill>
            <a:schemeClr val="tx1"/>
          </a:solidFill>
          <a:latin typeface="+mn-lt"/>
          <a:ea typeface="+mn-ea"/>
          <a:cs typeface="+mn-cs"/>
        </a:defRPr>
      </a:lvl2pPr>
      <a:lvl3pPr marL="514350" algn="l" defTabSz="513715" rtl="0" eaLnBrk="1" latinLnBrk="0" hangingPunct="1">
        <a:defRPr sz="1015" kern="1200">
          <a:solidFill>
            <a:schemeClr val="tx1"/>
          </a:solidFill>
          <a:latin typeface="+mn-lt"/>
          <a:ea typeface="+mn-ea"/>
          <a:cs typeface="+mn-cs"/>
        </a:defRPr>
      </a:lvl3pPr>
      <a:lvl4pPr marL="771525" algn="l" defTabSz="513715" rtl="0" eaLnBrk="1" latinLnBrk="0" hangingPunct="1">
        <a:defRPr sz="1015" kern="1200">
          <a:solidFill>
            <a:schemeClr val="tx1"/>
          </a:solidFill>
          <a:latin typeface="+mn-lt"/>
          <a:ea typeface="+mn-ea"/>
          <a:cs typeface="+mn-cs"/>
        </a:defRPr>
      </a:lvl4pPr>
      <a:lvl5pPr marL="1028700" algn="l" defTabSz="513715" rtl="0" eaLnBrk="1" latinLnBrk="0" hangingPunct="1">
        <a:defRPr sz="1015" kern="1200">
          <a:solidFill>
            <a:schemeClr val="tx1"/>
          </a:solidFill>
          <a:latin typeface="+mn-lt"/>
          <a:ea typeface="+mn-ea"/>
          <a:cs typeface="+mn-cs"/>
        </a:defRPr>
      </a:lvl5pPr>
      <a:lvl6pPr marL="1285875" algn="l" defTabSz="513715" rtl="0" eaLnBrk="1" latinLnBrk="0" hangingPunct="1">
        <a:defRPr sz="1015" kern="1200">
          <a:solidFill>
            <a:schemeClr val="tx1"/>
          </a:solidFill>
          <a:latin typeface="+mn-lt"/>
          <a:ea typeface="+mn-ea"/>
          <a:cs typeface="+mn-cs"/>
        </a:defRPr>
      </a:lvl6pPr>
      <a:lvl7pPr marL="1543050" algn="l" defTabSz="513715" rtl="0" eaLnBrk="1" latinLnBrk="0" hangingPunct="1">
        <a:defRPr sz="1015" kern="1200">
          <a:solidFill>
            <a:schemeClr val="tx1"/>
          </a:solidFill>
          <a:latin typeface="+mn-lt"/>
          <a:ea typeface="+mn-ea"/>
          <a:cs typeface="+mn-cs"/>
        </a:defRPr>
      </a:lvl7pPr>
      <a:lvl8pPr marL="1800225" algn="l" defTabSz="513715" rtl="0" eaLnBrk="1" latinLnBrk="0" hangingPunct="1">
        <a:defRPr sz="1015" kern="1200">
          <a:solidFill>
            <a:schemeClr val="tx1"/>
          </a:solidFill>
          <a:latin typeface="+mn-lt"/>
          <a:ea typeface="+mn-ea"/>
          <a:cs typeface="+mn-cs"/>
        </a:defRPr>
      </a:lvl8pPr>
      <a:lvl9pPr marL="2057400" algn="l" defTabSz="513715"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microsoft.com/office/2007/relationships/diagramDrawing" Target="../diagrams/drawing4.xml"/><Relationship Id="rId3" Type="http://schemas.openxmlformats.org/officeDocument/2006/relationships/image" Target="../media/image37.png"/><Relationship Id="rId21" Type="http://schemas.openxmlformats.org/officeDocument/2006/relationships/image" Target="../media/image40.png"/><Relationship Id="rId34" Type="http://schemas.openxmlformats.org/officeDocument/2006/relationships/image" Target="../media/image43.tiff"/><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openxmlformats.org/officeDocument/2006/relationships/diagramColors" Target="../diagrams/colors4.xml"/><Relationship Id="rId33" Type="http://schemas.openxmlformats.org/officeDocument/2006/relationships/image" Target="../media/image42.png"/><Relationship Id="rId2" Type="http://schemas.openxmlformats.org/officeDocument/2006/relationships/image" Target="../media/image36.png"/><Relationship Id="rId16" Type="http://schemas.openxmlformats.org/officeDocument/2006/relationships/diagramData" Target="../diagrams/data3.xml"/><Relationship Id="rId20" Type="http://schemas.microsoft.com/office/2007/relationships/diagramDrawing" Target="../diagrams/drawing3.xml"/><Relationship Id="rId29"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diagramQuickStyle" Target="../diagrams/quickStyle4.xml"/><Relationship Id="rId32" Type="http://schemas.openxmlformats.org/officeDocument/2006/relationships/image" Target="../media/image41.png"/><Relationship Id="rId5" Type="http://schemas.openxmlformats.org/officeDocument/2006/relationships/image" Target="../media/image39.png"/><Relationship Id="rId15" Type="http://schemas.microsoft.com/office/2007/relationships/diagramDrawing" Target="../diagrams/drawing2.xml"/><Relationship Id="rId23" Type="http://schemas.openxmlformats.org/officeDocument/2006/relationships/diagramLayout" Target="../diagrams/layout4.xml"/><Relationship Id="rId28" Type="http://schemas.openxmlformats.org/officeDocument/2006/relationships/diagramLayout" Target="../diagrams/layout5.xml"/><Relationship Id="rId10" Type="http://schemas.microsoft.com/office/2007/relationships/diagramDrawing" Target="../diagrams/drawing1.xml"/><Relationship Id="rId19" Type="http://schemas.openxmlformats.org/officeDocument/2006/relationships/diagramColors" Target="../diagrams/colors3.xml"/><Relationship Id="rId31" Type="http://schemas.microsoft.com/office/2007/relationships/diagramDrawing" Target="../diagrams/drawing5.xml"/><Relationship Id="rId4" Type="http://schemas.openxmlformats.org/officeDocument/2006/relationships/image" Target="../media/image38.pn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diagramData" Target="../diagrams/data4.xml"/><Relationship Id="rId27" Type="http://schemas.openxmlformats.org/officeDocument/2006/relationships/diagramData" Target="../diagrams/data5.xml"/><Relationship Id="rId30" Type="http://schemas.openxmlformats.org/officeDocument/2006/relationships/diagramColors" Target="../diagrams/colors5.xml"/><Relationship Id="rId35" Type="http://schemas.openxmlformats.org/officeDocument/2006/relationships/image" Target="../media/image44.jpg"/><Relationship Id="rId8"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mailto:croris@srce.hr" TargetMode="External"/><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hyperlink" Target="http://www.srce.unizg.hr/croris" TargetMode="External"/><Relationship Id="rId4" Type="http://schemas.openxmlformats.org/officeDocument/2006/relationships/hyperlink" Target="mailto:croris@irb.h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3"/>
          <p:cNvSpPr txBox="1"/>
          <p:nvPr/>
        </p:nvSpPr>
        <p:spPr>
          <a:xfrm>
            <a:off x="215265" y="1786255"/>
            <a:ext cx="8822690" cy="871220"/>
          </a:xfrm>
          <a:prstGeom prst="rect">
            <a:avLst/>
          </a:prstGeom>
        </p:spPr>
        <p:txBody>
          <a:bodyPr vert="horz" lIns="91440" tIns="45720" rIns="91440" bIns="45720" rtlCol="0" anchor="ctr">
            <a:noAutofit/>
          </a:bodyPr>
          <a:lstStyle>
            <a:lvl1pPr algn="l" defTabSz="513715"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a:lstStyle>
          <a:p>
            <a:r>
              <a:rPr lang="en-US" altLang="en-US" sz="3600">
                <a:solidFill>
                  <a:schemeClr val="tx1">
                    <a:lumMod val="85000"/>
                    <a:lumOff val="15000"/>
                  </a:schemeClr>
                </a:solidFill>
              </a:rPr>
              <a:t>Croatian National CRIS </a:t>
            </a:r>
            <a:br>
              <a:rPr lang="en-US" altLang="en-US" sz="3600">
                <a:solidFill>
                  <a:schemeClr val="tx1">
                    <a:lumMod val="85000"/>
                    <a:lumOff val="15000"/>
                  </a:schemeClr>
                </a:solidFill>
              </a:rPr>
            </a:br>
            <a:r>
              <a:rPr lang="en-US" altLang="en-US" sz="2800">
                <a:solidFill>
                  <a:schemeClr val="tx1">
                    <a:lumMod val="85000"/>
                    <a:lumOff val="15000"/>
                  </a:schemeClr>
                </a:solidFill>
              </a:rPr>
              <a:t>Advances and Challenges</a:t>
            </a:r>
            <a:endParaRPr lang="en-GB" sz="1600">
              <a:solidFill>
                <a:schemeClr val="tx1">
                  <a:lumMod val="85000"/>
                  <a:lumOff val="15000"/>
                </a:schemeClr>
              </a:solidFill>
            </a:endParaRPr>
          </a:p>
        </p:txBody>
      </p:sp>
      <p:sp>
        <p:nvSpPr>
          <p:cNvPr id="5" name="TextBox 4"/>
          <p:cNvSpPr txBox="1"/>
          <p:nvPr/>
        </p:nvSpPr>
        <p:spPr>
          <a:xfrm>
            <a:off x="268297" y="2458535"/>
            <a:ext cx="7750287" cy="1908215"/>
          </a:xfrm>
          <a:prstGeom prst="rect">
            <a:avLst/>
          </a:prstGeom>
          <a:noFill/>
        </p:spPr>
        <p:txBody>
          <a:bodyPr wrap="square" lIns="91440" tIns="45720" rIns="91440" bIns="45720" rtlCol="0" anchor="t">
            <a:spAutoFit/>
          </a:bodyPr>
          <a:lstStyle/>
          <a:p>
            <a:endParaRPr lang="hr-HR" sz="1200">
              <a:solidFill>
                <a:schemeClr val="tx1">
                  <a:lumMod val="85000"/>
                  <a:lumOff val="15000"/>
                </a:schemeClr>
              </a:solidFill>
              <a:latin typeface="Arial" panose="020B0604020202020204" pitchFamily="34" charset="0"/>
              <a:cs typeface="Arial" panose="020B0604020202020204" pitchFamily="34" charset="0"/>
            </a:endParaRPr>
          </a:p>
          <a:p>
            <a:endParaRPr lang="hr-HR" sz="1200">
              <a:solidFill>
                <a:schemeClr val="tx1">
                  <a:lumMod val="85000"/>
                  <a:lumOff val="15000"/>
                </a:schemeClr>
              </a:solidFill>
              <a:latin typeface="Arial" panose="020B0604020202020204" pitchFamily="34" charset="0"/>
              <a:cs typeface="Arial" panose="020B0604020202020204" pitchFamily="34" charset="0"/>
            </a:endParaRPr>
          </a:p>
          <a:p>
            <a:br>
              <a:rPr lang="hr-HR" sz="1200" dirty="0">
                <a:latin typeface="Arial" panose="020B0604020202020204" pitchFamily="34" charset="0"/>
                <a:cs typeface="Arial" panose="020B0604020202020204" pitchFamily="34" charset="0"/>
              </a:rPr>
            </a:br>
            <a:endParaRPr lang="hr-HR" sz="1200">
              <a:solidFill>
                <a:schemeClr val="tx1">
                  <a:lumMod val="85000"/>
                  <a:lumOff val="15000"/>
                </a:schemeClr>
              </a:solidFill>
              <a:latin typeface="Arial" panose="020B0604020202020204" pitchFamily="34" charset="0"/>
              <a:cs typeface="Arial" panose="020B0604020202020204" pitchFamily="34" charset="0"/>
            </a:endParaRPr>
          </a:p>
          <a:p>
            <a:endParaRPr lang="en-US" sz="1200">
              <a:solidFill>
                <a:schemeClr val="tx1">
                  <a:lumMod val="85000"/>
                  <a:lumOff val="15000"/>
                </a:schemeClr>
              </a:solidFill>
              <a:latin typeface="Arial" panose="020B0604020202020204" pitchFamily="34" charset="0"/>
              <a:cs typeface="Arial" panose="020B0604020202020204" pitchFamily="34" charset="0"/>
              <a:sym typeface="+mn-ea"/>
            </a:endParaRPr>
          </a:p>
          <a:p>
            <a:r>
              <a:rPr lang="hr-HR" sz="1200" dirty="0">
                <a:solidFill>
                  <a:schemeClr val="tx1">
                    <a:lumMod val="85000"/>
                    <a:lumOff val="15000"/>
                  </a:schemeClr>
                </a:solidFill>
                <a:latin typeface="Arial"/>
                <a:cs typeface="Arial"/>
              </a:rPr>
              <a:t>Ognjen </a:t>
            </a:r>
            <a:r>
              <a:rPr lang="hr-HR" sz="1200" dirty="0" err="1">
                <a:solidFill>
                  <a:schemeClr val="tx1">
                    <a:lumMod val="85000"/>
                    <a:lumOff val="15000"/>
                  </a:schemeClr>
                </a:solidFill>
                <a:latin typeface="Arial"/>
                <a:cs typeface="Arial"/>
              </a:rPr>
              <a:t>Orel</a:t>
            </a:r>
            <a:r>
              <a:rPr lang="en-US" altLang="hr-HR" sz="1200" dirty="0">
                <a:solidFill>
                  <a:schemeClr val="tx1">
                    <a:lumMod val="85000"/>
                    <a:lumOff val="15000"/>
                  </a:schemeClr>
                </a:solidFill>
                <a:latin typeface="Arial"/>
                <a:cs typeface="Arial"/>
              </a:rPr>
              <a:t>, Ph.D., </a:t>
            </a:r>
            <a:r>
              <a:rPr lang="en-US" altLang="en-US" sz="1200" dirty="0">
                <a:solidFill>
                  <a:schemeClr val="tx1">
                    <a:lumMod val="85000"/>
                    <a:lumOff val="15000"/>
                  </a:schemeClr>
                </a:solidFill>
                <a:latin typeface="Arial"/>
                <a:cs typeface="Arial"/>
              </a:rPr>
              <a:t>University of Zagreb University Computing Centre </a:t>
            </a:r>
            <a:r>
              <a:rPr lang="en-US" altLang="x-none" sz="1200" dirty="0">
                <a:solidFill>
                  <a:schemeClr val="tx1">
                    <a:lumMod val="85000"/>
                    <a:lumOff val="15000"/>
                  </a:schemeClr>
                </a:solidFill>
                <a:latin typeface="Arial"/>
                <a:cs typeface="Arial"/>
              </a:rPr>
              <a:t>(</a:t>
            </a:r>
            <a:r>
              <a:rPr lang="en-US" altLang="x-none" sz="1200" dirty="0" err="1">
                <a:solidFill>
                  <a:schemeClr val="tx1">
                    <a:lumMod val="85000"/>
                    <a:lumOff val="15000"/>
                  </a:schemeClr>
                </a:solidFill>
                <a:latin typeface="Arial"/>
                <a:cs typeface="Arial"/>
              </a:rPr>
              <a:t>Srce</a:t>
            </a:r>
            <a:r>
              <a:rPr lang="en-US" altLang="x-none" sz="1200" dirty="0">
                <a:solidFill>
                  <a:schemeClr val="tx1">
                    <a:lumMod val="85000"/>
                    <a:lumOff val="15000"/>
                  </a:schemeClr>
                </a:solidFill>
                <a:latin typeface="Arial"/>
                <a:cs typeface="Arial"/>
              </a:rPr>
              <a:t>)</a:t>
            </a:r>
          </a:p>
          <a:p>
            <a:r>
              <a:rPr lang="en-US" sz="1200" dirty="0">
                <a:solidFill>
                  <a:schemeClr val="tx1">
                    <a:lumMod val="85000"/>
                    <a:lumOff val="15000"/>
                  </a:schemeClr>
                </a:solidFill>
                <a:latin typeface="Arial"/>
                <a:cs typeface="Arial"/>
              </a:rPr>
              <a:t>Bojan Macan, Ph. D., Ruđer Bošković Institute</a:t>
            </a:r>
            <a:br>
              <a:rPr lang="hr-HR" sz="1200" dirty="0">
                <a:latin typeface="Arial" panose="020B0604020202020204" pitchFamily="34" charset="0"/>
                <a:cs typeface="Arial" panose="020B0604020202020204" pitchFamily="34" charset="0"/>
              </a:rPr>
            </a:br>
            <a:br>
              <a:rPr lang="hr-HR" sz="1100" dirty="0">
                <a:latin typeface="Arial" panose="020B0604020202020204" pitchFamily="34" charset="0"/>
                <a:cs typeface="Arial" panose="020B0604020202020204" pitchFamily="34" charset="0"/>
              </a:rPr>
            </a:br>
            <a:endParaRPr lang="hr-HR" sz="1100">
              <a:solidFill>
                <a:schemeClr val="tx1">
                  <a:lumMod val="85000"/>
                  <a:lumOff val="15000"/>
                </a:schemeClr>
              </a:solidFill>
              <a:latin typeface="Arial" panose="020B0604020202020204" pitchFamily="34" charset="0"/>
              <a:cs typeface="Arial" panose="020B0604020202020204" pitchFamily="34" charset="0"/>
            </a:endParaRPr>
          </a:p>
          <a:p>
            <a:endParaRPr lang="en-GB" sz="120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10" name="Group 9"/>
          <p:cNvGrpSpPr/>
          <p:nvPr/>
        </p:nvGrpSpPr>
        <p:grpSpPr>
          <a:xfrm>
            <a:off x="356985" y="4229100"/>
            <a:ext cx="5983303" cy="1012046"/>
            <a:chOff x="1432715" y="1465282"/>
            <a:chExt cx="4303443" cy="746914"/>
          </a:xfrm>
        </p:grpSpPr>
        <p:pic>
          <p:nvPicPr>
            <p:cNvPr id="11" name="Picture 10" descr="MRRFEU pasica logotipi pptx 16x9 new.png"/>
            <p:cNvPicPr>
              <a:picLocks noChangeAspect="1"/>
            </p:cNvPicPr>
            <p:nvPr/>
          </p:nvPicPr>
          <p:blipFill rotWithShape="1">
            <a:blip r:embed="rId3" cstate="print">
              <a:extLst>
                <a:ext uri="{28A0092B-C50C-407E-A947-70E740481C1C}">
                  <a14:useLocalDpi xmlns:a14="http://schemas.microsoft.com/office/drawing/2010/main" val="0"/>
                </a:ext>
              </a:extLst>
            </a:blip>
            <a:srcRect r="48487"/>
            <a:stretch>
              <a:fillRect/>
            </a:stretch>
          </p:blipFill>
          <p:spPr bwMode="auto">
            <a:xfrm>
              <a:off x="1432715" y="1465282"/>
              <a:ext cx="2860680" cy="7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RRFEU pasica logotipi pptx 16x9 new.png"/>
            <p:cNvPicPr>
              <a:picLocks noChangeAspect="1"/>
            </p:cNvPicPr>
            <p:nvPr/>
          </p:nvPicPr>
          <p:blipFill rotWithShape="1">
            <a:blip r:embed="rId4" cstate="print">
              <a:extLst>
                <a:ext uri="{28A0092B-C50C-407E-A947-70E740481C1C}">
                  <a14:useLocalDpi xmlns:a14="http://schemas.microsoft.com/office/drawing/2010/main" val="0"/>
                </a:ext>
              </a:extLst>
            </a:blip>
            <a:srcRect l="71195"/>
            <a:stretch>
              <a:fillRect/>
            </a:stretch>
          </p:blipFill>
          <p:spPr bwMode="auto">
            <a:xfrm>
              <a:off x="4136517" y="1465282"/>
              <a:ext cx="1599641" cy="7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Graphic 6">
            <a:extLst>
              <a:ext uri="{FF2B5EF4-FFF2-40B4-BE49-F238E27FC236}">
                <a16:creationId xmlns:a16="http://schemas.microsoft.com/office/drawing/2014/main" id="{BC1AF077-59E5-BF4E-989C-AD63315178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18584" y="215848"/>
            <a:ext cx="862721" cy="610217"/>
          </a:xfrm>
          <a:prstGeom prst="rect">
            <a:avLst/>
          </a:prstGeom>
        </p:spPr>
      </p:pic>
      <p:pic>
        <p:nvPicPr>
          <p:cNvPr id="8" name="Picture 7">
            <a:extLst>
              <a:ext uri="{FF2B5EF4-FFF2-40B4-BE49-F238E27FC236}">
                <a16:creationId xmlns:a16="http://schemas.microsoft.com/office/drawing/2014/main" id="{1427971D-97D1-194B-BDB0-F00BA39F2852}"/>
              </a:ext>
            </a:extLst>
          </p:cNvPr>
          <p:cNvPicPr>
            <a:picLocks noChangeAspect="1"/>
          </p:cNvPicPr>
          <p:nvPr/>
        </p:nvPicPr>
        <p:blipFill>
          <a:blip r:embed="rId7"/>
          <a:stretch>
            <a:fillRect/>
          </a:stretch>
        </p:blipFill>
        <p:spPr>
          <a:xfrm>
            <a:off x="5688172" y="214630"/>
            <a:ext cx="1927392" cy="610217"/>
          </a:xfrm>
          <a:prstGeom prst="rect">
            <a:avLst/>
          </a:prstGeom>
        </p:spPr>
      </p:pic>
      <p:pic>
        <p:nvPicPr>
          <p:cNvPr id="19" name="Picture 18">
            <a:extLst>
              <a:ext uri="{FF2B5EF4-FFF2-40B4-BE49-F238E27FC236}">
                <a16:creationId xmlns:a16="http://schemas.microsoft.com/office/drawing/2014/main" id="{69876FA3-29CA-3348-9ED0-84E8034824CD}"/>
              </a:ext>
            </a:extLst>
          </p:cNvPr>
          <p:cNvPicPr>
            <a:picLocks noChangeAspect="1"/>
          </p:cNvPicPr>
          <p:nvPr/>
        </p:nvPicPr>
        <p:blipFill>
          <a:blip r:embed="rId8"/>
          <a:stretch>
            <a:fillRect/>
          </a:stretch>
        </p:blipFill>
        <p:spPr>
          <a:xfrm>
            <a:off x="2898001" y="214630"/>
            <a:ext cx="2583643" cy="6039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hr-HR"/>
              <a:t>.</a:t>
            </a:r>
          </a:p>
        </p:txBody>
      </p:sp>
      <p:sp>
        <p:nvSpPr>
          <p:cNvPr id="2" name="Title 1"/>
          <p:cNvSpPr>
            <a:spLocks noGrp="1"/>
          </p:cNvSpPr>
          <p:nvPr>
            <p:ph type="title"/>
          </p:nvPr>
        </p:nvSpPr>
        <p:spPr/>
        <p:txBody>
          <a:bodyPr/>
          <a:lstStyle/>
          <a:p>
            <a:r>
              <a:rPr lang="en-US" altLang="en-US">
                <a:sym typeface="+mn-ea"/>
              </a:rPr>
              <a:t>System and Data Migration</a:t>
            </a:r>
            <a:endParaRPr lang="en-US"/>
          </a:p>
        </p:txBody>
      </p:sp>
      <p:sp>
        <p:nvSpPr>
          <p:cNvPr id="7" name="Rounded Rectangle 4">
            <a:extLst>
              <a:ext uri="{FF2B5EF4-FFF2-40B4-BE49-F238E27FC236}">
                <a16:creationId xmlns:a16="http://schemas.microsoft.com/office/drawing/2014/main" id="{71091535-E144-3A45-B7D1-E13C8C50D725}"/>
              </a:ext>
            </a:extLst>
          </p:cNvPr>
          <p:cNvSpPr/>
          <p:nvPr/>
        </p:nvSpPr>
        <p:spPr>
          <a:xfrm>
            <a:off x="2596343" y="3704215"/>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Researchers</a:t>
            </a:r>
          </a:p>
        </p:txBody>
      </p:sp>
      <p:sp>
        <p:nvSpPr>
          <p:cNvPr id="9" name="Rounded Rectangle 6">
            <a:extLst>
              <a:ext uri="{FF2B5EF4-FFF2-40B4-BE49-F238E27FC236}">
                <a16:creationId xmlns:a16="http://schemas.microsoft.com/office/drawing/2014/main" id="{8027C8F2-84A8-694B-99B6-FAC0A45BBBA7}"/>
              </a:ext>
            </a:extLst>
          </p:cNvPr>
          <p:cNvSpPr/>
          <p:nvPr/>
        </p:nvSpPr>
        <p:spPr>
          <a:xfrm>
            <a:off x="2286380" y="4119970"/>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A&amp;R institutions</a:t>
            </a:r>
          </a:p>
        </p:txBody>
      </p:sp>
      <p:sp>
        <p:nvSpPr>
          <p:cNvPr id="11" name="Rounded Rectangle 8">
            <a:extLst>
              <a:ext uri="{FF2B5EF4-FFF2-40B4-BE49-F238E27FC236}">
                <a16:creationId xmlns:a16="http://schemas.microsoft.com/office/drawing/2014/main" id="{2C88ADFE-2BDC-9C4C-8234-86BBF7C1E0B9}"/>
              </a:ext>
            </a:extLst>
          </p:cNvPr>
          <p:cNvSpPr/>
          <p:nvPr/>
        </p:nvSpPr>
        <p:spPr>
          <a:xfrm>
            <a:off x="2999067" y="3288460"/>
            <a:ext cx="2102399"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Projects &amp; Funding</a:t>
            </a:r>
          </a:p>
        </p:txBody>
      </p:sp>
      <p:sp>
        <p:nvSpPr>
          <p:cNvPr id="12" name="Rounded Rectangle 9">
            <a:extLst>
              <a:ext uri="{FF2B5EF4-FFF2-40B4-BE49-F238E27FC236}">
                <a16:creationId xmlns:a16="http://schemas.microsoft.com/office/drawing/2014/main" id="{01C85CE9-EF1D-5441-A005-41FF5FBF4C0A}"/>
              </a:ext>
            </a:extLst>
          </p:cNvPr>
          <p:cNvSpPr/>
          <p:nvPr/>
        </p:nvSpPr>
        <p:spPr>
          <a:xfrm>
            <a:off x="4602391" y="1497117"/>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Publications</a:t>
            </a:r>
          </a:p>
        </p:txBody>
      </p:sp>
      <p:sp>
        <p:nvSpPr>
          <p:cNvPr id="13" name="Rounded Rectangle 10">
            <a:extLst>
              <a:ext uri="{FF2B5EF4-FFF2-40B4-BE49-F238E27FC236}">
                <a16:creationId xmlns:a16="http://schemas.microsoft.com/office/drawing/2014/main" id="{61F817E1-8CA5-8149-8A2A-4AFCA549E4EA}"/>
              </a:ext>
            </a:extLst>
          </p:cNvPr>
          <p:cNvSpPr/>
          <p:nvPr/>
        </p:nvSpPr>
        <p:spPr>
          <a:xfrm>
            <a:off x="5368525" y="648088"/>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Patents</a:t>
            </a:r>
          </a:p>
        </p:txBody>
      </p:sp>
      <p:sp>
        <p:nvSpPr>
          <p:cNvPr id="14" name="Rounded Rectangle 11">
            <a:extLst>
              <a:ext uri="{FF2B5EF4-FFF2-40B4-BE49-F238E27FC236}">
                <a16:creationId xmlns:a16="http://schemas.microsoft.com/office/drawing/2014/main" id="{108AD82A-4A56-D048-BE2B-F4E98C04F480}"/>
              </a:ext>
            </a:extLst>
          </p:cNvPr>
          <p:cNvSpPr/>
          <p:nvPr/>
        </p:nvSpPr>
        <p:spPr>
          <a:xfrm>
            <a:off x="3353707" y="2850315"/>
            <a:ext cx="2102398"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Equipment</a:t>
            </a:r>
          </a:p>
        </p:txBody>
      </p:sp>
      <p:sp>
        <p:nvSpPr>
          <p:cNvPr id="15" name="Rounded Rectangle 12">
            <a:extLst>
              <a:ext uri="{FF2B5EF4-FFF2-40B4-BE49-F238E27FC236}">
                <a16:creationId xmlns:a16="http://schemas.microsoft.com/office/drawing/2014/main" id="{786E1CC5-03C7-0F4C-BDAC-27CB3BAADF39}"/>
              </a:ext>
            </a:extLst>
          </p:cNvPr>
          <p:cNvSpPr/>
          <p:nvPr/>
        </p:nvSpPr>
        <p:spPr>
          <a:xfrm>
            <a:off x="4110306" y="1944654"/>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Journals</a:t>
            </a:r>
          </a:p>
        </p:txBody>
      </p:sp>
      <p:sp>
        <p:nvSpPr>
          <p:cNvPr id="16" name="Rounded Rectangle 13">
            <a:extLst>
              <a:ext uri="{FF2B5EF4-FFF2-40B4-BE49-F238E27FC236}">
                <a16:creationId xmlns:a16="http://schemas.microsoft.com/office/drawing/2014/main" id="{B990AB4C-798B-8740-8E39-E9F8CCA9A420}"/>
              </a:ext>
            </a:extLst>
          </p:cNvPr>
          <p:cNvSpPr/>
          <p:nvPr/>
        </p:nvSpPr>
        <p:spPr>
          <a:xfrm>
            <a:off x="5004698" y="1080291"/>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Events</a:t>
            </a:r>
          </a:p>
        </p:txBody>
      </p:sp>
      <p:sp>
        <p:nvSpPr>
          <p:cNvPr id="19" name="Rounded Rectangle 11">
            <a:extLst>
              <a:ext uri="{FF2B5EF4-FFF2-40B4-BE49-F238E27FC236}">
                <a16:creationId xmlns:a16="http://schemas.microsoft.com/office/drawing/2014/main" id="{BD18F823-D089-B646-97B2-1E8C16FEEA0F}"/>
              </a:ext>
            </a:extLst>
          </p:cNvPr>
          <p:cNvSpPr/>
          <p:nvPr/>
        </p:nvSpPr>
        <p:spPr>
          <a:xfrm>
            <a:off x="3708351" y="2409194"/>
            <a:ext cx="2102397"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Services</a:t>
            </a:r>
          </a:p>
        </p:txBody>
      </p:sp>
      <p:sp>
        <p:nvSpPr>
          <p:cNvPr id="20" name="Rounded Rectangle 10">
            <a:extLst>
              <a:ext uri="{FF2B5EF4-FFF2-40B4-BE49-F238E27FC236}">
                <a16:creationId xmlns:a16="http://schemas.microsoft.com/office/drawing/2014/main" id="{5781E89C-E420-7F47-836D-4B7C3F96AE1C}"/>
              </a:ext>
            </a:extLst>
          </p:cNvPr>
          <p:cNvSpPr/>
          <p:nvPr/>
        </p:nvSpPr>
        <p:spPr>
          <a:xfrm>
            <a:off x="5767642" y="219114"/>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Products</a:t>
            </a:r>
          </a:p>
        </p:txBody>
      </p:sp>
      <p:sp>
        <p:nvSpPr>
          <p:cNvPr id="25" name="Rounded Rectangle 36">
            <a:extLst>
              <a:ext uri="{FF2B5EF4-FFF2-40B4-BE49-F238E27FC236}">
                <a16:creationId xmlns:a16="http://schemas.microsoft.com/office/drawing/2014/main" id="{F02B40CC-5383-5C4F-865D-ECE317C85CA5}"/>
              </a:ext>
            </a:extLst>
          </p:cNvPr>
          <p:cNvSpPr/>
          <p:nvPr/>
        </p:nvSpPr>
        <p:spPr>
          <a:xfrm>
            <a:off x="2247914" y="1052438"/>
            <a:ext cx="1399629" cy="1232237"/>
          </a:xfrm>
          <a:prstGeom prst="homePlate">
            <a:avLst>
              <a:gd name="adj" fmla="val 27016"/>
            </a:avLst>
          </a:prstGeom>
          <a:gradFill flip="none" rotWithShape="1">
            <a:gsLst>
              <a:gs pos="0">
                <a:schemeClr val="accent6">
                  <a:lumMod val="60000"/>
                  <a:lumOff val="40000"/>
                </a:schemeClr>
              </a:gs>
              <a:gs pos="48000">
                <a:schemeClr val="accent6">
                  <a:lumMod val="60000"/>
                  <a:lumOff val="40000"/>
                </a:schemeClr>
              </a:gs>
              <a:gs pos="51000">
                <a:schemeClr val="accent6">
                  <a:lumMod val="60000"/>
                  <a:lumOff val="40000"/>
                </a:schemeClr>
              </a:gs>
              <a:gs pos="100000">
                <a:schemeClr val="accent2"/>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err="1">
                <a:solidFill>
                  <a:schemeClr val="tx1">
                    <a:lumMod val="75000"/>
                    <a:lumOff val="25000"/>
                  </a:schemeClr>
                </a:solidFill>
              </a:rPr>
              <a:t>CROSBI</a:t>
            </a:r>
            <a:endParaRPr lang="hr-HR">
              <a:solidFill>
                <a:schemeClr val="tx1">
                  <a:lumMod val="75000"/>
                  <a:lumOff val="25000"/>
                </a:schemeClr>
              </a:solidFill>
            </a:endParaRPr>
          </a:p>
        </p:txBody>
      </p:sp>
      <p:sp>
        <p:nvSpPr>
          <p:cNvPr id="27" name="Rounded Rectangle 36">
            <a:extLst>
              <a:ext uri="{FF2B5EF4-FFF2-40B4-BE49-F238E27FC236}">
                <a16:creationId xmlns:a16="http://schemas.microsoft.com/office/drawing/2014/main" id="{A43D2019-C7D3-C541-9AFF-82543A05C887}"/>
              </a:ext>
            </a:extLst>
          </p:cNvPr>
          <p:cNvSpPr/>
          <p:nvPr/>
        </p:nvSpPr>
        <p:spPr>
          <a:xfrm>
            <a:off x="1699170" y="2846545"/>
            <a:ext cx="1399629" cy="345601"/>
          </a:xfrm>
          <a:prstGeom prst="homePlate">
            <a:avLst>
              <a:gd name="adj" fmla="val 27016"/>
            </a:avLst>
          </a:prstGeom>
          <a:gradFill flip="none" rotWithShape="1">
            <a:gsLst>
              <a:gs pos="0">
                <a:schemeClr val="accent6">
                  <a:lumMod val="60000"/>
                  <a:lumOff val="40000"/>
                </a:schemeClr>
              </a:gs>
              <a:gs pos="48000">
                <a:schemeClr val="accent6">
                  <a:lumMod val="60000"/>
                  <a:lumOff val="40000"/>
                </a:schemeClr>
              </a:gs>
              <a:gs pos="51000">
                <a:schemeClr val="accent6">
                  <a:lumMod val="60000"/>
                  <a:lumOff val="40000"/>
                </a:schemeClr>
              </a:gs>
              <a:gs pos="100000">
                <a:schemeClr val="accent2"/>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err="1">
                <a:solidFill>
                  <a:schemeClr val="tx1">
                    <a:lumMod val="75000"/>
                    <a:lumOff val="25000"/>
                  </a:schemeClr>
                </a:solidFill>
              </a:rPr>
              <a:t>Šestar</a:t>
            </a:r>
            <a:endParaRPr lang="hr-HR">
              <a:solidFill>
                <a:schemeClr val="tx1">
                  <a:lumMod val="75000"/>
                  <a:lumOff val="25000"/>
                </a:schemeClr>
              </a:solidFill>
            </a:endParaRPr>
          </a:p>
        </p:txBody>
      </p:sp>
      <p:sp>
        <p:nvSpPr>
          <p:cNvPr id="28" name="Rounded Rectangle 36">
            <a:extLst>
              <a:ext uri="{FF2B5EF4-FFF2-40B4-BE49-F238E27FC236}">
                <a16:creationId xmlns:a16="http://schemas.microsoft.com/office/drawing/2014/main" id="{88C6F705-CCC6-DC40-AE61-1754D8CD05E5}"/>
              </a:ext>
            </a:extLst>
          </p:cNvPr>
          <p:cNvSpPr/>
          <p:nvPr/>
        </p:nvSpPr>
        <p:spPr>
          <a:xfrm>
            <a:off x="1196714" y="3262300"/>
            <a:ext cx="1399629" cy="345601"/>
          </a:xfrm>
          <a:prstGeom prst="homePlate">
            <a:avLst>
              <a:gd name="adj" fmla="val 27016"/>
            </a:avLst>
          </a:prstGeom>
          <a:gradFill flip="none" rotWithShape="1">
            <a:gsLst>
              <a:gs pos="0">
                <a:schemeClr val="accent6">
                  <a:lumMod val="60000"/>
                  <a:lumOff val="40000"/>
                </a:schemeClr>
              </a:gs>
              <a:gs pos="48000">
                <a:schemeClr val="accent6">
                  <a:lumMod val="60000"/>
                  <a:lumOff val="40000"/>
                </a:schemeClr>
              </a:gs>
              <a:gs pos="51000">
                <a:schemeClr val="accent6">
                  <a:lumMod val="60000"/>
                  <a:lumOff val="40000"/>
                </a:schemeClr>
              </a:gs>
              <a:gs pos="100000">
                <a:schemeClr val="accent2"/>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err="1">
                <a:solidFill>
                  <a:schemeClr val="tx1">
                    <a:lumMod val="75000"/>
                    <a:lumOff val="25000"/>
                  </a:schemeClr>
                </a:solidFill>
              </a:rPr>
              <a:t>POIROT</a:t>
            </a:r>
            <a:endParaRPr lang="hr-HR">
              <a:solidFill>
                <a:schemeClr val="tx1">
                  <a:lumMod val="75000"/>
                  <a:lumOff val="25000"/>
                </a:schemeClr>
              </a:solidFill>
            </a:endParaRPr>
          </a:p>
        </p:txBody>
      </p:sp>
      <p:sp>
        <p:nvSpPr>
          <p:cNvPr id="29" name="Rounded Rectangle 36">
            <a:extLst>
              <a:ext uri="{FF2B5EF4-FFF2-40B4-BE49-F238E27FC236}">
                <a16:creationId xmlns:a16="http://schemas.microsoft.com/office/drawing/2014/main" id="{98B81695-A407-7B45-B611-E22350B66EA7}"/>
              </a:ext>
            </a:extLst>
          </p:cNvPr>
          <p:cNvSpPr/>
          <p:nvPr/>
        </p:nvSpPr>
        <p:spPr>
          <a:xfrm>
            <a:off x="299541" y="4119970"/>
            <a:ext cx="1399629" cy="345601"/>
          </a:xfrm>
          <a:prstGeom prst="homePlate">
            <a:avLst>
              <a:gd name="adj" fmla="val 27016"/>
            </a:avLst>
          </a:prstGeom>
          <a:gradFill flip="none" rotWithShape="1">
            <a:gsLst>
              <a:gs pos="0">
                <a:schemeClr val="bg1">
                  <a:lumMod val="65000"/>
                </a:schemeClr>
              </a:gs>
              <a:gs pos="48000">
                <a:schemeClr val="bg1">
                  <a:lumMod val="65000"/>
                </a:schemeClr>
              </a:gs>
              <a:gs pos="51000">
                <a:schemeClr val="bg1">
                  <a:lumMod val="65000"/>
                </a:schemeClr>
              </a:gs>
              <a:gs pos="100000">
                <a:schemeClr val="accent2"/>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err="1">
                <a:solidFill>
                  <a:schemeClr val="tx1">
                    <a:lumMod val="75000"/>
                    <a:lumOff val="25000"/>
                  </a:schemeClr>
                </a:solidFill>
              </a:rPr>
              <a:t>MSE Register</a:t>
            </a:r>
            <a:endParaRPr lang="hr-HR">
              <a:solidFill>
                <a:schemeClr val="tx1">
                  <a:lumMod val="75000"/>
                  <a:lumOff val="25000"/>
                </a:schemeClr>
              </a:solidFill>
            </a:endParaRPr>
          </a:p>
        </p:txBody>
      </p:sp>
      <p:sp>
        <p:nvSpPr>
          <p:cNvPr id="30" name="Rounded Rectangle 36">
            <a:extLst>
              <a:ext uri="{FF2B5EF4-FFF2-40B4-BE49-F238E27FC236}">
                <a16:creationId xmlns:a16="http://schemas.microsoft.com/office/drawing/2014/main" id="{20BED708-E58B-C643-B135-28E95A8560BF}"/>
              </a:ext>
            </a:extLst>
          </p:cNvPr>
          <p:cNvSpPr/>
          <p:nvPr/>
        </p:nvSpPr>
        <p:spPr>
          <a:xfrm>
            <a:off x="797205" y="3704951"/>
            <a:ext cx="1399629" cy="345601"/>
          </a:xfrm>
          <a:prstGeom prst="homePlate">
            <a:avLst>
              <a:gd name="adj" fmla="val 27016"/>
            </a:avLst>
          </a:prstGeom>
          <a:gradFill flip="none" rotWithShape="1">
            <a:gsLst>
              <a:gs pos="0">
                <a:schemeClr val="bg1">
                  <a:lumMod val="65000"/>
                </a:schemeClr>
              </a:gs>
              <a:gs pos="48000">
                <a:schemeClr val="bg1">
                  <a:lumMod val="65000"/>
                </a:schemeClr>
              </a:gs>
              <a:gs pos="51000">
                <a:schemeClr val="bg1">
                  <a:lumMod val="65000"/>
                </a:schemeClr>
              </a:gs>
              <a:gs pos="100000">
                <a:schemeClr val="accent2"/>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err="1">
                <a:solidFill>
                  <a:schemeClr val="tx1">
                    <a:lumMod val="75000"/>
                    <a:lumOff val="25000"/>
                  </a:schemeClr>
                </a:solidFill>
              </a:rPr>
              <a:t>MSE Register</a:t>
            </a:r>
            <a:endParaRPr lang="hr-HR">
              <a:solidFill>
                <a:schemeClr val="tx1">
                  <a:lumMod val="75000"/>
                  <a:lumOff val="25000"/>
                </a:schemeClr>
              </a:solidFill>
            </a:endParaRPr>
          </a:p>
        </p:txBody>
      </p:sp>
      <p:grpSp>
        <p:nvGrpSpPr>
          <p:cNvPr id="8" name="Group 7">
            <a:extLst>
              <a:ext uri="{FF2B5EF4-FFF2-40B4-BE49-F238E27FC236}">
                <a16:creationId xmlns:a16="http://schemas.microsoft.com/office/drawing/2014/main" id="{4A54D750-D9EC-314C-A18C-5FC678F9239F}"/>
              </a:ext>
            </a:extLst>
          </p:cNvPr>
          <p:cNvGrpSpPr/>
          <p:nvPr/>
        </p:nvGrpSpPr>
        <p:grpSpPr>
          <a:xfrm>
            <a:off x="912124" y="864324"/>
            <a:ext cx="2893547" cy="2931200"/>
            <a:chOff x="912124" y="864324"/>
            <a:chExt cx="2893547" cy="2931200"/>
          </a:xfrm>
        </p:grpSpPr>
        <p:sp>
          <p:nvSpPr>
            <p:cNvPr id="5" name="Freeform 4">
              <a:extLst>
                <a:ext uri="{FF2B5EF4-FFF2-40B4-BE49-F238E27FC236}">
                  <a16:creationId xmlns:a16="http://schemas.microsoft.com/office/drawing/2014/main" id="{8BCEA234-A658-D548-BD00-C573DD50FA96}"/>
                </a:ext>
              </a:extLst>
            </p:cNvPr>
            <p:cNvSpPr/>
            <p:nvPr/>
          </p:nvSpPr>
          <p:spPr>
            <a:xfrm rot="21125548">
              <a:off x="912124" y="864324"/>
              <a:ext cx="2893547" cy="2931200"/>
            </a:xfrm>
            <a:custGeom>
              <a:avLst/>
              <a:gdLst>
                <a:gd name="connsiteX0" fmla="*/ 971533 w 2893547"/>
                <a:gd name="connsiteY0" fmla="*/ 358621 h 3207894"/>
                <a:gd name="connsiteX1" fmla="*/ 23267 w 2893547"/>
                <a:gd name="connsiteY1" fmla="*/ 2221288 h 3207894"/>
                <a:gd name="connsiteX2" fmla="*/ 421200 w 2893547"/>
                <a:gd name="connsiteY2" fmla="*/ 3161088 h 3207894"/>
                <a:gd name="connsiteX3" fmla="*/ 1826667 w 2893547"/>
                <a:gd name="connsiteY3" fmla="*/ 2822421 h 3207894"/>
                <a:gd name="connsiteX4" fmla="*/ 2893467 w 2893547"/>
                <a:gd name="connsiteY4" fmla="*/ 756555 h 3207894"/>
                <a:gd name="connsiteX5" fmla="*/ 1775867 w 2893547"/>
                <a:gd name="connsiteY5" fmla="*/ 28421 h 3207894"/>
                <a:gd name="connsiteX6" fmla="*/ 971533 w 2893547"/>
                <a:gd name="connsiteY6" fmla="*/ 358621 h 320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547" h="3207894">
                  <a:moveTo>
                    <a:pt x="971533" y="358621"/>
                  </a:moveTo>
                  <a:cubicBezTo>
                    <a:pt x="679433" y="724099"/>
                    <a:pt x="114989" y="1754210"/>
                    <a:pt x="23267" y="2221288"/>
                  </a:cubicBezTo>
                  <a:cubicBezTo>
                    <a:pt x="-68455" y="2688366"/>
                    <a:pt x="120633" y="3060899"/>
                    <a:pt x="421200" y="3161088"/>
                  </a:cubicBezTo>
                  <a:cubicBezTo>
                    <a:pt x="721767" y="3261277"/>
                    <a:pt x="1414623" y="3223176"/>
                    <a:pt x="1826667" y="2822421"/>
                  </a:cubicBezTo>
                  <a:cubicBezTo>
                    <a:pt x="2238711" y="2421666"/>
                    <a:pt x="2901934" y="1222222"/>
                    <a:pt x="2893467" y="756555"/>
                  </a:cubicBezTo>
                  <a:cubicBezTo>
                    <a:pt x="2885000" y="290888"/>
                    <a:pt x="2096189" y="96154"/>
                    <a:pt x="1775867" y="28421"/>
                  </a:cubicBezTo>
                  <a:cubicBezTo>
                    <a:pt x="1455545" y="-39312"/>
                    <a:pt x="1263633" y="-6857"/>
                    <a:pt x="971533" y="358621"/>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5">
              <a:extLst>
                <a:ext uri="{FF2B5EF4-FFF2-40B4-BE49-F238E27FC236}">
                  <a16:creationId xmlns:a16="http://schemas.microsoft.com/office/drawing/2014/main" id="{AA440385-4C17-DF4D-B3DD-1C9F33A0EAD5}"/>
                </a:ext>
              </a:extLst>
            </p:cNvPr>
            <p:cNvSpPr txBox="1"/>
            <p:nvPr/>
          </p:nvSpPr>
          <p:spPr>
            <a:xfrm>
              <a:off x="1497019" y="2117454"/>
              <a:ext cx="492443" cy="369332"/>
            </a:xfrm>
            <a:prstGeom prst="rect">
              <a:avLst/>
            </a:prstGeom>
            <a:noFill/>
          </p:spPr>
          <p:txBody>
            <a:bodyPr wrap="none" rtlCol="0">
              <a:spAutoFit/>
            </a:bodyPr>
            <a:lstStyle/>
            <a:p>
              <a:r>
                <a:rPr lang="hr-HR" sz="1800"/>
                <a:t>RBI</a:t>
              </a:r>
            </a:p>
          </p:txBody>
        </p:sp>
      </p:grpSp>
    </p:spTree>
    <p:extLst>
      <p:ext uri="{BB962C8B-B14F-4D97-AF65-F5344CB8AC3E}">
        <p14:creationId xmlns:p14="http://schemas.microsoft.com/office/powerpoint/2010/main" val="159190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4EDC-45A5-B44A-8715-927030ED1B39}"/>
              </a:ext>
            </a:extLst>
          </p:cNvPr>
          <p:cNvSpPr>
            <a:spLocks noGrp="1"/>
          </p:cNvSpPr>
          <p:nvPr>
            <p:ph type="title"/>
          </p:nvPr>
        </p:nvSpPr>
        <p:spPr/>
        <p:txBody>
          <a:bodyPr/>
          <a:lstStyle/>
          <a:p>
            <a:r>
              <a:rPr lang="hr-HR" sz="2000">
                <a:latin typeface="Arial"/>
                <a:cs typeface="Arial"/>
              </a:rPr>
              <a:t>MSE – Srce – RBI </a:t>
            </a:r>
            <a:r>
              <a:rPr lang="hr-HR" sz="2000" err="1">
                <a:latin typeface="Arial"/>
                <a:cs typeface="Arial"/>
              </a:rPr>
              <a:t>agreement</a:t>
            </a:r>
            <a:endParaRPr lang="hr-HR" err="1"/>
          </a:p>
        </p:txBody>
      </p:sp>
      <p:sp>
        <p:nvSpPr>
          <p:cNvPr id="3" name="Content Placeholder 2">
            <a:extLst>
              <a:ext uri="{FF2B5EF4-FFF2-40B4-BE49-F238E27FC236}">
                <a16:creationId xmlns:a16="http://schemas.microsoft.com/office/drawing/2014/main" id="{43255D1F-FD1D-4B47-9C25-45FBABF38435}"/>
              </a:ext>
            </a:extLst>
          </p:cNvPr>
          <p:cNvSpPr>
            <a:spLocks noGrp="1"/>
          </p:cNvSpPr>
          <p:nvPr>
            <p:ph idx="1"/>
          </p:nvPr>
        </p:nvSpPr>
        <p:spPr/>
        <p:txBody>
          <a:bodyPr vert="horz" lIns="91440" tIns="45720" rIns="91440" bIns="45720" rtlCol="0" anchor="t">
            <a:normAutofit/>
          </a:bodyPr>
          <a:lstStyle/>
          <a:p>
            <a:r>
              <a:rPr lang="en" sz="1600">
                <a:latin typeface="Arial"/>
                <a:cs typeface="Arial"/>
              </a:rPr>
              <a:t>November 2021 - Agreement on cooperation in the construction, maintenance and further development of </a:t>
            </a:r>
            <a:r>
              <a:rPr lang="en" sz="1600" err="1">
                <a:latin typeface="Arial"/>
                <a:cs typeface="Arial"/>
              </a:rPr>
              <a:t>CroRIS</a:t>
            </a:r>
            <a:endParaRPr lang="en" sz="1600">
              <a:latin typeface="Arial"/>
              <a:cs typeface="Arial"/>
            </a:endParaRPr>
          </a:p>
          <a:p>
            <a:pPr lvl="1"/>
            <a:r>
              <a:rPr lang="en" sz="1400">
                <a:latin typeface="Arial"/>
                <a:cs typeface="Arial"/>
              </a:rPr>
              <a:t>CROSBI, POIROT and </a:t>
            </a:r>
            <a:r>
              <a:rPr lang="en" sz="1400" err="1">
                <a:latin typeface="Arial"/>
                <a:cs typeface="Arial"/>
              </a:rPr>
              <a:t>Šestar</a:t>
            </a:r>
            <a:r>
              <a:rPr lang="en" sz="1400">
                <a:latin typeface="Arial"/>
                <a:cs typeface="Arial"/>
              </a:rPr>
              <a:t> will be reimplemented in </a:t>
            </a:r>
            <a:r>
              <a:rPr lang="en" sz="1400" err="1">
                <a:latin typeface="Arial"/>
                <a:cs typeface="Arial"/>
              </a:rPr>
              <a:t>CroRIS</a:t>
            </a:r>
            <a:endParaRPr lang="en" sz="1400">
              <a:latin typeface="Arial"/>
              <a:cs typeface="Arial"/>
            </a:endParaRPr>
          </a:p>
          <a:p>
            <a:pPr lvl="1"/>
            <a:r>
              <a:rPr lang="en" sz="1400">
                <a:latin typeface="Arial"/>
                <a:cs typeface="Arial"/>
              </a:rPr>
              <a:t>All data from CROSBI, POIROT and </a:t>
            </a:r>
            <a:r>
              <a:rPr lang="en" sz="1400" err="1">
                <a:latin typeface="Arial"/>
                <a:cs typeface="Arial"/>
              </a:rPr>
              <a:t>Šestar</a:t>
            </a:r>
            <a:r>
              <a:rPr lang="en" sz="1400">
                <a:latin typeface="Arial"/>
                <a:cs typeface="Arial"/>
              </a:rPr>
              <a:t> will be migrated to the new modules in </a:t>
            </a:r>
            <a:r>
              <a:rPr lang="en" sz="1400" err="1">
                <a:latin typeface="Arial"/>
                <a:cs typeface="Arial"/>
              </a:rPr>
              <a:t>CroRIS</a:t>
            </a:r>
            <a:endParaRPr lang="en" sz="1400">
              <a:latin typeface="Arial"/>
              <a:cs typeface="Arial"/>
            </a:endParaRPr>
          </a:p>
          <a:p>
            <a:pPr lvl="1"/>
            <a:r>
              <a:rPr lang="en" sz="1400">
                <a:latin typeface="Arial"/>
                <a:cs typeface="Arial"/>
              </a:rPr>
              <a:t>RBI will provide information support to the </a:t>
            </a:r>
            <a:r>
              <a:rPr lang="en" sz="1400" err="1">
                <a:latin typeface="Arial"/>
                <a:cs typeface="Arial"/>
              </a:rPr>
              <a:t>CroRIS</a:t>
            </a:r>
            <a:r>
              <a:rPr lang="en" sz="1400">
                <a:latin typeface="Arial"/>
                <a:cs typeface="Arial"/>
              </a:rPr>
              <a:t> and editors of the </a:t>
            </a:r>
            <a:r>
              <a:rPr lang="en" sz="1400" err="1">
                <a:latin typeface="Arial"/>
                <a:cs typeface="Arial"/>
              </a:rPr>
              <a:t>CroRIS</a:t>
            </a:r>
            <a:r>
              <a:rPr lang="en" sz="1400">
                <a:latin typeface="Arial"/>
                <a:cs typeface="Arial"/>
              </a:rPr>
              <a:t> modules in Croatian academic and research </a:t>
            </a:r>
            <a:r>
              <a:rPr lang="en" sz="1400" err="1">
                <a:latin typeface="Arial"/>
                <a:cs typeface="Arial"/>
              </a:rPr>
              <a:t>institions</a:t>
            </a:r>
            <a:r>
              <a:rPr lang="en" sz="1400">
                <a:latin typeface="Arial"/>
                <a:cs typeface="Arial"/>
              </a:rPr>
              <a:t> and participate in </a:t>
            </a:r>
            <a:r>
              <a:rPr lang="en" sz="1400" err="1">
                <a:latin typeface="Arial"/>
                <a:cs typeface="Arial"/>
              </a:rPr>
              <a:t>CroRIS's</a:t>
            </a:r>
            <a:r>
              <a:rPr lang="en" sz="1400">
                <a:latin typeface="Arial"/>
                <a:cs typeface="Arial"/>
              </a:rPr>
              <a:t> further development</a:t>
            </a:r>
          </a:p>
          <a:p>
            <a:pPr lvl="1"/>
            <a:r>
              <a:rPr lang="en" sz="1400" err="1">
                <a:latin typeface="Arial"/>
                <a:cs typeface="Arial"/>
              </a:rPr>
              <a:t>Srce</a:t>
            </a:r>
            <a:r>
              <a:rPr lang="en" sz="1400">
                <a:latin typeface="Arial"/>
                <a:cs typeface="Arial"/>
              </a:rPr>
              <a:t> will provide IT support to </a:t>
            </a:r>
            <a:r>
              <a:rPr lang="en" sz="1400" err="1">
                <a:latin typeface="Arial"/>
                <a:cs typeface="Arial"/>
              </a:rPr>
              <a:t>CroRIS</a:t>
            </a:r>
            <a:r>
              <a:rPr lang="en" sz="1400">
                <a:latin typeface="Arial"/>
                <a:cs typeface="Arial"/>
              </a:rPr>
              <a:t> and its further development</a:t>
            </a:r>
          </a:p>
          <a:p>
            <a:pPr lvl="1"/>
            <a:endParaRPr lang="en" sz="1400">
              <a:latin typeface="Arial"/>
              <a:cs typeface="Arial"/>
            </a:endParaRPr>
          </a:p>
        </p:txBody>
      </p:sp>
      <p:sp>
        <p:nvSpPr>
          <p:cNvPr id="4" name="Footer Placeholder 3">
            <a:extLst>
              <a:ext uri="{FF2B5EF4-FFF2-40B4-BE49-F238E27FC236}">
                <a16:creationId xmlns:a16="http://schemas.microsoft.com/office/drawing/2014/main" id="{6239198C-C5F8-394C-ACD2-B1B2D8DC66FD}"/>
              </a:ext>
            </a:extLst>
          </p:cNvPr>
          <p:cNvSpPr>
            <a:spLocks noGrp="1"/>
          </p:cNvSpPr>
          <p:nvPr>
            <p:ph type="ftr" sz="quarter" idx="3"/>
          </p:nvPr>
        </p:nvSpPr>
        <p:spPr/>
        <p:txBody>
          <a:bodyPr/>
          <a:lstStyle/>
          <a:p>
            <a:r>
              <a:rPr lang="hr-HR"/>
              <a:t>.</a:t>
            </a:r>
          </a:p>
        </p:txBody>
      </p:sp>
    </p:spTree>
    <p:extLst>
      <p:ext uri="{BB962C8B-B14F-4D97-AF65-F5344CB8AC3E}">
        <p14:creationId xmlns:p14="http://schemas.microsoft.com/office/powerpoint/2010/main" val="2542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A1A75A6-DA90-E4DF-3FF7-BFC3B643C5F7}"/>
              </a:ext>
            </a:extLst>
          </p:cNvPr>
          <p:cNvPicPr>
            <a:picLocks noGrp="1" noChangeAspect="1"/>
          </p:cNvPicPr>
          <p:nvPr>
            <p:ph idx="1"/>
          </p:nvPr>
        </p:nvPicPr>
        <p:blipFill>
          <a:blip r:embed="rId2"/>
          <a:stretch>
            <a:fillRect/>
          </a:stretch>
        </p:blipFill>
        <p:spPr>
          <a:xfrm>
            <a:off x="141471" y="1036578"/>
            <a:ext cx="9282658" cy="3778883"/>
          </a:xfrm>
        </p:spPr>
      </p:pic>
      <p:sp>
        <p:nvSpPr>
          <p:cNvPr id="2" name="Naslov 1"/>
          <p:cNvSpPr>
            <a:spLocks noGrp="1"/>
          </p:cNvSpPr>
          <p:nvPr>
            <p:ph type="title"/>
          </p:nvPr>
        </p:nvSpPr>
        <p:spPr>
          <a:xfrm>
            <a:off x="628651" y="223045"/>
            <a:ext cx="7886700" cy="994172"/>
          </a:xfrm>
        </p:spPr>
        <p:txBody>
          <a:bodyPr/>
          <a:lstStyle/>
          <a:p>
            <a:r>
              <a:rPr lang="hr-HR" sz="2000" dirty="0">
                <a:latin typeface="Arial"/>
                <a:cs typeface="Arial"/>
              </a:rPr>
              <a:t>Croatian Research Information Landscape Before CroRIS</a:t>
            </a:r>
            <a:endParaRPr lang="hr-HR" dirty="0"/>
          </a:p>
        </p:txBody>
      </p:sp>
    </p:spTree>
    <p:extLst>
      <p:ext uri="{BB962C8B-B14F-4D97-AF65-F5344CB8AC3E}">
        <p14:creationId xmlns:p14="http://schemas.microsoft.com/office/powerpoint/2010/main" val="196187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4CED-F27A-6B4B-8259-CF9A6A87FDD2}"/>
              </a:ext>
            </a:extLst>
          </p:cNvPr>
          <p:cNvSpPr>
            <a:spLocks noGrp="1"/>
          </p:cNvSpPr>
          <p:nvPr>
            <p:ph type="title"/>
          </p:nvPr>
        </p:nvSpPr>
        <p:spPr/>
        <p:txBody>
          <a:bodyPr/>
          <a:lstStyle/>
          <a:p>
            <a:r>
              <a:rPr lang="en-GB" sz="2000" dirty="0">
                <a:latin typeface="Arial"/>
                <a:cs typeface="Arial"/>
              </a:rPr>
              <a:t>System and Data Migration challenges</a:t>
            </a:r>
          </a:p>
        </p:txBody>
      </p:sp>
      <p:sp>
        <p:nvSpPr>
          <p:cNvPr id="3" name="Content Placeholder 2">
            <a:extLst>
              <a:ext uri="{FF2B5EF4-FFF2-40B4-BE49-F238E27FC236}">
                <a16:creationId xmlns:a16="http://schemas.microsoft.com/office/drawing/2014/main" id="{3170AC17-4693-6E47-A7D7-270A645DFBF5}"/>
              </a:ext>
            </a:extLst>
          </p:cNvPr>
          <p:cNvSpPr>
            <a:spLocks noGrp="1"/>
          </p:cNvSpPr>
          <p:nvPr>
            <p:ph idx="1"/>
          </p:nvPr>
        </p:nvSpPr>
        <p:spPr/>
        <p:txBody>
          <a:bodyPr vert="horz" lIns="91440" tIns="45720" rIns="91440" bIns="45720" rtlCol="0" anchor="t">
            <a:normAutofit/>
          </a:bodyPr>
          <a:lstStyle/>
          <a:p>
            <a:r>
              <a:rPr lang="en-GB" dirty="0">
                <a:latin typeface="Arial"/>
                <a:cs typeface="Arial"/>
              </a:rPr>
              <a:t>Data model migration</a:t>
            </a:r>
            <a:endParaRPr lang="sr-Latn-RS" dirty="0"/>
          </a:p>
          <a:p>
            <a:r>
              <a:rPr lang="en-GB" dirty="0">
                <a:latin typeface="Arial"/>
                <a:cs typeface="Arial"/>
              </a:rPr>
              <a:t>Vocabularies migration</a:t>
            </a:r>
          </a:p>
          <a:p>
            <a:r>
              <a:rPr lang="en-GB" dirty="0">
                <a:latin typeface="Arial"/>
                <a:cs typeface="Arial"/>
              </a:rPr>
              <a:t>Cleansing the data</a:t>
            </a:r>
          </a:p>
          <a:p>
            <a:r>
              <a:rPr lang="en-GB" dirty="0">
                <a:latin typeface="Arial"/>
                <a:cs typeface="Arial"/>
              </a:rPr>
              <a:t>Taking care of active integration to other systems during migration (API migration)</a:t>
            </a:r>
            <a:endParaRPr lang="en-GB" dirty="0"/>
          </a:p>
        </p:txBody>
      </p:sp>
      <p:sp>
        <p:nvSpPr>
          <p:cNvPr id="4" name="Footer Placeholder 3">
            <a:extLst>
              <a:ext uri="{FF2B5EF4-FFF2-40B4-BE49-F238E27FC236}">
                <a16:creationId xmlns:a16="http://schemas.microsoft.com/office/drawing/2014/main" id="{08A53C0A-4F44-4D46-8E01-DBF9E58F6D3D}"/>
              </a:ext>
            </a:extLst>
          </p:cNvPr>
          <p:cNvSpPr>
            <a:spLocks noGrp="1"/>
          </p:cNvSpPr>
          <p:nvPr>
            <p:ph type="ftr" sz="quarter" idx="3"/>
          </p:nvPr>
        </p:nvSpPr>
        <p:spPr/>
        <p:txBody>
          <a:bodyPr/>
          <a:lstStyle/>
          <a:p>
            <a:r>
              <a:rPr lang="hr-HR"/>
              <a:t>.</a:t>
            </a:r>
          </a:p>
        </p:txBody>
      </p:sp>
    </p:spTree>
    <p:extLst>
      <p:ext uri="{BB962C8B-B14F-4D97-AF65-F5344CB8AC3E}">
        <p14:creationId xmlns:p14="http://schemas.microsoft.com/office/powerpoint/2010/main" val="162441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8CAE-2F75-4E4B-A742-7DCC3BEE2160}"/>
              </a:ext>
            </a:extLst>
          </p:cNvPr>
          <p:cNvSpPr>
            <a:spLocks noGrp="1"/>
          </p:cNvSpPr>
          <p:nvPr>
            <p:ph type="title"/>
          </p:nvPr>
        </p:nvSpPr>
        <p:spPr/>
        <p:txBody>
          <a:bodyPr/>
          <a:lstStyle/>
          <a:p>
            <a:r>
              <a:rPr lang="hr-HR"/>
              <a:t>CERIF Model</a:t>
            </a:r>
          </a:p>
        </p:txBody>
      </p:sp>
      <p:sp>
        <p:nvSpPr>
          <p:cNvPr id="3" name="Content Placeholder 2">
            <a:extLst>
              <a:ext uri="{FF2B5EF4-FFF2-40B4-BE49-F238E27FC236}">
                <a16:creationId xmlns:a16="http://schemas.microsoft.com/office/drawing/2014/main" id="{B19C5CEB-4316-FF4E-937F-C93A7611238A}"/>
              </a:ext>
            </a:extLst>
          </p:cNvPr>
          <p:cNvSpPr>
            <a:spLocks noGrp="1"/>
          </p:cNvSpPr>
          <p:nvPr>
            <p:ph idx="1"/>
          </p:nvPr>
        </p:nvSpPr>
        <p:spPr/>
        <p:txBody>
          <a:bodyPr>
            <a:normAutofit/>
          </a:bodyPr>
          <a:lstStyle/>
          <a:p>
            <a:r>
              <a:rPr lang="hr-HR" sz="1400"/>
              <a:t>CERIF – </a:t>
            </a:r>
            <a:r>
              <a:rPr lang="hr-HR" sz="1400" err="1"/>
              <a:t>Common</a:t>
            </a:r>
            <a:r>
              <a:rPr lang="hr-HR" sz="1400"/>
              <a:t> European Research </a:t>
            </a:r>
            <a:r>
              <a:rPr lang="hr-HR" sz="1400" err="1"/>
              <a:t>Information</a:t>
            </a:r>
            <a:r>
              <a:rPr lang="hr-HR" sz="1400"/>
              <a:t> Format</a:t>
            </a:r>
          </a:p>
          <a:p>
            <a:r>
              <a:rPr lang="hr-HR" sz="1400"/>
              <a:t>Why CERIF?</a:t>
            </a:r>
          </a:p>
          <a:p>
            <a:pPr lvl="1"/>
            <a:r>
              <a:rPr lang="en-HR" sz="1400"/>
              <a:t>standards based: SQL + XML</a:t>
            </a:r>
          </a:p>
          <a:p>
            <a:pPr lvl="1"/>
            <a:r>
              <a:rPr lang="en-HR" sz="1400"/>
              <a:t>in comparison to more abstract/rich generic semantic frameworks it was simple</a:t>
            </a:r>
          </a:p>
          <a:p>
            <a:pPr lvl="1"/>
            <a:r>
              <a:rPr lang="en-HR" sz="1400"/>
              <a:t>designed from ground up as a relational data model - our area of expertise</a:t>
            </a:r>
          </a:p>
          <a:p>
            <a:pPr lvl="1"/>
            <a:r>
              <a:rPr lang="en-HR" sz="1400"/>
              <a:t>extremely flexible: capable of modeling and meta-modeling just about any high-level concept using its semantic layer</a:t>
            </a:r>
          </a:p>
          <a:p>
            <a:pPr lvl="1"/>
            <a:r>
              <a:rPr lang="en-HR" sz="1400"/>
              <a:t>support for vocabulary formalization: key enabling point for EU-wide (potentially global) CRIS systems standardization and interoperability</a:t>
            </a:r>
          </a:p>
          <a:p>
            <a:endParaRPr lang="hr-HR" sz="1400"/>
          </a:p>
        </p:txBody>
      </p:sp>
      <p:sp>
        <p:nvSpPr>
          <p:cNvPr id="4" name="Footer Placeholder 3">
            <a:extLst>
              <a:ext uri="{FF2B5EF4-FFF2-40B4-BE49-F238E27FC236}">
                <a16:creationId xmlns:a16="http://schemas.microsoft.com/office/drawing/2014/main" id="{E6AA3E1D-95E3-294B-AFD3-599B80763DC4}"/>
              </a:ext>
            </a:extLst>
          </p:cNvPr>
          <p:cNvSpPr>
            <a:spLocks noGrp="1"/>
          </p:cNvSpPr>
          <p:nvPr>
            <p:ph type="ftr" sz="quarter" idx="3"/>
          </p:nvPr>
        </p:nvSpPr>
        <p:spPr/>
        <p:txBody>
          <a:bodyPr/>
          <a:lstStyle/>
          <a:p>
            <a:r>
              <a:rPr lang="hr-HR"/>
              <a:t>.</a:t>
            </a:r>
          </a:p>
        </p:txBody>
      </p:sp>
    </p:spTree>
    <p:extLst>
      <p:ext uri="{BB962C8B-B14F-4D97-AF65-F5344CB8AC3E}">
        <p14:creationId xmlns:p14="http://schemas.microsoft.com/office/powerpoint/2010/main" val="142975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8CAE-2F75-4E4B-A742-7DCC3BEE2160}"/>
              </a:ext>
            </a:extLst>
          </p:cNvPr>
          <p:cNvSpPr>
            <a:spLocks noGrp="1"/>
          </p:cNvSpPr>
          <p:nvPr>
            <p:ph type="title"/>
          </p:nvPr>
        </p:nvSpPr>
        <p:spPr/>
        <p:txBody>
          <a:bodyPr/>
          <a:lstStyle/>
          <a:p>
            <a:r>
              <a:rPr lang="hr-HR"/>
              <a:t>CERIF Challenges</a:t>
            </a:r>
          </a:p>
        </p:txBody>
      </p:sp>
      <p:sp>
        <p:nvSpPr>
          <p:cNvPr id="3" name="Content Placeholder 2">
            <a:extLst>
              <a:ext uri="{FF2B5EF4-FFF2-40B4-BE49-F238E27FC236}">
                <a16:creationId xmlns:a16="http://schemas.microsoft.com/office/drawing/2014/main" id="{B19C5CEB-4316-FF4E-937F-C93A7611238A}"/>
              </a:ext>
            </a:extLst>
          </p:cNvPr>
          <p:cNvSpPr>
            <a:spLocks noGrp="1"/>
          </p:cNvSpPr>
          <p:nvPr>
            <p:ph idx="1"/>
          </p:nvPr>
        </p:nvSpPr>
        <p:spPr/>
        <p:txBody>
          <a:bodyPr vert="horz" lIns="91440" tIns="45720" rIns="91440" bIns="45720" rtlCol="0" anchor="t">
            <a:normAutofit/>
          </a:bodyPr>
          <a:lstStyle/>
          <a:p>
            <a:r>
              <a:rPr lang="en-GB">
                <a:latin typeface="Arial"/>
                <a:cs typeface="Arial"/>
              </a:rPr>
              <a:t>Temporal aspect</a:t>
            </a:r>
          </a:p>
          <a:p>
            <a:pPr lvl="1"/>
            <a:r>
              <a:rPr lang="en-GB" sz="1100">
                <a:latin typeface="Arial"/>
                <a:cs typeface="Arial"/>
              </a:rPr>
              <a:t>Temporal support in relational databases is defined in the SQL:2011 standard, but current RDBMSs are yet to implement it in this regard </a:t>
            </a:r>
            <a:endParaRPr lang="en-GB" sz="1100"/>
          </a:p>
          <a:p>
            <a:pPr lvl="1"/>
            <a:r>
              <a:rPr lang="en-GB" sz="1100">
                <a:latin typeface="Arial"/>
                <a:cs typeface="Arial"/>
              </a:rPr>
              <a:t>We kept some of the temporal information on some entities, disregarded the rest</a:t>
            </a:r>
          </a:p>
          <a:p>
            <a:r>
              <a:rPr lang="en-GB">
                <a:latin typeface="Arial"/>
                <a:cs typeface="Arial"/>
              </a:rPr>
              <a:t>Too complex for everyday developer use</a:t>
            </a:r>
          </a:p>
          <a:p>
            <a:pPr lvl="1"/>
            <a:r>
              <a:rPr lang="en-GB" sz="1100">
                <a:latin typeface="Arial"/>
                <a:cs typeface="Arial"/>
              </a:rPr>
              <a:t>Since information consist of data which is stored in many relations, we ended wrapping CRUD operations in database views or stored procedures</a:t>
            </a:r>
          </a:p>
          <a:p>
            <a:r>
              <a:rPr lang="en-GB">
                <a:latin typeface="Arial"/>
                <a:cs typeface="Arial"/>
              </a:rPr>
              <a:t>Over-/under-semantical</a:t>
            </a:r>
          </a:p>
          <a:p>
            <a:pPr lvl="1"/>
            <a:r>
              <a:rPr lang="en-GB" sz="1100">
                <a:latin typeface="Arial"/>
                <a:cs typeface="Arial"/>
              </a:rPr>
              <a:t>We removed some part of the semantic layer which was used only to confirm the </a:t>
            </a:r>
            <a:r>
              <a:rPr lang="en-GB" sz="1100" err="1">
                <a:latin typeface="Arial"/>
                <a:cs typeface="Arial"/>
              </a:rPr>
              <a:t>existance</a:t>
            </a:r>
            <a:r>
              <a:rPr lang="en-GB" sz="1100">
                <a:latin typeface="Arial"/>
                <a:cs typeface="Arial"/>
              </a:rPr>
              <a:t> of the entity</a:t>
            </a:r>
          </a:p>
          <a:p>
            <a:pPr lvl="1"/>
            <a:r>
              <a:rPr lang="en-GB" sz="1100">
                <a:latin typeface="Arial"/>
                <a:cs typeface="Arial"/>
              </a:rPr>
              <a:t>Some classifications needed extra </a:t>
            </a:r>
            <a:r>
              <a:rPr lang="en-GB" sz="1100" err="1">
                <a:latin typeface="Arial"/>
                <a:cs typeface="Arial"/>
              </a:rPr>
              <a:t>atributes</a:t>
            </a:r>
            <a:r>
              <a:rPr lang="en-GB" sz="1100">
                <a:latin typeface="Arial"/>
                <a:cs typeface="Arial"/>
              </a:rPr>
              <a:t>, so those schemas became separate vocabularies</a:t>
            </a:r>
          </a:p>
          <a:p>
            <a:r>
              <a:rPr lang="en-GB">
                <a:latin typeface="Arial"/>
                <a:cs typeface="Arial"/>
              </a:rPr>
              <a:t>Too strict in some parts of the model (mandatory attributes etc.)</a:t>
            </a:r>
          </a:p>
          <a:p>
            <a:endParaRPr lang="en-GB"/>
          </a:p>
          <a:p>
            <a:r>
              <a:rPr lang="en-GB">
                <a:latin typeface="Arial"/>
                <a:cs typeface="Arial"/>
              </a:rPr>
              <a:t>We also extended it with a number of attributes and tables needed for our use</a:t>
            </a:r>
          </a:p>
          <a:p>
            <a:endParaRPr lang="en-GB"/>
          </a:p>
          <a:p>
            <a:endParaRPr lang="en-GB"/>
          </a:p>
        </p:txBody>
      </p:sp>
      <p:sp>
        <p:nvSpPr>
          <p:cNvPr id="4" name="Footer Placeholder 3">
            <a:extLst>
              <a:ext uri="{FF2B5EF4-FFF2-40B4-BE49-F238E27FC236}">
                <a16:creationId xmlns:a16="http://schemas.microsoft.com/office/drawing/2014/main" id="{E6AA3E1D-95E3-294B-AFD3-599B80763DC4}"/>
              </a:ext>
            </a:extLst>
          </p:cNvPr>
          <p:cNvSpPr>
            <a:spLocks noGrp="1"/>
          </p:cNvSpPr>
          <p:nvPr>
            <p:ph type="ftr" sz="quarter" idx="3"/>
          </p:nvPr>
        </p:nvSpPr>
        <p:spPr/>
        <p:txBody>
          <a:bodyPr/>
          <a:lstStyle/>
          <a:p>
            <a:r>
              <a:rPr lang="hr-HR"/>
              <a:t>.</a:t>
            </a:r>
          </a:p>
        </p:txBody>
      </p:sp>
      <p:sp>
        <p:nvSpPr>
          <p:cNvPr id="5" name="TextBox 4">
            <a:extLst>
              <a:ext uri="{FF2B5EF4-FFF2-40B4-BE49-F238E27FC236}">
                <a16:creationId xmlns:a16="http://schemas.microsoft.com/office/drawing/2014/main" id="{2576ED6C-C6FA-CA41-B177-0349FA8DB8BD}"/>
              </a:ext>
            </a:extLst>
          </p:cNvPr>
          <p:cNvSpPr txBox="1"/>
          <p:nvPr/>
        </p:nvSpPr>
        <p:spPr>
          <a:xfrm>
            <a:off x="4476634" y="4309557"/>
            <a:ext cx="4484007" cy="646331"/>
          </a:xfrm>
          <a:prstGeom prst="rect">
            <a:avLst/>
          </a:prstGeom>
          <a:noFill/>
        </p:spPr>
        <p:txBody>
          <a:bodyPr wrap="square" rtlCol="0">
            <a:spAutoFit/>
          </a:bodyPr>
          <a:lstStyle/>
          <a:p>
            <a:r>
              <a:rPr lang="en-GB" sz="900"/>
              <a:t>D. Kremenjaš, P. Udovičić, O. Orel, Adapting CERIF for a national CRIS: A case study, </a:t>
            </a:r>
            <a:br>
              <a:rPr lang="en-GB" sz="900"/>
            </a:br>
            <a:r>
              <a:rPr lang="en-GB" sz="900"/>
              <a:t>in: 2020 43rd International Convention on Information, Communication and Electronic Technology (MIPRO), IEEE, 2020, pp. 1633–1638. </a:t>
            </a:r>
            <a:endParaRPr lang="en-GB" sz="900">
              <a:effectLst/>
            </a:endParaRPr>
          </a:p>
          <a:p>
            <a:endParaRPr lang="hr-HR" sz="900"/>
          </a:p>
        </p:txBody>
      </p:sp>
    </p:spTree>
    <p:extLst>
      <p:ext uri="{BB962C8B-B14F-4D97-AF65-F5344CB8AC3E}">
        <p14:creationId xmlns:p14="http://schemas.microsoft.com/office/powerpoint/2010/main" val="391758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EB1AD-5CFC-8442-8C83-79472E317552}"/>
              </a:ext>
            </a:extLst>
          </p:cNvPr>
          <p:cNvSpPr txBox="1"/>
          <p:nvPr/>
        </p:nvSpPr>
        <p:spPr>
          <a:xfrm>
            <a:off x="4991791" y="2542515"/>
            <a:ext cx="4155726" cy="21668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100">
                <a:latin typeface="+mj-lt"/>
                <a:ea typeface="+mj-ea"/>
                <a:cs typeface="+mj-cs"/>
              </a:rPr>
              <a:t>Implementation into community</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olourful carved figures of humans">
            <a:extLst>
              <a:ext uri="{FF2B5EF4-FFF2-40B4-BE49-F238E27FC236}">
                <a16:creationId xmlns:a16="http://schemas.microsoft.com/office/drawing/2014/main" id="{3261A164-AD9C-AF5A-77F7-8F26AFDE8205}"/>
              </a:ext>
            </a:extLst>
          </p:cNvPr>
          <p:cNvPicPr>
            <a:picLocks noChangeAspect="1"/>
          </p:cNvPicPr>
          <p:nvPr/>
        </p:nvPicPr>
        <p:blipFill rotWithShape="1">
          <a:blip r:embed="rId2"/>
          <a:srcRect l="13897" r="13084" b="-10"/>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14012529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A01615-BF85-BA47-D97F-1E19E1696E3A}"/>
              </a:ext>
            </a:extLst>
          </p:cNvPr>
          <p:cNvSpPr>
            <a:spLocks noGrp="1"/>
          </p:cNvSpPr>
          <p:nvPr>
            <p:ph type="title"/>
          </p:nvPr>
        </p:nvSpPr>
        <p:spPr/>
        <p:txBody>
          <a:bodyPr>
            <a:normAutofit/>
          </a:bodyPr>
          <a:lstStyle/>
          <a:p>
            <a:r>
              <a:rPr lang="hr-HR" sz="2000" dirty="0">
                <a:latin typeface="Arial"/>
                <a:cs typeface="Arial"/>
              </a:rPr>
              <a:t>Data </a:t>
            </a:r>
            <a:r>
              <a:rPr lang="hr-HR" sz="2000" dirty="0" err="1">
                <a:latin typeface="Arial"/>
                <a:cs typeface="Arial"/>
              </a:rPr>
              <a:t>entry</a:t>
            </a:r>
            <a:r>
              <a:rPr lang="hr-HR" sz="2000" dirty="0">
                <a:latin typeface="Arial"/>
                <a:cs typeface="Arial"/>
              </a:rPr>
              <a:t> </a:t>
            </a:r>
            <a:endParaRPr lang="hr-HR" sz="2000" dirty="0"/>
          </a:p>
        </p:txBody>
      </p:sp>
      <p:sp>
        <p:nvSpPr>
          <p:cNvPr id="3" name="Rezervirano mjesto sadržaja 2">
            <a:extLst>
              <a:ext uri="{FF2B5EF4-FFF2-40B4-BE49-F238E27FC236}">
                <a16:creationId xmlns:a16="http://schemas.microsoft.com/office/drawing/2014/main" id="{C6598ED9-3D57-8852-06B8-6548FF4CA82A}"/>
              </a:ext>
            </a:extLst>
          </p:cNvPr>
          <p:cNvSpPr>
            <a:spLocks noGrp="1"/>
          </p:cNvSpPr>
          <p:nvPr>
            <p:ph idx="1"/>
          </p:nvPr>
        </p:nvSpPr>
        <p:spPr/>
        <p:txBody>
          <a:bodyPr vert="horz" lIns="68580" tIns="34290" rIns="68580" bIns="34290" rtlCol="0" anchor="t">
            <a:normAutofit/>
          </a:bodyPr>
          <a:lstStyle/>
          <a:p>
            <a:pPr marL="170815" indent="-170815"/>
            <a:r>
              <a:rPr lang="en-GB" dirty="0">
                <a:latin typeface="Arial"/>
                <a:cs typeface="Arial"/>
              </a:rPr>
              <a:t>Data import from other systems – trusted and pre-verified</a:t>
            </a:r>
          </a:p>
          <a:p>
            <a:pPr marL="170815" indent="-170815"/>
            <a:r>
              <a:rPr lang="en-GB" dirty="0">
                <a:latin typeface="Arial"/>
                <a:cs typeface="Arial"/>
              </a:rPr>
              <a:t>Manual data entry by community</a:t>
            </a:r>
          </a:p>
          <a:p>
            <a:pPr marL="427990" lvl="1" indent="-170815"/>
            <a:r>
              <a:rPr lang="en-GB" sz="1100" dirty="0" err="1">
                <a:latin typeface="Arial"/>
                <a:cs typeface="Arial"/>
              </a:rPr>
              <a:t>Approx</a:t>
            </a:r>
            <a:r>
              <a:rPr lang="en-GB" sz="1100" dirty="0">
                <a:latin typeface="Arial"/>
                <a:cs typeface="Arial"/>
              </a:rPr>
              <a:t> 30-40k users</a:t>
            </a:r>
          </a:p>
          <a:p>
            <a:pPr marL="427990" lvl="1" indent="-170815"/>
            <a:r>
              <a:rPr lang="en-GB" sz="1100" dirty="0">
                <a:latin typeface="Arial"/>
                <a:cs typeface="Arial"/>
              </a:rPr>
              <a:t>Each entry should be verified </a:t>
            </a:r>
          </a:p>
          <a:p>
            <a:pPr marL="170815" indent="-170815"/>
            <a:endParaRPr lang="en-GB" dirty="0">
              <a:latin typeface="Arial"/>
              <a:cs typeface="Arial"/>
            </a:endParaRPr>
          </a:p>
          <a:p>
            <a:pPr marL="170815" indent="-170815"/>
            <a:endParaRPr lang="en-GB" dirty="0"/>
          </a:p>
          <a:p>
            <a:pPr marL="170815" indent="-170815"/>
            <a:endParaRPr lang="en-GB" dirty="0"/>
          </a:p>
        </p:txBody>
      </p:sp>
    </p:spTree>
    <p:extLst>
      <p:ext uri="{BB962C8B-B14F-4D97-AF65-F5344CB8AC3E}">
        <p14:creationId xmlns:p14="http://schemas.microsoft.com/office/powerpoint/2010/main" val="171730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A01615-BF85-BA47-D97F-1E19E1696E3A}"/>
              </a:ext>
            </a:extLst>
          </p:cNvPr>
          <p:cNvSpPr>
            <a:spLocks noGrp="1"/>
          </p:cNvSpPr>
          <p:nvPr>
            <p:ph type="title"/>
          </p:nvPr>
        </p:nvSpPr>
        <p:spPr/>
        <p:txBody>
          <a:bodyPr>
            <a:normAutofit/>
          </a:bodyPr>
          <a:lstStyle/>
          <a:p>
            <a:r>
              <a:rPr lang="hr-HR" sz="2000" dirty="0" err="1">
                <a:latin typeface="Arial"/>
                <a:cs typeface="Arial"/>
              </a:rPr>
              <a:t>User</a:t>
            </a:r>
            <a:r>
              <a:rPr lang="hr-HR" sz="2000" dirty="0">
                <a:latin typeface="Arial"/>
                <a:cs typeface="Arial"/>
              </a:rPr>
              <a:t> </a:t>
            </a:r>
            <a:r>
              <a:rPr lang="hr-HR" sz="2000" dirty="0" err="1">
                <a:latin typeface="Arial"/>
                <a:cs typeface="Arial"/>
              </a:rPr>
              <a:t>roles</a:t>
            </a:r>
            <a:r>
              <a:rPr lang="hr-HR" sz="2000" dirty="0">
                <a:latin typeface="Arial"/>
                <a:cs typeface="Arial"/>
              </a:rPr>
              <a:t> </a:t>
            </a:r>
            <a:r>
              <a:rPr lang="hr-HR" sz="2000" dirty="0" err="1">
                <a:latin typeface="Arial"/>
                <a:cs typeface="Arial"/>
              </a:rPr>
              <a:t>in</a:t>
            </a:r>
            <a:r>
              <a:rPr lang="hr-HR" sz="2000" dirty="0">
                <a:latin typeface="Arial"/>
                <a:cs typeface="Arial"/>
              </a:rPr>
              <a:t> </a:t>
            </a:r>
            <a:r>
              <a:rPr lang="hr-HR" sz="2000" dirty="0" err="1">
                <a:latin typeface="Arial"/>
                <a:cs typeface="Arial"/>
              </a:rPr>
              <a:t>CroRIS</a:t>
            </a:r>
            <a:endParaRPr lang="hr-HR" sz="2000" dirty="0" err="1"/>
          </a:p>
        </p:txBody>
      </p:sp>
      <p:pic>
        <p:nvPicPr>
          <p:cNvPr id="11" name="Grafika 11" descr="Users with solid fill">
            <a:extLst>
              <a:ext uri="{FF2B5EF4-FFF2-40B4-BE49-F238E27FC236}">
                <a16:creationId xmlns:a16="http://schemas.microsoft.com/office/drawing/2014/main" id="{1BCCB733-03F3-3405-9DEB-8D887924B8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4418" y="4306421"/>
            <a:ext cx="571500" cy="571500"/>
          </a:xfrm>
          <a:prstGeom prst="rect">
            <a:avLst/>
          </a:prstGeom>
        </p:spPr>
      </p:pic>
      <p:pic>
        <p:nvPicPr>
          <p:cNvPr id="12" name="Grafika 12" descr="User with solid fill">
            <a:extLst>
              <a:ext uri="{FF2B5EF4-FFF2-40B4-BE49-F238E27FC236}">
                <a16:creationId xmlns:a16="http://schemas.microsoft.com/office/drawing/2014/main" id="{D649948E-601F-5CDC-3AD6-80E0A875F4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4248" y="2968437"/>
            <a:ext cx="356347" cy="349624"/>
          </a:xfrm>
          <a:prstGeom prst="rect">
            <a:avLst/>
          </a:prstGeom>
        </p:spPr>
      </p:pic>
      <p:pic>
        <p:nvPicPr>
          <p:cNvPr id="13" name="Grafika 11" descr="Users with solid fill">
            <a:extLst>
              <a:ext uri="{FF2B5EF4-FFF2-40B4-BE49-F238E27FC236}">
                <a16:creationId xmlns:a16="http://schemas.microsoft.com/office/drawing/2014/main" id="{8297EB31-BC7E-734F-1364-052DC6B60C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3119" y="4272803"/>
            <a:ext cx="571500" cy="571500"/>
          </a:xfrm>
          <a:prstGeom prst="rect">
            <a:avLst/>
          </a:prstGeom>
        </p:spPr>
      </p:pic>
      <p:pic>
        <p:nvPicPr>
          <p:cNvPr id="14" name="Grafika 11" descr="Users with solid fill">
            <a:extLst>
              <a:ext uri="{FF2B5EF4-FFF2-40B4-BE49-F238E27FC236}">
                <a16:creationId xmlns:a16="http://schemas.microsoft.com/office/drawing/2014/main" id="{2E77C984-B64D-E879-435D-CDF9C4EECB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58653" y="4353485"/>
            <a:ext cx="571500" cy="571500"/>
          </a:xfrm>
          <a:prstGeom prst="rect">
            <a:avLst/>
          </a:prstGeom>
        </p:spPr>
      </p:pic>
      <p:pic>
        <p:nvPicPr>
          <p:cNvPr id="15" name="Grafika 11" descr="Users with solid fill">
            <a:extLst>
              <a:ext uri="{FF2B5EF4-FFF2-40B4-BE49-F238E27FC236}">
                <a16:creationId xmlns:a16="http://schemas.microsoft.com/office/drawing/2014/main" id="{5DB6F57E-5192-5E5B-9ABA-D9C2B5ED3B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3054" y="3580278"/>
            <a:ext cx="571500" cy="571500"/>
          </a:xfrm>
          <a:prstGeom prst="rect">
            <a:avLst/>
          </a:prstGeom>
        </p:spPr>
      </p:pic>
      <p:pic>
        <p:nvPicPr>
          <p:cNvPr id="16" name="Grafika 11" descr="Users with solid fill">
            <a:extLst>
              <a:ext uri="{FF2B5EF4-FFF2-40B4-BE49-F238E27FC236}">
                <a16:creationId xmlns:a16="http://schemas.microsoft.com/office/drawing/2014/main" id="{DF66404B-2308-B2EF-A984-9A960E06C7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90665" y="3869390"/>
            <a:ext cx="571500" cy="571500"/>
          </a:xfrm>
          <a:prstGeom prst="rect">
            <a:avLst/>
          </a:prstGeom>
        </p:spPr>
      </p:pic>
      <p:pic>
        <p:nvPicPr>
          <p:cNvPr id="17" name="Grafika 11" descr="Users with solid fill">
            <a:extLst>
              <a:ext uri="{FF2B5EF4-FFF2-40B4-BE49-F238E27FC236}">
                <a16:creationId xmlns:a16="http://schemas.microsoft.com/office/drawing/2014/main" id="{E9B7F97C-9CCA-C7C3-8118-0B94E691FA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7659" y="3956796"/>
            <a:ext cx="571500" cy="571500"/>
          </a:xfrm>
          <a:prstGeom prst="rect">
            <a:avLst/>
          </a:prstGeom>
        </p:spPr>
      </p:pic>
      <p:pic>
        <p:nvPicPr>
          <p:cNvPr id="18" name="Grafika 11" descr="Users with solid fill">
            <a:extLst>
              <a:ext uri="{FF2B5EF4-FFF2-40B4-BE49-F238E27FC236}">
                <a16:creationId xmlns:a16="http://schemas.microsoft.com/office/drawing/2014/main" id="{AEBE6E89-27E1-0681-D4F6-AA51240A3F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6060" y="3694578"/>
            <a:ext cx="571500" cy="571500"/>
          </a:xfrm>
          <a:prstGeom prst="rect">
            <a:avLst/>
          </a:prstGeom>
        </p:spPr>
      </p:pic>
      <p:pic>
        <p:nvPicPr>
          <p:cNvPr id="19" name="Grafika 11" descr="Users with solid fill">
            <a:extLst>
              <a:ext uri="{FF2B5EF4-FFF2-40B4-BE49-F238E27FC236}">
                <a16:creationId xmlns:a16="http://schemas.microsoft.com/office/drawing/2014/main" id="{CB6A6AAC-7E56-6E2D-D1F7-2BDCB68AC3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5918" y="3607172"/>
            <a:ext cx="571500" cy="571500"/>
          </a:xfrm>
          <a:prstGeom prst="rect">
            <a:avLst/>
          </a:prstGeom>
        </p:spPr>
      </p:pic>
      <p:pic>
        <p:nvPicPr>
          <p:cNvPr id="20" name="Grafika 11" descr="Users with solid fill">
            <a:extLst>
              <a:ext uri="{FF2B5EF4-FFF2-40B4-BE49-F238E27FC236}">
                <a16:creationId xmlns:a16="http://schemas.microsoft.com/office/drawing/2014/main" id="{542DFC69-3964-CB6E-AF2E-D4E35C93F5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57048" y="4461060"/>
            <a:ext cx="571500" cy="571500"/>
          </a:xfrm>
          <a:prstGeom prst="rect">
            <a:avLst/>
          </a:prstGeom>
        </p:spPr>
      </p:pic>
      <p:pic>
        <p:nvPicPr>
          <p:cNvPr id="21" name="Grafika 11" descr="Users with solid fill">
            <a:extLst>
              <a:ext uri="{FF2B5EF4-FFF2-40B4-BE49-F238E27FC236}">
                <a16:creationId xmlns:a16="http://schemas.microsoft.com/office/drawing/2014/main" id="{C892D93E-33B6-12F4-240D-E3AC233368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01453" y="3990413"/>
            <a:ext cx="571500" cy="571500"/>
          </a:xfrm>
          <a:prstGeom prst="rect">
            <a:avLst/>
          </a:prstGeom>
        </p:spPr>
      </p:pic>
      <p:pic>
        <p:nvPicPr>
          <p:cNvPr id="22" name="Grafika 11" descr="Users with solid fill">
            <a:extLst>
              <a:ext uri="{FF2B5EF4-FFF2-40B4-BE49-F238E27FC236}">
                <a16:creationId xmlns:a16="http://schemas.microsoft.com/office/drawing/2014/main" id="{5035FBEC-16C1-65D6-D89E-7280A6A263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5747" y="4528295"/>
            <a:ext cx="571500" cy="571500"/>
          </a:xfrm>
          <a:prstGeom prst="rect">
            <a:avLst/>
          </a:prstGeom>
        </p:spPr>
      </p:pic>
      <p:pic>
        <p:nvPicPr>
          <p:cNvPr id="23" name="Grafika 12" descr="User with solid fill">
            <a:extLst>
              <a:ext uri="{FF2B5EF4-FFF2-40B4-BE49-F238E27FC236}">
                <a16:creationId xmlns:a16="http://schemas.microsoft.com/office/drawing/2014/main" id="{9615FBB4-CD14-DF1F-1809-68099A7066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4283" y="2766730"/>
            <a:ext cx="356347" cy="349624"/>
          </a:xfrm>
          <a:prstGeom prst="rect">
            <a:avLst/>
          </a:prstGeom>
        </p:spPr>
      </p:pic>
      <p:pic>
        <p:nvPicPr>
          <p:cNvPr id="24" name="Grafika 12" descr="User with solid fill">
            <a:extLst>
              <a:ext uri="{FF2B5EF4-FFF2-40B4-BE49-F238E27FC236}">
                <a16:creationId xmlns:a16="http://schemas.microsoft.com/office/drawing/2014/main" id="{50FDC49E-937F-B639-9535-71728436FA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9131" y="3028949"/>
            <a:ext cx="356347" cy="349624"/>
          </a:xfrm>
          <a:prstGeom prst="rect">
            <a:avLst/>
          </a:prstGeom>
        </p:spPr>
      </p:pic>
      <p:pic>
        <p:nvPicPr>
          <p:cNvPr id="25" name="Grafika 12" descr="User with solid fill">
            <a:extLst>
              <a:ext uri="{FF2B5EF4-FFF2-40B4-BE49-F238E27FC236}">
                <a16:creationId xmlns:a16="http://schemas.microsoft.com/office/drawing/2014/main" id="{24944934-AA81-8483-8F8E-58BDAD184B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1590" y="3116354"/>
            <a:ext cx="356347" cy="349624"/>
          </a:xfrm>
          <a:prstGeom prst="rect">
            <a:avLst/>
          </a:prstGeom>
        </p:spPr>
      </p:pic>
      <p:pic>
        <p:nvPicPr>
          <p:cNvPr id="26" name="Grafika 12" descr="User with solid fill">
            <a:extLst>
              <a:ext uri="{FF2B5EF4-FFF2-40B4-BE49-F238E27FC236}">
                <a16:creationId xmlns:a16="http://schemas.microsoft.com/office/drawing/2014/main" id="{94D68BEE-3AB9-243C-FBC3-48CA403D8D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9230" y="2719667"/>
            <a:ext cx="356347" cy="349624"/>
          </a:xfrm>
          <a:prstGeom prst="rect">
            <a:avLst/>
          </a:prstGeom>
        </p:spPr>
      </p:pic>
      <p:pic>
        <p:nvPicPr>
          <p:cNvPr id="27" name="Grafika 12" descr="User with solid fill">
            <a:extLst>
              <a:ext uri="{FF2B5EF4-FFF2-40B4-BE49-F238E27FC236}">
                <a16:creationId xmlns:a16="http://schemas.microsoft.com/office/drawing/2014/main" id="{96F3E21E-6B8B-F9AC-3E49-30E4E43F23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88459" y="4266080"/>
            <a:ext cx="356347" cy="349624"/>
          </a:xfrm>
          <a:prstGeom prst="rect">
            <a:avLst/>
          </a:prstGeom>
        </p:spPr>
      </p:pic>
      <p:pic>
        <p:nvPicPr>
          <p:cNvPr id="28" name="Grafika 12" descr="User with solid fill">
            <a:extLst>
              <a:ext uri="{FF2B5EF4-FFF2-40B4-BE49-F238E27FC236}">
                <a16:creationId xmlns:a16="http://schemas.microsoft.com/office/drawing/2014/main" id="{9C43DF84-8380-6DDD-A368-904C9ACB13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3324" y="2968436"/>
            <a:ext cx="356347" cy="349624"/>
          </a:xfrm>
          <a:prstGeom prst="rect">
            <a:avLst/>
          </a:prstGeom>
        </p:spPr>
      </p:pic>
      <p:pic>
        <p:nvPicPr>
          <p:cNvPr id="29" name="Grafika 12" descr="User with solid fill">
            <a:extLst>
              <a:ext uri="{FF2B5EF4-FFF2-40B4-BE49-F238E27FC236}">
                <a16:creationId xmlns:a16="http://schemas.microsoft.com/office/drawing/2014/main" id="{225D3F33-DBB4-C04C-7429-FBE0129E94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90765" y="2975160"/>
            <a:ext cx="356347" cy="349624"/>
          </a:xfrm>
          <a:prstGeom prst="rect">
            <a:avLst/>
          </a:prstGeom>
        </p:spPr>
      </p:pic>
      <p:pic>
        <p:nvPicPr>
          <p:cNvPr id="30" name="Grafika 12" descr="User with solid fill">
            <a:extLst>
              <a:ext uri="{FF2B5EF4-FFF2-40B4-BE49-F238E27FC236}">
                <a16:creationId xmlns:a16="http://schemas.microsoft.com/office/drawing/2014/main" id="{B5CC4B15-8063-FEF8-E20E-A3D0397F81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3124" y="2766730"/>
            <a:ext cx="356347" cy="349624"/>
          </a:xfrm>
          <a:prstGeom prst="rect">
            <a:avLst/>
          </a:prstGeom>
        </p:spPr>
      </p:pic>
      <p:pic>
        <p:nvPicPr>
          <p:cNvPr id="31" name="Grafika 12" descr="User with solid fill">
            <a:extLst>
              <a:ext uri="{FF2B5EF4-FFF2-40B4-BE49-F238E27FC236}">
                <a16:creationId xmlns:a16="http://schemas.microsoft.com/office/drawing/2014/main" id="{1157A3B3-CC9B-751D-F7A0-4D8C8EF0EB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1430" y="2262466"/>
            <a:ext cx="356347" cy="349624"/>
          </a:xfrm>
          <a:prstGeom prst="rect">
            <a:avLst/>
          </a:prstGeom>
        </p:spPr>
      </p:pic>
      <p:pic>
        <p:nvPicPr>
          <p:cNvPr id="32" name="Grafika 12" descr="User with solid fill">
            <a:extLst>
              <a:ext uri="{FF2B5EF4-FFF2-40B4-BE49-F238E27FC236}">
                <a16:creationId xmlns:a16="http://schemas.microsoft.com/office/drawing/2014/main" id="{D22B1282-A94C-B814-1AF0-EA9A3D27DA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035" y="2114549"/>
            <a:ext cx="356347" cy="349624"/>
          </a:xfrm>
          <a:prstGeom prst="rect">
            <a:avLst/>
          </a:prstGeom>
        </p:spPr>
      </p:pic>
      <p:pic>
        <p:nvPicPr>
          <p:cNvPr id="33" name="Grafika 12" descr="User with solid fill">
            <a:extLst>
              <a:ext uri="{FF2B5EF4-FFF2-40B4-BE49-F238E27FC236}">
                <a16:creationId xmlns:a16="http://schemas.microsoft.com/office/drawing/2014/main" id="{33DDBB8C-50C6-C8EB-B575-30B80A11DB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3682" y="4266078"/>
            <a:ext cx="356347" cy="349624"/>
          </a:xfrm>
          <a:prstGeom prst="rect">
            <a:avLst/>
          </a:prstGeom>
        </p:spPr>
      </p:pic>
      <p:pic>
        <p:nvPicPr>
          <p:cNvPr id="34" name="Grafika 12" descr="User with solid fill">
            <a:extLst>
              <a:ext uri="{FF2B5EF4-FFF2-40B4-BE49-F238E27FC236}">
                <a16:creationId xmlns:a16="http://schemas.microsoft.com/office/drawing/2014/main" id="{08DDE031-3F12-64B8-B7F7-B31061D772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99346" y="3950072"/>
            <a:ext cx="356347" cy="349624"/>
          </a:xfrm>
          <a:prstGeom prst="rect">
            <a:avLst/>
          </a:prstGeom>
        </p:spPr>
      </p:pic>
      <p:pic>
        <p:nvPicPr>
          <p:cNvPr id="35" name="Grafika 12" descr="User with solid fill">
            <a:extLst>
              <a:ext uri="{FF2B5EF4-FFF2-40B4-BE49-F238E27FC236}">
                <a16:creationId xmlns:a16="http://schemas.microsoft.com/office/drawing/2014/main" id="{F8347BD7-3AE5-DA42-DEB6-6E04DF3F40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2147" y="2087654"/>
            <a:ext cx="356347" cy="349624"/>
          </a:xfrm>
          <a:prstGeom prst="rect">
            <a:avLst/>
          </a:prstGeom>
        </p:spPr>
      </p:pic>
      <p:pic>
        <p:nvPicPr>
          <p:cNvPr id="36" name="Grafika 12" descr="User with solid fill">
            <a:extLst>
              <a:ext uri="{FF2B5EF4-FFF2-40B4-BE49-F238E27FC236}">
                <a16:creationId xmlns:a16="http://schemas.microsoft.com/office/drawing/2014/main" id="{7BD72862-D0CC-34E0-EBD8-FCD5E9F49D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9894" y="3950074"/>
            <a:ext cx="356347" cy="349624"/>
          </a:xfrm>
          <a:prstGeom prst="rect">
            <a:avLst/>
          </a:prstGeom>
        </p:spPr>
      </p:pic>
      <p:sp>
        <p:nvSpPr>
          <p:cNvPr id="37" name="TekstniOkvir 36">
            <a:extLst>
              <a:ext uri="{FF2B5EF4-FFF2-40B4-BE49-F238E27FC236}">
                <a16:creationId xmlns:a16="http://schemas.microsoft.com/office/drawing/2014/main" id="{3021A8B7-D4DB-D9AF-C3AC-351D8D897C8D}"/>
              </a:ext>
            </a:extLst>
          </p:cNvPr>
          <p:cNvSpPr txBox="1"/>
          <p:nvPr/>
        </p:nvSpPr>
        <p:spPr>
          <a:xfrm>
            <a:off x="6689912" y="2134720"/>
            <a:ext cx="1620371"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err="1"/>
              <a:t>CroRIS</a:t>
            </a:r>
            <a:r>
              <a:rPr lang="hr-HR" dirty="0"/>
              <a:t> </a:t>
            </a:r>
            <a:r>
              <a:rPr lang="hr-HR" dirty="0" err="1"/>
              <a:t>Coordinator</a:t>
            </a:r>
            <a:endParaRPr lang="sr-Latn-RS" dirty="0" err="1"/>
          </a:p>
        </p:txBody>
      </p:sp>
      <p:sp>
        <p:nvSpPr>
          <p:cNvPr id="38" name="TekstniOkvir 37">
            <a:extLst>
              <a:ext uri="{FF2B5EF4-FFF2-40B4-BE49-F238E27FC236}">
                <a16:creationId xmlns:a16="http://schemas.microsoft.com/office/drawing/2014/main" id="{C13AB6F3-1BB5-2935-464F-C750CE59B31B}"/>
              </a:ext>
            </a:extLst>
          </p:cNvPr>
          <p:cNvSpPr txBox="1"/>
          <p:nvPr/>
        </p:nvSpPr>
        <p:spPr>
          <a:xfrm>
            <a:off x="7706845" y="3635748"/>
            <a:ext cx="13783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hr-HR" dirty="0" err="1"/>
              <a:t>End-users</a:t>
            </a:r>
            <a:endParaRPr lang="hr-HR">
              <a:cs typeface="Calibri"/>
            </a:endParaRPr>
          </a:p>
          <a:p>
            <a:r>
              <a:rPr lang="hr-HR" dirty="0" err="1">
                <a:cs typeface="Calibri"/>
              </a:rPr>
              <a:t>Researchers</a:t>
            </a:r>
            <a:br>
              <a:rPr lang="hr-HR" dirty="0">
                <a:cs typeface="Calibri"/>
              </a:rPr>
            </a:br>
            <a:r>
              <a:rPr lang="hr-HR" dirty="0" err="1">
                <a:cs typeface="Calibri"/>
              </a:rPr>
              <a:t>Librarians</a:t>
            </a:r>
            <a:br>
              <a:rPr lang="hr-HR" dirty="0">
                <a:cs typeface="Calibri"/>
              </a:rPr>
            </a:br>
            <a:r>
              <a:rPr lang="hr-HR" dirty="0">
                <a:cs typeface="Calibri"/>
              </a:rPr>
              <a:t>...</a:t>
            </a:r>
          </a:p>
        </p:txBody>
      </p:sp>
      <p:sp>
        <p:nvSpPr>
          <p:cNvPr id="39" name="TekstniOkvir 38">
            <a:extLst>
              <a:ext uri="{FF2B5EF4-FFF2-40B4-BE49-F238E27FC236}">
                <a16:creationId xmlns:a16="http://schemas.microsoft.com/office/drawing/2014/main" id="{8AEE3D43-D588-13E9-7AB1-E9D0D7258D1F}"/>
              </a:ext>
            </a:extLst>
          </p:cNvPr>
          <p:cNvSpPr txBox="1"/>
          <p:nvPr/>
        </p:nvSpPr>
        <p:spPr>
          <a:xfrm>
            <a:off x="7587503" y="3065929"/>
            <a:ext cx="1405218"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a:t>Data </a:t>
            </a:r>
            <a:r>
              <a:rPr lang="hr-HR" dirty="0" err="1"/>
              <a:t>editors</a:t>
            </a:r>
            <a:endParaRPr lang="sr-Latn-RS" dirty="0" err="1"/>
          </a:p>
        </p:txBody>
      </p:sp>
      <p:sp>
        <p:nvSpPr>
          <p:cNvPr id="40" name="TekstniOkvir 39">
            <a:extLst>
              <a:ext uri="{FF2B5EF4-FFF2-40B4-BE49-F238E27FC236}">
                <a16:creationId xmlns:a16="http://schemas.microsoft.com/office/drawing/2014/main" id="{BA2AA43E-17F3-117C-D7F6-CC71210BDE04}"/>
              </a:ext>
            </a:extLst>
          </p:cNvPr>
          <p:cNvSpPr txBox="1"/>
          <p:nvPr/>
        </p:nvSpPr>
        <p:spPr>
          <a:xfrm>
            <a:off x="99171" y="4008904"/>
            <a:ext cx="100853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a:t>Global </a:t>
            </a:r>
            <a:r>
              <a:rPr lang="hr-HR" dirty="0" err="1"/>
              <a:t>user</a:t>
            </a:r>
            <a:r>
              <a:rPr lang="hr-HR" dirty="0"/>
              <a:t> </a:t>
            </a:r>
            <a:r>
              <a:rPr lang="hr-HR" dirty="0" err="1"/>
              <a:t>support</a:t>
            </a:r>
            <a:endParaRPr lang="sr-Latn-RS" dirty="0" err="1"/>
          </a:p>
        </p:txBody>
      </p:sp>
      <p:sp>
        <p:nvSpPr>
          <p:cNvPr id="41" name="TekstniOkvir 40">
            <a:extLst>
              <a:ext uri="{FF2B5EF4-FFF2-40B4-BE49-F238E27FC236}">
                <a16:creationId xmlns:a16="http://schemas.microsoft.com/office/drawing/2014/main" id="{709074AC-B45F-6A93-F0A5-260F85A905CB}"/>
              </a:ext>
            </a:extLst>
          </p:cNvPr>
          <p:cNvSpPr txBox="1"/>
          <p:nvPr/>
        </p:nvSpPr>
        <p:spPr>
          <a:xfrm>
            <a:off x="2185147" y="1959908"/>
            <a:ext cx="3173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800" b="1" dirty="0">
                <a:solidFill>
                  <a:srgbClr val="C00000"/>
                </a:solidFill>
              </a:rPr>
              <a:t>&lt; Global  </a:t>
            </a:r>
            <a:r>
              <a:rPr lang="en-GB" sz="1800" b="1" dirty="0">
                <a:solidFill>
                  <a:srgbClr val="C00000"/>
                </a:solidFill>
                <a:ea typeface="+mn-lt"/>
                <a:cs typeface="+mn-lt"/>
              </a:rPr>
              <a:t>        Institutional &gt;</a:t>
            </a:r>
            <a:endParaRPr lang="en-GB" sz="1800" dirty="0">
              <a:ea typeface="+mn-lt"/>
              <a:cs typeface="+mn-lt"/>
            </a:endParaRPr>
          </a:p>
          <a:p>
            <a:pPr algn="ctr"/>
            <a:endParaRPr lang="en-GB" sz="1800" b="1" dirty="0">
              <a:solidFill>
                <a:srgbClr val="C00000"/>
              </a:solidFill>
              <a:cs typeface="Calibri"/>
            </a:endParaRPr>
          </a:p>
        </p:txBody>
      </p:sp>
      <p:sp>
        <p:nvSpPr>
          <p:cNvPr id="42" name="TekstniOkvir 41">
            <a:extLst>
              <a:ext uri="{FF2B5EF4-FFF2-40B4-BE49-F238E27FC236}">
                <a16:creationId xmlns:a16="http://schemas.microsoft.com/office/drawing/2014/main" id="{C8EA2502-C465-35D6-2E06-ACD4E3B7AC58}"/>
              </a:ext>
            </a:extLst>
          </p:cNvPr>
          <p:cNvSpPr txBox="1"/>
          <p:nvPr/>
        </p:nvSpPr>
        <p:spPr>
          <a:xfrm>
            <a:off x="169769" y="1625414"/>
            <a:ext cx="1378324"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err="1"/>
              <a:t>Superadmins</a:t>
            </a:r>
            <a:r>
              <a:rPr lang="hr-HR" dirty="0"/>
              <a:t> (system </a:t>
            </a:r>
            <a:r>
              <a:rPr lang="hr-HR" dirty="0" err="1"/>
              <a:t>admins</a:t>
            </a:r>
            <a:r>
              <a:rPr lang="hr-HR" dirty="0"/>
              <a:t>)</a:t>
            </a:r>
            <a:endParaRPr lang="sr-Latn-RS" dirty="0" err="1"/>
          </a:p>
        </p:txBody>
      </p:sp>
      <p:pic>
        <p:nvPicPr>
          <p:cNvPr id="44" name="Grafika 12" descr="User with solid fill">
            <a:extLst>
              <a:ext uri="{FF2B5EF4-FFF2-40B4-BE49-F238E27FC236}">
                <a16:creationId xmlns:a16="http://schemas.microsoft.com/office/drawing/2014/main" id="{3E63904C-E6E6-1908-8C09-181201B7A6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18412" y="2114549"/>
            <a:ext cx="356347" cy="349624"/>
          </a:xfrm>
          <a:prstGeom prst="rect">
            <a:avLst/>
          </a:prstGeom>
        </p:spPr>
      </p:pic>
      <p:sp>
        <p:nvSpPr>
          <p:cNvPr id="45" name="TekstniOkvir 44">
            <a:extLst>
              <a:ext uri="{FF2B5EF4-FFF2-40B4-BE49-F238E27FC236}">
                <a16:creationId xmlns:a16="http://schemas.microsoft.com/office/drawing/2014/main" id="{5CD9335E-8DAE-E37D-0490-F178CAFA0581}"/>
              </a:ext>
            </a:extLst>
          </p:cNvPr>
          <p:cNvSpPr txBox="1"/>
          <p:nvPr/>
        </p:nvSpPr>
        <p:spPr>
          <a:xfrm>
            <a:off x="6878171" y="1549773"/>
            <a:ext cx="1620371"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a:t>Management</a:t>
            </a:r>
            <a:endParaRPr lang="sr-Latn-RS" dirty="0"/>
          </a:p>
        </p:txBody>
      </p:sp>
      <p:pic>
        <p:nvPicPr>
          <p:cNvPr id="46" name="Grafika 12" descr="User with solid fill">
            <a:extLst>
              <a:ext uri="{FF2B5EF4-FFF2-40B4-BE49-F238E27FC236}">
                <a16:creationId xmlns:a16="http://schemas.microsoft.com/office/drawing/2014/main" id="{16730971-6D47-560A-DD9A-F9D14DC5D2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04965" y="1529602"/>
            <a:ext cx="356347" cy="349624"/>
          </a:xfrm>
          <a:prstGeom prst="rect">
            <a:avLst/>
          </a:prstGeom>
        </p:spPr>
      </p:pic>
      <p:pic>
        <p:nvPicPr>
          <p:cNvPr id="47" name="Grafika 12" descr="User with solid fill">
            <a:extLst>
              <a:ext uri="{FF2B5EF4-FFF2-40B4-BE49-F238E27FC236}">
                <a16:creationId xmlns:a16="http://schemas.microsoft.com/office/drawing/2014/main" id="{1B9364C3-11FF-9585-C581-89CC74496B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35171" y="1549773"/>
            <a:ext cx="356347" cy="349624"/>
          </a:xfrm>
          <a:prstGeom prst="rect">
            <a:avLst/>
          </a:prstGeom>
        </p:spPr>
      </p:pic>
      <p:pic>
        <p:nvPicPr>
          <p:cNvPr id="48" name="Grafika 12" descr="User with solid fill">
            <a:extLst>
              <a:ext uri="{FF2B5EF4-FFF2-40B4-BE49-F238E27FC236}">
                <a16:creationId xmlns:a16="http://schemas.microsoft.com/office/drawing/2014/main" id="{935F51FA-36B6-BFF5-6342-EA5C683B6C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87353" y="1469091"/>
            <a:ext cx="356347" cy="349624"/>
          </a:xfrm>
          <a:prstGeom prst="rect">
            <a:avLst/>
          </a:prstGeom>
        </p:spPr>
      </p:pic>
      <p:pic>
        <p:nvPicPr>
          <p:cNvPr id="50" name="Grafika 12" descr="User with solid fill">
            <a:extLst>
              <a:ext uri="{FF2B5EF4-FFF2-40B4-BE49-F238E27FC236}">
                <a16:creationId xmlns:a16="http://schemas.microsoft.com/office/drawing/2014/main" id="{A42E4668-80C0-1B3B-BD36-2552560DAB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0677" y="3916456"/>
            <a:ext cx="356347" cy="349624"/>
          </a:xfrm>
          <a:prstGeom prst="rect">
            <a:avLst/>
          </a:prstGeom>
        </p:spPr>
      </p:pic>
      <p:pic>
        <p:nvPicPr>
          <p:cNvPr id="51" name="Grafika 12" descr="User with solid fill">
            <a:extLst>
              <a:ext uri="{FF2B5EF4-FFF2-40B4-BE49-F238E27FC236}">
                <a16:creationId xmlns:a16="http://schemas.microsoft.com/office/drawing/2014/main" id="{8B193263-C2E5-0EAB-C049-C5AE8CDBE51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71600" y="3270995"/>
            <a:ext cx="356347" cy="349624"/>
          </a:xfrm>
          <a:prstGeom prst="rect">
            <a:avLst/>
          </a:prstGeom>
        </p:spPr>
      </p:pic>
      <p:pic>
        <p:nvPicPr>
          <p:cNvPr id="52" name="Grafika 12" descr="User with solid fill">
            <a:extLst>
              <a:ext uri="{FF2B5EF4-FFF2-40B4-BE49-F238E27FC236}">
                <a16:creationId xmlns:a16="http://schemas.microsoft.com/office/drawing/2014/main" id="{10C127CA-EBB8-506F-A47B-518DD97B1E2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42146" y="3143248"/>
            <a:ext cx="356347" cy="349624"/>
          </a:xfrm>
          <a:prstGeom prst="rect">
            <a:avLst/>
          </a:prstGeom>
        </p:spPr>
      </p:pic>
      <p:pic>
        <p:nvPicPr>
          <p:cNvPr id="53" name="Grafika 12" descr="User with solid fill">
            <a:extLst>
              <a:ext uri="{FF2B5EF4-FFF2-40B4-BE49-F238E27FC236}">
                <a16:creationId xmlns:a16="http://schemas.microsoft.com/office/drawing/2014/main" id="{39FD4218-8CC4-21FC-9DAC-7E0B5351CD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32111" y="2921371"/>
            <a:ext cx="356347" cy="349624"/>
          </a:xfrm>
          <a:prstGeom prst="rect">
            <a:avLst/>
          </a:prstGeom>
        </p:spPr>
      </p:pic>
      <p:sp>
        <p:nvSpPr>
          <p:cNvPr id="54" name="TekstniOkvir 53">
            <a:extLst>
              <a:ext uri="{FF2B5EF4-FFF2-40B4-BE49-F238E27FC236}">
                <a16:creationId xmlns:a16="http://schemas.microsoft.com/office/drawing/2014/main" id="{34EDF8E5-F983-74AF-9D19-3462407F61B9}"/>
              </a:ext>
            </a:extLst>
          </p:cNvPr>
          <p:cNvSpPr txBox="1"/>
          <p:nvPr/>
        </p:nvSpPr>
        <p:spPr>
          <a:xfrm>
            <a:off x="163045" y="2775137"/>
            <a:ext cx="1378324"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a:t>Module </a:t>
            </a:r>
            <a:r>
              <a:rPr lang="hr-HR" dirty="0" err="1"/>
              <a:t>admins</a:t>
            </a:r>
            <a:r>
              <a:rPr lang="hr-HR" dirty="0"/>
              <a:t> </a:t>
            </a:r>
            <a:endParaRPr lang="hr-HR" dirty="0">
              <a:cs typeface="Calibri"/>
            </a:endParaRPr>
          </a:p>
        </p:txBody>
      </p:sp>
    </p:spTree>
    <p:extLst>
      <p:ext uri="{BB962C8B-B14F-4D97-AF65-F5344CB8AC3E}">
        <p14:creationId xmlns:p14="http://schemas.microsoft.com/office/powerpoint/2010/main" val="282130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39762F-F6AA-A1B1-F47F-8D8F0633D077}"/>
              </a:ext>
            </a:extLst>
          </p:cNvPr>
          <p:cNvSpPr>
            <a:spLocks noGrp="1"/>
          </p:cNvSpPr>
          <p:nvPr>
            <p:ph type="title"/>
          </p:nvPr>
        </p:nvSpPr>
        <p:spPr/>
        <p:txBody>
          <a:bodyPr/>
          <a:lstStyle/>
          <a:p>
            <a:r>
              <a:rPr lang="hr-HR" sz="2000" err="1">
                <a:latin typeface="Arial"/>
                <a:cs typeface="Arial"/>
              </a:rPr>
              <a:t>CroRIS</a:t>
            </a:r>
            <a:r>
              <a:rPr lang="hr-HR" sz="2000">
                <a:latin typeface="Arial"/>
                <a:cs typeface="Arial"/>
              </a:rPr>
              <a:t> </a:t>
            </a:r>
            <a:r>
              <a:rPr lang="hr-HR" sz="2000" err="1">
                <a:latin typeface="Arial"/>
                <a:cs typeface="Arial"/>
              </a:rPr>
              <a:t>Coordinator</a:t>
            </a:r>
            <a:endParaRPr lang="hr-HR" err="1"/>
          </a:p>
        </p:txBody>
      </p:sp>
      <p:sp>
        <p:nvSpPr>
          <p:cNvPr id="3" name="Rezervirano mjesto sadržaja 2">
            <a:extLst>
              <a:ext uri="{FF2B5EF4-FFF2-40B4-BE49-F238E27FC236}">
                <a16:creationId xmlns:a16="http://schemas.microsoft.com/office/drawing/2014/main" id="{3F95D222-B038-9775-4F19-EDB61F20A003}"/>
              </a:ext>
            </a:extLst>
          </p:cNvPr>
          <p:cNvSpPr>
            <a:spLocks noGrp="1"/>
          </p:cNvSpPr>
          <p:nvPr>
            <p:ph idx="1"/>
          </p:nvPr>
        </p:nvSpPr>
        <p:spPr/>
        <p:txBody>
          <a:bodyPr vert="horz" lIns="68580" tIns="34290" rIns="68580" bIns="34290" rtlCol="0" anchor="t">
            <a:normAutofit/>
          </a:bodyPr>
          <a:lstStyle/>
          <a:p>
            <a:pPr marL="170815" indent="-170815"/>
            <a:r>
              <a:rPr lang="en-GB" dirty="0">
                <a:latin typeface="Arial"/>
                <a:cs typeface="Arial"/>
              </a:rPr>
              <a:t>Administrates institutional editors </a:t>
            </a:r>
            <a:endParaRPr lang="en-GB" dirty="0"/>
          </a:p>
          <a:p>
            <a:pPr marL="170815" indent="-170815"/>
            <a:r>
              <a:rPr lang="en-GB" dirty="0">
                <a:latin typeface="Arial"/>
                <a:cs typeface="Arial"/>
              </a:rPr>
              <a:t>Can be an editor as well</a:t>
            </a:r>
          </a:p>
          <a:p>
            <a:pPr marL="170815" indent="-170815"/>
            <a:r>
              <a:rPr lang="en-GB" dirty="0">
                <a:latin typeface="Arial"/>
                <a:cs typeface="Arial"/>
              </a:rPr>
              <a:t>Is appointed by the head of an institution</a:t>
            </a:r>
          </a:p>
          <a:p>
            <a:pPr marL="170815" indent="-170815"/>
            <a:r>
              <a:rPr lang="en-GB" dirty="0">
                <a:latin typeface="Arial"/>
                <a:cs typeface="Arial"/>
              </a:rPr>
              <a:t>Is administered by system administrator and central helpdesk</a:t>
            </a:r>
            <a:endParaRPr lang="en-GB" dirty="0"/>
          </a:p>
          <a:p>
            <a:pPr marL="170815" indent="-170815"/>
            <a:endParaRPr lang="en-GB"/>
          </a:p>
          <a:p>
            <a:pPr marL="170815" indent="-170815"/>
            <a:r>
              <a:rPr lang="en-GB" dirty="0" err="1">
                <a:latin typeface="Arial"/>
                <a:cs typeface="Arial"/>
              </a:rPr>
              <a:t>CroRIS</a:t>
            </a:r>
            <a:r>
              <a:rPr lang="en-GB" dirty="0">
                <a:latin typeface="Arial"/>
                <a:cs typeface="Arial"/>
              </a:rPr>
              <a:t> Coordinator should be well acquainted with research activities and data (e.g., vice dean for research or science)</a:t>
            </a:r>
          </a:p>
          <a:p>
            <a:pPr marL="170815" indent="-170815"/>
            <a:endParaRPr lang="en-GB" sz="1100">
              <a:latin typeface="Arial"/>
              <a:cs typeface="Arial"/>
            </a:endParaRPr>
          </a:p>
        </p:txBody>
      </p:sp>
    </p:spTree>
    <p:extLst>
      <p:ext uri="{BB962C8B-B14F-4D97-AF65-F5344CB8AC3E}">
        <p14:creationId xmlns:p14="http://schemas.microsoft.com/office/powerpoint/2010/main" val="197570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56528" y="273847"/>
            <a:ext cx="8358188" cy="690559"/>
          </a:xfrm>
          <a:prstGeom prst="rect">
            <a:avLst/>
          </a:prstGeom>
        </p:spPr>
        <p:txBody>
          <a:bodyPr/>
          <a:lstStyle>
            <a:lvl1pPr algn="l" defTabSz="514350"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a:lstStyle>
          <a:p>
            <a:r>
              <a:rPr lang="en-US" altLang="en-US">
                <a:sym typeface="+mn-ea"/>
              </a:rPr>
              <a:t>University Computing Centre - Srce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9363" y="120791"/>
            <a:ext cx="1073848" cy="771719"/>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517" y="118326"/>
            <a:ext cx="1160913" cy="774184"/>
          </a:xfrm>
          <a:prstGeom prst="rect">
            <a:avLst/>
          </a:prstGeom>
          <a:ln>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5155" y="118327"/>
            <a:ext cx="1163097" cy="774184"/>
          </a:xfrm>
          <a:prstGeom prst="rect">
            <a:avLst/>
          </a:prstGeom>
          <a:ln>
            <a:solidFill>
              <a:schemeClr val="tx1"/>
            </a:solidFill>
          </a:ln>
        </p:spPr>
      </p:pic>
      <p:sp>
        <p:nvSpPr>
          <p:cNvPr id="17" name="Content Placeholder 2"/>
          <p:cNvSpPr txBox="1"/>
          <p:nvPr/>
        </p:nvSpPr>
        <p:spPr>
          <a:xfrm>
            <a:off x="628650" y="963295"/>
            <a:ext cx="7886700" cy="3669030"/>
          </a:xfrm>
          <a:prstGeom prst="rect">
            <a:avLst/>
          </a:prstGeom>
        </p:spPr>
        <p:txBody>
          <a:bodyPr/>
          <a:lstStyle>
            <a:lvl1pPr marL="128270" indent="-128270" algn="l" defTabSz="514350" rtl="0" eaLnBrk="1" latinLnBrk="0" hangingPunct="1">
              <a:lnSpc>
                <a:spcPct val="90000"/>
              </a:lnSpc>
              <a:spcBef>
                <a:spcPts val="565"/>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445" indent="-128270" algn="l" defTabSz="514350" rtl="0" eaLnBrk="1" latinLnBrk="0" hangingPunct="1">
              <a:lnSpc>
                <a:spcPct val="90000"/>
              </a:lnSpc>
              <a:spcBef>
                <a:spcPts val="280"/>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620" indent="-128270" algn="l" defTabSz="514350" rtl="0" eaLnBrk="1" latinLnBrk="0" hangingPunct="1">
              <a:lnSpc>
                <a:spcPct val="90000"/>
              </a:lnSpc>
              <a:spcBef>
                <a:spcPts val="280"/>
              </a:spcBef>
              <a:buClr>
                <a:srgbClr val="CC3C00"/>
              </a:buClr>
              <a:buFont typeface="Arial" panose="020B0604020202020204" pitchFamily="34" charset="0"/>
              <a:buChar char="•"/>
              <a:defRPr sz="1015" kern="1200">
                <a:solidFill>
                  <a:schemeClr val="tx1"/>
                </a:solidFill>
                <a:latin typeface="Arial" panose="020B0604020202020204" pitchFamily="34" charset="0"/>
                <a:ea typeface="+mn-ea"/>
                <a:cs typeface="Arial" panose="020B0604020202020204" pitchFamily="34" charset="0"/>
              </a:defRPr>
            </a:lvl3pPr>
            <a:lvl4pPr marL="899795" indent="-128270" algn="l" defTabSz="514350" rtl="0" eaLnBrk="1" latinLnBrk="0" hangingPunct="1">
              <a:lnSpc>
                <a:spcPct val="90000"/>
              </a:lnSpc>
              <a:spcBef>
                <a:spcPts val="280"/>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6970" indent="-128270" algn="l" defTabSz="514350" rtl="0" eaLnBrk="1" latinLnBrk="0" hangingPunct="1">
              <a:lnSpc>
                <a:spcPct val="90000"/>
              </a:lnSpc>
              <a:spcBef>
                <a:spcPts val="280"/>
              </a:spcBef>
              <a:buClr>
                <a:srgbClr val="CC3C00"/>
              </a:buClr>
              <a:buFont typeface="Arial" panose="020B0604020202020204" pitchFamily="34" charset="0"/>
              <a:buChar char="•"/>
              <a:defRPr sz="790" kern="1200">
                <a:solidFill>
                  <a:schemeClr val="tx1"/>
                </a:solidFill>
                <a:latin typeface="Arial" panose="020B0604020202020204" pitchFamily="34" charset="0"/>
                <a:ea typeface="+mn-ea"/>
                <a:cs typeface="Arial" panose="020B0604020202020204" pitchFamily="34" charset="0"/>
              </a:defRPr>
            </a:lvl5pPr>
            <a:lvl6pPr marL="141414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r>
              <a:rPr lang="en-US" altLang="en-US" sz="1600"/>
              <a:t>founded in 1971, part of the University of Zagreb</a:t>
            </a:r>
            <a:endParaRPr lang="en-US" sz="1600"/>
          </a:p>
          <a:p>
            <a:r>
              <a:rPr lang="en-US" sz="1600"/>
              <a:t>is heart of Croatian academic and research e-infrastructure</a:t>
            </a:r>
          </a:p>
          <a:p>
            <a:r>
              <a:rPr lang="en-US" sz="1600"/>
              <a:t>is one of the key subjects in planning, designing, construction and maintenance of the advanced computing, communication and information systems and services for A&amp;R community in HR</a:t>
            </a:r>
          </a:p>
          <a:p>
            <a:r>
              <a:rPr lang="en-US" sz="1600"/>
              <a:t>ensures connection of Croatian A&amp;R e-infrastructure with related European and global e-infrastructures</a:t>
            </a:r>
          </a:p>
          <a:p>
            <a:r>
              <a:rPr lang="en-US" sz="1600"/>
              <a:t>provides consulting, expert and educational support in the field of ICT to all subjects of the academic and research community</a:t>
            </a:r>
          </a:p>
          <a:p>
            <a:r>
              <a:rPr lang="en-US" sz="1600"/>
              <a:t>promotes, fosters and supports innovative usage of ICT in education and </a:t>
            </a:r>
            <a:r>
              <a:rPr lang="en-US" sz="1600" err="1"/>
              <a:t>research</a:t>
            </a:r>
          </a:p>
          <a:p>
            <a:r>
              <a:rPr lang="en-US" altLang="en-US" sz="1600" err="1"/>
              <a:t>~160 employees</a:t>
            </a:r>
          </a:p>
          <a:p>
            <a:r>
              <a:rPr lang="en-US" altLang="en-US" sz="1600" err="1"/>
              <a:t>2 data centers</a:t>
            </a:r>
            <a:r>
              <a:rPr lang="en-US" sz="1600"/>
              <a:t> </a:t>
            </a:r>
          </a:p>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39762F-F6AA-A1B1-F47F-8D8F0633D077}"/>
              </a:ext>
            </a:extLst>
          </p:cNvPr>
          <p:cNvSpPr>
            <a:spLocks noGrp="1"/>
          </p:cNvSpPr>
          <p:nvPr>
            <p:ph type="title"/>
          </p:nvPr>
        </p:nvSpPr>
        <p:spPr/>
        <p:txBody>
          <a:bodyPr/>
          <a:lstStyle/>
          <a:p>
            <a:r>
              <a:rPr lang="en-GB" sz="2000" dirty="0" err="1">
                <a:latin typeface="Arial"/>
                <a:cs typeface="Arial"/>
              </a:rPr>
              <a:t>CroRIS</a:t>
            </a:r>
            <a:r>
              <a:rPr lang="en-GB" sz="2000" dirty="0">
                <a:latin typeface="Arial"/>
                <a:cs typeface="Arial"/>
              </a:rPr>
              <a:t> - institutional data editors</a:t>
            </a:r>
            <a:endParaRPr lang="en-GB" sz="2000" dirty="0"/>
          </a:p>
        </p:txBody>
      </p:sp>
      <p:sp>
        <p:nvSpPr>
          <p:cNvPr id="3" name="Rezervirano mjesto sadržaja 2">
            <a:extLst>
              <a:ext uri="{FF2B5EF4-FFF2-40B4-BE49-F238E27FC236}">
                <a16:creationId xmlns:a16="http://schemas.microsoft.com/office/drawing/2014/main" id="{3F95D222-B038-9775-4F19-EDB61F20A003}"/>
              </a:ext>
            </a:extLst>
          </p:cNvPr>
          <p:cNvSpPr>
            <a:spLocks noGrp="1"/>
          </p:cNvSpPr>
          <p:nvPr>
            <p:ph idx="1"/>
          </p:nvPr>
        </p:nvSpPr>
        <p:spPr/>
        <p:txBody>
          <a:bodyPr vert="horz" lIns="68580" tIns="34290" rIns="68580" bIns="34290" rtlCol="0" anchor="t">
            <a:normAutofit/>
          </a:bodyPr>
          <a:lstStyle/>
          <a:p>
            <a:pPr marL="170815" indent="-170815"/>
            <a:r>
              <a:rPr lang="en-GB" dirty="0">
                <a:latin typeface="Arial"/>
                <a:cs typeface="Arial"/>
              </a:rPr>
              <a:t>Specialized for a specific module:</a:t>
            </a:r>
            <a:endParaRPr lang="en-GB" dirty="0"/>
          </a:p>
          <a:p>
            <a:pPr marL="513715" lvl="1" indent="-170815"/>
            <a:r>
              <a:rPr lang="en-GB" sz="1100" dirty="0">
                <a:latin typeface="Arial"/>
                <a:cs typeface="Arial"/>
              </a:rPr>
              <a:t>CROSBI (publications)</a:t>
            </a:r>
          </a:p>
          <a:p>
            <a:pPr marL="513715" lvl="1" indent="-170815"/>
            <a:r>
              <a:rPr lang="en-GB" sz="1100" dirty="0">
                <a:latin typeface="Arial"/>
                <a:cs typeface="Arial"/>
              </a:rPr>
              <a:t>Projects</a:t>
            </a:r>
            <a:endParaRPr lang="en-GB" sz="1100" dirty="0"/>
          </a:p>
          <a:p>
            <a:pPr marL="513715" lvl="1" indent="-170815"/>
            <a:r>
              <a:rPr lang="en-GB" sz="1100" dirty="0">
                <a:latin typeface="Arial"/>
                <a:cs typeface="Arial"/>
              </a:rPr>
              <a:t>Institutions</a:t>
            </a:r>
            <a:endParaRPr lang="en-GB" sz="1100" dirty="0"/>
          </a:p>
          <a:p>
            <a:pPr marL="513715" lvl="1" indent="-170815"/>
            <a:r>
              <a:rPr lang="en-GB" sz="1100" dirty="0">
                <a:latin typeface="Arial"/>
                <a:cs typeface="Arial"/>
              </a:rPr>
              <a:t>Researchers and staff</a:t>
            </a:r>
          </a:p>
          <a:p>
            <a:pPr marL="513715" lvl="1" indent="-170815"/>
            <a:r>
              <a:rPr lang="en-GB" sz="1100" dirty="0">
                <a:latin typeface="Arial"/>
                <a:cs typeface="Arial"/>
              </a:rPr>
              <a:t>Equipment and services</a:t>
            </a:r>
          </a:p>
          <a:p>
            <a:pPr marL="513715" lvl="1" indent="-170815"/>
            <a:r>
              <a:rPr lang="en-GB" sz="1100" dirty="0">
                <a:latin typeface="Arial"/>
                <a:cs typeface="Arial"/>
              </a:rPr>
              <a:t>...</a:t>
            </a:r>
          </a:p>
          <a:p>
            <a:pPr marL="170815" indent="-170815"/>
            <a:endParaRPr lang="en-GB" dirty="0">
              <a:latin typeface="Arial"/>
              <a:cs typeface="Arial"/>
            </a:endParaRPr>
          </a:p>
          <a:p>
            <a:pPr marL="170815" indent="-170815"/>
            <a:r>
              <a:rPr lang="en-GB" dirty="0">
                <a:latin typeface="Arial"/>
                <a:cs typeface="Arial"/>
              </a:rPr>
              <a:t>In charge of editing the data related to their institution </a:t>
            </a:r>
            <a:endParaRPr lang="en-GB" dirty="0"/>
          </a:p>
          <a:p>
            <a:pPr marL="170815" indent="-170815"/>
            <a:r>
              <a:rPr lang="en-GB" dirty="0">
                <a:latin typeface="Arial"/>
                <a:cs typeface="Arial"/>
              </a:rPr>
              <a:t>Helping the end-users and verifying their entries (data curation / verification)</a:t>
            </a:r>
            <a:endParaRPr lang="en-GB" dirty="0"/>
          </a:p>
          <a:p>
            <a:pPr marL="170815" indent="-170815"/>
            <a:r>
              <a:rPr lang="en-GB" dirty="0">
                <a:latin typeface="Arial"/>
                <a:cs typeface="Arial"/>
              </a:rPr>
              <a:t>Supporting institutional end-users</a:t>
            </a:r>
          </a:p>
          <a:p>
            <a:pPr marL="170815" indent="-170815"/>
            <a:endParaRPr lang="en-GB"/>
          </a:p>
          <a:p>
            <a:pPr marL="170815" indent="-170815"/>
            <a:endParaRPr lang="en-GB"/>
          </a:p>
        </p:txBody>
      </p:sp>
    </p:spTree>
    <p:extLst>
      <p:ext uri="{BB962C8B-B14F-4D97-AF65-F5344CB8AC3E}">
        <p14:creationId xmlns:p14="http://schemas.microsoft.com/office/powerpoint/2010/main" val="4221757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EB1AD-5CFC-8442-8C83-79472E317552}"/>
              </a:ext>
            </a:extLst>
          </p:cNvPr>
          <p:cNvSpPr txBox="1"/>
          <p:nvPr/>
        </p:nvSpPr>
        <p:spPr>
          <a:xfrm>
            <a:off x="5598460" y="1337969"/>
            <a:ext cx="3065480" cy="21668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hr-HR" sz="4100" dirty="0">
                <a:latin typeface="+mj-lt"/>
                <a:ea typeface="+mj-ea"/>
                <a:cs typeface="+mj-cs"/>
              </a:rPr>
              <a:t>Openness</a:t>
            </a:r>
            <a:endParaRPr lang="en-US" sz="4100" dirty="0">
              <a:latin typeface="+mj-lt"/>
              <a:ea typeface="+mj-ea"/>
              <a:cs typeface="+mj-cs"/>
            </a:endParaRP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5677227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CroRIS and Open Science</a:t>
            </a:r>
          </a:p>
        </p:txBody>
      </p:sp>
      <p:sp>
        <p:nvSpPr>
          <p:cNvPr id="3" name="Content Placeholder 2"/>
          <p:cNvSpPr>
            <a:spLocks noGrp="1"/>
          </p:cNvSpPr>
          <p:nvPr>
            <p:ph idx="1"/>
          </p:nvPr>
        </p:nvSpPr>
        <p:spPr>
          <a:xfrm>
            <a:off x="628651" y="1179989"/>
            <a:ext cx="7886700" cy="3263504"/>
          </a:xfrm>
        </p:spPr>
        <p:txBody>
          <a:bodyPr vert="horz" lIns="91440" tIns="45720" rIns="91440" bIns="45720" rtlCol="0" anchor="t">
            <a:noAutofit/>
          </a:bodyPr>
          <a:lstStyle/>
          <a:p>
            <a:r>
              <a:rPr lang="en-US" altLang="hr-HR" sz="1600" dirty="0">
                <a:latin typeface="Arial"/>
                <a:cs typeface="Arial"/>
                <a:sym typeface="+mn-ea"/>
              </a:rPr>
              <a:t>Most of the data will be publicly available (research institutions, researchers, projects, publications, patents, facilities, equipment, services, ...)</a:t>
            </a:r>
          </a:p>
          <a:p>
            <a:r>
              <a:rPr lang="en-US" altLang="hr-HR" sz="1600" dirty="0" err="1">
                <a:latin typeface="Arial"/>
                <a:cs typeface="Arial"/>
                <a:sym typeface="+mn-ea"/>
              </a:rPr>
              <a:t>CroRIS</a:t>
            </a:r>
            <a:r>
              <a:rPr lang="en-US" altLang="hr-HR" sz="1600" dirty="0">
                <a:latin typeface="Arial"/>
                <a:cs typeface="Arial"/>
                <a:sym typeface="+mn-ea"/>
              </a:rPr>
              <a:t> will</a:t>
            </a:r>
            <a:r>
              <a:rPr lang="en-US" altLang="en-US" sz="1600" dirty="0">
                <a:latin typeface="Arial"/>
                <a:cs typeface="Arial"/>
                <a:sym typeface="+mn-ea"/>
              </a:rPr>
              <a:t>:</a:t>
            </a:r>
            <a:endParaRPr lang="en-US" altLang="hr-HR" sz="1600" dirty="0">
              <a:latin typeface="Arial"/>
              <a:cs typeface="Arial"/>
              <a:sym typeface="+mn-ea"/>
            </a:endParaRPr>
          </a:p>
          <a:p>
            <a:pPr lvl="1"/>
            <a:r>
              <a:rPr lang="en-US" altLang="hr-HR" sz="1400" dirty="0">
                <a:latin typeface="Arial"/>
                <a:cs typeface="Arial"/>
                <a:sym typeface="+mn-ea"/>
              </a:rPr>
              <a:t>enable the visibility and transparency of the research projects and results</a:t>
            </a:r>
            <a:endParaRPr lang="en-US" altLang="hr-HR" sz="1400" dirty="0">
              <a:latin typeface="Arial"/>
              <a:cs typeface="Arial"/>
            </a:endParaRPr>
          </a:p>
          <a:p>
            <a:pPr lvl="1"/>
            <a:r>
              <a:rPr lang="en-US" altLang="hr-HR" sz="1400" dirty="0">
                <a:latin typeface="Arial"/>
                <a:cs typeface="Arial"/>
                <a:sym typeface="+mn-ea"/>
              </a:rPr>
              <a:t>link together the already publicly available data (publications and research data) with projects, researchers etc.</a:t>
            </a:r>
            <a:endParaRPr lang="en-US" altLang="hr-HR" sz="1400" dirty="0">
              <a:latin typeface="Arial"/>
              <a:cs typeface="Arial"/>
            </a:endParaRPr>
          </a:p>
          <a:p>
            <a:pPr lvl="1"/>
            <a:r>
              <a:rPr lang="en-US" altLang="hr-HR" sz="1400" dirty="0">
                <a:latin typeface="Arial"/>
                <a:cs typeface="Arial"/>
                <a:sym typeface="+mn-ea"/>
              </a:rPr>
              <a:t>actively promote open science by “pushing” the idea of publishing full texts, research methods and data bound to projects, publications and patents to project leaders, publication authors etc.</a:t>
            </a:r>
            <a:endParaRPr lang="en-US" altLang="hr-HR" sz="1400" dirty="0">
              <a:latin typeface="Arial"/>
              <a:cs typeface="Arial"/>
            </a:endParaRPr>
          </a:p>
          <a:p>
            <a:r>
              <a:rPr lang="en-US" altLang="hr-HR" sz="1600" dirty="0">
                <a:latin typeface="Arial"/>
                <a:cs typeface="Arial"/>
                <a:sym typeface="+mn-ea"/>
              </a:rPr>
              <a:t>We will implement the connection to </a:t>
            </a:r>
            <a:r>
              <a:rPr lang="en-US" altLang="hr-HR" sz="1600" dirty="0" err="1">
                <a:latin typeface="Arial"/>
                <a:cs typeface="Arial"/>
                <a:sym typeface="+mn-ea"/>
              </a:rPr>
              <a:t>OpenAIRE</a:t>
            </a:r>
            <a:endParaRPr lang="en-US" altLang="hr-HR" sz="1600" dirty="0" err="1">
              <a:latin typeface="Arial"/>
              <a:cs typeface="Arial"/>
            </a:endParaRPr>
          </a:p>
          <a:p>
            <a:r>
              <a:rPr lang="en-US" altLang="hr-HR" sz="1600" dirty="0">
                <a:latin typeface="Arial"/>
                <a:cs typeface="Arial"/>
                <a:sym typeface="+mn-ea"/>
              </a:rPr>
              <a:t>The data will be available to third parties via generic programming interface as well</a:t>
            </a:r>
            <a:endParaRPr lang="en-US" altLang="hr-HR" sz="1600" dirty="0">
              <a:latin typeface="Arial"/>
              <a:cs typeface="Arial"/>
            </a:endParaRPr>
          </a:p>
          <a:p>
            <a:endParaRPr lang="hr-HR" sz="1600">
              <a:sym typeface="+mn-ea"/>
            </a:endParaRPr>
          </a:p>
          <a:p>
            <a:endParaRPr lang="hr-HR" sz="1600">
              <a:sym typeface="+mn-ea"/>
            </a:endParaRPr>
          </a:p>
        </p:txBody>
      </p:sp>
      <p:sp>
        <p:nvSpPr>
          <p:cNvPr id="4" name="Footer Placeholder 3"/>
          <p:cNvSpPr>
            <a:spLocks noGrp="1"/>
          </p:cNvSpPr>
          <p:nvPr>
            <p:ph type="ftr" sz="quarter" idx="3"/>
          </p:nvPr>
        </p:nvSpPr>
        <p:spPr/>
        <p:txBody>
          <a:bodyPr/>
          <a:lstStyle/>
          <a:p>
            <a:r>
              <a:rPr lang="hr-H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514337">
              <a:defRPr/>
            </a:pPr>
            <a:r>
              <a:rPr lang="hr-HR" sz="2400" dirty="0"/>
              <a:t>Croatian Open Science Cloud (HR-OOZ) Initiative</a:t>
            </a:r>
          </a:p>
        </p:txBody>
      </p:sp>
      <p:sp>
        <p:nvSpPr>
          <p:cNvPr id="4" name="Footer Placeholder 3"/>
          <p:cNvSpPr>
            <a:spLocks noGrp="1"/>
          </p:cNvSpPr>
          <p:nvPr>
            <p:ph type="ftr" sz="quarter" idx="3"/>
          </p:nvPr>
        </p:nvSpPr>
        <p:spPr/>
        <p:txBody>
          <a:bodyPr/>
          <a:lstStyle/>
          <a:p>
            <a:r>
              <a:rPr lang="hr-HR"/>
              <a:t>.</a:t>
            </a:r>
          </a:p>
        </p:txBody>
      </p:sp>
      <p:grpSp>
        <p:nvGrpSpPr>
          <p:cNvPr id="7" name="Group 6">
            <a:extLst>
              <a:ext uri="{FF2B5EF4-FFF2-40B4-BE49-F238E27FC236}">
                <a16:creationId xmlns:a16="http://schemas.microsoft.com/office/drawing/2014/main" id="{15B341E4-C33F-4BD2-AD82-6879F10C86E2}"/>
              </a:ext>
            </a:extLst>
          </p:cNvPr>
          <p:cNvGrpSpPr/>
          <p:nvPr/>
        </p:nvGrpSpPr>
        <p:grpSpPr>
          <a:xfrm>
            <a:off x="2230122" y="2477159"/>
            <a:ext cx="1324815" cy="1277359"/>
            <a:chOff x="2269702" y="2056776"/>
            <a:chExt cx="1404344" cy="1316541"/>
          </a:xfrm>
        </p:grpSpPr>
        <p:pic>
          <p:nvPicPr>
            <p:cNvPr id="8" name="Picture 7">
              <a:extLst>
                <a:ext uri="{FF2B5EF4-FFF2-40B4-BE49-F238E27FC236}">
                  <a16:creationId xmlns:a16="http://schemas.microsoft.com/office/drawing/2014/main" id="{E8569F01-847F-48D1-A9A3-B54B5ECCDA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702" y="2056776"/>
              <a:ext cx="1404344" cy="976191"/>
            </a:xfrm>
            <a:prstGeom prst="rect">
              <a:avLst/>
            </a:prstGeom>
          </p:spPr>
        </p:pic>
        <p:pic>
          <p:nvPicPr>
            <p:cNvPr id="9" name="Picture 8">
              <a:extLst>
                <a:ext uri="{FF2B5EF4-FFF2-40B4-BE49-F238E27FC236}">
                  <a16:creationId xmlns:a16="http://schemas.microsoft.com/office/drawing/2014/main" id="{ACF767B6-621A-4D05-BBD4-AB77F7E28DE0}"/>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81775" y="2993119"/>
              <a:ext cx="380198" cy="380198"/>
            </a:xfrm>
            <a:prstGeom prst="rect">
              <a:avLst/>
            </a:prstGeom>
          </p:spPr>
        </p:pic>
        <p:pic>
          <p:nvPicPr>
            <p:cNvPr id="10" name="Picture 9">
              <a:extLst>
                <a:ext uri="{FF2B5EF4-FFF2-40B4-BE49-F238E27FC236}">
                  <a16:creationId xmlns:a16="http://schemas.microsoft.com/office/drawing/2014/main" id="{46C8A5E4-316D-411C-9C66-F8CF620207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2115" y="3003293"/>
              <a:ext cx="258142" cy="258142"/>
            </a:xfrm>
            <a:prstGeom prst="rect">
              <a:avLst/>
            </a:prstGeom>
          </p:spPr>
        </p:pic>
        <p:pic>
          <p:nvPicPr>
            <p:cNvPr id="11" name="Picture 10">
              <a:extLst>
                <a:ext uri="{FF2B5EF4-FFF2-40B4-BE49-F238E27FC236}">
                  <a16:creationId xmlns:a16="http://schemas.microsoft.com/office/drawing/2014/main" id="{BD44CF35-FA67-4352-A58F-B8477A637B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7365" y="2977396"/>
              <a:ext cx="309935" cy="309935"/>
            </a:xfrm>
            <a:prstGeom prst="rect">
              <a:avLst/>
            </a:prstGeom>
          </p:spPr>
        </p:pic>
      </p:grpSp>
      <p:sp>
        <p:nvSpPr>
          <p:cNvPr id="12" name="Rectangle 11">
            <a:extLst>
              <a:ext uri="{FF2B5EF4-FFF2-40B4-BE49-F238E27FC236}">
                <a16:creationId xmlns:a16="http://schemas.microsoft.com/office/drawing/2014/main" id="{E01A3E36-F1FC-48E2-AAA0-05119850C806}"/>
              </a:ext>
            </a:extLst>
          </p:cNvPr>
          <p:cNvSpPr/>
          <p:nvPr/>
        </p:nvSpPr>
        <p:spPr>
          <a:xfrm>
            <a:off x="2210738" y="1267288"/>
            <a:ext cx="1324152" cy="1241437"/>
          </a:xfrm>
          <a:prstGeom prst="rect">
            <a:avLst/>
          </a:prstGeom>
          <a:solidFill>
            <a:srgbClr val="D207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marR="0" lvl="0" indent="0" algn="ctr" defTabSz="685800" rtl="0" eaLnBrk="1" fontAlgn="auto" latinLnBrk="0" hangingPunct="1">
              <a:lnSpc>
                <a:spcPct val="100000"/>
              </a:lnSpc>
              <a:spcBef>
                <a:spcPts val="0"/>
              </a:spcBef>
              <a:spcAft>
                <a:spcPts val="0"/>
              </a:spcAft>
              <a:buClrTx/>
              <a:buSzTx/>
              <a:buFontTx/>
              <a:buNone/>
              <a:tabLst/>
              <a:defRPr/>
            </a:pPr>
            <a:r>
              <a:rPr kumimoji="0" lang="hr-HR"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HR-OOZ</a:t>
            </a:r>
          </a:p>
          <a:p>
            <a:pPr marL="72000" lvl="0" algn="ctr">
              <a:defRPr/>
            </a:pPr>
            <a:r>
              <a:rPr lang="hr-HR" sz="1100" b="1" dirty="0">
                <a:solidFill>
                  <a:prstClr val="white"/>
                </a:solidFill>
                <a:latin typeface="Arial" panose="020B0604020202020204" pitchFamily="34" charset="0"/>
                <a:cs typeface="Arial" panose="020B0604020202020204" pitchFamily="34" charset="0"/>
              </a:rPr>
              <a:t>National Open Science </a:t>
            </a:r>
            <a:r>
              <a:rPr lang="hr-HR" sz="1100" b="1" dirty="0" err="1">
                <a:solidFill>
                  <a:prstClr val="white"/>
                </a:solidFill>
                <a:latin typeface="Arial" panose="020B0604020202020204" pitchFamily="34" charset="0"/>
                <a:cs typeface="Arial" panose="020B0604020202020204" pitchFamily="34" charset="0"/>
              </a:rPr>
              <a:t>Cloud</a:t>
            </a:r>
            <a:endParaRPr lang="hr-HR" sz="1100" b="1"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E045CF9-A330-4770-8F6C-4962A249D516}"/>
              </a:ext>
            </a:extLst>
          </p:cNvPr>
          <p:cNvSpPr/>
          <p:nvPr/>
        </p:nvSpPr>
        <p:spPr>
          <a:xfrm>
            <a:off x="832559" y="2512085"/>
            <a:ext cx="1378179" cy="1227193"/>
          </a:xfrm>
          <a:prstGeom prst="rect">
            <a:avLst/>
          </a:prstGeom>
          <a:solidFill>
            <a:srgbClr val="D207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lvl="0" algn="ctr">
              <a:defRPr/>
            </a:pPr>
            <a:r>
              <a:rPr lang="hr-HR" sz="1000" dirty="0">
                <a:solidFill>
                  <a:prstClr val="white"/>
                </a:solidFill>
                <a:latin typeface="Arial" panose="020B0604020202020204" pitchFamily="34" charset="0"/>
                <a:cs typeface="Arial" panose="020B0604020202020204" pitchFamily="34" charset="0"/>
              </a:rPr>
              <a:t>National</a:t>
            </a:r>
          </a:p>
          <a:p>
            <a:pPr marL="72000" lvl="0" algn="ctr">
              <a:defRPr/>
            </a:pPr>
            <a:r>
              <a:rPr lang="hr-HR" sz="1000" dirty="0">
                <a:solidFill>
                  <a:prstClr val="white"/>
                </a:solidFill>
                <a:latin typeface="Arial" panose="020B0604020202020204" pitchFamily="34" charset="0"/>
                <a:cs typeface="Arial" panose="020B0604020202020204" pitchFamily="34" charset="0"/>
              </a:rPr>
              <a:t>e</a:t>
            </a:r>
            <a:r>
              <a:rPr lang="en-GB" sz="1000" dirty="0">
                <a:solidFill>
                  <a:prstClr val="white"/>
                </a:solidFill>
                <a:latin typeface="Arial" panose="020B0604020202020204" pitchFamily="34" charset="0"/>
                <a:cs typeface="Arial" panose="020B0604020202020204" pitchFamily="34" charset="0"/>
              </a:rPr>
              <a:t>-</a:t>
            </a:r>
            <a:r>
              <a:rPr lang="hr-HR" sz="1000" dirty="0">
                <a:solidFill>
                  <a:prstClr val="white"/>
                </a:solidFill>
                <a:latin typeface="Arial" panose="020B0604020202020204" pitchFamily="34" charset="0"/>
                <a:cs typeface="Arial" panose="020B0604020202020204" pitchFamily="34" charset="0"/>
              </a:rPr>
              <a:t>I</a:t>
            </a:r>
            <a:r>
              <a:rPr lang="en-GB" sz="1000" dirty="0" err="1">
                <a:solidFill>
                  <a:prstClr val="white"/>
                </a:solidFill>
                <a:latin typeface="Arial" panose="020B0604020202020204" pitchFamily="34" charset="0"/>
                <a:cs typeface="Arial" panose="020B0604020202020204" pitchFamily="34" charset="0"/>
              </a:rPr>
              <a:t>nfrastructure</a:t>
            </a:r>
            <a:endParaRPr lang="en-GB" sz="1000" dirty="0">
              <a:solidFill>
                <a:prstClr val="white"/>
              </a:solidFill>
              <a:latin typeface="Arial" panose="020B0604020202020204" pitchFamily="34" charset="0"/>
              <a:cs typeface="Arial" panose="020B0604020202020204" pitchFamily="34" charset="0"/>
            </a:endParaRPr>
          </a:p>
          <a:p>
            <a:pPr marL="72000" lvl="0" algn="ctr">
              <a:defRPr/>
            </a:pPr>
            <a:r>
              <a:rPr lang="en-GB" sz="1000" dirty="0">
                <a:solidFill>
                  <a:prstClr val="white"/>
                </a:solidFill>
                <a:latin typeface="Arial" panose="020B0604020202020204" pitchFamily="34" charset="0"/>
                <a:cs typeface="Arial" panose="020B0604020202020204" pitchFamily="34" charset="0"/>
              </a:rPr>
              <a:t>Service and service providers</a:t>
            </a:r>
          </a:p>
        </p:txBody>
      </p:sp>
      <p:grpSp>
        <p:nvGrpSpPr>
          <p:cNvPr id="14" name="Group 13">
            <a:extLst>
              <a:ext uri="{FF2B5EF4-FFF2-40B4-BE49-F238E27FC236}">
                <a16:creationId xmlns:a16="http://schemas.microsoft.com/office/drawing/2014/main" id="{8E576A53-5C45-4735-AF10-9F633760B0E0}"/>
              </a:ext>
            </a:extLst>
          </p:cNvPr>
          <p:cNvGrpSpPr>
            <a:grpSpLocks noChangeAspect="1"/>
          </p:cNvGrpSpPr>
          <p:nvPr/>
        </p:nvGrpSpPr>
        <p:grpSpPr>
          <a:xfrm>
            <a:off x="410296" y="1337024"/>
            <a:ext cx="1884262" cy="1138887"/>
            <a:chOff x="4912691" y="728013"/>
            <a:chExt cx="4006449" cy="2421580"/>
          </a:xfrm>
        </p:grpSpPr>
        <p:graphicFrame>
          <p:nvGraphicFramePr>
            <p:cNvPr id="15" name="Diagram 14">
              <a:extLst>
                <a:ext uri="{FF2B5EF4-FFF2-40B4-BE49-F238E27FC236}">
                  <a16:creationId xmlns:a16="http://schemas.microsoft.com/office/drawing/2014/main" id="{58C0A2ED-DAAA-456D-BF73-AECA42A614B9}"/>
                </a:ext>
              </a:extLst>
            </p:cNvPr>
            <p:cNvGraphicFramePr/>
            <p:nvPr>
              <p:extLst>
                <p:ext uri="{D42A27DB-BD31-4B8C-83A1-F6EECF244321}">
                  <p14:modId xmlns:p14="http://schemas.microsoft.com/office/powerpoint/2010/main" val="2884327657"/>
                </p:ext>
              </p:extLst>
            </p:nvPr>
          </p:nvGraphicFramePr>
          <p:xfrm>
            <a:off x="7713651" y="1090268"/>
            <a:ext cx="1205489" cy="6069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6" name="Diagram 15">
              <a:extLst>
                <a:ext uri="{FF2B5EF4-FFF2-40B4-BE49-F238E27FC236}">
                  <a16:creationId xmlns:a16="http://schemas.microsoft.com/office/drawing/2014/main" id="{F541A41D-3900-4D6E-9440-4924F7665103}"/>
                </a:ext>
              </a:extLst>
            </p:cNvPr>
            <p:cNvGraphicFramePr/>
            <p:nvPr>
              <p:extLst>
                <p:ext uri="{D42A27DB-BD31-4B8C-83A1-F6EECF244321}">
                  <p14:modId xmlns:p14="http://schemas.microsoft.com/office/powerpoint/2010/main" val="1180210283"/>
                </p:ext>
              </p:extLst>
            </p:nvPr>
          </p:nvGraphicFramePr>
          <p:xfrm>
            <a:off x="6103540" y="2542650"/>
            <a:ext cx="1208436" cy="60694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7" name="Content Placeholder 22">
              <a:extLst>
                <a:ext uri="{FF2B5EF4-FFF2-40B4-BE49-F238E27FC236}">
                  <a16:creationId xmlns:a16="http://schemas.microsoft.com/office/drawing/2014/main" id="{1AB8A619-23AA-4FC8-846B-24C3F386508A}"/>
                </a:ext>
              </a:extLst>
            </p:cNvPr>
            <p:cNvGraphicFramePr>
              <a:graphicFrameLocks/>
            </p:cNvGraphicFramePr>
            <p:nvPr>
              <p:extLst>
                <p:ext uri="{D42A27DB-BD31-4B8C-83A1-F6EECF244321}">
                  <p14:modId xmlns:p14="http://schemas.microsoft.com/office/powerpoint/2010/main" val="2299985148"/>
                </p:ext>
              </p:extLst>
            </p:nvPr>
          </p:nvGraphicFramePr>
          <p:xfrm>
            <a:off x="4912691" y="1393739"/>
            <a:ext cx="1206578" cy="60694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cxnSp>
          <p:nvCxnSpPr>
            <p:cNvPr id="18" name="Straight Connector 17">
              <a:extLst>
                <a:ext uri="{FF2B5EF4-FFF2-40B4-BE49-F238E27FC236}">
                  <a16:creationId xmlns:a16="http://schemas.microsoft.com/office/drawing/2014/main" id="{D1FAE1DD-B8EF-4022-93A6-090CD0B81F8A}"/>
                </a:ext>
              </a:extLst>
            </p:cNvPr>
            <p:cNvCxnSpPr/>
            <p:nvPr/>
          </p:nvCxnSpPr>
          <p:spPr>
            <a:xfrm>
              <a:off x="6746731" y="1142814"/>
              <a:ext cx="1278194" cy="229718"/>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409802-A48F-40FD-9B40-077AE7ABD78F}"/>
                </a:ext>
              </a:extLst>
            </p:cNvPr>
            <p:cNvCxnSpPr/>
            <p:nvPr/>
          </p:nvCxnSpPr>
          <p:spPr>
            <a:xfrm>
              <a:off x="6568407" y="1274847"/>
              <a:ext cx="58844" cy="132385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012BC85-7FF6-49C0-B4B8-9F19BC2CC506}"/>
                </a:ext>
              </a:extLst>
            </p:cNvPr>
            <p:cNvPicPr>
              <a:picLocks noChangeAspect="1"/>
            </p:cNvPicPr>
            <p:nvPr/>
          </p:nvPicPr>
          <p:blipFill>
            <a:blip r:embed="rId21"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6539091" y="2642437"/>
              <a:ext cx="329667" cy="283870"/>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623094D6-013F-40DF-986F-9F261182B818}"/>
                </a:ext>
              </a:extLst>
            </p:cNvPr>
            <p:cNvPicPr>
              <a:picLocks noChangeAspect="1"/>
            </p:cNvPicPr>
            <p:nvPr/>
          </p:nvPicPr>
          <p:blipFill>
            <a:blip r:embed="rId21"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8151563" y="1184257"/>
              <a:ext cx="329667" cy="28387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6D83A8E0-6C3E-49EB-A6C5-087E15B9AB46}"/>
                </a:ext>
              </a:extLst>
            </p:cNvPr>
            <p:cNvPicPr>
              <a:picLocks noChangeAspect="1"/>
            </p:cNvPicPr>
            <p:nvPr/>
          </p:nvPicPr>
          <p:blipFill>
            <a:blip r:embed="rId21"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351596" y="1496189"/>
              <a:ext cx="329667" cy="283870"/>
            </a:xfrm>
            <a:prstGeom prst="rect">
              <a:avLst/>
            </a:prstGeom>
            <a:effectLst>
              <a:outerShdw blurRad="50800" dist="38100" dir="2700000" algn="tl" rotWithShape="0">
                <a:prstClr val="black">
                  <a:alpha val="40000"/>
                </a:prstClr>
              </a:outerShdw>
            </a:effectLst>
          </p:spPr>
        </p:pic>
        <p:cxnSp>
          <p:nvCxnSpPr>
            <p:cNvPr id="23" name="Straight Connector 22">
              <a:extLst>
                <a:ext uri="{FF2B5EF4-FFF2-40B4-BE49-F238E27FC236}">
                  <a16:creationId xmlns:a16="http://schemas.microsoft.com/office/drawing/2014/main" id="{F7CD3E93-54D6-489C-A16E-F998004B2E31}"/>
                </a:ext>
              </a:extLst>
            </p:cNvPr>
            <p:cNvCxnSpPr/>
            <p:nvPr/>
          </p:nvCxnSpPr>
          <p:spPr>
            <a:xfrm>
              <a:off x="6146130" y="1344914"/>
              <a:ext cx="468426" cy="1253786"/>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B4613E-C4EF-42FE-8828-3AF0A892D174}"/>
                </a:ext>
              </a:extLst>
            </p:cNvPr>
            <p:cNvCxnSpPr/>
            <p:nvPr/>
          </p:nvCxnSpPr>
          <p:spPr>
            <a:xfrm>
              <a:off x="6181015" y="1344914"/>
              <a:ext cx="1843309" cy="37586"/>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9D1BBDD-19B3-4293-9257-88759D0C43D8}"/>
                </a:ext>
              </a:extLst>
            </p:cNvPr>
            <p:cNvCxnSpPr/>
            <p:nvPr/>
          </p:nvCxnSpPr>
          <p:spPr>
            <a:xfrm flipH="1">
              <a:off x="5810535" y="1260482"/>
              <a:ext cx="727882" cy="387834"/>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514BBD-9FE6-4A7E-BA07-21663E90F6DB}"/>
                </a:ext>
              </a:extLst>
            </p:cNvPr>
            <p:cNvCxnSpPr/>
            <p:nvPr/>
          </p:nvCxnSpPr>
          <p:spPr>
            <a:xfrm flipH="1">
              <a:off x="5810537" y="1344914"/>
              <a:ext cx="190819" cy="30340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CC93373-0E7B-4765-93BD-92BA35FF72BF}"/>
                </a:ext>
              </a:extLst>
            </p:cNvPr>
            <p:cNvGrpSpPr/>
            <p:nvPr/>
          </p:nvGrpSpPr>
          <p:grpSpPr>
            <a:xfrm>
              <a:off x="5508306" y="801290"/>
              <a:ext cx="1208437" cy="606943"/>
              <a:chOff x="5125697" y="497074"/>
              <a:chExt cx="1540343" cy="900000"/>
            </a:xfrm>
          </p:grpSpPr>
          <p:graphicFrame>
            <p:nvGraphicFramePr>
              <p:cNvPr id="31" name="Diagram 30">
                <a:extLst>
                  <a:ext uri="{FF2B5EF4-FFF2-40B4-BE49-F238E27FC236}">
                    <a16:creationId xmlns:a16="http://schemas.microsoft.com/office/drawing/2014/main" id="{D9D83F66-7280-4E9E-B509-4E2550B1781C}"/>
                  </a:ext>
                </a:extLst>
              </p:cNvPr>
              <p:cNvGraphicFramePr/>
              <p:nvPr>
                <p:extLst>
                  <p:ext uri="{D42A27DB-BD31-4B8C-83A1-F6EECF244321}">
                    <p14:modId xmlns:p14="http://schemas.microsoft.com/office/powerpoint/2010/main" val="2130264877"/>
                  </p:ext>
                </p:extLst>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32" name="Picture 31">
                <a:extLst>
                  <a:ext uri="{FF2B5EF4-FFF2-40B4-BE49-F238E27FC236}">
                    <a16:creationId xmlns:a16="http://schemas.microsoft.com/office/drawing/2014/main" id="{4E78D629-AA3D-48AD-8841-29D58124BC32}"/>
                  </a:ext>
                </a:extLst>
              </p:cNvPr>
              <p:cNvPicPr>
                <a:picLocks noChangeAspect="1"/>
              </p:cNvPicPr>
              <p:nvPr/>
            </p:nvPicPr>
            <p:blipFill>
              <a:blip r:embed="rId21"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nvGrpSpPr>
            <p:cNvPr id="28" name="Group 27">
              <a:extLst>
                <a:ext uri="{FF2B5EF4-FFF2-40B4-BE49-F238E27FC236}">
                  <a16:creationId xmlns:a16="http://schemas.microsoft.com/office/drawing/2014/main" id="{9BA6504D-20ED-4150-A034-334AE1E1A114}"/>
                </a:ext>
              </a:extLst>
            </p:cNvPr>
            <p:cNvGrpSpPr/>
            <p:nvPr/>
          </p:nvGrpSpPr>
          <p:grpSpPr>
            <a:xfrm>
              <a:off x="5887647" y="728013"/>
              <a:ext cx="1208437" cy="606943"/>
              <a:chOff x="5125697" y="497074"/>
              <a:chExt cx="1540343" cy="900000"/>
            </a:xfrm>
          </p:grpSpPr>
          <p:graphicFrame>
            <p:nvGraphicFramePr>
              <p:cNvPr id="29" name="Diagram 28">
                <a:extLst>
                  <a:ext uri="{FF2B5EF4-FFF2-40B4-BE49-F238E27FC236}">
                    <a16:creationId xmlns:a16="http://schemas.microsoft.com/office/drawing/2014/main" id="{5071C1B7-265C-4701-BADE-221603384EF6}"/>
                  </a:ext>
                </a:extLst>
              </p:cNvPr>
              <p:cNvGraphicFramePr/>
              <p:nvPr>
                <p:extLst>
                  <p:ext uri="{D42A27DB-BD31-4B8C-83A1-F6EECF244321}">
                    <p14:modId xmlns:p14="http://schemas.microsoft.com/office/powerpoint/2010/main" val="376994943"/>
                  </p:ext>
                </p:extLst>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pic>
            <p:nvPicPr>
              <p:cNvPr id="30" name="Picture 29">
                <a:extLst>
                  <a:ext uri="{FF2B5EF4-FFF2-40B4-BE49-F238E27FC236}">
                    <a16:creationId xmlns:a16="http://schemas.microsoft.com/office/drawing/2014/main" id="{463B6501-73DF-4040-A015-6EE0FC95B77D}"/>
                  </a:ext>
                </a:extLst>
              </p:cNvPr>
              <p:cNvPicPr>
                <a:picLocks noChangeAspect="1"/>
              </p:cNvPicPr>
              <p:nvPr/>
            </p:nvPicPr>
            <p:blipFill>
              <a:blip r:embed="rId21"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pic>
        <p:nvPicPr>
          <p:cNvPr id="33" name="Picture 32">
            <a:extLst>
              <a:ext uri="{FF2B5EF4-FFF2-40B4-BE49-F238E27FC236}">
                <a16:creationId xmlns:a16="http://schemas.microsoft.com/office/drawing/2014/main" id="{3A7F15C8-9B3C-41F0-821C-9E2681EBCAB3}"/>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477568" y="1796460"/>
            <a:ext cx="547531" cy="617944"/>
          </a:xfrm>
          <a:prstGeom prst="rect">
            <a:avLst/>
          </a:prstGeom>
        </p:spPr>
      </p:pic>
      <p:pic>
        <p:nvPicPr>
          <p:cNvPr id="34" name="Picture 33">
            <a:extLst>
              <a:ext uri="{FF2B5EF4-FFF2-40B4-BE49-F238E27FC236}">
                <a16:creationId xmlns:a16="http://schemas.microsoft.com/office/drawing/2014/main" id="{51B8218B-13D3-4EE5-8FC5-60A5F4C14316}"/>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599225" y="1215732"/>
            <a:ext cx="2172633" cy="1144368"/>
          </a:xfrm>
          <a:prstGeom prst="rect">
            <a:avLst/>
          </a:prstGeom>
        </p:spPr>
      </p:pic>
      <p:grpSp>
        <p:nvGrpSpPr>
          <p:cNvPr id="35" name="Group 34">
            <a:extLst>
              <a:ext uri="{FF2B5EF4-FFF2-40B4-BE49-F238E27FC236}">
                <a16:creationId xmlns:a16="http://schemas.microsoft.com/office/drawing/2014/main" id="{535A2F5E-E6DD-44F7-89E3-11B52D7E837B}"/>
              </a:ext>
            </a:extLst>
          </p:cNvPr>
          <p:cNvGrpSpPr/>
          <p:nvPr/>
        </p:nvGrpSpPr>
        <p:grpSpPr>
          <a:xfrm>
            <a:off x="7218142" y="1267288"/>
            <a:ext cx="1324152" cy="1231142"/>
            <a:chOff x="5993050" y="2061454"/>
            <a:chExt cx="1324152" cy="1080000"/>
          </a:xfrm>
        </p:grpSpPr>
        <p:sp>
          <p:nvSpPr>
            <p:cNvPr id="36" name="Rectangle 35">
              <a:extLst>
                <a:ext uri="{FF2B5EF4-FFF2-40B4-BE49-F238E27FC236}">
                  <a16:creationId xmlns:a16="http://schemas.microsoft.com/office/drawing/2014/main" id="{FF993AE0-9289-4446-BD6E-C227B5AE9027}"/>
                </a:ext>
              </a:extLst>
            </p:cNvPr>
            <p:cNvSpPr/>
            <p:nvPr/>
          </p:nvSpPr>
          <p:spPr>
            <a:xfrm>
              <a:off x="5993050" y="2061454"/>
              <a:ext cx="1324152" cy="10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marR="0" lvl="0" indent="0" algn="ctr" defTabSz="685800" rtl="0" eaLnBrk="1" fontAlgn="auto" latinLnBrk="0" hangingPunct="1">
                <a:lnSpc>
                  <a:spcPct val="100000"/>
                </a:lnSpc>
                <a:spcBef>
                  <a:spcPts val="0"/>
                </a:spcBef>
                <a:spcAft>
                  <a:spcPts val="0"/>
                </a:spcAft>
                <a:buClrTx/>
                <a:buSzTx/>
                <a:buFontTx/>
                <a:buNone/>
                <a:tabLst/>
                <a:defRPr/>
              </a:pPr>
              <a:endParaRPr lang="hr-HR" sz="1100" b="1" dirty="0">
                <a:solidFill>
                  <a:prstClr val="white"/>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EC7C0E1-24C6-4476-88C2-5B3033E3A932}"/>
                </a:ext>
              </a:extLst>
            </p:cNvPr>
            <p:cNvPicPr>
              <a:picLocks noChangeAspect="1"/>
            </p:cNvPicPr>
            <p:nvPr/>
          </p:nvPicPr>
          <p:blipFill>
            <a:blip r:embed="rId34"/>
            <a:stretch>
              <a:fillRect/>
            </a:stretch>
          </p:blipFill>
          <p:spPr>
            <a:xfrm>
              <a:off x="6078872" y="2402654"/>
              <a:ext cx="1152508" cy="388789"/>
            </a:xfrm>
            <a:prstGeom prst="rect">
              <a:avLst/>
            </a:prstGeom>
          </p:spPr>
        </p:pic>
      </p:grpSp>
      <p:pic>
        <p:nvPicPr>
          <p:cNvPr id="38" name="Picture 37">
            <a:extLst>
              <a:ext uri="{FF2B5EF4-FFF2-40B4-BE49-F238E27FC236}">
                <a16:creationId xmlns:a16="http://schemas.microsoft.com/office/drawing/2014/main" id="{75979713-1367-4016-836C-92A82ED47797}"/>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874605" y="2501103"/>
            <a:ext cx="2667689" cy="1238175"/>
          </a:xfrm>
          <a:prstGeom prst="rect">
            <a:avLst/>
          </a:prstGeom>
          <a:effectLst>
            <a:outerShdw blurRad="50800" dist="38100" dir="2700000" algn="tl" rotWithShape="0">
              <a:prstClr val="black">
                <a:alpha val="40000"/>
              </a:prstClr>
            </a:outerShdw>
          </a:effectLst>
        </p:spPr>
      </p:pic>
      <p:sp>
        <p:nvSpPr>
          <p:cNvPr id="39" name="Rectangle 38">
            <a:extLst>
              <a:ext uri="{FF2B5EF4-FFF2-40B4-BE49-F238E27FC236}">
                <a16:creationId xmlns:a16="http://schemas.microsoft.com/office/drawing/2014/main" id="{1C5ABC6C-E215-4127-B8DF-DAAD56115D8E}"/>
              </a:ext>
            </a:extLst>
          </p:cNvPr>
          <p:cNvSpPr/>
          <p:nvPr/>
        </p:nvSpPr>
        <p:spPr>
          <a:xfrm>
            <a:off x="5893990" y="1267288"/>
            <a:ext cx="1324152" cy="1242914"/>
          </a:xfrm>
          <a:prstGeom prst="rect">
            <a:avLst/>
          </a:prstGeom>
          <a:solidFill>
            <a:srgbClr val="F99D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marR="0" lvl="0" indent="0" algn="ctr" defTabSz="685800" rtl="0" eaLnBrk="1" fontAlgn="auto" latinLnBrk="0" hangingPunct="1">
              <a:lnSpc>
                <a:spcPct val="100000"/>
              </a:lnSpc>
              <a:spcBef>
                <a:spcPts val="0"/>
              </a:spcBef>
              <a:spcAft>
                <a:spcPts val="0"/>
              </a:spcAft>
              <a:buClrTx/>
              <a:buSzTx/>
              <a:buFontTx/>
              <a:buNone/>
              <a:tabLst/>
              <a:defRPr/>
            </a:pPr>
            <a:r>
              <a:rPr kumimoji="0" lang="hr-HR"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EOSC</a:t>
            </a:r>
          </a:p>
          <a:p>
            <a:pPr marL="72000" lvl="0" algn="ctr">
              <a:defRPr/>
            </a:pPr>
            <a:r>
              <a:rPr lang="hr-HR" sz="1100" b="1" dirty="0">
                <a:solidFill>
                  <a:prstClr val="white"/>
                </a:solidFill>
                <a:latin typeface="Arial" panose="020B0604020202020204" pitchFamily="34" charset="0"/>
                <a:cs typeface="Arial" panose="020B0604020202020204" pitchFamily="34" charset="0"/>
              </a:rPr>
              <a:t>European Open Science </a:t>
            </a:r>
            <a:r>
              <a:rPr lang="hr-HR" sz="1100" b="1" dirty="0" err="1">
                <a:solidFill>
                  <a:prstClr val="white"/>
                </a:solidFill>
                <a:latin typeface="Arial" panose="020B0604020202020204" pitchFamily="34" charset="0"/>
                <a:cs typeface="Arial" panose="020B0604020202020204" pitchFamily="34" charset="0"/>
              </a:rPr>
              <a:t>Cloud</a:t>
            </a:r>
            <a:endParaRPr lang="hr-HR" sz="1100" b="1" dirty="0">
              <a:solidFill>
                <a:prstClr val="white"/>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869333EA-5626-46F6-BC3A-097E6925D59A}"/>
              </a:ext>
            </a:extLst>
          </p:cNvPr>
          <p:cNvSpPr/>
          <p:nvPr/>
        </p:nvSpPr>
        <p:spPr>
          <a:xfrm>
            <a:off x="3534890" y="2509551"/>
            <a:ext cx="2359100" cy="1229727"/>
          </a:xfrm>
          <a:prstGeom prst="rect">
            <a:avLst/>
          </a:prstGeom>
          <a:solidFill>
            <a:srgbClr val="DD58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lvl="0">
              <a:defRPr/>
            </a:pPr>
            <a:r>
              <a:rPr lang="en-GB" sz="1000" b="1" dirty="0">
                <a:solidFill>
                  <a:prstClr val="white"/>
                </a:solidFill>
                <a:latin typeface="Arial" panose="020B0604020202020204" pitchFamily="34" charset="0"/>
                <a:cs typeface="Arial" panose="020B0604020202020204" pitchFamily="34" charset="0"/>
              </a:rPr>
              <a:t>Key aspects:</a:t>
            </a:r>
          </a:p>
          <a:p>
            <a:pPr marL="243450" lvl="0" indent="-171450">
              <a:buFont typeface="Wingdings" panose="05000000000000000000" pitchFamily="2" charset="2"/>
              <a:buChar char="§"/>
              <a:defRPr/>
            </a:pPr>
            <a:r>
              <a:rPr lang="en-GB" sz="1000" dirty="0">
                <a:solidFill>
                  <a:prstClr val="white"/>
                </a:solidFill>
                <a:latin typeface="Arial" panose="020B0604020202020204" pitchFamily="34" charset="0"/>
                <a:cs typeface="Arial" panose="020B0604020202020204" pitchFamily="34" charset="0"/>
              </a:rPr>
              <a:t>Open Science and FAIR data</a:t>
            </a:r>
            <a:endParaRPr lang="hr-HR" sz="1000" dirty="0">
              <a:solidFill>
                <a:prstClr val="white"/>
              </a:solidFill>
              <a:latin typeface="Arial" panose="020B0604020202020204" pitchFamily="34" charset="0"/>
              <a:cs typeface="Arial" panose="020B0604020202020204" pitchFamily="34" charset="0"/>
            </a:endParaRPr>
          </a:p>
          <a:p>
            <a:pPr marL="243450" lvl="0" indent="-171450">
              <a:buFont typeface="Wingdings" panose="05000000000000000000" pitchFamily="2" charset="2"/>
              <a:buChar char="§"/>
              <a:defRPr/>
            </a:pPr>
            <a:r>
              <a:rPr lang="en-GB" sz="1000" dirty="0">
                <a:solidFill>
                  <a:prstClr val="white"/>
                </a:solidFill>
                <a:latin typeface="Arial" panose="020B0604020202020204" pitchFamily="34" charset="0"/>
                <a:cs typeface="Arial" panose="020B0604020202020204" pitchFamily="34" charset="0"/>
              </a:rPr>
              <a:t>Alliance of existing and planned infrastructures </a:t>
            </a:r>
            <a:endParaRPr lang="hr-HR" sz="1000" dirty="0">
              <a:solidFill>
                <a:prstClr val="white"/>
              </a:solidFill>
              <a:latin typeface="Arial" panose="020B0604020202020204" pitchFamily="34" charset="0"/>
              <a:cs typeface="Arial" panose="020B0604020202020204" pitchFamily="34" charset="0"/>
            </a:endParaRPr>
          </a:p>
          <a:p>
            <a:pPr marL="243450" lvl="0" indent="-171450">
              <a:buFont typeface="Wingdings" panose="05000000000000000000" pitchFamily="2" charset="2"/>
              <a:buChar char="§"/>
              <a:defRPr/>
            </a:pPr>
            <a:r>
              <a:rPr lang="en-GB" sz="1000" dirty="0">
                <a:solidFill>
                  <a:prstClr val="white"/>
                </a:solidFill>
                <a:latin typeface="Arial" panose="020B0604020202020204" pitchFamily="34" charset="0"/>
                <a:cs typeface="Arial" panose="020B0604020202020204" pitchFamily="34" charset="0"/>
              </a:rPr>
              <a:t>Collaboration between different disciplines and countries </a:t>
            </a:r>
          </a:p>
        </p:txBody>
      </p:sp>
      <p:sp>
        <p:nvSpPr>
          <p:cNvPr id="41" name="TextBox 40">
            <a:extLst>
              <a:ext uri="{FF2B5EF4-FFF2-40B4-BE49-F238E27FC236}">
                <a16:creationId xmlns:a16="http://schemas.microsoft.com/office/drawing/2014/main" id="{0E28F97A-FB33-434A-9CB4-9832F79BDE72}"/>
              </a:ext>
            </a:extLst>
          </p:cNvPr>
          <p:cNvSpPr txBox="1"/>
          <p:nvPr/>
        </p:nvSpPr>
        <p:spPr>
          <a:xfrm>
            <a:off x="3827281" y="4075263"/>
            <a:ext cx="4970937" cy="369332"/>
          </a:xfrm>
          <a:prstGeom prst="rect">
            <a:avLst/>
          </a:prstGeom>
          <a:noFill/>
        </p:spPr>
        <p:txBody>
          <a:bodyPr wrap="square" rtlCol="0">
            <a:spAutoFit/>
          </a:bodyPr>
          <a:lstStyle/>
          <a:p>
            <a:r>
              <a:rPr lang="hr-HR" sz="1800" dirty="0"/>
              <a:t>CroRIS will also serve as a NOSC Service catalogue </a:t>
            </a:r>
          </a:p>
        </p:txBody>
      </p:sp>
      <p:pic>
        <p:nvPicPr>
          <p:cNvPr id="42" name="Picture 41">
            <a:extLst>
              <a:ext uri="{FF2B5EF4-FFF2-40B4-BE49-F238E27FC236}">
                <a16:creationId xmlns:a16="http://schemas.microsoft.com/office/drawing/2014/main" id="{89B4C19B-91D7-4E4B-8795-6D0D9D328EB7}"/>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rot="1945975" flipV="1">
            <a:off x="2767085" y="3838572"/>
            <a:ext cx="800245" cy="670660"/>
          </a:xfrm>
          <a:prstGeom prst="rect">
            <a:avLst/>
          </a:prstGeom>
        </p:spPr>
      </p:pic>
    </p:spTree>
    <p:extLst>
      <p:ext uri="{BB962C8B-B14F-4D97-AF65-F5344CB8AC3E}">
        <p14:creationId xmlns:p14="http://schemas.microsoft.com/office/powerpoint/2010/main" val="2631617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9B77CFC-1275-FF4F-98B8-A4D27682CF15}"/>
              </a:ext>
            </a:extLst>
          </p:cNvPr>
          <p:cNvSpPr>
            <a:spLocks noGrp="1"/>
          </p:cNvSpPr>
          <p:nvPr>
            <p:ph type="ftr" sz="quarter" idx="3"/>
          </p:nvPr>
        </p:nvSpPr>
        <p:spPr/>
        <p:txBody>
          <a:bodyPr/>
          <a:lstStyle/>
          <a:p>
            <a:r>
              <a:rPr lang="hr-HR"/>
              <a:t>.</a:t>
            </a:r>
          </a:p>
        </p:txBody>
      </p:sp>
      <p:pic>
        <p:nvPicPr>
          <p:cNvPr id="9" name="Picture 8">
            <a:extLst>
              <a:ext uri="{FF2B5EF4-FFF2-40B4-BE49-F238E27FC236}">
                <a16:creationId xmlns:a16="http://schemas.microsoft.com/office/drawing/2014/main" id="{94E845F8-2B9E-4512-BDF2-D88CDDF7B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183" y="154724"/>
            <a:ext cx="7049155" cy="1477561"/>
          </a:xfrm>
          <a:prstGeom prst="rect">
            <a:avLst/>
          </a:prstGeom>
        </p:spPr>
      </p:pic>
      <p:sp>
        <p:nvSpPr>
          <p:cNvPr id="10" name="Subtitle 2">
            <a:extLst>
              <a:ext uri="{FF2B5EF4-FFF2-40B4-BE49-F238E27FC236}">
                <a16:creationId xmlns:a16="http://schemas.microsoft.com/office/drawing/2014/main" id="{27B56253-07B0-4919-9251-F585B67C23E2}"/>
              </a:ext>
            </a:extLst>
          </p:cNvPr>
          <p:cNvSpPr txBox="1">
            <a:spLocks/>
          </p:cNvSpPr>
          <p:nvPr/>
        </p:nvSpPr>
        <p:spPr>
          <a:xfrm>
            <a:off x="2424364" y="2067685"/>
            <a:ext cx="4456814" cy="808483"/>
          </a:xfrm>
          <a:prstGeom prst="rect">
            <a:avLst/>
          </a:prstGeom>
        </p:spPr>
        <p:txBody>
          <a:bodyPr vert="horz" lIns="91440" tIns="45720" rIns="91440" bIns="45720" rtlCol="0" anchor="t">
            <a:noAutofit/>
          </a:bodyPr>
          <a:lstStyle>
            <a:lvl1pPr marL="128270" indent="-128270" algn="l" defTabSz="513715" rtl="0" eaLnBrk="1" latinLnBrk="0" hangingPunct="1">
              <a:lnSpc>
                <a:spcPct val="90000"/>
              </a:lnSpc>
              <a:spcBef>
                <a:spcPts val="565"/>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445" indent="-128270" algn="l" defTabSz="513715" rtl="0" eaLnBrk="1" latinLnBrk="0" hangingPunct="1">
              <a:lnSpc>
                <a:spcPct val="90000"/>
              </a:lnSpc>
              <a:spcBef>
                <a:spcPts val="280"/>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620" indent="-128270" algn="l" defTabSz="513715" rtl="0" eaLnBrk="1" latinLnBrk="0" hangingPunct="1">
              <a:lnSpc>
                <a:spcPct val="90000"/>
              </a:lnSpc>
              <a:spcBef>
                <a:spcPts val="280"/>
              </a:spcBef>
              <a:buClr>
                <a:srgbClr val="C00000"/>
              </a:buClr>
              <a:buFont typeface="Arial" panose="020B0604020202020204" pitchFamily="34" charset="0"/>
              <a:buChar char="•"/>
              <a:defRPr sz="1015" kern="1200">
                <a:solidFill>
                  <a:schemeClr val="tx1"/>
                </a:solidFill>
                <a:latin typeface="Arial" panose="020B0604020202020204" pitchFamily="34" charset="0"/>
                <a:ea typeface="+mn-ea"/>
                <a:cs typeface="Arial" panose="020B0604020202020204" pitchFamily="34" charset="0"/>
              </a:defRPr>
            </a:lvl3pPr>
            <a:lvl4pPr marL="899795" indent="-128270" algn="l" defTabSz="513715" rtl="0" eaLnBrk="1" latinLnBrk="0" hangingPunct="1">
              <a:lnSpc>
                <a:spcPct val="90000"/>
              </a:lnSpc>
              <a:spcBef>
                <a:spcPts val="280"/>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6970" indent="-128270" algn="l" defTabSz="513715" rtl="0" eaLnBrk="1" latinLnBrk="0" hangingPunct="1">
              <a:lnSpc>
                <a:spcPct val="90000"/>
              </a:lnSpc>
              <a:spcBef>
                <a:spcPts val="280"/>
              </a:spcBef>
              <a:buClr>
                <a:srgbClr val="C00000"/>
              </a:buClr>
              <a:buFont typeface="Arial" panose="020B0604020202020204" pitchFamily="34" charset="0"/>
              <a:buChar char="•"/>
              <a:defRPr sz="790" kern="1200">
                <a:solidFill>
                  <a:schemeClr val="tx1"/>
                </a:solidFill>
                <a:latin typeface="Arial" panose="020B0604020202020204" pitchFamily="34" charset="0"/>
                <a:ea typeface="+mn-ea"/>
                <a:cs typeface="Arial" panose="020B0604020202020204" pitchFamily="34" charset="0"/>
              </a:defRPr>
            </a:lvl5pPr>
            <a:lvl6pPr marL="141414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marL="0" indent="0" algn="ctr">
              <a:lnSpc>
                <a:spcPct val="120000"/>
              </a:lnSpc>
              <a:spcBef>
                <a:spcPts val="0"/>
              </a:spcBef>
              <a:buNone/>
            </a:pPr>
            <a:r>
              <a:rPr lang="hr-HR" sz="4000" b="1" dirty="0">
                <a:solidFill>
                  <a:srgbClr val="C00000"/>
                </a:solidFill>
              </a:rPr>
              <a:t>Thank you</a:t>
            </a:r>
          </a:p>
        </p:txBody>
      </p:sp>
      <p:sp>
        <p:nvSpPr>
          <p:cNvPr id="11" name="Subtitle 2">
            <a:extLst>
              <a:ext uri="{FF2B5EF4-FFF2-40B4-BE49-F238E27FC236}">
                <a16:creationId xmlns:a16="http://schemas.microsoft.com/office/drawing/2014/main" id="{504A81C8-FCF7-4B09-8145-BB256B876F18}"/>
              </a:ext>
            </a:extLst>
          </p:cNvPr>
          <p:cNvSpPr txBox="1"/>
          <p:nvPr/>
        </p:nvSpPr>
        <p:spPr>
          <a:xfrm>
            <a:off x="2965297" y="3027400"/>
            <a:ext cx="3374948" cy="710090"/>
          </a:xfrm>
          <a:prstGeom prst="rect">
            <a:avLst/>
          </a:prstGeom>
        </p:spPr>
        <p:txBody>
          <a:bodyPr vert="horz" lIns="91440" tIns="45720" rIns="91440" bIns="45720" rtlCol="0" anchor="t">
            <a:noAutofit/>
          </a:bodyPr>
          <a:lstStyle>
            <a:lvl1pPr marL="0" indent="0" algn="ctr" defTabSz="513715" rtl="0" eaLnBrk="1" latinLnBrk="0" hangingPunct="1">
              <a:lnSpc>
                <a:spcPct val="90000"/>
              </a:lnSpc>
              <a:spcBef>
                <a:spcPts val="565"/>
              </a:spcBef>
              <a:buClr>
                <a:srgbClr val="CC3C00"/>
              </a:buClr>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1pPr>
            <a:lvl2pPr marL="257175" indent="0" algn="ctr" defTabSz="513715" rtl="0" eaLnBrk="1" latinLnBrk="0" hangingPunct="1">
              <a:lnSpc>
                <a:spcPct val="90000"/>
              </a:lnSpc>
              <a:spcBef>
                <a:spcPts val="280"/>
              </a:spcBef>
              <a:buClr>
                <a:srgbClr val="CC3C00"/>
              </a:buClr>
              <a:buFont typeface="Arial" panose="020B0604020202020204" pitchFamily="34" charset="0"/>
              <a:buNone/>
              <a:defRPr sz="1125" kern="1200">
                <a:solidFill>
                  <a:schemeClr val="tx1"/>
                </a:solidFill>
                <a:latin typeface="Arial" panose="020B0604020202020204" pitchFamily="34" charset="0"/>
                <a:ea typeface="+mn-ea"/>
                <a:cs typeface="Arial" panose="020B0604020202020204" pitchFamily="34" charset="0"/>
              </a:defRPr>
            </a:lvl2pPr>
            <a:lvl3pPr marL="514350" indent="0" algn="ctr" defTabSz="513715" rtl="0" eaLnBrk="1" latinLnBrk="0" hangingPunct="1">
              <a:lnSpc>
                <a:spcPct val="90000"/>
              </a:lnSpc>
              <a:spcBef>
                <a:spcPts val="280"/>
              </a:spcBef>
              <a:buClr>
                <a:srgbClr val="CC3C00"/>
              </a:buClr>
              <a:buFont typeface="Arial" panose="020B0604020202020204" pitchFamily="34" charset="0"/>
              <a:buNone/>
              <a:defRPr sz="1015" kern="1200">
                <a:solidFill>
                  <a:schemeClr val="tx1"/>
                </a:solidFill>
                <a:latin typeface="Arial" panose="020B0604020202020204" pitchFamily="34" charset="0"/>
                <a:ea typeface="+mn-ea"/>
                <a:cs typeface="Arial" panose="020B0604020202020204" pitchFamily="34" charset="0"/>
              </a:defRPr>
            </a:lvl3pPr>
            <a:lvl4pPr marL="771525" indent="0" algn="ctr" defTabSz="513715" rtl="0" eaLnBrk="1" latinLnBrk="0" hangingPunct="1">
              <a:lnSpc>
                <a:spcPct val="90000"/>
              </a:lnSpc>
              <a:spcBef>
                <a:spcPts val="280"/>
              </a:spcBef>
              <a:buClr>
                <a:srgbClr val="CC3C00"/>
              </a:buClr>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028700" indent="0" algn="ctr" defTabSz="513715" rtl="0" eaLnBrk="1" latinLnBrk="0" hangingPunct="1">
              <a:lnSpc>
                <a:spcPct val="90000"/>
              </a:lnSpc>
              <a:spcBef>
                <a:spcPts val="280"/>
              </a:spcBef>
              <a:buClr>
                <a:srgbClr val="CC3C00"/>
              </a:buClr>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1285875" indent="0" algn="ctr" defTabSz="513715"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513715"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513715"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513715"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a:lnSpc>
                <a:spcPct val="120000"/>
              </a:lnSpc>
              <a:spcBef>
                <a:spcPts val="0"/>
              </a:spcBef>
            </a:pPr>
            <a:endParaRPr lang="hr-HR" sz="1400" dirty="0">
              <a:latin typeface="Arial"/>
              <a:cs typeface="Arial"/>
            </a:endParaRPr>
          </a:p>
          <a:p>
            <a:pPr>
              <a:lnSpc>
                <a:spcPct val="120000"/>
              </a:lnSpc>
              <a:spcBef>
                <a:spcPts val="0"/>
              </a:spcBef>
            </a:pPr>
            <a:r>
              <a:rPr lang="hr-HR" sz="1400" dirty="0">
                <a:latin typeface="Arial"/>
                <a:cs typeface="Arial"/>
                <a:hlinkClick r:id="rId3"/>
              </a:rPr>
              <a:t>croris@srce.hr</a:t>
            </a:r>
            <a:r>
              <a:rPr lang="hr-HR" sz="1400" dirty="0">
                <a:latin typeface="Arial"/>
                <a:cs typeface="Arial"/>
              </a:rPr>
              <a:t>; </a:t>
            </a:r>
            <a:r>
              <a:rPr lang="hr-HR" sz="1400" dirty="0">
                <a:latin typeface="Arial"/>
                <a:cs typeface="Arial"/>
                <a:hlinkClick r:id="rId4"/>
              </a:rPr>
              <a:t>croris@irb.hr</a:t>
            </a:r>
            <a:r>
              <a:rPr lang="hr-HR" sz="1400" dirty="0">
                <a:latin typeface="Arial"/>
                <a:cs typeface="Arial"/>
              </a:rPr>
              <a:t> </a:t>
            </a:r>
            <a:endParaRPr lang="hr-HR" sz="1400" dirty="0"/>
          </a:p>
          <a:p>
            <a:pPr>
              <a:lnSpc>
                <a:spcPct val="120000"/>
              </a:lnSpc>
              <a:spcBef>
                <a:spcPts val="0"/>
              </a:spcBef>
            </a:pPr>
            <a:r>
              <a:rPr lang="hr-HR" sz="1400" dirty="0">
                <a:latin typeface="Arial"/>
                <a:cs typeface="Arial"/>
                <a:hlinkClick r:id="rId5"/>
              </a:rPr>
              <a:t>www.srce.unizg.hr/croris</a:t>
            </a:r>
            <a:r>
              <a:rPr lang="hr-HR" sz="1400" dirty="0">
                <a:latin typeface="Arial"/>
                <a:cs typeface="Arial"/>
              </a:rPr>
              <a:t> </a:t>
            </a:r>
            <a:br>
              <a:rPr lang="hr-HR" sz="1400" dirty="0"/>
            </a:br>
            <a:endParaRPr lang="hr-HR" sz="1600" dirty="0"/>
          </a:p>
        </p:txBody>
      </p:sp>
    </p:spTree>
    <p:extLst>
      <p:ext uri="{BB962C8B-B14F-4D97-AF65-F5344CB8AC3E}">
        <p14:creationId xmlns:p14="http://schemas.microsoft.com/office/powerpoint/2010/main" val="389820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4EDC-45A5-B44A-8715-927030ED1B39}"/>
              </a:ext>
            </a:extLst>
          </p:cNvPr>
          <p:cNvSpPr>
            <a:spLocks noGrp="1"/>
          </p:cNvSpPr>
          <p:nvPr>
            <p:ph type="title"/>
          </p:nvPr>
        </p:nvSpPr>
        <p:spPr/>
        <p:txBody>
          <a:bodyPr/>
          <a:lstStyle/>
          <a:p>
            <a:r>
              <a:rPr lang="hr-HR"/>
              <a:t>Ruđer Bošković Institute</a:t>
            </a:r>
          </a:p>
        </p:txBody>
      </p:sp>
      <p:sp>
        <p:nvSpPr>
          <p:cNvPr id="3" name="Content Placeholder 2">
            <a:extLst>
              <a:ext uri="{FF2B5EF4-FFF2-40B4-BE49-F238E27FC236}">
                <a16:creationId xmlns:a16="http://schemas.microsoft.com/office/drawing/2014/main" id="{43255D1F-FD1D-4B47-9C25-45FBABF38435}"/>
              </a:ext>
            </a:extLst>
          </p:cNvPr>
          <p:cNvSpPr>
            <a:spLocks noGrp="1"/>
          </p:cNvSpPr>
          <p:nvPr>
            <p:ph idx="1"/>
          </p:nvPr>
        </p:nvSpPr>
        <p:spPr>
          <a:xfrm>
            <a:off x="628651" y="1050679"/>
            <a:ext cx="7886700" cy="3582044"/>
          </a:xfrm>
        </p:spPr>
        <p:txBody>
          <a:bodyPr vert="horz" lIns="91440" tIns="45720" rIns="91440" bIns="45720" rtlCol="0" anchor="t">
            <a:normAutofit/>
          </a:bodyPr>
          <a:lstStyle/>
          <a:p>
            <a:r>
              <a:rPr lang="en-GB" sz="1600" dirty="0">
                <a:latin typeface="Arial"/>
                <a:cs typeface="Arial"/>
              </a:rPr>
              <a:t>founded in 1950</a:t>
            </a:r>
          </a:p>
          <a:p>
            <a:r>
              <a:rPr lang="en-GB" sz="1600" dirty="0">
                <a:latin typeface="Arial"/>
                <a:cs typeface="Arial"/>
              </a:rPr>
              <a:t>Croatia's leading scientific institute in the fields of natural sciences, biomedicine and environmental research due to its size, scientific productivity, international reputation in research, quality of its scientific staff and research facilities</a:t>
            </a:r>
          </a:p>
          <a:p>
            <a:pPr lvl="1"/>
            <a:r>
              <a:rPr lang="en-GB" sz="1400" dirty="0">
                <a:latin typeface="Arial"/>
                <a:cs typeface="Arial"/>
              </a:rPr>
              <a:t>more than 900 employees (&gt;75% scientists and researchers)</a:t>
            </a:r>
            <a:endParaRPr lang="en-GB" sz="1400" dirty="0"/>
          </a:p>
          <a:p>
            <a:pPr lvl="1"/>
            <a:r>
              <a:rPr lang="en-GB" sz="1400" dirty="0">
                <a:latin typeface="Arial"/>
                <a:cs typeface="Arial"/>
              </a:rPr>
              <a:t>more than 300 active competitive national and international projects </a:t>
            </a:r>
            <a:endParaRPr lang="en-GB" sz="1600" dirty="0">
              <a:latin typeface="Arial"/>
              <a:cs typeface="Arial"/>
            </a:endParaRPr>
          </a:p>
          <a:p>
            <a:r>
              <a:rPr lang="en-GB" sz="1600" dirty="0">
                <a:latin typeface="Arial"/>
                <a:cs typeface="Arial"/>
              </a:rPr>
              <a:t>Centre for Scientific Information – RBI's organization unit which supports its research activities</a:t>
            </a:r>
          </a:p>
          <a:p>
            <a:pPr lvl="1"/>
            <a:r>
              <a:rPr lang="en-GB" sz="1400" dirty="0">
                <a:latin typeface="Arial"/>
                <a:cs typeface="Arial"/>
              </a:rPr>
              <a:t>develops and maintains interoperable information systems for the RBI and the whole Croatian research community such as:</a:t>
            </a:r>
          </a:p>
          <a:p>
            <a:pPr lvl="2"/>
            <a:r>
              <a:rPr lang="en-GB" sz="1300" dirty="0">
                <a:latin typeface="Arial"/>
                <a:cs typeface="Arial"/>
              </a:rPr>
              <a:t>Croatian Scientific Bibliography – CROSBI (since 1997)</a:t>
            </a:r>
          </a:p>
          <a:p>
            <a:pPr lvl="2"/>
            <a:r>
              <a:rPr lang="en-GB" sz="1300" dirty="0">
                <a:latin typeface="Arial"/>
                <a:cs typeface="Arial"/>
              </a:rPr>
              <a:t>Database of project activities in science and higher education in the Republic of Croatia – POIROT (since 2015)</a:t>
            </a:r>
          </a:p>
          <a:p>
            <a:pPr lvl="2"/>
            <a:r>
              <a:rPr lang="en-GB" sz="1300" dirty="0">
                <a:latin typeface="Arial"/>
                <a:cs typeface="Arial"/>
              </a:rPr>
              <a:t>Database of instruments for scientific research - </a:t>
            </a:r>
            <a:r>
              <a:rPr lang="en-GB" sz="1300" dirty="0" err="1">
                <a:latin typeface="Arial"/>
                <a:cs typeface="Arial"/>
              </a:rPr>
              <a:t>Šestar</a:t>
            </a:r>
            <a:r>
              <a:rPr lang="en-GB" sz="1300" dirty="0">
                <a:latin typeface="Arial"/>
                <a:cs typeface="Arial"/>
              </a:rPr>
              <a:t> (since 2006)</a:t>
            </a:r>
          </a:p>
          <a:p>
            <a:pPr lvl="2"/>
            <a:r>
              <a:rPr lang="en-GB" sz="1300" dirty="0">
                <a:latin typeface="Arial"/>
                <a:cs typeface="Arial"/>
              </a:rPr>
              <a:t>Who is Who in Science in Croatia (since 2002) etc.</a:t>
            </a:r>
            <a:endParaRPr lang="en-GB" sz="1300" dirty="0"/>
          </a:p>
          <a:p>
            <a:pPr lvl="1"/>
            <a:endParaRPr lang="en-GB" sz="1400" dirty="0"/>
          </a:p>
        </p:txBody>
      </p:sp>
      <p:sp>
        <p:nvSpPr>
          <p:cNvPr id="4" name="Footer Placeholder 3">
            <a:extLst>
              <a:ext uri="{FF2B5EF4-FFF2-40B4-BE49-F238E27FC236}">
                <a16:creationId xmlns:a16="http://schemas.microsoft.com/office/drawing/2014/main" id="{6239198C-C5F8-394C-ACD2-B1B2D8DC66FD}"/>
              </a:ext>
            </a:extLst>
          </p:cNvPr>
          <p:cNvSpPr>
            <a:spLocks noGrp="1"/>
          </p:cNvSpPr>
          <p:nvPr>
            <p:ph type="ftr" sz="quarter" idx="3"/>
          </p:nvPr>
        </p:nvSpPr>
        <p:spPr/>
        <p:txBody>
          <a:bodyPr/>
          <a:lstStyle/>
          <a:p>
            <a:r>
              <a:rPr lang="hr-HR"/>
              <a:t>.</a:t>
            </a:r>
          </a:p>
        </p:txBody>
      </p:sp>
    </p:spTree>
    <p:extLst>
      <p:ext uri="{BB962C8B-B14F-4D97-AF65-F5344CB8AC3E}">
        <p14:creationId xmlns:p14="http://schemas.microsoft.com/office/powerpoint/2010/main" val="152178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EB1AD-5CFC-8442-8C83-79472E317552}"/>
              </a:ext>
            </a:extLst>
          </p:cNvPr>
          <p:cNvSpPr txBox="1"/>
          <p:nvPr/>
        </p:nvSpPr>
        <p:spPr>
          <a:xfrm>
            <a:off x="5059971" y="1337969"/>
            <a:ext cx="3483937" cy="21668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a:latin typeface="+mj-lt"/>
                <a:ea typeface="+mj-ea"/>
                <a:cs typeface="+mj-cs"/>
              </a:rPr>
              <a:t>Project Info</a:t>
            </a:r>
          </a:p>
        </p:txBody>
      </p:sp>
      <p:sp>
        <p:nvSpPr>
          <p:cNvPr id="28" name="Freeform: Shape 2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1" descr="People working on ideas">
            <a:extLst>
              <a:ext uri="{FF2B5EF4-FFF2-40B4-BE49-F238E27FC236}">
                <a16:creationId xmlns:a16="http://schemas.microsoft.com/office/drawing/2014/main" id="{3668995A-974C-F986-2A48-5426FF05B14E}"/>
              </a:ext>
            </a:extLst>
          </p:cNvPr>
          <p:cNvPicPr>
            <a:picLocks noChangeAspect="1"/>
          </p:cNvPicPr>
          <p:nvPr/>
        </p:nvPicPr>
        <p:blipFill rotWithShape="1">
          <a:blip r:embed="rId2"/>
          <a:srcRect l="19110" r="23410" b="-11"/>
          <a:stretch/>
        </p:blipFill>
        <p:spPr>
          <a:xfrm>
            <a:off x="20" y="10"/>
            <a:ext cx="4518095" cy="51434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2998552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The </a:t>
            </a:r>
            <a:r>
              <a:rPr lang="en-US" altLang="en-US" i="1"/>
              <a:t>Scientific and Technological Foresight</a:t>
            </a:r>
            <a:r>
              <a:rPr lang="en-US" altLang="en-US"/>
              <a:t> Project</a:t>
            </a:r>
          </a:p>
        </p:txBody>
      </p:sp>
      <p:sp>
        <p:nvSpPr>
          <p:cNvPr id="3" name="Content Placeholder 2"/>
          <p:cNvSpPr>
            <a:spLocks noGrp="1"/>
          </p:cNvSpPr>
          <p:nvPr>
            <p:ph idx="1"/>
          </p:nvPr>
        </p:nvSpPr>
        <p:spPr/>
        <p:txBody>
          <a:bodyPr vert="horz" lIns="91440" tIns="45720" rIns="91440" bIns="45720" rtlCol="0" anchor="t">
            <a:normAutofit/>
          </a:bodyPr>
          <a:lstStyle/>
          <a:p>
            <a:r>
              <a:rPr lang="en-US" altLang="en-US" sz="1600">
                <a:latin typeface="Arial"/>
                <a:cs typeface="Arial"/>
              </a:rPr>
              <a:t>Led by Ministry of Science and Education, with </a:t>
            </a:r>
            <a:r>
              <a:rPr lang="en-US" altLang="en-US" sz="1600" err="1">
                <a:latin typeface="Arial"/>
                <a:cs typeface="Arial"/>
              </a:rPr>
              <a:t>Srce</a:t>
            </a:r>
            <a:r>
              <a:rPr lang="en-US" altLang="en-US" sz="1600">
                <a:latin typeface="Arial"/>
                <a:cs typeface="Arial"/>
              </a:rPr>
              <a:t> as a partner</a:t>
            </a:r>
          </a:p>
          <a:p>
            <a:r>
              <a:rPr lang="en-US" altLang="en-US" sz="1600">
                <a:latin typeface="Arial"/>
                <a:cs typeface="Arial"/>
              </a:rPr>
              <a:t>Approx. 2M €, 85% funded by EU</a:t>
            </a:r>
          </a:p>
          <a:p>
            <a:endParaRPr lang="en-US" altLang="en-US" sz="1600"/>
          </a:p>
          <a:p>
            <a:r>
              <a:rPr lang="en-US" altLang="en-US" sz="1600">
                <a:latin typeface="Arial"/>
                <a:cs typeface="Arial"/>
              </a:rPr>
              <a:t>Three main components:</a:t>
            </a:r>
          </a:p>
          <a:p>
            <a:pPr lvl="1"/>
            <a:r>
              <a:rPr lang="en-US" altLang="hr-HR" sz="1600">
                <a:latin typeface="Arial"/>
                <a:cs typeface="Arial"/>
                <a:sym typeface="+mn-ea"/>
              </a:rPr>
              <a:t>Legal adjustments regarding the data about research in Croatia</a:t>
            </a:r>
            <a:endParaRPr lang="en-US" altLang="hr-HR" sz="1600">
              <a:latin typeface="Arial"/>
              <a:cs typeface="Arial"/>
            </a:endParaRPr>
          </a:p>
          <a:p>
            <a:pPr lvl="1"/>
            <a:r>
              <a:rPr lang="en-US" altLang="hr-HR" sz="1600">
                <a:latin typeface="Arial"/>
                <a:cs typeface="Arial"/>
                <a:sym typeface="+mn-ea"/>
              </a:rPr>
              <a:t>Development and implementation of </a:t>
            </a:r>
            <a:r>
              <a:rPr lang="en-US" altLang="hr-HR" sz="1600" err="1">
                <a:latin typeface="Arial"/>
                <a:cs typeface="Arial"/>
                <a:sym typeface="+mn-ea"/>
              </a:rPr>
              <a:t>CroRIS</a:t>
            </a:r>
            <a:endParaRPr lang="en-US" altLang="hr-HR" sz="1600" err="1">
              <a:latin typeface="Arial"/>
              <a:cs typeface="Arial"/>
            </a:endParaRPr>
          </a:p>
          <a:p>
            <a:pPr lvl="1"/>
            <a:r>
              <a:rPr lang="en-US" altLang="hr-HR" sz="1600">
                <a:latin typeface="Arial"/>
                <a:cs typeface="Arial"/>
                <a:sym typeface="+mn-ea"/>
              </a:rPr>
              <a:t>Scientific and technological mapping and foresight exercise</a:t>
            </a:r>
            <a:endParaRPr lang="en-US" altLang="hr-HR" sz="1600" err="1">
              <a:latin typeface="Arial"/>
              <a:cs typeface="Arial"/>
            </a:endParaRPr>
          </a:p>
          <a:p>
            <a:pPr lvl="1"/>
            <a:endParaRPr lang="en-US" altLang="en-US" sz="1330"/>
          </a:p>
        </p:txBody>
      </p:sp>
      <p:sp>
        <p:nvSpPr>
          <p:cNvPr id="4" name="Footer Placeholder 3"/>
          <p:cNvSpPr>
            <a:spLocks noGrp="1"/>
          </p:cNvSpPr>
          <p:nvPr>
            <p:ph type="ftr" sz="quarter" idx="3"/>
          </p:nvPr>
        </p:nvSpPr>
        <p:spPr/>
        <p:txBody>
          <a:bodyPr/>
          <a:lstStyle/>
          <a:p>
            <a:r>
              <a:rPr lang="hr-HR"/>
              <a:t>.</a:t>
            </a:r>
          </a:p>
        </p:txBody>
      </p:sp>
      <p:pic>
        <p:nvPicPr>
          <p:cNvPr id="5" name="Picture 4">
            <a:extLst>
              <a:ext uri="{FF2B5EF4-FFF2-40B4-BE49-F238E27FC236}">
                <a16:creationId xmlns:a16="http://schemas.microsoft.com/office/drawing/2014/main" id="{AC47B2E5-71F7-45A8-85B1-53070F1C71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4094" y="3480866"/>
            <a:ext cx="3171657" cy="8970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89DB-5176-7048-B892-791AA89FBF6B}"/>
              </a:ext>
            </a:extLst>
          </p:cNvPr>
          <p:cNvSpPr>
            <a:spLocks noGrp="1"/>
          </p:cNvSpPr>
          <p:nvPr>
            <p:ph type="title"/>
          </p:nvPr>
        </p:nvSpPr>
        <p:spPr/>
        <p:txBody>
          <a:bodyPr/>
          <a:lstStyle/>
          <a:p>
            <a:r>
              <a:rPr lang="en-US" altLang="hr-HR" sz="2400" dirty="0">
                <a:latin typeface="Arial"/>
                <a:cs typeface="Arial"/>
                <a:sym typeface="+mn-ea"/>
              </a:rPr>
              <a:t>Work on </a:t>
            </a:r>
            <a:r>
              <a:rPr lang="en-US" altLang="hr-HR" sz="2400" dirty="0" err="1">
                <a:latin typeface="Arial"/>
                <a:cs typeface="Arial"/>
                <a:sym typeface="+mn-ea"/>
              </a:rPr>
              <a:t>CroRIS</a:t>
            </a:r>
            <a:endParaRPr lang="hr-HR" dirty="0" err="1">
              <a:latin typeface="Arial"/>
              <a:cs typeface="Arial"/>
            </a:endParaRPr>
          </a:p>
        </p:txBody>
      </p:sp>
      <p:sp>
        <p:nvSpPr>
          <p:cNvPr id="3" name="Content Placeholder 2">
            <a:extLst>
              <a:ext uri="{FF2B5EF4-FFF2-40B4-BE49-F238E27FC236}">
                <a16:creationId xmlns:a16="http://schemas.microsoft.com/office/drawing/2014/main" id="{6E867D35-DA75-1A4B-8B30-38FDCFA49342}"/>
              </a:ext>
            </a:extLst>
          </p:cNvPr>
          <p:cNvSpPr>
            <a:spLocks noGrp="1"/>
          </p:cNvSpPr>
          <p:nvPr>
            <p:ph idx="1"/>
          </p:nvPr>
        </p:nvSpPr>
        <p:spPr/>
        <p:txBody>
          <a:bodyPr/>
          <a:lstStyle/>
          <a:p>
            <a:r>
              <a:rPr lang="en-US" altLang="en-US" sz="1555"/>
              <a:t>Planning</a:t>
            </a:r>
          </a:p>
          <a:p>
            <a:r>
              <a:rPr lang="en-US" altLang="en-US" sz="1555"/>
              <a:t>Development</a:t>
            </a:r>
          </a:p>
          <a:p>
            <a:r>
              <a:rPr lang="en-US" altLang="en-US" sz="1555"/>
              <a:t>Data cleansing and migration</a:t>
            </a:r>
          </a:p>
          <a:p>
            <a:r>
              <a:rPr lang="en-US" altLang="en-US" sz="1555"/>
              <a:t>Integrations</a:t>
            </a:r>
          </a:p>
          <a:p>
            <a:r>
              <a:rPr lang="en-US" altLang="en-US" sz="1555"/>
              <a:t>Promotion</a:t>
            </a:r>
          </a:p>
          <a:p>
            <a:r>
              <a:rPr lang="en-US" altLang="en-US" sz="1555"/>
              <a:t>Education</a:t>
            </a:r>
          </a:p>
          <a:p>
            <a:r>
              <a:rPr lang="en-US" altLang="en-US" sz="1555"/>
              <a:t>Maintenance and further development</a:t>
            </a:r>
          </a:p>
          <a:p>
            <a:endParaRPr lang="hr-HR"/>
          </a:p>
        </p:txBody>
      </p:sp>
      <p:sp>
        <p:nvSpPr>
          <p:cNvPr id="4" name="Footer Placeholder 3">
            <a:extLst>
              <a:ext uri="{FF2B5EF4-FFF2-40B4-BE49-F238E27FC236}">
                <a16:creationId xmlns:a16="http://schemas.microsoft.com/office/drawing/2014/main" id="{A942CE85-84C4-914B-AB84-2A9077BA4197}"/>
              </a:ext>
            </a:extLst>
          </p:cNvPr>
          <p:cNvSpPr>
            <a:spLocks noGrp="1"/>
          </p:cNvSpPr>
          <p:nvPr>
            <p:ph type="ftr" sz="quarter" idx="3"/>
          </p:nvPr>
        </p:nvSpPr>
        <p:spPr/>
        <p:txBody>
          <a:bodyPr/>
          <a:lstStyle/>
          <a:p>
            <a:r>
              <a:rPr lang="hr-HR"/>
              <a:t>.</a:t>
            </a:r>
          </a:p>
        </p:txBody>
      </p:sp>
    </p:spTree>
    <p:extLst>
      <p:ext uri="{BB962C8B-B14F-4D97-AF65-F5344CB8AC3E}">
        <p14:creationId xmlns:p14="http://schemas.microsoft.com/office/powerpoint/2010/main" val="347369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Our Vision of CroRIS</a:t>
            </a:r>
          </a:p>
        </p:txBody>
      </p:sp>
      <p:sp>
        <p:nvSpPr>
          <p:cNvPr id="3" name="Content Placeholder 2"/>
          <p:cNvSpPr>
            <a:spLocks noGrp="1"/>
          </p:cNvSpPr>
          <p:nvPr>
            <p:ph idx="1"/>
          </p:nvPr>
        </p:nvSpPr>
        <p:spPr>
          <a:xfrm>
            <a:off x="628651" y="1186974"/>
            <a:ext cx="7886700" cy="3263504"/>
          </a:xfrm>
        </p:spPr>
        <p:txBody>
          <a:bodyPr vert="horz" lIns="91440" tIns="45720" rIns="91440" bIns="45720" rtlCol="0" anchor="t">
            <a:noAutofit/>
          </a:bodyPr>
          <a:lstStyle/>
          <a:p>
            <a:pPr marL="0" indent="0">
              <a:buNone/>
            </a:pPr>
            <a:r>
              <a:rPr lang="hr-HR" sz="1600" b="1" err="1">
                <a:latin typeface="Arial"/>
                <a:cs typeface="Arial"/>
                <a:sym typeface="+mn-ea"/>
              </a:rPr>
              <a:t>CroRIS</a:t>
            </a:r>
            <a:r>
              <a:rPr lang="hr-HR" sz="1600" b="1">
                <a:latin typeface="Arial"/>
                <a:cs typeface="Arial"/>
                <a:sym typeface="+mn-ea"/>
              </a:rPr>
              <a:t> </a:t>
            </a:r>
            <a:r>
              <a:rPr lang="en-US" altLang="hr-HR" sz="1600" b="1">
                <a:latin typeface="Arial"/>
                <a:cs typeface="Arial"/>
                <a:sym typeface="+mn-ea"/>
              </a:rPr>
              <a:t>will</a:t>
            </a:r>
            <a:r>
              <a:rPr lang="hr-HR" sz="1600" b="1">
                <a:latin typeface="Arial"/>
                <a:cs typeface="Arial"/>
                <a:sym typeface="+mn-ea"/>
              </a:rPr>
              <a:t> </a:t>
            </a:r>
            <a:endParaRPr lang="hr-HR" sz="1600" b="1"/>
          </a:p>
          <a:p>
            <a:r>
              <a:rPr lang="en-US" altLang="hr-HR" sz="1600">
                <a:latin typeface="Arial"/>
                <a:cs typeface="Arial"/>
                <a:sym typeface="+mn-ea"/>
              </a:rPr>
              <a:t>ensure comprehensive and accurate data about all elements of the research system in Croatia</a:t>
            </a:r>
            <a:endParaRPr lang="hr-HR" sz="1600">
              <a:latin typeface="Arial"/>
              <a:cs typeface="Arial"/>
            </a:endParaRPr>
          </a:p>
          <a:p>
            <a:r>
              <a:rPr lang="en-US" altLang="hr-HR" sz="1600">
                <a:latin typeface="Arial"/>
                <a:cs typeface="Arial"/>
                <a:sym typeface="+mn-ea"/>
              </a:rPr>
              <a:t>be the decision-making ground when it comes to research, on all levels </a:t>
            </a:r>
            <a:endParaRPr lang="en-US" altLang="hr-HR" sz="1600"/>
          </a:p>
          <a:p>
            <a:r>
              <a:rPr lang="en-US" altLang="hr-HR" sz="1600">
                <a:latin typeface="Arial"/>
                <a:cs typeface="Arial"/>
              </a:rPr>
              <a:t>enable and promote open science</a:t>
            </a:r>
            <a:endParaRPr lang="hr-HR" sz="1600">
              <a:latin typeface="Arial"/>
              <a:cs typeface="Arial"/>
            </a:endParaRPr>
          </a:p>
          <a:p>
            <a:r>
              <a:rPr lang="en-US" altLang="hr-HR" sz="1600">
                <a:latin typeface="Arial"/>
                <a:cs typeface="Arial"/>
                <a:sym typeface="+mn-ea"/>
              </a:rPr>
              <a:t>efficiently support business processes on all levels (MSE, institutions, researchers, ...)</a:t>
            </a:r>
            <a:endParaRPr lang="en-US" altLang="hr-HR" sz="1600">
              <a:latin typeface="Arial"/>
              <a:cs typeface="Arial"/>
            </a:endParaRPr>
          </a:p>
          <a:p>
            <a:r>
              <a:rPr lang="en-US" altLang="hr-HR" sz="1600">
                <a:latin typeface="Arial"/>
                <a:cs typeface="Arial"/>
                <a:sym typeface="+mn-ea"/>
              </a:rPr>
              <a:t>be open and interoperate with other systems (national and international)</a:t>
            </a:r>
            <a:endParaRPr lang="hr-HR" sz="1600">
              <a:latin typeface="Arial"/>
              <a:cs typeface="Arial"/>
              <a:sym typeface="+mn-ea"/>
            </a:endParaRPr>
          </a:p>
          <a:p>
            <a:r>
              <a:rPr lang="en-US" altLang="hr-HR" sz="1600">
                <a:latin typeface="Arial"/>
                <a:cs typeface="Arial"/>
                <a:sym typeface="+mn-ea"/>
              </a:rPr>
              <a:t>integrate existing information and incorporate them into unique and sustainable information system</a:t>
            </a:r>
            <a:endParaRPr lang="en-US" altLang="hr-HR" sz="1600">
              <a:latin typeface="Arial"/>
              <a:cs typeface="Arial"/>
            </a:endParaRPr>
          </a:p>
          <a:p>
            <a:r>
              <a:rPr lang="en-US" altLang="hr-HR" sz="1600">
                <a:latin typeface="Arial"/>
                <a:cs typeface="Arial"/>
                <a:sym typeface="+mn-ea"/>
              </a:rPr>
              <a:t>enable the connection between research and the real sector</a:t>
            </a:r>
            <a:endParaRPr lang="en-US" altLang="hr-HR" sz="1600">
              <a:latin typeface="Arial"/>
              <a:cs typeface="Arial"/>
            </a:endParaRPr>
          </a:p>
          <a:p>
            <a:endParaRPr lang="en-US" altLang="hr-HR" sz="1600">
              <a:sym typeface="+mn-ea"/>
            </a:endParaRPr>
          </a:p>
        </p:txBody>
      </p:sp>
      <p:sp>
        <p:nvSpPr>
          <p:cNvPr id="4" name="Footer Placeholder 3"/>
          <p:cNvSpPr>
            <a:spLocks noGrp="1"/>
          </p:cNvSpPr>
          <p:nvPr>
            <p:ph type="ftr" sz="quarter" idx="3"/>
          </p:nvPr>
        </p:nvSpPr>
        <p:spPr/>
        <p:txBody>
          <a:bodyPr/>
          <a:lstStyle/>
          <a:p>
            <a:r>
              <a:rPr lang="hr-H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hr-HR"/>
              <a:t>.</a:t>
            </a:r>
          </a:p>
        </p:txBody>
      </p:sp>
      <p:sp>
        <p:nvSpPr>
          <p:cNvPr id="2" name="Title 1"/>
          <p:cNvSpPr>
            <a:spLocks noGrp="1"/>
          </p:cNvSpPr>
          <p:nvPr>
            <p:ph type="title"/>
          </p:nvPr>
        </p:nvSpPr>
        <p:spPr/>
        <p:txBody>
          <a:bodyPr/>
          <a:lstStyle/>
          <a:p>
            <a:r>
              <a:rPr lang="en-US" altLang="en-US">
                <a:sym typeface="+mn-ea"/>
              </a:rPr>
              <a:t>Entities</a:t>
            </a:r>
            <a:endParaRPr lang="en-US"/>
          </a:p>
        </p:txBody>
      </p:sp>
      <p:sp>
        <p:nvSpPr>
          <p:cNvPr id="7" name="Rounded Rectangle 4">
            <a:extLst>
              <a:ext uri="{FF2B5EF4-FFF2-40B4-BE49-F238E27FC236}">
                <a16:creationId xmlns:a16="http://schemas.microsoft.com/office/drawing/2014/main" id="{71091535-E144-3A45-B7D1-E13C8C50D725}"/>
              </a:ext>
            </a:extLst>
          </p:cNvPr>
          <p:cNvSpPr/>
          <p:nvPr/>
        </p:nvSpPr>
        <p:spPr>
          <a:xfrm>
            <a:off x="2596343" y="3686538"/>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Researchers</a:t>
            </a:r>
          </a:p>
        </p:txBody>
      </p:sp>
      <p:sp>
        <p:nvSpPr>
          <p:cNvPr id="9" name="Rounded Rectangle 6">
            <a:extLst>
              <a:ext uri="{FF2B5EF4-FFF2-40B4-BE49-F238E27FC236}">
                <a16:creationId xmlns:a16="http://schemas.microsoft.com/office/drawing/2014/main" id="{8027C8F2-84A8-694B-99B6-FAC0A45BBBA7}"/>
              </a:ext>
            </a:extLst>
          </p:cNvPr>
          <p:cNvSpPr/>
          <p:nvPr/>
        </p:nvSpPr>
        <p:spPr>
          <a:xfrm>
            <a:off x="2286380" y="4119970"/>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A&amp;R institutions</a:t>
            </a:r>
          </a:p>
        </p:txBody>
      </p:sp>
      <p:sp>
        <p:nvSpPr>
          <p:cNvPr id="11" name="Rounded Rectangle 8">
            <a:extLst>
              <a:ext uri="{FF2B5EF4-FFF2-40B4-BE49-F238E27FC236}">
                <a16:creationId xmlns:a16="http://schemas.microsoft.com/office/drawing/2014/main" id="{2C88ADFE-2BDC-9C4C-8234-86BBF7C1E0B9}"/>
              </a:ext>
            </a:extLst>
          </p:cNvPr>
          <p:cNvSpPr/>
          <p:nvPr/>
        </p:nvSpPr>
        <p:spPr>
          <a:xfrm>
            <a:off x="2999067" y="3253110"/>
            <a:ext cx="2102399"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Projects &amp; Funding</a:t>
            </a:r>
          </a:p>
        </p:txBody>
      </p:sp>
      <p:sp>
        <p:nvSpPr>
          <p:cNvPr id="12" name="Rounded Rectangle 9">
            <a:extLst>
              <a:ext uri="{FF2B5EF4-FFF2-40B4-BE49-F238E27FC236}">
                <a16:creationId xmlns:a16="http://schemas.microsoft.com/office/drawing/2014/main" id="{01C85CE9-EF1D-5441-A005-41FF5FBF4C0A}"/>
              </a:ext>
            </a:extLst>
          </p:cNvPr>
          <p:cNvSpPr/>
          <p:nvPr/>
        </p:nvSpPr>
        <p:spPr>
          <a:xfrm>
            <a:off x="4602391" y="1519398"/>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Publications</a:t>
            </a:r>
          </a:p>
        </p:txBody>
      </p:sp>
      <p:sp>
        <p:nvSpPr>
          <p:cNvPr id="13" name="Rounded Rectangle 10">
            <a:extLst>
              <a:ext uri="{FF2B5EF4-FFF2-40B4-BE49-F238E27FC236}">
                <a16:creationId xmlns:a16="http://schemas.microsoft.com/office/drawing/2014/main" id="{61F817E1-8CA5-8149-8A2A-4AFCA549E4EA}"/>
              </a:ext>
            </a:extLst>
          </p:cNvPr>
          <p:cNvSpPr/>
          <p:nvPr/>
        </p:nvSpPr>
        <p:spPr>
          <a:xfrm>
            <a:off x="5368525" y="652542"/>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Patents</a:t>
            </a:r>
          </a:p>
        </p:txBody>
      </p:sp>
      <p:sp>
        <p:nvSpPr>
          <p:cNvPr id="14" name="Rounded Rectangle 11">
            <a:extLst>
              <a:ext uri="{FF2B5EF4-FFF2-40B4-BE49-F238E27FC236}">
                <a16:creationId xmlns:a16="http://schemas.microsoft.com/office/drawing/2014/main" id="{108AD82A-4A56-D048-BE2B-F4E98C04F480}"/>
              </a:ext>
            </a:extLst>
          </p:cNvPr>
          <p:cNvSpPr/>
          <p:nvPr/>
        </p:nvSpPr>
        <p:spPr>
          <a:xfrm>
            <a:off x="3353707" y="2819682"/>
            <a:ext cx="2102398"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Equipment</a:t>
            </a:r>
          </a:p>
        </p:txBody>
      </p:sp>
      <p:sp>
        <p:nvSpPr>
          <p:cNvPr id="15" name="Rounded Rectangle 12">
            <a:extLst>
              <a:ext uri="{FF2B5EF4-FFF2-40B4-BE49-F238E27FC236}">
                <a16:creationId xmlns:a16="http://schemas.microsoft.com/office/drawing/2014/main" id="{786E1CC5-03C7-0F4C-BDAC-27CB3BAADF39}"/>
              </a:ext>
            </a:extLst>
          </p:cNvPr>
          <p:cNvSpPr/>
          <p:nvPr/>
        </p:nvSpPr>
        <p:spPr>
          <a:xfrm>
            <a:off x="4110306" y="1952826"/>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Journals</a:t>
            </a:r>
          </a:p>
        </p:txBody>
      </p:sp>
      <p:sp>
        <p:nvSpPr>
          <p:cNvPr id="16" name="Rounded Rectangle 13">
            <a:extLst>
              <a:ext uri="{FF2B5EF4-FFF2-40B4-BE49-F238E27FC236}">
                <a16:creationId xmlns:a16="http://schemas.microsoft.com/office/drawing/2014/main" id="{B990AB4C-798B-8740-8E39-E9F8CCA9A420}"/>
              </a:ext>
            </a:extLst>
          </p:cNvPr>
          <p:cNvSpPr/>
          <p:nvPr/>
        </p:nvSpPr>
        <p:spPr>
          <a:xfrm>
            <a:off x="5004698" y="1085970"/>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Events</a:t>
            </a:r>
          </a:p>
        </p:txBody>
      </p:sp>
      <p:sp>
        <p:nvSpPr>
          <p:cNvPr id="19" name="Rounded Rectangle 11">
            <a:extLst>
              <a:ext uri="{FF2B5EF4-FFF2-40B4-BE49-F238E27FC236}">
                <a16:creationId xmlns:a16="http://schemas.microsoft.com/office/drawing/2014/main" id="{BD18F823-D089-B646-97B2-1E8C16FEEA0F}"/>
              </a:ext>
            </a:extLst>
          </p:cNvPr>
          <p:cNvSpPr/>
          <p:nvPr/>
        </p:nvSpPr>
        <p:spPr>
          <a:xfrm>
            <a:off x="3708351" y="2386254"/>
            <a:ext cx="2102397"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Services</a:t>
            </a:r>
          </a:p>
        </p:txBody>
      </p:sp>
      <p:sp>
        <p:nvSpPr>
          <p:cNvPr id="20" name="Rounded Rectangle 10">
            <a:extLst>
              <a:ext uri="{FF2B5EF4-FFF2-40B4-BE49-F238E27FC236}">
                <a16:creationId xmlns:a16="http://schemas.microsoft.com/office/drawing/2014/main" id="{5781E89C-E420-7F47-836D-4B7C3F96AE1C}"/>
              </a:ext>
            </a:extLst>
          </p:cNvPr>
          <p:cNvSpPr/>
          <p:nvPr/>
        </p:nvSpPr>
        <p:spPr>
          <a:xfrm>
            <a:off x="5767642" y="219114"/>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Products</a:t>
            </a:r>
          </a:p>
        </p:txBody>
      </p:sp>
    </p:spTree>
    <p:extLst>
      <p:ext uri="{BB962C8B-B14F-4D97-AF65-F5344CB8AC3E}">
        <p14:creationId xmlns:p14="http://schemas.microsoft.com/office/powerpoint/2010/main" val="348718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EB1AD-5CFC-8442-8C83-79472E317552}"/>
              </a:ext>
            </a:extLst>
          </p:cNvPr>
          <p:cNvSpPr txBox="1"/>
          <p:nvPr/>
        </p:nvSpPr>
        <p:spPr>
          <a:xfrm>
            <a:off x="5598460" y="1337969"/>
            <a:ext cx="3065480" cy="21668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100" dirty="0">
                <a:latin typeface="+mj-lt"/>
                <a:ea typeface="+mj-ea"/>
                <a:cs typeface="+mj-cs"/>
              </a:rPr>
              <a:t>Development</a:t>
            </a:r>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Computer script on a screen">
            <a:extLst>
              <a:ext uri="{FF2B5EF4-FFF2-40B4-BE49-F238E27FC236}">
                <a16:creationId xmlns:a16="http://schemas.microsoft.com/office/drawing/2014/main" id="{C2D060CC-2C5D-A90D-124D-B5B97153F64C}"/>
              </a:ext>
            </a:extLst>
          </p:cNvPr>
          <p:cNvPicPr>
            <a:picLocks noChangeAspect="1"/>
          </p:cNvPicPr>
          <p:nvPr/>
        </p:nvPicPr>
        <p:blipFill rotWithShape="1">
          <a:blip r:embed="rId2"/>
          <a:srcRect r="31690" b="-3"/>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2914947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rce - 4x3">
  <a:themeElements>
    <a:clrScheme name="Srce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enovanje-Nekomercijalno-Bez prerada (CC BY-NC-ND)">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srce-predlozak-4x3-OA-CC-BY-NC-20140919</Template>
  <TotalTime>757</TotalTime>
  <Words>1273</Words>
  <Application>Microsoft Office PowerPoint</Application>
  <PresentationFormat>Prikaz na zaslonu (16:9)</PresentationFormat>
  <Paragraphs>196</Paragraphs>
  <Slides>24</Slides>
  <Notes>1</Notes>
  <HiddenSlides>0</HiddenSlides>
  <MMClips>0</MMClips>
  <ScaleCrop>false</ScaleCrop>
  <HeadingPairs>
    <vt:vector size="6" baseType="variant">
      <vt:variant>
        <vt:lpstr>Korišteni fontovi</vt:lpstr>
      </vt:variant>
      <vt:variant>
        <vt:i4>5</vt:i4>
      </vt:variant>
      <vt:variant>
        <vt:lpstr>Tema</vt:lpstr>
      </vt:variant>
      <vt:variant>
        <vt:i4>2</vt:i4>
      </vt:variant>
      <vt:variant>
        <vt:lpstr>Naslovi slajdova</vt:lpstr>
      </vt:variant>
      <vt:variant>
        <vt:i4>24</vt:i4>
      </vt:variant>
    </vt:vector>
  </HeadingPairs>
  <TitlesOfParts>
    <vt:vector size="31" baseType="lpstr">
      <vt:lpstr>Arial</vt:lpstr>
      <vt:lpstr>Arial Narrow</vt:lpstr>
      <vt:lpstr>Calibri</vt:lpstr>
      <vt:lpstr>Calibri Light</vt:lpstr>
      <vt:lpstr>Wingdings</vt:lpstr>
      <vt:lpstr>Srce - 4x3</vt:lpstr>
      <vt:lpstr>Imenovanje-Nekomercijalno-Bez prerada (CC BY-NC-ND)</vt:lpstr>
      <vt:lpstr>PowerPoint prezentacija</vt:lpstr>
      <vt:lpstr>PowerPoint prezentacija</vt:lpstr>
      <vt:lpstr>Ruđer Bošković Institute</vt:lpstr>
      <vt:lpstr>PowerPoint prezentacija</vt:lpstr>
      <vt:lpstr>The Scientific and Technological Foresight Project</vt:lpstr>
      <vt:lpstr>Work on CroRIS</vt:lpstr>
      <vt:lpstr>Our Vision of CroRIS</vt:lpstr>
      <vt:lpstr>Entities</vt:lpstr>
      <vt:lpstr>PowerPoint prezentacija</vt:lpstr>
      <vt:lpstr>System and Data Migration</vt:lpstr>
      <vt:lpstr>MSE – Srce – RBI agreement</vt:lpstr>
      <vt:lpstr>Croatian Research Information Landscape Before CroRIS</vt:lpstr>
      <vt:lpstr>System and Data Migration challenges</vt:lpstr>
      <vt:lpstr>CERIF Model</vt:lpstr>
      <vt:lpstr>CERIF Challenges</vt:lpstr>
      <vt:lpstr>PowerPoint prezentacija</vt:lpstr>
      <vt:lpstr>Data entry </vt:lpstr>
      <vt:lpstr>User roles in CroRIS</vt:lpstr>
      <vt:lpstr>CroRIS Coordinator</vt:lpstr>
      <vt:lpstr>CroRIS - institutional data editors</vt:lpstr>
      <vt:lpstr>PowerPoint prezentacija</vt:lpstr>
      <vt:lpstr>CroRIS and Open Science</vt:lpstr>
      <vt:lpstr>Croatian Open Science Cloud (HR-OOZ) Initiative</vt:lpstr>
      <vt:lpstr>PowerPoint prezentacija</vt:lpstr>
    </vt:vector>
  </TitlesOfParts>
  <Company>Srce - Sveučilište u Zagrebu Sveučilišni računski centar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CroRIS</dc:title>
  <dc:subject>CroRIS</dc:subject>
  <dc:creator>Korisnik</dc:creator>
  <cp:lastModifiedBy>Korisnik</cp:lastModifiedBy>
  <cp:revision>289</cp:revision>
  <cp:lastPrinted>2019-05-17T08:39:28Z</cp:lastPrinted>
  <dcterms:created xsi:type="dcterms:W3CDTF">2019-05-17T08:39:28Z</dcterms:created>
  <dcterms:modified xsi:type="dcterms:W3CDTF">2024-03-08T11:57:33Z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1033-10.1.0.6757</vt:lpwstr>
  </property>
</Properties>
</file>