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4"/>
  </p:notesMasterIdLst>
  <p:sldIdLst>
    <p:sldId id="256" r:id="rId2"/>
    <p:sldId id="447" r:id="rId3"/>
    <p:sldId id="388" r:id="rId4"/>
    <p:sldId id="391" r:id="rId5"/>
    <p:sldId id="392" r:id="rId6"/>
    <p:sldId id="390" r:id="rId7"/>
    <p:sldId id="423" r:id="rId8"/>
    <p:sldId id="389" r:id="rId9"/>
    <p:sldId id="393" r:id="rId10"/>
    <p:sldId id="394" r:id="rId11"/>
    <p:sldId id="395" r:id="rId12"/>
    <p:sldId id="344" r:id="rId13"/>
    <p:sldId id="345" r:id="rId14"/>
    <p:sldId id="424" r:id="rId15"/>
    <p:sldId id="428" r:id="rId16"/>
    <p:sldId id="425" r:id="rId17"/>
    <p:sldId id="427" r:id="rId18"/>
    <p:sldId id="346" r:id="rId19"/>
    <p:sldId id="327" r:id="rId20"/>
    <p:sldId id="432" r:id="rId21"/>
    <p:sldId id="438" r:id="rId22"/>
    <p:sldId id="433" r:id="rId23"/>
    <p:sldId id="434" r:id="rId24"/>
    <p:sldId id="435" r:id="rId25"/>
    <p:sldId id="445" r:id="rId26"/>
    <p:sldId id="429" r:id="rId27"/>
    <p:sldId id="347" r:id="rId28"/>
    <p:sldId id="446" r:id="rId29"/>
    <p:sldId id="350" r:id="rId30"/>
    <p:sldId id="436" r:id="rId31"/>
    <p:sldId id="439" r:id="rId32"/>
    <p:sldId id="440" r:id="rId33"/>
    <p:sldId id="442" r:id="rId34"/>
    <p:sldId id="443" r:id="rId35"/>
    <p:sldId id="444" r:id="rId36"/>
    <p:sldId id="437" r:id="rId37"/>
    <p:sldId id="430" r:id="rId38"/>
    <p:sldId id="431" r:id="rId39"/>
    <p:sldId id="356" r:id="rId40"/>
    <p:sldId id="411" r:id="rId41"/>
    <p:sldId id="448" r:id="rId42"/>
    <p:sldId id="3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91" autoAdjust="0"/>
  </p:normalViewPr>
  <p:slideViewPr>
    <p:cSldViewPr>
      <p:cViewPr varScale="1">
        <p:scale>
          <a:sx n="98" d="100"/>
          <a:sy n="98" d="100"/>
        </p:scale>
        <p:origin x="-102" y="-3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B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631320-51B7-42C0-98DE-AEFA939CC6BB}" type="datetimeFigureOut">
              <a:rPr lang="hr-BA" smtClean="0"/>
              <a:t>23.10.2013.</a:t>
            </a:fld>
            <a:endParaRPr lang="hr-B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B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B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B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77F20A-0F56-46B4-85FB-363F6B237DA3}" type="slidenum">
              <a:rPr lang="hr-BA" smtClean="0"/>
              <a:t>‹#›</a:t>
            </a:fld>
            <a:endParaRPr lang="hr-BA"/>
          </a:p>
        </p:txBody>
      </p:sp>
    </p:spTree>
    <p:extLst>
      <p:ext uri="{BB962C8B-B14F-4D97-AF65-F5344CB8AC3E}">
        <p14:creationId xmlns:p14="http://schemas.microsoft.com/office/powerpoint/2010/main" val="107845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Nekada je ljudsko</a:t>
            </a:r>
            <a:r>
              <a:rPr lang="hr-HR" baseline="0" dirty="0" smtClean="0"/>
              <a:t> znanje bilo okovano lancima, dostupno samo uskom krugu svećenstva i plemstva. No, od pojave guttenbergovog stroja, mnogo se toga izmijenilo. Pojavom interneta, kada smo očekivali da će znanstvene informacije postati dostupnije nego ikada prije, da je objaviti rad znatno jeftinije nego prije, desilo se da se vraćamo u doba okovanih knjiga. Izdavači omogućuju pristup samo onima koji plate skupu preplatu, prodaju znanstvene radove pojedinačno, kao i cipele ili pizzu, produbljuju jaz između bogatih i siromašnih, a niti najbogatija sveučilišta više ne mogu naći opravdanje za rastuće cijene...</a:t>
            </a:r>
            <a:endParaRPr lang="en-US" dirty="0"/>
          </a:p>
        </p:txBody>
      </p:sp>
      <p:sp>
        <p:nvSpPr>
          <p:cNvPr id="4" name="Slide Number Placeholder 3"/>
          <p:cNvSpPr>
            <a:spLocks noGrp="1"/>
          </p:cNvSpPr>
          <p:nvPr>
            <p:ph type="sldNum" sz="quarter" idx="10"/>
          </p:nvPr>
        </p:nvSpPr>
        <p:spPr/>
        <p:txBody>
          <a:bodyPr/>
          <a:lstStyle/>
          <a:p>
            <a:fld id="{4E712D19-E38B-42BB-97D5-B336761A3EFC}"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dirty="0" smtClean="0"/>
              <a:t>Nekada je ljudsko</a:t>
            </a:r>
            <a:r>
              <a:rPr lang="hr-HR" baseline="0" dirty="0" smtClean="0"/>
              <a:t> znanje bilo okovano lancima, dostupno samo uskom krugu svećenstva i plemstva. No, od pojave guttenbergovog stroja, mnogo se toga izmijenilo. Pojavom interneta, kada smo očekivali da će znanstvene informacije postati dostupnije nego ikada prije, da je objaviti rad znatno jeftinije nego prije, desilo se da se vraćamo u doba okovanih knjiga. Izdavači omogućuju pristup samo onima koji plate skupu preplatu, prodaju znanstvene radove pojedinačno, kao i cipele ili pizzu, produbljuju jaz između bogatih i siromašnih, a niti najbogatija sveučilišta više ne mogu naći opravdanje za rastuće cijene...</a:t>
            </a:r>
            <a:endParaRPr lang="en-US" dirty="0"/>
          </a:p>
        </p:txBody>
      </p:sp>
      <p:sp>
        <p:nvSpPr>
          <p:cNvPr id="4" name="Slide Number Placeholder 3"/>
          <p:cNvSpPr>
            <a:spLocks noGrp="1"/>
          </p:cNvSpPr>
          <p:nvPr>
            <p:ph type="sldNum" sz="quarter" idx="10"/>
          </p:nvPr>
        </p:nvSpPr>
        <p:spPr/>
        <p:txBody>
          <a:bodyPr/>
          <a:lstStyle/>
          <a:p>
            <a:fld id="{4E712D19-E38B-42BB-97D5-B336761A3EFC}"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9B46ED79-E964-4E34-9909-5378F45CA03E}" type="slidenum">
              <a:rPr lang="zh-CN" altLang="en-US"/>
              <a:pPr/>
              <a:t>20</a:t>
            </a:fld>
            <a:endParaRPr lang="en-US" altLang="zh-CN" dirty="0"/>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A853C26D-BD09-459B-A631-C11186F57C5A}" type="slidenum">
              <a:rPr lang="hr-HR"/>
              <a:pPr/>
              <a:t>30</a:t>
            </a:fld>
            <a:endParaRPr lang="hr-H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proces dodavanja novih</a:t>
            </a:r>
            <a:r>
              <a:rPr lang="ta-IN" baseline="0" dirty="0" smtClean="0"/>
              <a:t> informacija </a:t>
            </a:r>
            <a:r>
              <a:rPr lang="ta-IN" dirty="0" smtClean="0"/>
              <a:t>postojećem tekstu (dokument kao “gnijezdo podataka”). Sedam ključnih pitanja anotacije: </a:t>
            </a:r>
          </a:p>
          <a:p>
            <a:pPr marL="228600" indent="-228600">
              <a:buAutoNum type="arabicParenR"/>
            </a:pPr>
            <a:r>
              <a:rPr lang="ta-IN" dirty="0" smtClean="0"/>
              <a:t>izvor,</a:t>
            </a:r>
            <a:r>
              <a:rPr lang="ta-IN" baseline="0" dirty="0" smtClean="0"/>
              <a:t> 2) izbor, 3) alati, 4) anotatori, 5) procedure, 6) validacija, 7) pohrana</a:t>
            </a:r>
          </a:p>
          <a:p>
            <a:pPr marL="228600" indent="-228600">
              <a:buAutoNum type="arabicParenR"/>
            </a:pPr>
            <a:endParaRPr lang="ta-IN" baseline="0" dirty="0" smtClean="0"/>
          </a:p>
          <a:p>
            <a:pPr marL="228600" indent="-228600">
              <a:buAutoNum type="arabicParenR"/>
            </a:pPr>
            <a:r>
              <a:rPr lang="ta-IN" baseline="0" dirty="0" smtClean="0"/>
              <a:t>Dijejenje anotacija</a:t>
            </a:r>
            <a:endParaRPr lang="en-US" dirty="0"/>
          </a:p>
        </p:txBody>
      </p:sp>
      <p:sp>
        <p:nvSpPr>
          <p:cNvPr id="4" name="Slide Number Placeholder 3"/>
          <p:cNvSpPr>
            <a:spLocks noGrp="1"/>
          </p:cNvSpPr>
          <p:nvPr>
            <p:ph type="sldNum" sz="quarter" idx="10"/>
          </p:nvPr>
        </p:nvSpPr>
        <p:spPr/>
        <p:txBody>
          <a:bodyPr/>
          <a:lstStyle/>
          <a:p>
            <a:fld id="{7D8CFFB2-4CD0-814D-8DE9-6E516340E52F}" type="slidenum">
              <a:rPr lang="en-US" smtClean="0"/>
              <a:pPr/>
              <a:t>31</a:t>
            </a:fld>
            <a:endParaRPr lang="en-US"/>
          </a:p>
        </p:txBody>
      </p:sp>
    </p:spTree>
    <p:extLst>
      <p:ext uri="{BB962C8B-B14F-4D97-AF65-F5344CB8AC3E}">
        <p14:creationId xmlns:p14="http://schemas.microsoft.com/office/powerpoint/2010/main" val="3852375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err="1" smtClean="0"/>
              <a:t>What</a:t>
            </a:r>
            <a:r>
              <a:rPr lang="hr-HR" dirty="0" smtClean="0"/>
              <a:t> is </a:t>
            </a:r>
            <a:r>
              <a:rPr lang="hr-HR" dirty="0" err="1" smtClean="0"/>
              <a:t>attractive</a:t>
            </a:r>
            <a:r>
              <a:rPr lang="hr-HR" baseline="0" dirty="0" smtClean="0"/>
              <a:t> </a:t>
            </a:r>
            <a:r>
              <a:rPr lang="hr-HR" baseline="0" dirty="0" err="1" smtClean="0"/>
              <a:t>in</a:t>
            </a:r>
            <a:r>
              <a:rPr lang="hr-HR" baseline="0" dirty="0" smtClean="0"/>
              <a:t> </a:t>
            </a:r>
            <a:r>
              <a:rPr lang="hr-HR" baseline="0" dirty="0" err="1" smtClean="0"/>
              <a:t>that</a:t>
            </a:r>
            <a:r>
              <a:rPr lang="hr-HR" baseline="0" dirty="0" smtClean="0"/>
              <a:t> </a:t>
            </a:r>
            <a:r>
              <a:rPr lang="hr-HR" baseline="0" dirty="0" err="1" smtClean="0"/>
              <a:t>interface</a:t>
            </a:r>
            <a:r>
              <a:rPr lang="hr-HR" baseline="0" dirty="0" smtClean="0"/>
              <a:t>?</a:t>
            </a:r>
            <a:endParaRPr lang="hr-HR" dirty="0"/>
          </a:p>
        </p:txBody>
      </p:sp>
      <p:sp>
        <p:nvSpPr>
          <p:cNvPr id="4" name="Slide Number Placeholder 3"/>
          <p:cNvSpPr>
            <a:spLocks noGrp="1"/>
          </p:cNvSpPr>
          <p:nvPr>
            <p:ph type="sldNum" sz="quarter" idx="10"/>
          </p:nvPr>
        </p:nvSpPr>
        <p:spPr/>
        <p:txBody>
          <a:bodyPr/>
          <a:lstStyle/>
          <a:p>
            <a:fld id="{DE4E2A49-43EF-43AA-8104-DFB2A9B6E1E5}" type="slidenum">
              <a:rPr lang="hr-BA" smtClean="0"/>
              <a:pPr/>
              <a:t>37</a:t>
            </a:fld>
            <a:endParaRPr lang="hr-BA"/>
          </a:p>
        </p:txBody>
      </p:sp>
    </p:spTree>
    <p:extLst>
      <p:ext uri="{BB962C8B-B14F-4D97-AF65-F5344CB8AC3E}">
        <p14:creationId xmlns:p14="http://schemas.microsoft.com/office/powerpoint/2010/main" val="3707513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19543E95-DE0E-4509-958D-1ACC903E8DDC}" type="datetimeFigureOut">
              <a:rPr lang="hr-BA" smtClean="0"/>
              <a:pPr/>
              <a:t>23.10.2013.</a:t>
            </a:fld>
            <a:endParaRPr lang="hr-BA"/>
          </a:p>
        </p:txBody>
      </p:sp>
      <p:sp>
        <p:nvSpPr>
          <p:cNvPr id="23" name="Slide Number Placeholder 22"/>
          <p:cNvSpPr>
            <a:spLocks noGrp="1"/>
          </p:cNvSpPr>
          <p:nvPr>
            <p:ph type="sldNum" sz="quarter" idx="11"/>
          </p:nvPr>
        </p:nvSpPr>
        <p:spPr/>
        <p:txBody>
          <a:bodyPr/>
          <a:lstStyle/>
          <a:p>
            <a:fld id="{99E8D956-BEB4-4A25-B9AB-CC1DEC0AF027}" type="slidenum">
              <a:rPr lang="hr-BA" smtClean="0"/>
              <a:pPr/>
              <a:t>‹#›</a:t>
            </a:fld>
            <a:endParaRPr lang="hr-BA"/>
          </a:p>
        </p:txBody>
      </p:sp>
      <p:sp>
        <p:nvSpPr>
          <p:cNvPr id="24" name="Footer Placeholder 23"/>
          <p:cNvSpPr>
            <a:spLocks noGrp="1"/>
          </p:cNvSpPr>
          <p:nvPr>
            <p:ph type="ftr" sz="quarter" idx="12"/>
          </p:nvPr>
        </p:nvSpPr>
        <p:spPr/>
        <p:txBody>
          <a:bodyPr/>
          <a:lstStyle/>
          <a:p>
            <a:endParaRPr lang="hr-BA"/>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43E95-DE0E-4509-958D-1ACC903E8DDC}" type="datetimeFigureOut">
              <a:rPr lang="hr-BA" smtClean="0"/>
              <a:pPr/>
              <a:t>23.10.2013.</a:t>
            </a:fld>
            <a:endParaRPr lang="hr-BA"/>
          </a:p>
        </p:txBody>
      </p:sp>
      <p:sp>
        <p:nvSpPr>
          <p:cNvPr id="5" name="Footer Placeholder 4"/>
          <p:cNvSpPr>
            <a:spLocks noGrp="1"/>
          </p:cNvSpPr>
          <p:nvPr>
            <p:ph type="ftr" sz="quarter" idx="11"/>
          </p:nvPr>
        </p:nvSpPr>
        <p:spPr/>
        <p:txBody>
          <a:bodyPr/>
          <a:lstStyle/>
          <a:p>
            <a:endParaRPr lang="hr-BA"/>
          </a:p>
        </p:txBody>
      </p:sp>
      <p:sp>
        <p:nvSpPr>
          <p:cNvPr id="6" name="Slide Number Placeholder 5"/>
          <p:cNvSpPr>
            <a:spLocks noGrp="1"/>
          </p:cNvSpPr>
          <p:nvPr>
            <p:ph type="sldNum" sz="quarter" idx="12"/>
          </p:nvPr>
        </p:nvSpPr>
        <p:spPr/>
        <p:txBody>
          <a:bodyPr/>
          <a:lstStyle/>
          <a:p>
            <a:fld id="{99E8D956-BEB4-4A25-B9AB-CC1DEC0AF027}" type="slidenum">
              <a:rPr lang="hr-BA" smtClean="0"/>
              <a:pPr/>
              <a:t>‹#›</a:t>
            </a:fld>
            <a:endParaRPr lang="hr-B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543E95-DE0E-4509-958D-1ACC903E8DDC}" type="datetimeFigureOut">
              <a:rPr lang="hr-BA" smtClean="0"/>
              <a:pPr/>
              <a:t>23.10.2013.</a:t>
            </a:fld>
            <a:endParaRPr lang="hr-BA"/>
          </a:p>
        </p:txBody>
      </p:sp>
      <p:sp>
        <p:nvSpPr>
          <p:cNvPr id="5" name="Footer Placeholder 4"/>
          <p:cNvSpPr>
            <a:spLocks noGrp="1"/>
          </p:cNvSpPr>
          <p:nvPr>
            <p:ph type="ftr" sz="quarter" idx="11"/>
          </p:nvPr>
        </p:nvSpPr>
        <p:spPr/>
        <p:txBody>
          <a:bodyPr/>
          <a:lstStyle/>
          <a:p>
            <a:endParaRPr lang="hr-BA"/>
          </a:p>
        </p:txBody>
      </p:sp>
      <p:sp>
        <p:nvSpPr>
          <p:cNvPr id="6" name="Slide Number Placeholder 5"/>
          <p:cNvSpPr>
            <a:spLocks noGrp="1"/>
          </p:cNvSpPr>
          <p:nvPr>
            <p:ph type="sldNum" sz="quarter" idx="12"/>
          </p:nvPr>
        </p:nvSpPr>
        <p:spPr/>
        <p:txBody>
          <a:bodyPr/>
          <a:lstStyle/>
          <a:p>
            <a:fld id="{99E8D956-BEB4-4A25-B9AB-CC1DEC0AF027}" type="slidenum">
              <a:rPr lang="hr-BA" smtClean="0"/>
              <a:pPr/>
              <a:t>‹#›</a:t>
            </a:fld>
            <a:endParaRPr lang="hr-B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2988" y="274638"/>
            <a:ext cx="7643812" cy="850900"/>
          </a:xfrm>
        </p:spPr>
        <p:txBody>
          <a:bodyPr/>
          <a:lstStyle/>
          <a:p>
            <a:r>
              <a:rPr lang="en-US" smtClean="0"/>
              <a:t>Click to edit Master title style</a:t>
            </a:r>
            <a:endParaRPr lang="hr-HR"/>
          </a:p>
        </p:txBody>
      </p:sp>
      <p:sp>
        <p:nvSpPr>
          <p:cNvPr id="3" name="Text Placeholder 2"/>
          <p:cNvSpPr>
            <a:spLocks noGrp="1"/>
          </p:cNvSpPr>
          <p:nvPr>
            <p:ph type="body" sz="half" idx="1"/>
          </p:nvPr>
        </p:nvSpPr>
        <p:spPr>
          <a:xfrm>
            <a:off x="1403350" y="1341438"/>
            <a:ext cx="3565525"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5121275" y="1341438"/>
            <a:ext cx="3565525"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ctangle 4"/>
          <p:cNvSpPr>
            <a:spLocks noGrp="1" noChangeArrowheads="1"/>
          </p:cNvSpPr>
          <p:nvPr>
            <p:ph type="dt" sz="half" idx="10"/>
          </p:nvPr>
        </p:nvSpPr>
        <p:spPr>
          <a:ln/>
        </p:spPr>
        <p:txBody>
          <a:bodyPr/>
          <a:lstStyle>
            <a:lvl1pPr>
              <a:defRPr/>
            </a:lvl1pPr>
          </a:lstStyle>
          <a:p>
            <a:fld id="{19543E95-DE0E-4509-958D-1ACC903E8DDC}" type="datetimeFigureOut">
              <a:rPr lang="hr-BA" smtClean="0"/>
              <a:pPr/>
              <a:t>23.10.2013.</a:t>
            </a:fld>
            <a:endParaRPr lang="hr-BA"/>
          </a:p>
        </p:txBody>
      </p:sp>
      <p:sp>
        <p:nvSpPr>
          <p:cNvPr id="6" name="Rectangle 5"/>
          <p:cNvSpPr>
            <a:spLocks noGrp="1" noChangeArrowheads="1"/>
          </p:cNvSpPr>
          <p:nvPr>
            <p:ph type="ftr" sz="quarter" idx="11"/>
          </p:nvPr>
        </p:nvSpPr>
        <p:spPr>
          <a:ln/>
        </p:spPr>
        <p:txBody>
          <a:bodyPr/>
          <a:lstStyle>
            <a:lvl1pPr>
              <a:defRPr/>
            </a:lvl1pPr>
          </a:lstStyle>
          <a:p>
            <a:endParaRPr lang="hr-BA"/>
          </a:p>
        </p:txBody>
      </p:sp>
      <p:sp>
        <p:nvSpPr>
          <p:cNvPr id="7" name="Rectangle 6"/>
          <p:cNvSpPr>
            <a:spLocks noGrp="1" noChangeArrowheads="1"/>
          </p:cNvSpPr>
          <p:nvPr>
            <p:ph type="sldNum" sz="quarter" idx="12"/>
          </p:nvPr>
        </p:nvSpPr>
        <p:spPr>
          <a:ln/>
        </p:spPr>
        <p:txBody>
          <a:bodyPr/>
          <a:lstStyle>
            <a:lvl1pPr>
              <a:defRPr/>
            </a:lvl1pPr>
          </a:lstStyle>
          <a:p>
            <a:fld id="{99E8D956-BEB4-4A25-B9AB-CC1DEC0AF027}" type="slidenum">
              <a:rPr lang="hr-BA" smtClean="0"/>
              <a:pPr/>
              <a:t>‹#›</a:t>
            </a:fld>
            <a:endParaRPr lang="hr-B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lstStyle>
            <a:lvl1pPr>
              <a:defRPr b="0" i="0">
                <a:solidFill>
                  <a:schemeClr val="tx1"/>
                </a:solidFill>
                <a:latin typeface="Helvetica Neue Light"/>
                <a:cs typeface="Helvetica Neue Light"/>
              </a:defRPr>
            </a:lvl1pPr>
          </a:lstStyle>
          <a:p>
            <a:r>
              <a:rPr kumimoji="0" lang="en-US" smtClean="0"/>
              <a:t>Click to edit Master title style</a:t>
            </a:r>
            <a:endParaRPr kumimoji="0" lang="en-US" dirty="0"/>
          </a:p>
        </p:txBody>
      </p:sp>
      <p:cxnSp>
        <p:nvCxnSpPr>
          <p:cNvPr id="4" name="Straight Connector 3"/>
          <p:cNvCxnSpPr/>
          <p:nvPr/>
        </p:nvCxnSpPr>
        <p:spPr>
          <a:xfrm>
            <a:off x="148339" y="1243114"/>
            <a:ext cx="8847359" cy="1588"/>
          </a:xfrm>
          <a:prstGeom prst="line">
            <a:avLst/>
          </a:prstGeom>
          <a:ln w="12700" cap="flat" cmpd="thickThin"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8145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30"/>
          <p:cNvSpPr>
            <a:spLocks noGrp="1"/>
          </p:cNvSpPr>
          <p:nvPr>
            <p:ph sz="quarter" idx="13"/>
          </p:nvPr>
        </p:nvSpPr>
        <p:spPr>
          <a:xfrm>
            <a:off x="352426" y="1463040"/>
            <a:ext cx="7680960" cy="4724400"/>
          </a:xfrm>
        </p:spPr>
        <p:txBody>
          <a:bodyPr>
            <a:normAutofit/>
          </a:bodyPr>
          <a:lstStyle>
            <a:lvl1pPr marL="457200" indent="-457200">
              <a:buFont typeface="Arial" pitchFamily="34" charset="0"/>
              <a:buChar char="•"/>
              <a:defRPr sz="3200" baseline="0"/>
            </a:lvl1pPr>
            <a:lvl2pPr>
              <a:defRPr sz="2800" baseline="0"/>
            </a:lvl2pPr>
            <a:lvl3pPr>
              <a:defRPr sz="2800" baseline="0"/>
            </a:lvl3pPr>
            <a:lvl4pPr>
              <a:defRPr sz="2800" baseline="0"/>
            </a:lvl4pPr>
            <a:lvl5pPr>
              <a:defRPr sz="28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19543E95-DE0E-4509-958D-1ACC903E8DDC}" type="datetimeFigureOut">
              <a:rPr lang="hr-BA" smtClean="0"/>
              <a:pPr/>
              <a:t>23.10.2013.</a:t>
            </a:fld>
            <a:endParaRPr lang="hr-BA"/>
          </a:p>
        </p:txBody>
      </p:sp>
      <p:sp>
        <p:nvSpPr>
          <p:cNvPr id="19" name="Slide Number Placeholder 18"/>
          <p:cNvSpPr>
            <a:spLocks noGrp="1"/>
          </p:cNvSpPr>
          <p:nvPr>
            <p:ph type="sldNum" sz="quarter" idx="15"/>
          </p:nvPr>
        </p:nvSpPr>
        <p:spPr/>
        <p:txBody>
          <a:bodyPr/>
          <a:lstStyle/>
          <a:p>
            <a:fld id="{99E8D956-BEB4-4A25-B9AB-CC1DEC0AF027}" type="slidenum">
              <a:rPr lang="hr-BA" smtClean="0"/>
              <a:pPr/>
              <a:t>‹#›</a:t>
            </a:fld>
            <a:endParaRPr lang="hr-BA"/>
          </a:p>
        </p:txBody>
      </p:sp>
      <p:sp>
        <p:nvSpPr>
          <p:cNvPr id="21" name="Footer Placeholder 20"/>
          <p:cNvSpPr>
            <a:spLocks noGrp="1"/>
          </p:cNvSpPr>
          <p:nvPr>
            <p:ph type="ftr" sz="quarter" idx="16"/>
          </p:nvPr>
        </p:nvSpPr>
        <p:spPr/>
        <p:txBody>
          <a:bodyPr/>
          <a:lstStyle/>
          <a:p>
            <a:endParaRPr lang="hr-BA"/>
          </a:p>
        </p:txBody>
      </p:sp>
      <p:sp>
        <p:nvSpPr>
          <p:cNvPr id="8" name="Title 7"/>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19543E95-DE0E-4509-958D-1ACC903E8DDC}" type="datetimeFigureOut">
              <a:rPr lang="hr-BA" smtClean="0"/>
              <a:pPr/>
              <a:t>23.10.2013.</a:t>
            </a:fld>
            <a:endParaRPr lang="hr-BA"/>
          </a:p>
        </p:txBody>
      </p:sp>
      <p:sp>
        <p:nvSpPr>
          <p:cNvPr id="20" name="Slide Number Placeholder 19"/>
          <p:cNvSpPr>
            <a:spLocks noGrp="1"/>
          </p:cNvSpPr>
          <p:nvPr>
            <p:ph type="sldNum" sz="quarter" idx="11"/>
          </p:nvPr>
        </p:nvSpPr>
        <p:spPr/>
        <p:txBody>
          <a:bodyPr/>
          <a:lstStyle/>
          <a:p>
            <a:fld id="{99E8D956-BEB4-4A25-B9AB-CC1DEC0AF027}" type="slidenum">
              <a:rPr lang="hr-BA" smtClean="0"/>
              <a:pPr/>
              <a:t>‹#›</a:t>
            </a:fld>
            <a:endParaRPr lang="hr-BA"/>
          </a:p>
        </p:txBody>
      </p:sp>
      <p:sp>
        <p:nvSpPr>
          <p:cNvPr id="21" name="Footer Placeholder 20"/>
          <p:cNvSpPr>
            <a:spLocks noGrp="1"/>
          </p:cNvSpPr>
          <p:nvPr>
            <p:ph type="ftr" sz="quarter" idx="12"/>
          </p:nvPr>
        </p:nvSpPr>
        <p:spPr/>
        <p:txBody>
          <a:bodyPr/>
          <a:lstStyle/>
          <a:p>
            <a:endParaRPr lang="hr-BA"/>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19543E95-DE0E-4509-958D-1ACC903E8DDC}" type="datetimeFigureOut">
              <a:rPr lang="hr-BA" smtClean="0"/>
              <a:pPr/>
              <a:t>23.10.2013.</a:t>
            </a:fld>
            <a:endParaRPr lang="hr-BA"/>
          </a:p>
        </p:txBody>
      </p:sp>
      <p:sp>
        <p:nvSpPr>
          <p:cNvPr id="25" name="Slide Number Placeholder 24"/>
          <p:cNvSpPr>
            <a:spLocks noGrp="1"/>
          </p:cNvSpPr>
          <p:nvPr>
            <p:ph type="sldNum" sz="quarter" idx="16"/>
          </p:nvPr>
        </p:nvSpPr>
        <p:spPr/>
        <p:txBody>
          <a:bodyPr/>
          <a:lstStyle/>
          <a:p>
            <a:fld id="{99E8D956-BEB4-4A25-B9AB-CC1DEC0AF027}" type="slidenum">
              <a:rPr lang="hr-BA" smtClean="0"/>
              <a:pPr/>
              <a:t>‹#›</a:t>
            </a:fld>
            <a:endParaRPr lang="hr-BA"/>
          </a:p>
        </p:txBody>
      </p:sp>
      <p:sp>
        <p:nvSpPr>
          <p:cNvPr id="26" name="Footer Placeholder 25"/>
          <p:cNvSpPr>
            <a:spLocks noGrp="1"/>
          </p:cNvSpPr>
          <p:nvPr>
            <p:ph type="ftr" sz="quarter" idx="17"/>
          </p:nvPr>
        </p:nvSpPr>
        <p:spPr/>
        <p:txBody>
          <a:bodyPr/>
          <a:lstStyle/>
          <a:p>
            <a:endParaRPr lang="hr-B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19543E95-DE0E-4509-958D-1ACC903E8DDC}" type="datetimeFigureOut">
              <a:rPr lang="hr-BA" smtClean="0"/>
              <a:pPr/>
              <a:t>23.10.2013.</a:t>
            </a:fld>
            <a:endParaRPr lang="hr-BA"/>
          </a:p>
        </p:txBody>
      </p:sp>
      <p:sp>
        <p:nvSpPr>
          <p:cNvPr id="24" name="Slide Number Placeholder 23"/>
          <p:cNvSpPr>
            <a:spLocks noGrp="1"/>
          </p:cNvSpPr>
          <p:nvPr>
            <p:ph type="sldNum" sz="quarter" idx="17"/>
          </p:nvPr>
        </p:nvSpPr>
        <p:spPr/>
        <p:txBody>
          <a:bodyPr/>
          <a:lstStyle/>
          <a:p>
            <a:fld id="{99E8D956-BEB4-4A25-B9AB-CC1DEC0AF027}" type="slidenum">
              <a:rPr lang="hr-BA" smtClean="0"/>
              <a:pPr/>
              <a:t>‹#›</a:t>
            </a:fld>
            <a:endParaRPr lang="hr-BA"/>
          </a:p>
        </p:txBody>
      </p:sp>
      <p:sp>
        <p:nvSpPr>
          <p:cNvPr id="29" name="Footer Placeholder 28"/>
          <p:cNvSpPr>
            <a:spLocks noGrp="1"/>
          </p:cNvSpPr>
          <p:nvPr>
            <p:ph type="ftr" sz="quarter" idx="18"/>
          </p:nvPr>
        </p:nvSpPr>
        <p:spPr/>
        <p:txBody>
          <a:bodyPr/>
          <a:lstStyle/>
          <a:p>
            <a:endParaRPr lang="hr-B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10"/>
          <p:cNvSpPr>
            <a:spLocks noGrp="1"/>
          </p:cNvSpPr>
          <p:nvPr>
            <p:ph type="dt" sz="half" idx="10"/>
          </p:nvPr>
        </p:nvSpPr>
        <p:spPr/>
        <p:txBody>
          <a:bodyPr/>
          <a:lstStyle/>
          <a:p>
            <a:fld id="{19543E95-DE0E-4509-958D-1ACC903E8DDC}" type="datetimeFigureOut">
              <a:rPr lang="hr-BA" smtClean="0"/>
              <a:pPr/>
              <a:t>23.10.2013.</a:t>
            </a:fld>
            <a:endParaRPr lang="hr-BA"/>
          </a:p>
        </p:txBody>
      </p:sp>
      <p:sp>
        <p:nvSpPr>
          <p:cNvPr id="14" name="Slide Number Placeholder 13"/>
          <p:cNvSpPr>
            <a:spLocks noGrp="1"/>
          </p:cNvSpPr>
          <p:nvPr>
            <p:ph type="sldNum" sz="quarter" idx="11"/>
          </p:nvPr>
        </p:nvSpPr>
        <p:spPr/>
        <p:txBody>
          <a:bodyPr/>
          <a:lstStyle/>
          <a:p>
            <a:fld id="{99E8D956-BEB4-4A25-B9AB-CC1DEC0AF027}" type="slidenum">
              <a:rPr lang="hr-BA" smtClean="0"/>
              <a:pPr/>
              <a:t>‹#›</a:t>
            </a:fld>
            <a:endParaRPr lang="hr-BA"/>
          </a:p>
        </p:txBody>
      </p:sp>
      <p:sp>
        <p:nvSpPr>
          <p:cNvPr id="18" name="Footer Placeholder 17"/>
          <p:cNvSpPr>
            <a:spLocks noGrp="1"/>
          </p:cNvSpPr>
          <p:nvPr>
            <p:ph type="ftr" sz="quarter" idx="12"/>
          </p:nvPr>
        </p:nvSpPr>
        <p:spPr/>
        <p:txBody>
          <a:bodyPr/>
          <a:lstStyle/>
          <a:p>
            <a:endParaRPr lang="hr-BA"/>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19543E95-DE0E-4509-958D-1ACC903E8DDC}" type="datetimeFigureOut">
              <a:rPr lang="hr-BA" smtClean="0"/>
              <a:pPr/>
              <a:t>23.10.2013.</a:t>
            </a:fld>
            <a:endParaRPr lang="hr-BA"/>
          </a:p>
        </p:txBody>
      </p:sp>
      <p:sp>
        <p:nvSpPr>
          <p:cNvPr id="12" name="Slide Number Placeholder 11"/>
          <p:cNvSpPr>
            <a:spLocks noGrp="1"/>
          </p:cNvSpPr>
          <p:nvPr>
            <p:ph type="sldNum" sz="quarter" idx="11"/>
          </p:nvPr>
        </p:nvSpPr>
        <p:spPr/>
        <p:txBody>
          <a:bodyPr/>
          <a:lstStyle/>
          <a:p>
            <a:fld id="{99E8D956-BEB4-4A25-B9AB-CC1DEC0AF027}" type="slidenum">
              <a:rPr lang="hr-BA" smtClean="0"/>
              <a:pPr/>
              <a:t>‹#›</a:t>
            </a:fld>
            <a:endParaRPr lang="hr-BA"/>
          </a:p>
        </p:txBody>
      </p:sp>
      <p:sp>
        <p:nvSpPr>
          <p:cNvPr id="13" name="Footer Placeholder 12"/>
          <p:cNvSpPr>
            <a:spLocks noGrp="1"/>
          </p:cNvSpPr>
          <p:nvPr>
            <p:ph type="ftr" sz="quarter" idx="12"/>
          </p:nvPr>
        </p:nvSpPr>
        <p:spPr/>
        <p:txBody>
          <a:bodyPr/>
          <a:lstStyle/>
          <a:p>
            <a:endParaRPr lang="hr-B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19543E95-DE0E-4509-958D-1ACC903E8DDC}" type="datetimeFigureOut">
              <a:rPr lang="hr-BA" smtClean="0"/>
              <a:pPr/>
              <a:t>23.10.2013.</a:t>
            </a:fld>
            <a:endParaRPr lang="hr-BA"/>
          </a:p>
        </p:txBody>
      </p:sp>
      <p:sp>
        <p:nvSpPr>
          <p:cNvPr id="18" name="Slide Number Placeholder 17"/>
          <p:cNvSpPr>
            <a:spLocks noGrp="1"/>
          </p:cNvSpPr>
          <p:nvPr>
            <p:ph type="sldNum" sz="quarter" idx="16"/>
          </p:nvPr>
        </p:nvSpPr>
        <p:spPr/>
        <p:txBody>
          <a:bodyPr/>
          <a:lstStyle/>
          <a:p>
            <a:fld id="{99E8D956-BEB4-4A25-B9AB-CC1DEC0AF027}" type="slidenum">
              <a:rPr lang="hr-BA" smtClean="0"/>
              <a:pPr/>
              <a:t>‹#›</a:t>
            </a:fld>
            <a:endParaRPr lang="hr-BA"/>
          </a:p>
        </p:txBody>
      </p:sp>
      <p:sp>
        <p:nvSpPr>
          <p:cNvPr id="20" name="Footer Placeholder 19"/>
          <p:cNvSpPr>
            <a:spLocks noGrp="1"/>
          </p:cNvSpPr>
          <p:nvPr>
            <p:ph type="ftr" sz="quarter" idx="17"/>
          </p:nvPr>
        </p:nvSpPr>
        <p:spPr/>
        <p:txBody>
          <a:bodyPr/>
          <a:lstStyle/>
          <a:p>
            <a:endParaRPr lang="hr-B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19543E95-DE0E-4509-958D-1ACC903E8DDC}" type="datetimeFigureOut">
              <a:rPr lang="hr-BA" smtClean="0"/>
              <a:pPr/>
              <a:t>23.10.2013.</a:t>
            </a:fld>
            <a:endParaRPr lang="hr-BA"/>
          </a:p>
        </p:txBody>
      </p:sp>
      <p:sp>
        <p:nvSpPr>
          <p:cNvPr id="20" name="Slide Number Placeholder 19"/>
          <p:cNvSpPr>
            <a:spLocks noGrp="1"/>
          </p:cNvSpPr>
          <p:nvPr>
            <p:ph type="sldNum" sz="quarter" idx="15"/>
          </p:nvPr>
        </p:nvSpPr>
        <p:spPr/>
        <p:txBody>
          <a:bodyPr/>
          <a:lstStyle/>
          <a:p>
            <a:fld id="{99E8D956-BEB4-4A25-B9AB-CC1DEC0AF027}" type="slidenum">
              <a:rPr lang="hr-BA" smtClean="0"/>
              <a:pPr/>
              <a:t>‹#›</a:t>
            </a:fld>
            <a:endParaRPr lang="hr-BA"/>
          </a:p>
        </p:txBody>
      </p:sp>
      <p:sp>
        <p:nvSpPr>
          <p:cNvPr id="21" name="Footer Placeholder 20"/>
          <p:cNvSpPr>
            <a:spLocks noGrp="1"/>
          </p:cNvSpPr>
          <p:nvPr>
            <p:ph type="ftr" sz="quarter" idx="16"/>
          </p:nvPr>
        </p:nvSpPr>
        <p:spPr/>
        <p:txBody>
          <a:bodyPr/>
          <a:lstStyle/>
          <a:p>
            <a:endParaRPr lang="hr-B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19543E95-DE0E-4509-958D-1ACC903E8DDC}" type="datetimeFigureOut">
              <a:rPr lang="hr-BA" smtClean="0"/>
              <a:pPr/>
              <a:t>23.10.2013.</a:t>
            </a:fld>
            <a:endParaRPr lang="hr-BA"/>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hr-BA"/>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99E8D956-BEB4-4A25-B9AB-CC1DEC0AF027}" type="slidenum">
              <a:rPr lang="hr-BA" smtClean="0"/>
              <a:pPr/>
              <a:t>‹#›</a:t>
            </a:fld>
            <a:endParaRPr lang="hr-BA"/>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defTabSz="914400" rtl="0" eaLnBrk="1" latinLnBrk="0" hangingPunct="1">
        <a:spcBef>
          <a:spcPts val="400"/>
        </a:spcBef>
        <a:buNone/>
        <a:defRPr sz="3800" b="1" kern="1200" cap="all" spc="0" baseline="0">
          <a:solidFill>
            <a:schemeClr val="tx1"/>
          </a:solidFill>
          <a:effectLst>
            <a:outerShdw blurRad="38100" dist="38100" dir="2700000" algn="tl">
              <a:srgbClr val="000000">
                <a:alpha val="43137"/>
              </a:srgbClr>
            </a:outerShdw>
          </a:effectLst>
          <a:latin typeface="+mj-lt"/>
          <a:ea typeface="+mj-ea"/>
          <a:cs typeface="Tunga" pitchFamily="2"/>
        </a:defRPr>
      </a:lvl1pPr>
    </p:titleStyle>
    <p:bodyStyle>
      <a:lvl1pPr marL="0" indent="0" algn="ctr" defTabSz="914400" rtl="0" eaLnBrk="1" latinLnBrk="0" hangingPunct="1">
        <a:spcBef>
          <a:spcPts val="1200"/>
        </a:spcBef>
        <a:spcAft>
          <a:spcPts val="0"/>
        </a:spcAft>
        <a:buClr>
          <a:schemeClr val="accent5"/>
        </a:buClr>
        <a:buFont typeface="Arial" pitchFamily="34" charset="0"/>
        <a:buNone/>
        <a:defRPr sz="2800" b="0" i="0" kern="1200" cap="none" spc="30" baseline="0">
          <a:solidFill>
            <a:schemeClr val="tx1"/>
          </a:solidFill>
          <a:latin typeface="+mn-lt"/>
          <a:ea typeface="+mn-ea"/>
          <a:cs typeface="Tahoma" pitchFamily="34" charset="0"/>
        </a:defRPr>
      </a:lvl1pPr>
      <a:lvl2pPr marL="171450" indent="-171450" algn="ctr" defTabSz="914400" rtl="0" eaLnBrk="1" latinLnBrk="0" hangingPunct="1">
        <a:spcBef>
          <a:spcPts val="600"/>
        </a:spcBef>
        <a:buClr>
          <a:schemeClr val="accent1"/>
        </a:buClr>
        <a:buFont typeface="Arial" pitchFamily="34" charset="0"/>
        <a:buChar char="•"/>
        <a:defRPr sz="2400" kern="1200">
          <a:solidFill>
            <a:schemeClr val="tx1"/>
          </a:solidFill>
          <a:latin typeface="+mn-lt"/>
          <a:ea typeface="+mn-ea"/>
          <a:cs typeface="Tahoma" pitchFamily="34" charset="0"/>
        </a:defRPr>
      </a:lvl2pPr>
      <a:lvl3pPr marL="344488" indent="-165100" algn="ctr" defTabSz="914400" rtl="0" eaLnBrk="1" latinLnBrk="0" hangingPunct="1">
        <a:spcBef>
          <a:spcPts val="600"/>
        </a:spcBef>
        <a:buClr>
          <a:schemeClr val="accent1"/>
        </a:buClr>
        <a:buFont typeface="Arial" pitchFamily="34" charset="0"/>
        <a:buChar char="•"/>
        <a:defRPr sz="2400" kern="1200">
          <a:solidFill>
            <a:schemeClr val="tx1"/>
          </a:solidFill>
          <a:latin typeface="+mn-lt"/>
          <a:ea typeface="+mn-ea"/>
          <a:cs typeface="Tahoma" pitchFamily="34" charset="0"/>
        </a:defRPr>
      </a:lvl3pPr>
      <a:lvl4pPr marL="517525" indent="-169863" algn="ctr" defTabSz="914400" rtl="0" eaLnBrk="1" latinLnBrk="0" hangingPunct="1">
        <a:spcBef>
          <a:spcPts val="600"/>
        </a:spcBef>
        <a:buClr>
          <a:schemeClr val="accent1"/>
        </a:buClr>
        <a:buFont typeface="Arial" pitchFamily="34" charset="0"/>
        <a:buChar char="•"/>
        <a:defRPr sz="2400" kern="1200">
          <a:solidFill>
            <a:schemeClr val="tx1"/>
          </a:solidFill>
          <a:latin typeface="+mn-lt"/>
          <a:ea typeface="+mn-ea"/>
          <a:cs typeface="Tahoma" pitchFamily="34" charset="0"/>
        </a:defRPr>
      </a:lvl4pPr>
      <a:lvl5pPr marL="688975" indent="-173038" algn="ctr" defTabSz="914400" rtl="0" eaLnBrk="1" latinLnBrk="0" hangingPunct="1">
        <a:spcBef>
          <a:spcPts val="600"/>
        </a:spcBef>
        <a:buClr>
          <a:schemeClr val="accent1"/>
        </a:buClr>
        <a:buFont typeface="Arial" pitchFamily="34" charset="0"/>
        <a:buChar char="•"/>
        <a:defRPr sz="24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herald.co.zw/wp-content/uploads/2013/08/gold1.jpg" TargetMode="External"/><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r20.rs6.net/tn.jsp?f=001CReloJOmdUIy8BqEvhxDTT6xdUeas0KkmrbgnDLNIW3YHcRNFNSBjA_mlNWOSqyj6nP4kMieUh0OPmhln3vHL2-QLU3hYjZiOyrfOLXqvDJxTKvVUchLd_I_3Gk_eQpTp_siDLchIBHBq2xK4G8h2-dMzzdU376zJ8OKuzFyWCtxhmntiLd4g7Pf948M2P-3fRfljhZIeKgFO0V_9vC4oQ==&amp;c=isZhqIPvrfKxHcWpQWfpoTHgY7GP_NiX-3OPGu-XAmypYHtX5rOOQQ==&amp;ch=Y-NMbTtffPYvrRzwdT-YIob1Yg2wdda6gIV0lX0yCNhaaLm9KGSKWQ=="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sciencemag.org/content/342/6154/60.ful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86200" y="5105400"/>
            <a:ext cx="4572000" cy="1368798"/>
          </a:xfrm>
        </p:spPr>
        <p:txBody>
          <a:bodyPr>
            <a:normAutofit/>
          </a:bodyPr>
          <a:lstStyle/>
          <a:p>
            <a:r>
              <a:rPr lang="en-US" smtClean="0"/>
              <a:t>Jadranka Stojanovski</a:t>
            </a:r>
          </a:p>
          <a:p>
            <a:r>
              <a:rPr lang="en-US" smtClean="0"/>
              <a:t>Sveučilište u Zadru, Institut Ruđer Bošković</a:t>
            </a:r>
            <a:endParaRPr lang="hr-BA"/>
          </a:p>
        </p:txBody>
      </p:sp>
      <p:sp>
        <p:nvSpPr>
          <p:cNvPr id="2" name="Title 1"/>
          <p:cNvSpPr>
            <a:spLocks noGrp="1"/>
          </p:cNvSpPr>
          <p:nvPr>
            <p:ph type="title"/>
          </p:nvPr>
        </p:nvSpPr>
        <p:spPr>
          <a:xfrm>
            <a:off x="304800" y="1981200"/>
            <a:ext cx="7680960" cy="2438399"/>
          </a:xfrm>
        </p:spPr>
        <p:txBody>
          <a:bodyPr>
            <a:normAutofit fontScale="90000"/>
          </a:bodyPr>
          <a:lstStyle/>
          <a:p>
            <a:pPr algn="l"/>
            <a:r>
              <a:rPr lang="hr-HR" dirty="0" smtClean="0"/>
              <a:t>ZNANSTVENO IZDAVAŠTVO </a:t>
            </a:r>
            <a:br>
              <a:rPr lang="hr-HR" dirty="0" smtClean="0"/>
            </a:br>
            <a:r>
              <a:rPr lang="hr-HR" dirty="0" smtClean="0"/>
              <a:t>gdje smo i kamo idemo?</a:t>
            </a:r>
            <a:endParaRPr lang="hr-B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0398" y="0"/>
            <a:ext cx="3703602" cy="32182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hr-HR" dirty="0" err="1" smtClean="0"/>
              <a:t>Harnad</a:t>
            </a:r>
            <a:r>
              <a:rPr lang="hr-HR" dirty="0" smtClean="0"/>
              <a:t>, 2002</a:t>
            </a:r>
            <a:endParaRPr lang="hr-HR" dirty="0"/>
          </a:p>
        </p:txBody>
      </p:sp>
      <p:sp>
        <p:nvSpPr>
          <p:cNvPr id="3" name="Text Placeholder 2"/>
          <p:cNvSpPr>
            <a:spLocks noGrp="1"/>
          </p:cNvSpPr>
          <p:nvPr>
            <p:ph type="body" sz="half" idx="15"/>
          </p:nvPr>
        </p:nvSpPr>
        <p:spPr/>
        <p:txBody>
          <a:bodyPr/>
          <a:lstStyle/>
          <a:p>
            <a:r>
              <a:rPr lang="hr-HR" dirty="0" err="1" smtClean="0"/>
              <a:t>Suber</a:t>
            </a:r>
            <a:r>
              <a:rPr lang="hr-HR" dirty="0" smtClean="0"/>
              <a:t> i </a:t>
            </a:r>
            <a:r>
              <a:rPr lang="hr-HR" dirty="0" err="1" smtClean="0"/>
              <a:t>Harnad</a:t>
            </a:r>
            <a:r>
              <a:rPr lang="hr-HR" dirty="0" smtClean="0"/>
              <a:t>, 2008</a:t>
            </a:r>
            <a:endParaRPr lang="hr-HR" dirty="0"/>
          </a:p>
        </p:txBody>
      </p:sp>
      <p:sp>
        <p:nvSpPr>
          <p:cNvPr id="4" name="Content Placeholder 3"/>
          <p:cNvSpPr>
            <a:spLocks noGrp="1"/>
          </p:cNvSpPr>
          <p:nvPr>
            <p:ph sz="quarter" idx="14"/>
          </p:nvPr>
        </p:nvSpPr>
        <p:spPr>
          <a:xfrm>
            <a:off x="4648200" y="2011680"/>
            <a:ext cx="4138613" cy="4465320"/>
          </a:xfrm>
        </p:spPr>
        <p:txBody>
          <a:bodyPr>
            <a:normAutofit fontScale="92500" lnSpcReduction="10000"/>
          </a:bodyPr>
          <a:lstStyle/>
          <a:p>
            <a:r>
              <a:rPr lang="hr-HR" sz="1900" b="1" dirty="0" smtClean="0">
                <a:solidFill>
                  <a:srgbClr val="FF0000"/>
                </a:solidFill>
                <a:effectLst>
                  <a:outerShdw blurRad="38100" dist="38100" dir="2700000" algn="tl">
                    <a:srgbClr val="000000">
                      <a:alpha val="43137"/>
                    </a:srgbClr>
                  </a:outerShdw>
                </a:effectLst>
              </a:rPr>
              <a:t>Gratis OA </a:t>
            </a:r>
            <a:r>
              <a:rPr lang="hr-HR" dirty="0" smtClean="0"/>
              <a:t>– (1) </a:t>
            </a:r>
            <a:r>
              <a:rPr lang="en-US" i="1" dirty="0" smtClean="0"/>
              <a:t>immediate</a:t>
            </a:r>
            <a:r>
              <a:rPr lang="en-US" i="1" dirty="0"/>
              <a:t>, permanent online access, free for all </a:t>
            </a:r>
            <a:endParaRPr lang="hr-HR" i="1" dirty="0" smtClean="0"/>
          </a:p>
          <a:p>
            <a:r>
              <a:rPr lang="en-US" dirty="0"/>
              <a:t>(2) clicking, </a:t>
            </a:r>
            <a:br>
              <a:rPr lang="en-US" dirty="0"/>
            </a:br>
            <a:r>
              <a:rPr lang="en-US" dirty="0"/>
              <a:t>(3) on-screen access, </a:t>
            </a:r>
            <a:br>
              <a:rPr lang="en-US" dirty="0"/>
            </a:br>
            <a:r>
              <a:rPr lang="en-US" dirty="0"/>
              <a:t>(4) linking, </a:t>
            </a:r>
            <a:br>
              <a:rPr lang="en-US" dirty="0"/>
            </a:br>
            <a:r>
              <a:rPr lang="en-US" dirty="0"/>
              <a:t>(5) downloading, </a:t>
            </a:r>
            <a:br>
              <a:rPr lang="en-US" dirty="0"/>
            </a:br>
            <a:r>
              <a:rPr lang="en-US" dirty="0"/>
              <a:t>(6) local storage, </a:t>
            </a:r>
            <a:br>
              <a:rPr lang="en-US" dirty="0"/>
            </a:br>
            <a:r>
              <a:rPr lang="en-US" dirty="0"/>
              <a:t>(7) local print-off of hard copy, and </a:t>
            </a:r>
            <a:br>
              <a:rPr lang="en-US" dirty="0"/>
            </a:br>
            <a:r>
              <a:rPr lang="en-US" dirty="0"/>
              <a:t>(8) local data-mining by the user</a:t>
            </a:r>
            <a:r>
              <a:rPr lang="en-US" dirty="0" smtClean="0"/>
              <a:t>,</a:t>
            </a:r>
            <a:endParaRPr lang="hr-HR" dirty="0" smtClean="0"/>
          </a:p>
          <a:p>
            <a:r>
              <a:rPr lang="hr-HR" sz="1900" b="1" dirty="0" smtClean="0">
                <a:solidFill>
                  <a:srgbClr val="FF0000"/>
                </a:solidFill>
                <a:effectLst>
                  <a:outerShdw blurRad="38100" dist="38100" dir="2700000" algn="tl">
                    <a:srgbClr val="000000">
                      <a:alpha val="43137"/>
                    </a:srgbClr>
                  </a:outerShdw>
                </a:effectLst>
              </a:rPr>
              <a:t>Libre OA </a:t>
            </a:r>
            <a:r>
              <a:rPr lang="hr-HR" dirty="0" smtClean="0"/>
              <a:t>– (1) </a:t>
            </a:r>
            <a:r>
              <a:rPr lang="en-US" i="1" dirty="0"/>
              <a:t>immediate, permanent online access, free for </a:t>
            </a:r>
            <a:r>
              <a:rPr lang="en-US" i="1" dirty="0" smtClean="0"/>
              <a:t>all</a:t>
            </a:r>
            <a:endParaRPr lang="hr-HR" i="1" dirty="0" smtClean="0"/>
          </a:p>
          <a:p>
            <a:r>
              <a:rPr lang="hr-HR" i="1" dirty="0" smtClean="0"/>
              <a:t>PLUS (2) do (8)</a:t>
            </a:r>
          </a:p>
          <a:p>
            <a:r>
              <a:rPr lang="hr-HR" i="1" dirty="0" smtClean="0"/>
              <a:t>PLUS</a:t>
            </a:r>
          </a:p>
          <a:p>
            <a:pPr marL="285750" indent="-285750">
              <a:lnSpc>
                <a:spcPct val="120000"/>
              </a:lnSpc>
              <a:spcBef>
                <a:spcPts val="0"/>
              </a:spcBef>
              <a:buFontTx/>
              <a:buChar char="-"/>
            </a:pPr>
            <a:r>
              <a:rPr lang="hr-HR" i="1" dirty="0" smtClean="0"/>
              <a:t>re-use</a:t>
            </a:r>
          </a:p>
          <a:p>
            <a:pPr marL="285750" indent="-285750">
              <a:lnSpc>
                <a:spcPct val="120000"/>
              </a:lnSpc>
              <a:spcBef>
                <a:spcPts val="0"/>
              </a:spcBef>
              <a:buFontTx/>
              <a:buChar char="-"/>
            </a:pPr>
            <a:r>
              <a:rPr lang="hr-HR" i="1" dirty="0" smtClean="0"/>
              <a:t>re-</a:t>
            </a:r>
            <a:r>
              <a:rPr lang="hr-HR" i="1" dirty="0" err="1" smtClean="0"/>
              <a:t>publication</a:t>
            </a:r>
            <a:endParaRPr lang="hr-HR" i="1" dirty="0" smtClean="0"/>
          </a:p>
          <a:p>
            <a:pPr marL="285750" indent="-285750">
              <a:lnSpc>
                <a:spcPct val="120000"/>
              </a:lnSpc>
              <a:spcBef>
                <a:spcPts val="0"/>
              </a:spcBef>
              <a:buFontTx/>
              <a:buChar char="-"/>
            </a:pPr>
            <a:r>
              <a:rPr lang="hr-HR" i="1" dirty="0" smtClean="0"/>
              <a:t>re-</a:t>
            </a:r>
            <a:r>
              <a:rPr lang="hr-HR" i="1" dirty="0" err="1" smtClean="0"/>
              <a:t>mix</a:t>
            </a:r>
            <a:endParaRPr lang="hr-HR" i="1" dirty="0" smtClean="0"/>
          </a:p>
          <a:p>
            <a:pPr marL="285750" indent="-285750">
              <a:buFontTx/>
              <a:buChar char="-"/>
            </a:pPr>
            <a:endParaRPr lang="hr-HR" dirty="0"/>
          </a:p>
        </p:txBody>
      </p:sp>
      <p:sp>
        <p:nvSpPr>
          <p:cNvPr id="5" name="Content Placeholder 4"/>
          <p:cNvSpPr>
            <a:spLocks noGrp="1"/>
          </p:cNvSpPr>
          <p:nvPr>
            <p:ph sz="quarter" idx="13"/>
          </p:nvPr>
        </p:nvSpPr>
        <p:spPr/>
        <p:txBody>
          <a:bodyPr/>
          <a:lstStyle/>
          <a:p>
            <a:r>
              <a:rPr lang="hr-HR" sz="2800" b="1" dirty="0" err="1" smtClean="0">
                <a:solidFill>
                  <a:srgbClr val="00B050"/>
                </a:solidFill>
              </a:rPr>
              <a:t>green</a:t>
            </a:r>
            <a:endParaRPr lang="hr-HR" sz="2800" b="1" dirty="0" smtClean="0">
              <a:solidFill>
                <a:srgbClr val="00B050"/>
              </a:solidFill>
            </a:endParaRPr>
          </a:p>
          <a:p>
            <a:r>
              <a:rPr lang="hr-HR" sz="2000" dirty="0" err="1" smtClean="0"/>
              <a:t>samoarhiviranje</a:t>
            </a:r>
            <a:endParaRPr lang="hr-HR" sz="2000" dirty="0"/>
          </a:p>
          <a:p>
            <a:endParaRPr lang="hr-HR" sz="2000" dirty="0" smtClean="0"/>
          </a:p>
          <a:p>
            <a:r>
              <a:rPr lang="hr-HR" sz="2800" b="1" dirty="0" smtClean="0">
                <a:solidFill>
                  <a:srgbClr val="FFC000"/>
                </a:solidFill>
              </a:rPr>
              <a:t>gold </a:t>
            </a:r>
            <a:r>
              <a:rPr lang="hr-HR" sz="2400" dirty="0" smtClean="0">
                <a:solidFill>
                  <a:srgbClr val="FFC000"/>
                </a:solidFill>
              </a:rPr>
              <a:t>(</a:t>
            </a:r>
            <a:r>
              <a:rPr lang="hr-HR" sz="2400" i="1" dirty="0" smtClean="0">
                <a:solidFill>
                  <a:srgbClr val="FFC000"/>
                </a:solidFill>
              </a:rPr>
              <a:t>fee</a:t>
            </a:r>
            <a:r>
              <a:rPr lang="hr-HR" sz="2400" dirty="0" smtClean="0">
                <a:solidFill>
                  <a:srgbClr val="FFC000"/>
                </a:solidFill>
              </a:rPr>
              <a:t> ili </a:t>
            </a:r>
            <a:r>
              <a:rPr lang="hr-HR" sz="2400" i="1" dirty="0" smtClean="0">
                <a:solidFill>
                  <a:srgbClr val="FFC000"/>
                </a:solidFill>
              </a:rPr>
              <a:t>non-fee</a:t>
            </a:r>
            <a:r>
              <a:rPr lang="hr-HR" sz="2400" dirty="0" smtClean="0">
                <a:solidFill>
                  <a:srgbClr val="FFC000"/>
                </a:solidFill>
              </a:rPr>
              <a:t>)</a:t>
            </a:r>
            <a:endParaRPr lang="hr-HR" sz="2800" dirty="0" smtClean="0">
              <a:solidFill>
                <a:srgbClr val="FFC000"/>
              </a:solidFill>
            </a:endParaRPr>
          </a:p>
          <a:p>
            <a:r>
              <a:rPr lang="hr-HR" sz="2000" dirty="0" smtClean="0"/>
              <a:t>OA časopisi</a:t>
            </a:r>
            <a:endParaRPr lang="hr-HR" sz="2000" dirty="0"/>
          </a:p>
        </p:txBody>
      </p:sp>
      <p:sp>
        <p:nvSpPr>
          <p:cNvPr id="6" name="Title 5"/>
          <p:cNvSpPr>
            <a:spLocks noGrp="1"/>
          </p:cNvSpPr>
          <p:nvPr>
            <p:ph type="title"/>
          </p:nvPr>
        </p:nvSpPr>
        <p:spPr/>
        <p:txBody>
          <a:bodyPr/>
          <a:lstStyle/>
          <a:p>
            <a:r>
              <a:rPr lang="hr-HR" dirty="0" smtClean="0"/>
              <a:t>OA = </a:t>
            </a:r>
            <a:r>
              <a:rPr lang="hr-HR" dirty="0" err="1" smtClean="0"/>
              <a:t>digital</a:t>
            </a:r>
            <a:r>
              <a:rPr lang="hr-HR" dirty="0" smtClean="0"/>
              <a:t>, online, </a:t>
            </a:r>
            <a:r>
              <a:rPr lang="hr-HR" dirty="0" err="1" smtClean="0"/>
              <a:t>free</a:t>
            </a:r>
            <a:r>
              <a:rPr lang="hr-HR" dirty="0" smtClean="0"/>
              <a:t> </a:t>
            </a:r>
            <a:r>
              <a:rPr lang="hr-HR" dirty="0" err="1" smtClean="0"/>
              <a:t>of</a:t>
            </a:r>
            <a:r>
              <a:rPr lang="hr-HR" dirty="0" smtClean="0"/>
              <a:t> </a:t>
            </a:r>
            <a:r>
              <a:rPr lang="hr-HR" dirty="0" err="1" smtClean="0"/>
              <a:t>charge..</a:t>
            </a:r>
            <a:r>
              <a:rPr lang="hr-HR" dirty="0" smtClean="0"/>
              <a:t>.</a:t>
            </a:r>
            <a:endParaRPr lang="hr-HR" dirty="0"/>
          </a:p>
        </p:txBody>
      </p:sp>
      <p:pic>
        <p:nvPicPr>
          <p:cNvPr id="7170" name="Picture 2" descr="http://www.herald.co.zw/wp-content/uploads/2013/08/gol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731382"/>
            <a:ext cx="2663825" cy="20202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16200000">
            <a:off x="1853745" y="5278893"/>
            <a:ext cx="2514600" cy="430887"/>
          </a:xfrm>
          <a:prstGeom prst="rect">
            <a:avLst/>
          </a:prstGeom>
          <a:noFill/>
        </p:spPr>
        <p:txBody>
          <a:bodyPr wrap="square" rtlCol="0">
            <a:spAutoFit/>
          </a:bodyPr>
          <a:lstStyle/>
          <a:p>
            <a:r>
              <a:rPr lang="hr-HR" sz="1100" dirty="0">
                <a:hlinkClick r:id="rId3"/>
              </a:rPr>
              <a:t>http://www.herald.co.zw/</a:t>
            </a:r>
            <a:r>
              <a:rPr lang="hr-HR" sz="1100" dirty="0" err="1">
                <a:hlinkClick r:id="rId3"/>
              </a:rPr>
              <a:t>wp</a:t>
            </a:r>
            <a:r>
              <a:rPr lang="hr-HR" sz="1100" dirty="0">
                <a:hlinkClick r:id="rId3"/>
              </a:rPr>
              <a:t>-</a:t>
            </a:r>
            <a:r>
              <a:rPr lang="hr-HR" sz="1100" dirty="0" err="1">
                <a:hlinkClick r:id="rId3"/>
              </a:rPr>
              <a:t>content</a:t>
            </a:r>
            <a:r>
              <a:rPr lang="hr-HR" sz="1100" dirty="0">
                <a:hlinkClick r:id="rId3"/>
              </a:rPr>
              <a:t>/</a:t>
            </a:r>
            <a:r>
              <a:rPr lang="hr-HR" sz="1100" dirty="0" err="1">
                <a:hlinkClick r:id="rId3"/>
              </a:rPr>
              <a:t>uploads</a:t>
            </a:r>
            <a:r>
              <a:rPr lang="hr-HR" sz="1100" dirty="0">
                <a:hlinkClick r:id="rId3"/>
              </a:rPr>
              <a:t>/2013/08/gold1.jpg</a:t>
            </a:r>
            <a:endParaRPr lang="hr-HR" sz="1100" dirty="0"/>
          </a:p>
        </p:txBody>
      </p:sp>
    </p:spTree>
    <p:extLst>
      <p:ext uri="{BB962C8B-B14F-4D97-AF65-F5344CB8AC3E}">
        <p14:creationId xmlns:p14="http://schemas.microsoft.com/office/powerpoint/2010/main" val="78396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170"/>
                                        </p:tgtEl>
                                        <p:attrNameLst>
                                          <p:attrName>style.visibility</p:attrName>
                                        </p:attrNameLst>
                                      </p:cBhvr>
                                      <p:to>
                                        <p:strVal val="visible"/>
                                      </p:to>
                                    </p:set>
                                    <p:animEffect transition="in" filter="fade">
                                      <p:cBhvr>
                                        <p:cTn id="28" dur="500"/>
                                        <p:tgtEl>
                                          <p:spTgt spid="717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fade">
                                      <p:cBhvr>
                                        <p:cTn id="36" dur="5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fade">
                                      <p:cBhvr>
                                        <p:cTn id="41" dur="500"/>
                                        <p:tgtEl>
                                          <p:spTgt spid="4">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fade">
                                      <p:cBhvr>
                                        <p:cTn id="44" dur="500"/>
                                        <p:tgtEl>
                                          <p:spTgt spid="4">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fade">
                                      <p:cBhvr>
                                        <p:cTn id="49" dur="500"/>
                                        <p:tgtEl>
                                          <p:spTgt spid="4">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
                                            <p:txEl>
                                              <p:pRg st="3" end="3"/>
                                            </p:txEl>
                                          </p:spTgt>
                                        </p:tgtEl>
                                        <p:attrNameLst>
                                          <p:attrName>style.visibility</p:attrName>
                                        </p:attrNameLst>
                                      </p:cBhvr>
                                      <p:to>
                                        <p:strVal val="visible"/>
                                      </p:to>
                                    </p:set>
                                    <p:animEffect transition="in" filter="fade">
                                      <p:cBhvr>
                                        <p:cTn id="54" dur="500"/>
                                        <p:tgtEl>
                                          <p:spTgt spid="4">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animEffect transition="in" filter="fade">
                                      <p:cBhvr>
                                        <p:cTn id="59" dur="500"/>
                                        <p:tgtEl>
                                          <p:spTgt spid="4">
                                            <p:txEl>
                                              <p:pRg st="4" end="4"/>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fade">
                                      <p:cBhvr>
                                        <p:cTn id="62" dur="500"/>
                                        <p:tgtEl>
                                          <p:spTgt spid="4">
                                            <p:txEl>
                                              <p:pRg st="5" end="5"/>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animEffect transition="in" filter="fade">
                                      <p:cBhvr>
                                        <p:cTn id="65" dur="500"/>
                                        <p:tgtEl>
                                          <p:spTgt spid="4">
                                            <p:txEl>
                                              <p:pRg st="6" end="6"/>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
                                            <p:txEl>
                                              <p:pRg st="7" end="7"/>
                                            </p:txEl>
                                          </p:spTgt>
                                        </p:tgtEl>
                                        <p:attrNameLst>
                                          <p:attrName>style.visibility</p:attrName>
                                        </p:attrNameLst>
                                      </p:cBhvr>
                                      <p:to>
                                        <p:strVal val="visible"/>
                                      </p:to>
                                    </p:set>
                                    <p:animEffect transition="in" filter="fade">
                                      <p:cBhvr>
                                        <p:cTn id="6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uiExpand="1" build="p"/>
      <p:bldP spid="5" grpId="0" uiExpand="1"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hr-HR" dirty="0" smtClean="0"/>
              <a:t>APC, </a:t>
            </a:r>
            <a:r>
              <a:rPr lang="hr-HR" dirty="0" err="1" smtClean="0"/>
              <a:t>peer</a:t>
            </a:r>
            <a:r>
              <a:rPr lang="hr-HR" dirty="0" smtClean="0"/>
              <a:t> </a:t>
            </a:r>
            <a:r>
              <a:rPr lang="hr-HR" dirty="0" err="1" smtClean="0"/>
              <a:t>review</a:t>
            </a:r>
            <a:r>
              <a:rPr lang="hr-HR" dirty="0" smtClean="0"/>
              <a:t> i </a:t>
            </a:r>
            <a:r>
              <a:rPr lang="hr-HR" dirty="0" err="1" smtClean="0"/>
              <a:t>altmetrics</a:t>
            </a:r>
            <a:endParaRPr lang="hr-HR" dirty="0"/>
          </a:p>
        </p:txBody>
      </p:sp>
      <p:sp>
        <p:nvSpPr>
          <p:cNvPr id="3" name="Title 2"/>
          <p:cNvSpPr>
            <a:spLocks noGrp="1"/>
          </p:cNvSpPr>
          <p:nvPr>
            <p:ph type="title"/>
          </p:nvPr>
        </p:nvSpPr>
        <p:spPr/>
        <p:txBody>
          <a:bodyPr/>
          <a:lstStyle/>
          <a:p>
            <a:r>
              <a:rPr lang="hr-HR" dirty="0" smtClean="0"/>
              <a:t>Danas</a:t>
            </a:r>
            <a:endParaRPr lang="hr-HR" dirty="0"/>
          </a:p>
        </p:txBody>
      </p:sp>
    </p:spTree>
    <p:extLst>
      <p:ext uri="{BB962C8B-B14F-4D97-AF65-F5344CB8AC3E}">
        <p14:creationId xmlns:p14="http://schemas.microsoft.com/office/powerpoint/2010/main" val="2089716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lnSpcReduction="10000"/>
          </a:bodyPr>
          <a:lstStyle/>
          <a:p>
            <a:r>
              <a:rPr lang="en-US" b="1" dirty="0"/>
              <a:t>International Journal of Humanities and Social Science (IJHSS)</a:t>
            </a:r>
            <a:endParaRPr lang="en-US" dirty="0"/>
          </a:p>
          <a:p>
            <a:r>
              <a:rPr lang="en-US" b="1" dirty="0"/>
              <a:t>ISSN 2220-8488 (Print), 2221- 0989 (Online) </a:t>
            </a:r>
            <a:endParaRPr lang="en-US" dirty="0"/>
          </a:p>
          <a:p>
            <a:r>
              <a:rPr lang="en-US" dirty="0"/>
              <a:t> </a:t>
            </a:r>
          </a:p>
          <a:p>
            <a:r>
              <a:rPr lang="en-US" b="1" i="1" dirty="0"/>
              <a:t>International Journal of Humanities and Social Science (IJHSS)</a:t>
            </a:r>
            <a:r>
              <a:rPr lang="en-US" dirty="0"/>
              <a:t> is an open access, peer-reviewed and refereed international journal published by </a:t>
            </a:r>
            <a:r>
              <a:rPr lang="en-US" u="sng" dirty="0"/>
              <a:t>Center for Promoting Ideas, USA</a:t>
            </a:r>
            <a:r>
              <a:rPr lang="en-US" dirty="0"/>
              <a:t>. The main objective of IJHSS is to provide an intellectual platform for the international scholars. IJHSS aims to promote interdisciplinary studies in humanities and social science and become the leading journal in humanities and social science in the world.</a:t>
            </a:r>
          </a:p>
          <a:p>
            <a:endParaRPr lang="hr-HR" dirty="0"/>
          </a:p>
        </p:txBody>
      </p:sp>
      <p:sp>
        <p:nvSpPr>
          <p:cNvPr id="3" name="Content Placeholder 2"/>
          <p:cNvSpPr>
            <a:spLocks noGrp="1"/>
          </p:cNvSpPr>
          <p:nvPr>
            <p:ph sz="quarter" idx="13"/>
          </p:nvPr>
        </p:nvSpPr>
        <p:spPr/>
        <p:txBody>
          <a:bodyPr/>
          <a:lstStyle/>
          <a:p>
            <a:r>
              <a:rPr lang="en-US" b="1" dirty="0"/>
              <a:t>Dear Researcher</a:t>
            </a:r>
            <a:endParaRPr lang="en-US" dirty="0"/>
          </a:p>
          <a:p>
            <a:r>
              <a:rPr lang="en-US" dirty="0"/>
              <a:t>Based upon your other valuable publications in International indexes, we herby invite you to submit your current scientific manuscript to multidisciplinary journal of </a:t>
            </a:r>
            <a:r>
              <a:rPr lang="en-US" b="1" dirty="0"/>
              <a:t>WULFENIA</a:t>
            </a:r>
            <a:r>
              <a:rPr lang="en-US" dirty="0"/>
              <a:t> (ISI Indexed-</a:t>
            </a:r>
            <a:r>
              <a:rPr lang="en-US" b="1" dirty="0"/>
              <a:t>Impact Factor: 0.267</a:t>
            </a:r>
            <a:r>
              <a:rPr lang="en-US" dirty="0"/>
              <a:t>).</a:t>
            </a:r>
          </a:p>
          <a:p>
            <a:r>
              <a:rPr lang="en-US" dirty="0"/>
              <a:t>The review team aims to make decision on rejection or possible acceptance of submitted papers in a 10-days time.</a:t>
            </a:r>
          </a:p>
          <a:p>
            <a:r>
              <a:rPr lang="en-US" dirty="0"/>
              <a:t>Submission URL:</a:t>
            </a:r>
          </a:p>
          <a:p>
            <a:r>
              <a:rPr lang="en-US" dirty="0">
                <a:hlinkClick r:id="rId2"/>
              </a:rPr>
              <a:t>http://multidisciplinarywulfenia.org/submit/index.html</a:t>
            </a:r>
            <a:endParaRPr lang="en-US" dirty="0"/>
          </a:p>
          <a:p>
            <a:endParaRPr lang="hr-HR" dirty="0"/>
          </a:p>
        </p:txBody>
      </p:sp>
      <p:sp>
        <p:nvSpPr>
          <p:cNvPr id="4" name="Title 3"/>
          <p:cNvSpPr>
            <a:spLocks noGrp="1"/>
          </p:cNvSpPr>
          <p:nvPr>
            <p:ph type="title"/>
          </p:nvPr>
        </p:nvSpPr>
        <p:spPr/>
        <p:txBody>
          <a:bodyPr/>
          <a:lstStyle/>
          <a:p>
            <a:r>
              <a:rPr lang="hr-HR" dirty="0" err="1" smtClean="0"/>
              <a:t>svakodnevno..</a:t>
            </a:r>
            <a:r>
              <a:rPr lang="hr-HR" dirty="0" smtClean="0"/>
              <a:t>.</a:t>
            </a:r>
            <a:endParaRPr lang="hr-HR" dirty="0"/>
          </a:p>
        </p:txBody>
      </p:sp>
      <p:sp>
        <p:nvSpPr>
          <p:cNvPr id="5" name="TextBox 4"/>
          <p:cNvSpPr txBox="1"/>
          <p:nvPr/>
        </p:nvSpPr>
        <p:spPr>
          <a:xfrm rot="1031475">
            <a:off x="2296324" y="1960934"/>
            <a:ext cx="1981200" cy="369332"/>
          </a:xfrm>
          <a:prstGeom prst="rect">
            <a:avLst/>
          </a:prstGeom>
          <a:solidFill>
            <a:srgbClr val="FFFF00"/>
          </a:solidFill>
        </p:spPr>
        <p:txBody>
          <a:bodyPr wrap="square" rtlCol="0">
            <a:spAutoFit/>
          </a:bodyPr>
          <a:lstStyle/>
          <a:p>
            <a:r>
              <a:rPr lang="hr-HR" b="1" dirty="0" smtClean="0">
                <a:solidFill>
                  <a:schemeClr val="bg1"/>
                </a:solidFill>
              </a:rPr>
              <a:t>Server???</a:t>
            </a:r>
            <a:endParaRPr lang="hr-HR" b="1" dirty="0">
              <a:solidFill>
                <a:schemeClr val="bg1"/>
              </a:solidFill>
            </a:endParaRPr>
          </a:p>
        </p:txBody>
      </p:sp>
      <p:sp>
        <p:nvSpPr>
          <p:cNvPr id="7" name="TextBox 6"/>
          <p:cNvSpPr txBox="1"/>
          <p:nvPr/>
        </p:nvSpPr>
        <p:spPr>
          <a:xfrm rot="1031475">
            <a:off x="6639724" y="1825091"/>
            <a:ext cx="1981200" cy="369332"/>
          </a:xfrm>
          <a:prstGeom prst="rect">
            <a:avLst/>
          </a:prstGeom>
          <a:solidFill>
            <a:srgbClr val="FFFF00"/>
          </a:solidFill>
        </p:spPr>
        <p:txBody>
          <a:bodyPr wrap="square" rtlCol="0">
            <a:spAutoFit/>
          </a:bodyPr>
          <a:lstStyle/>
          <a:p>
            <a:r>
              <a:rPr lang="hr-HR" b="1" dirty="0">
                <a:solidFill>
                  <a:schemeClr val="bg1"/>
                </a:solidFill>
              </a:rPr>
              <a:t>200 USD </a:t>
            </a:r>
          </a:p>
        </p:txBody>
      </p:sp>
    </p:spTree>
    <p:extLst>
      <p:ext uri="{BB962C8B-B14F-4D97-AF65-F5344CB8AC3E}">
        <p14:creationId xmlns:p14="http://schemas.microsoft.com/office/powerpoint/2010/main" val="158568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fontScale="85000" lnSpcReduction="20000"/>
          </a:bodyPr>
          <a:lstStyle/>
          <a:p>
            <a:r>
              <a:rPr lang="en-US" dirty="0"/>
              <a:t>Dear Colleague,</a:t>
            </a:r>
          </a:p>
          <a:p>
            <a:r>
              <a:rPr lang="en-US" dirty="0"/>
              <a:t> </a:t>
            </a:r>
          </a:p>
          <a:p>
            <a:r>
              <a:rPr lang="en-US" b="1" dirty="0"/>
              <a:t>Online International Journal of Medicinal Plant Research is currently</a:t>
            </a:r>
            <a:r>
              <a:rPr lang="en-US" dirty="0"/>
              <a:t> accepting manuscripts for publication. </a:t>
            </a:r>
            <a:r>
              <a:rPr lang="en-US" b="1" dirty="0"/>
              <a:t>OIJMPR</a:t>
            </a:r>
            <a:r>
              <a:rPr lang="en-US" dirty="0"/>
              <a:t> publishes high-quality solicited and unsolicited articles, in English, in all areas of the subject pertaining to Medicinal Plants research, </a:t>
            </a:r>
            <a:r>
              <a:rPr lang="en-US" dirty="0" err="1"/>
              <a:t>Ethnopharmacology</a:t>
            </a:r>
            <a:r>
              <a:rPr lang="en-US" dirty="0"/>
              <a:t>, </a:t>
            </a:r>
            <a:r>
              <a:rPr lang="en-US" dirty="0" err="1"/>
              <a:t>Fitoterapia</a:t>
            </a:r>
            <a:r>
              <a:rPr lang="en-US" dirty="0"/>
              <a:t>, </a:t>
            </a:r>
            <a:r>
              <a:rPr lang="en-US" dirty="0" err="1"/>
              <a:t>Phytomedicine</a:t>
            </a:r>
            <a:r>
              <a:rPr lang="en-US" dirty="0"/>
              <a:t>, etc.</a:t>
            </a:r>
          </a:p>
          <a:p>
            <a:r>
              <a:rPr lang="en-US" dirty="0"/>
              <a:t> </a:t>
            </a:r>
          </a:p>
          <a:p>
            <a:r>
              <a:rPr lang="en-US" dirty="0"/>
              <a:t>All papers published by </a:t>
            </a:r>
            <a:r>
              <a:rPr lang="en-US" b="1" dirty="0"/>
              <a:t>OIJMPR</a:t>
            </a:r>
            <a:r>
              <a:rPr lang="en-US" dirty="0"/>
              <a:t> are peer-reviewed after which they undergo revision by the author. Upon receipt of the revised article from the author, same undergo final evaluation before publication. </a:t>
            </a:r>
            <a:r>
              <a:rPr lang="en-US" b="1" dirty="0"/>
              <a:t>OIJMPR</a:t>
            </a:r>
            <a:r>
              <a:rPr lang="en-US" dirty="0"/>
              <a:t> is a rapid response journal with an issue published every month. Our objective is to publish manuscript(s) that meets the requirement for publication within a MONTH of submission. All publish articles are to remain forever in our site. We also give hard (printed) copies upon request. </a:t>
            </a:r>
            <a:endParaRPr lang="en-US" dirty="0">
              <a:effectLst/>
            </a:endParaRPr>
          </a:p>
        </p:txBody>
      </p:sp>
      <p:sp>
        <p:nvSpPr>
          <p:cNvPr id="3" name="Content Placeholder 2"/>
          <p:cNvSpPr>
            <a:spLocks noGrp="1"/>
          </p:cNvSpPr>
          <p:nvPr>
            <p:ph sz="quarter" idx="13"/>
          </p:nvPr>
        </p:nvSpPr>
        <p:spPr/>
        <p:txBody>
          <a:bodyPr>
            <a:normAutofit fontScale="92500" lnSpcReduction="20000"/>
          </a:bodyPr>
          <a:lstStyle/>
          <a:p>
            <a:r>
              <a:rPr lang="en-US" b="1" dirty="0"/>
              <a:t>Dear Authors,</a:t>
            </a:r>
            <a:endParaRPr lang="en-US" dirty="0"/>
          </a:p>
          <a:p>
            <a:r>
              <a:rPr lang="en-US" b="1" dirty="0"/>
              <a:t>International Journal of Electronics &amp; Computer Science Engineering (IJECSE) is an online open access journal, basically the aim of this journal to promote the integration of Electronics and Computer Science Engineering and in related disciplines. </a:t>
            </a:r>
            <a:endParaRPr lang="en-US" dirty="0"/>
          </a:p>
          <a:p>
            <a:r>
              <a:rPr lang="en-US" b="1" dirty="0"/>
              <a:t> </a:t>
            </a:r>
            <a:endParaRPr lang="en-US" dirty="0"/>
          </a:p>
          <a:p>
            <a:r>
              <a:rPr lang="en-US" b="1" dirty="0"/>
              <a:t> The IJECSE publishes research articles and reviews within the whole field electronic and computer science engineering, new teaching methods, assessment, validation and the impact of new technologies. The Submitted papers will be reviewed by a technical editorial board of IJECSE</a:t>
            </a:r>
            <a:endParaRPr lang="en-US" dirty="0"/>
          </a:p>
          <a:p>
            <a:r>
              <a:rPr lang="en-US" b="1" i="1" dirty="0"/>
              <a:t>IJECSE is major indexed and Associate in,</a:t>
            </a:r>
            <a:endParaRPr lang="en-US" dirty="0"/>
          </a:p>
          <a:p>
            <a:r>
              <a:rPr lang="en-US" dirty="0"/>
              <a:t>Open Access journal,</a:t>
            </a:r>
          </a:p>
          <a:p>
            <a:endParaRPr lang="hr-HR" dirty="0"/>
          </a:p>
        </p:txBody>
      </p:sp>
      <p:sp>
        <p:nvSpPr>
          <p:cNvPr id="4" name="Title 3"/>
          <p:cNvSpPr>
            <a:spLocks noGrp="1"/>
          </p:cNvSpPr>
          <p:nvPr>
            <p:ph type="title"/>
          </p:nvPr>
        </p:nvSpPr>
        <p:spPr/>
        <p:txBody>
          <a:bodyPr/>
          <a:lstStyle/>
          <a:p>
            <a:r>
              <a:rPr lang="hr-HR" dirty="0" err="1" smtClean="0"/>
              <a:t>svakodnevno..</a:t>
            </a:r>
            <a:r>
              <a:rPr lang="hr-HR" dirty="0" smtClean="0"/>
              <a:t>.</a:t>
            </a:r>
            <a:endParaRPr lang="hr-HR" dirty="0"/>
          </a:p>
        </p:txBody>
      </p:sp>
      <p:sp>
        <p:nvSpPr>
          <p:cNvPr id="5" name="TextBox 4"/>
          <p:cNvSpPr txBox="1"/>
          <p:nvPr/>
        </p:nvSpPr>
        <p:spPr>
          <a:xfrm rot="1031475">
            <a:off x="2294018" y="1976191"/>
            <a:ext cx="2084440" cy="369332"/>
          </a:xfrm>
          <a:prstGeom prst="rect">
            <a:avLst/>
          </a:prstGeom>
          <a:solidFill>
            <a:srgbClr val="FFFF00"/>
          </a:solidFill>
        </p:spPr>
        <p:txBody>
          <a:bodyPr wrap="square" rtlCol="0">
            <a:spAutoFit/>
          </a:bodyPr>
          <a:lstStyle/>
          <a:p>
            <a:r>
              <a:rPr lang="hr-HR" b="1" dirty="0">
                <a:solidFill>
                  <a:schemeClr val="bg1"/>
                </a:solidFill>
              </a:rPr>
              <a:t>100 </a:t>
            </a:r>
            <a:r>
              <a:rPr lang="hr-HR" b="1" dirty="0" smtClean="0">
                <a:solidFill>
                  <a:schemeClr val="bg1"/>
                </a:solidFill>
              </a:rPr>
              <a:t>USD+30 USD/p</a:t>
            </a:r>
            <a:endParaRPr lang="hr-HR" b="1" dirty="0">
              <a:solidFill>
                <a:schemeClr val="bg1"/>
              </a:solidFill>
            </a:endParaRPr>
          </a:p>
        </p:txBody>
      </p:sp>
      <p:sp>
        <p:nvSpPr>
          <p:cNvPr id="7" name="TextBox 6"/>
          <p:cNvSpPr txBox="1"/>
          <p:nvPr/>
        </p:nvSpPr>
        <p:spPr>
          <a:xfrm rot="1031475">
            <a:off x="6639724" y="1825091"/>
            <a:ext cx="1981200" cy="369332"/>
          </a:xfrm>
          <a:prstGeom prst="rect">
            <a:avLst/>
          </a:prstGeom>
          <a:solidFill>
            <a:srgbClr val="FFFF00"/>
          </a:solidFill>
        </p:spPr>
        <p:txBody>
          <a:bodyPr wrap="square" rtlCol="0">
            <a:spAutoFit/>
          </a:bodyPr>
          <a:lstStyle/>
          <a:p>
            <a:r>
              <a:rPr lang="hr-HR" b="1" dirty="0" smtClean="0">
                <a:solidFill>
                  <a:schemeClr val="bg1"/>
                </a:solidFill>
              </a:rPr>
              <a:t>400 </a:t>
            </a:r>
            <a:r>
              <a:rPr lang="hr-HR" b="1" dirty="0">
                <a:solidFill>
                  <a:schemeClr val="bg1"/>
                </a:solidFill>
              </a:rPr>
              <a:t>USD </a:t>
            </a:r>
          </a:p>
        </p:txBody>
      </p:sp>
    </p:spTree>
    <p:extLst>
      <p:ext uri="{BB962C8B-B14F-4D97-AF65-F5344CB8AC3E}">
        <p14:creationId xmlns:p14="http://schemas.microsoft.com/office/powerpoint/2010/main" val="331982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236181"/>
            <a:ext cx="8894780" cy="6361171"/>
          </a:xfrm>
          <a:prstGeom prst="rect">
            <a:avLst/>
          </a:prstGeom>
        </p:spPr>
      </p:pic>
      <p:sp>
        <p:nvSpPr>
          <p:cNvPr id="2" name="TextBox 1"/>
          <p:cNvSpPr txBox="1"/>
          <p:nvPr/>
        </p:nvSpPr>
        <p:spPr>
          <a:xfrm>
            <a:off x="685800" y="2119644"/>
            <a:ext cx="7315200" cy="523220"/>
          </a:xfrm>
          <a:prstGeom prst="rect">
            <a:avLst/>
          </a:prstGeom>
          <a:solidFill>
            <a:srgbClr val="FFFF00"/>
          </a:solidFill>
        </p:spPr>
        <p:txBody>
          <a:bodyPr wrap="square" rtlCol="0">
            <a:spAutoFit/>
          </a:bodyPr>
          <a:lstStyle/>
          <a:p>
            <a:r>
              <a:rPr lang="hr-HR" sz="2800" b="1" dirty="0" smtClean="0">
                <a:solidFill>
                  <a:srgbClr val="FF0000"/>
                </a:solidFill>
                <a:effectLst>
                  <a:outerShdw blurRad="38100" dist="38100" dir="2700000" algn="tl">
                    <a:srgbClr val="000000">
                      <a:alpha val="43137"/>
                    </a:srgbClr>
                  </a:outerShdw>
                </a:effectLst>
              </a:rPr>
              <a:t>14.000 OBJAVLJENIH RADOVA U 2011.</a:t>
            </a:r>
            <a:endParaRPr lang="hr-HR" sz="28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1143000" y="5736643"/>
            <a:ext cx="7315200" cy="523220"/>
          </a:xfrm>
          <a:prstGeom prst="rect">
            <a:avLst/>
          </a:prstGeom>
          <a:solidFill>
            <a:srgbClr val="FFFF00"/>
          </a:solidFill>
        </p:spPr>
        <p:txBody>
          <a:bodyPr wrap="square" rtlCol="0">
            <a:spAutoFit/>
          </a:bodyPr>
          <a:lstStyle/>
          <a:p>
            <a:r>
              <a:rPr lang="hr-HR" sz="2800" b="1" dirty="0" smtClean="0">
                <a:solidFill>
                  <a:srgbClr val="FF0000"/>
                </a:solidFill>
                <a:effectLst>
                  <a:outerShdw blurRad="38100" dist="38100" dir="2700000" algn="tl">
                    <a:srgbClr val="000000">
                      <a:alpha val="43137"/>
                    </a:srgbClr>
                  </a:outerShdw>
                </a:effectLst>
              </a:rPr>
              <a:t>SAMO PLOS ONE: $ 20 MIL. U 2011.</a:t>
            </a:r>
            <a:endParaRPr lang="hr-HR"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1580656" y="3424065"/>
            <a:ext cx="6705600" cy="954107"/>
          </a:xfrm>
          <a:prstGeom prst="rect">
            <a:avLst/>
          </a:prstGeom>
          <a:solidFill>
            <a:srgbClr val="FFFF00"/>
          </a:solidFill>
        </p:spPr>
        <p:txBody>
          <a:bodyPr wrap="square" rtlCol="0">
            <a:spAutoFit/>
          </a:bodyPr>
          <a:lstStyle/>
          <a:p>
            <a:r>
              <a:rPr lang="hr-HR" sz="2800" b="1" dirty="0">
                <a:solidFill>
                  <a:srgbClr val="FF0000"/>
                </a:solidFill>
                <a:effectLst>
                  <a:outerShdw blurRad="38100" dist="38100" dir="2700000" algn="tl">
                    <a:srgbClr val="000000">
                      <a:alpha val="43137"/>
                    </a:srgbClr>
                  </a:outerShdw>
                </a:effectLst>
              </a:rPr>
              <a:t>$2900 </a:t>
            </a:r>
            <a:r>
              <a:rPr lang="hr-HR" sz="2800" b="1" dirty="0" smtClean="0">
                <a:solidFill>
                  <a:srgbClr val="FF0000"/>
                </a:solidFill>
                <a:effectLst>
                  <a:outerShdw blurRad="38100" dist="38100" dir="2700000" algn="tl">
                    <a:srgbClr val="000000">
                      <a:alpha val="43137"/>
                    </a:srgbClr>
                  </a:outerShdw>
                </a:effectLst>
              </a:rPr>
              <a:t>PLoS </a:t>
            </a:r>
            <a:r>
              <a:rPr lang="hr-HR" sz="2800" b="1" dirty="0">
                <a:solidFill>
                  <a:srgbClr val="FF0000"/>
                </a:solidFill>
                <a:effectLst>
                  <a:outerShdw blurRad="38100" dist="38100" dir="2700000" algn="tl">
                    <a:srgbClr val="000000">
                      <a:alpha val="43137"/>
                    </a:srgbClr>
                  </a:outerShdw>
                </a:effectLst>
              </a:rPr>
              <a:t>Biology, $2250 </a:t>
            </a:r>
            <a:r>
              <a:rPr lang="hr-HR" sz="2800" b="1" dirty="0" smtClean="0">
                <a:solidFill>
                  <a:srgbClr val="FF0000"/>
                </a:solidFill>
                <a:effectLst>
                  <a:outerShdw blurRad="38100" dist="38100" dir="2700000" algn="tl">
                    <a:srgbClr val="000000">
                      <a:alpha val="43137"/>
                    </a:srgbClr>
                  </a:outerShdw>
                </a:effectLst>
              </a:rPr>
              <a:t>PLoS Genetics, $</a:t>
            </a:r>
            <a:r>
              <a:rPr lang="hr-HR" sz="2800" b="1" dirty="0">
                <a:solidFill>
                  <a:srgbClr val="FF0000"/>
                </a:solidFill>
                <a:effectLst>
                  <a:outerShdw blurRad="38100" dist="38100" dir="2700000" algn="tl">
                    <a:srgbClr val="000000">
                      <a:alpha val="43137"/>
                    </a:srgbClr>
                  </a:outerShdw>
                </a:effectLst>
              </a:rPr>
              <a:t>1350 </a:t>
            </a:r>
            <a:r>
              <a:rPr lang="hr-HR" sz="2800" b="1" dirty="0" smtClean="0">
                <a:solidFill>
                  <a:srgbClr val="FF0000"/>
                </a:solidFill>
                <a:effectLst>
                  <a:outerShdw blurRad="38100" dist="38100" dir="2700000" algn="tl">
                    <a:srgbClr val="000000">
                      <a:alpha val="43137"/>
                    </a:srgbClr>
                  </a:outerShdw>
                </a:effectLst>
              </a:rPr>
              <a:t>PLoS </a:t>
            </a:r>
            <a:r>
              <a:rPr lang="hr-HR" sz="2800" b="1" dirty="0">
                <a:solidFill>
                  <a:srgbClr val="FF0000"/>
                </a:solidFill>
                <a:effectLst>
                  <a:outerShdw blurRad="38100" dist="38100" dir="2700000" algn="tl">
                    <a:srgbClr val="000000">
                      <a:alpha val="43137"/>
                    </a:srgbClr>
                  </a:outerShdw>
                </a:effectLst>
              </a:rPr>
              <a:t>One</a:t>
            </a:r>
          </a:p>
        </p:txBody>
      </p:sp>
    </p:spTree>
    <p:extLst>
      <p:ext uri="{BB962C8B-B14F-4D97-AF65-F5344CB8AC3E}">
        <p14:creationId xmlns:p14="http://schemas.microsoft.com/office/powerpoint/2010/main" val="3174678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holarlykitchen.files.wordpress.com/2013/06/plos-one-output-and-ji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1295401"/>
            <a:ext cx="7416799" cy="5562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hr-HR" dirty="0" smtClean="0"/>
              <a:t>Plos one</a:t>
            </a:r>
            <a:endParaRPr lang="hr-HR" dirty="0"/>
          </a:p>
        </p:txBody>
      </p:sp>
    </p:spTree>
    <p:extLst>
      <p:ext uri="{BB962C8B-B14F-4D97-AF65-F5344CB8AC3E}">
        <p14:creationId xmlns:p14="http://schemas.microsoft.com/office/powerpoint/2010/main" val="4212175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9854"/>
            <a:ext cx="9144000" cy="4558291"/>
          </a:xfrm>
          <a:prstGeom prst="rect">
            <a:avLst/>
          </a:prstGeom>
        </p:spPr>
      </p:pic>
      <p:sp>
        <p:nvSpPr>
          <p:cNvPr id="3" name="TextBox 2"/>
          <p:cNvSpPr txBox="1"/>
          <p:nvPr/>
        </p:nvSpPr>
        <p:spPr>
          <a:xfrm>
            <a:off x="457200" y="381000"/>
            <a:ext cx="7848600" cy="461665"/>
          </a:xfrm>
          <a:prstGeom prst="rect">
            <a:avLst/>
          </a:prstGeom>
          <a:solidFill>
            <a:srgbClr val="FFFF00"/>
          </a:solidFill>
        </p:spPr>
        <p:txBody>
          <a:bodyPr wrap="square" rtlCol="0">
            <a:spAutoFit/>
          </a:bodyPr>
          <a:lstStyle/>
          <a:p>
            <a:r>
              <a:rPr lang="hr-HR" sz="2400" b="1" dirty="0" smtClean="0">
                <a:solidFill>
                  <a:srgbClr val="FF0000"/>
                </a:solidFill>
                <a:effectLst>
                  <a:outerShdw blurRad="38100" dist="38100" dir="2700000" algn="tl">
                    <a:srgbClr val="000000">
                      <a:alpha val="43137"/>
                    </a:srgbClr>
                  </a:outerShdw>
                </a:effectLst>
              </a:rPr>
              <a:t>12 ČASOPISA</a:t>
            </a:r>
            <a:endParaRPr lang="hr-HR" sz="2400"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2057400" y="1295400"/>
            <a:ext cx="6019800" cy="461665"/>
          </a:xfrm>
          <a:prstGeom prst="rect">
            <a:avLst/>
          </a:prstGeom>
          <a:solidFill>
            <a:srgbClr val="FFFF00"/>
          </a:solidFill>
        </p:spPr>
        <p:txBody>
          <a:bodyPr wrap="square" rtlCol="0">
            <a:spAutoFit/>
          </a:bodyPr>
          <a:lstStyle/>
          <a:p>
            <a:r>
              <a:rPr lang="hr-HR" sz="2400" b="1" dirty="0" smtClean="0">
                <a:solidFill>
                  <a:srgbClr val="FF0000"/>
                </a:solidFill>
                <a:effectLst>
                  <a:outerShdw blurRad="38100" dist="38100" dir="2700000" algn="tl">
                    <a:srgbClr val="000000">
                      <a:alpha val="43137"/>
                    </a:srgbClr>
                  </a:outerShdw>
                </a:effectLst>
              </a:rPr>
              <a:t>4700 OBJAVLJENIH RADOVA U 2012.</a:t>
            </a:r>
            <a:endParaRPr lang="hr-HR" sz="2400" b="1" dirty="0">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1066800" y="4953000"/>
            <a:ext cx="7467600" cy="461665"/>
          </a:xfrm>
          <a:prstGeom prst="rect">
            <a:avLst/>
          </a:prstGeom>
          <a:solidFill>
            <a:srgbClr val="FFFF00"/>
          </a:solidFill>
        </p:spPr>
        <p:txBody>
          <a:bodyPr wrap="square" rtlCol="0">
            <a:spAutoFit/>
          </a:bodyPr>
          <a:lstStyle/>
          <a:p>
            <a:r>
              <a:rPr lang="hr-HR" sz="2400" b="1" dirty="0">
                <a:solidFill>
                  <a:srgbClr val="FF0000"/>
                </a:solidFill>
                <a:effectLst>
                  <a:outerShdw blurRad="38100" dist="38100" dir="2700000" algn="tl">
                    <a:srgbClr val="000000">
                      <a:alpha val="43137"/>
                    </a:srgbClr>
                  </a:outerShdw>
                </a:effectLst>
              </a:rPr>
              <a:t>$ </a:t>
            </a:r>
            <a:r>
              <a:rPr lang="hr-HR" sz="2400" b="1" dirty="0" smtClean="0">
                <a:solidFill>
                  <a:srgbClr val="FF0000"/>
                </a:solidFill>
                <a:effectLst>
                  <a:outerShdw blurRad="38100" dist="38100" dir="2700000" algn="tl">
                    <a:srgbClr val="000000">
                      <a:alpha val="43137"/>
                    </a:srgbClr>
                  </a:outerShdw>
                </a:effectLst>
              </a:rPr>
              <a:t>5.000 OBJAVLJIVANJE JEDNOG RADA</a:t>
            </a:r>
            <a:endParaRPr lang="hr-HR" sz="2400" b="1"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2057400" y="5953780"/>
            <a:ext cx="5257800" cy="584775"/>
          </a:xfrm>
          <a:prstGeom prst="rect">
            <a:avLst/>
          </a:prstGeom>
          <a:solidFill>
            <a:srgbClr val="FFFF00"/>
          </a:solidFill>
        </p:spPr>
        <p:txBody>
          <a:bodyPr wrap="square" rtlCol="0">
            <a:spAutoFit/>
          </a:bodyPr>
          <a:lstStyle/>
          <a:p>
            <a:r>
              <a:rPr lang="hr-HR" sz="3200" b="1" dirty="0">
                <a:solidFill>
                  <a:srgbClr val="FF0000"/>
                </a:solidFill>
                <a:effectLst>
                  <a:outerShdw blurRad="38100" dist="38100" dir="2700000" algn="tl">
                    <a:srgbClr val="000000">
                      <a:alpha val="43137"/>
                    </a:srgbClr>
                  </a:outerShdw>
                </a:effectLst>
              </a:rPr>
              <a:t>$ </a:t>
            </a:r>
            <a:r>
              <a:rPr lang="hr-HR" sz="3200" b="1" dirty="0" smtClean="0">
                <a:solidFill>
                  <a:srgbClr val="FF0000"/>
                </a:solidFill>
                <a:effectLst>
                  <a:outerShdw blurRad="38100" dist="38100" dir="2700000" algn="tl">
                    <a:srgbClr val="000000">
                      <a:alpha val="43137"/>
                    </a:srgbClr>
                  </a:outerShdw>
                </a:effectLst>
              </a:rPr>
              <a:t>24 MIL. U 2011.</a:t>
            </a:r>
            <a:endParaRPr lang="hr-HR"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6740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Transformacija časopisa</a:t>
            </a:r>
            <a:endParaRPr lang="hr-HR" dirty="0"/>
          </a:p>
        </p:txBody>
      </p:sp>
      <p:sp>
        <p:nvSpPr>
          <p:cNvPr id="3" name="Content Placeholder 2"/>
          <p:cNvSpPr>
            <a:spLocks noGrp="1"/>
          </p:cNvSpPr>
          <p:nvPr>
            <p:ph idx="4294967295"/>
          </p:nvPr>
        </p:nvSpPr>
        <p:spPr>
          <a:xfrm>
            <a:off x="0" y="1981200"/>
            <a:ext cx="8991600" cy="4038600"/>
          </a:xfrm>
          <a:prstGeom prst="rect">
            <a:avLst/>
          </a:prstGeom>
        </p:spPr>
        <p:txBody>
          <a:bodyPr/>
          <a:lstStyle/>
          <a:p>
            <a:r>
              <a:rPr lang="hr-HR" b="1" dirty="0" smtClean="0">
                <a:solidFill>
                  <a:srgbClr val="FFC000"/>
                </a:solidFill>
              </a:rPr>
              <a:t>Pravi OA časopisi</a:t>
            </a:r>
          </a:p>
          <a:p>
            <a:r>
              <a:rPr lang="hr-HR" dirty="0" smtClean="0"/>
              <a:t>Komercijalni časopisi</a:t>
            </a:r>
          </a:p>
          <a:p>
            <a:r>
              <a:rPr lang="hr-HR" dirty="0" smtClean="0"/>
              <a:t>Časopisi </a:t>
            </a:r>
            <a:r>
              <a:rPr lang="hr-HR" dirty="0" smtClean="0"/>
              <a:t>koji </a:t>
            </a:r>
            <a:r>
              <a:rPr lang="hr-HR" b="1" dirty="0" smtClean="0"/>
              <a:t>naplaćuju </a:t>
            </a:r>
            <a:r>
              <a:rPr lang="hr-HR" dirty="0" smtClean="0"/>
              <a:t>autorima objavljivanje radova (slika, dodatnih stranica...)</a:t>
            </a:r>
          </a:p>
          <a:p>
            <a:r>
              <a:rPr lang="hr-HR" b="1" dirty="0" smtClean="0"/>
              <a:t>Hibridni</a:t>
            </a:r>
            <a:r>
              <a:rPr lang="hr-HR" dirty="0" smtClean="0"/>
              <a:t> časopisi </a:t>
            </a:r>
          </a:p>
          <a:p>
            <a:r>
              <a:rPr lang="hr-HR" dirty="0" smtClean="0"/>
              <a:t>Časopisi </a:t>
            </a:r>
            <a:r>
              <a:rPr lang="hr-HR" b="1" dirty="0" smtClean="0"/>
              <a:t>predatori</a:t>
            </a:r>
          </a:p>
          <a:p>
            <a:r>
              <a:rPr lang="hr-HR" dirty="0" smtClean="0"/>
              <a:t>...</a:t>
            </a:r>
            <a:endParaRPr lang="hr-HR" dirty="0"/>
          </a:p>
        </p:txBody>
      </p:sp>
    </p:spTree>
    <p:extLst>
      <p:ext uri="{BB962C8B-B14F-4D97-AF65-F5344CB8AC3E}">
        <p14:creationId xmlns:p14="http://schemas.microsoft.com/office/powerpoint/2010/main" val="178395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ApC</a:t>
            </a:r>
            <a:r>
              <a:rPr lang="hr-HR" dirty="0" smtClean="0"/>
              <a:t> i IF</a:t>
            </a:r>
            <a:endParaRPr lang="hr-HR" dirty="0"/>
          </a:p>
        </p:txBody>
      </p:sp>
      <p:pic>
        <p:nvPicPr>
          <p:cNvPr id="3074" name="Picture 2" descr="Figure 1: Graph showing cost of article processing fee plotted against journal impact fa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57" y="1600200"/>
            <a:ext cx="8814550" cy="50974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412182" y="4148931"/>
            <a:ext cx="1371600" cy="369332"/>
          </a:xfrm>
          <a:prstGeom prst="rect">
            <a:avLst/>
          </a:prstGeom>
          <a:noFill/>
        </p:spPr>
        <p:txBody>
          <a:bodyPr wrap="square" rtlCol="0">
            <a:spAutoFit/>
          </a:bodyPr>
          <a:lstStyle/>
          <a:p>
            <a:r>
              <a:rPr lang="hr-HR" dirty="0" smtClean="0">
                <a:solidFill>
                  <a:srgbClr val="C00000"/>
                </a:solidFill>
              </a:rPr>
              <a:t>„                     „</a:t>
            </a:r>
            <a:endParaRPr lang="hr-HR" dirty="0">
              <a:solidFill>
                <a:srgbClr val="C00000"/>
              </a:solidFill>
            </a:endParaRPr>
          </a:p>
        </p:txBody>
      </p:sp>
      <p:sp>
        <p:nvSpPr>
          <p:cNvPr id="4" name="TextBox 3"/>
          <p:cNvSpPr txBox="1"/>
          <p:nvPr/>
        </p:nvSpPr>
        <p:spPr>
          <a:xfrm>
            <a:off x="5105400" y="1219200"/>
            <a:ext cx="3885507" cy="381000"/>
          </a:xfrm>
          <a:prstGeom prst="rect">
            <a:avLst/>
          </a:prstGeom>
          <a:noFill/>
        </p:spPr>
        <p:txBody>
          <a:bodyPr wrap="square" rtlCol="0">
            <a:spAutoFit/>
          </a:bodyPr>
          <a:lstStyle/>
          <a:p>
            <a:r>
              <a:rPr lang="hr-HR" dirty="0" err="1" smtClean="0"/>
              <a:t>Theo</a:t>
            </a:r>
            <a:r>
              <a:rPr lang="hr-HR" dirty="0" smtClean="0"/>
              <a:t> </a:t>
            </a:r>
            <a:r>
              <a:rPr lang="hr-HR" dirty="0" err="1" smtClean="0"/>
              <a:t>Andrew</a:t>
            </a:r>
            <a:r>
              <a:rPr lang="hr-HR" dirty="0" smtClean="0"/>
              <a:t>, ARIADNE, 2012</a:t>
            </a:r>
            <a:endParaRPr lang="hr-HR" dirty="0"/>
          </a:p>
        </p:txBody>
      </p:sp>
    </p:spTree>
    <p:extLst>
      <p:ext uri="{BB962C8B-B14F-4D97-AF65-F5344CB8AC3E}">
        <p14:creationId xmlns:p14="http://schemas.microsoft.com/office/powerpoint/2010/main" val="2332995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225424" y="792162"/>
            <a:ext cx="8651876" cy="496093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7704" y="6525344"/>
            <a:ext cx="2520280" cy="369332"/>
          </a:xfrm>
          <a:prstGeom prst="rect">
            <a:avLst/>
          </a:prstGeom>
          <a:noFill/>
        </p:spPr>
        <p:txBody>
          <a:bodyPr wrap="square" rtlCol="0">
            <a:spAutoFit/>
          </a:bodyPr>
          <a:lstStyle/>
          <a:p>
            <a:r>
              <a:rPr lang="hr-HR" smtClean="0">
                <a:solidFill>
                  <a:schemeClr val="tx1">
                    <a:lumMod val="65000"/>
                  </a:schemeClr>
                </a:solidFill>
              </a:rPr>
              <a:t>Češki nacionalni muzej</a:t>
            </a:r>
            <a:endParaRPr lang="en-US">
              <a:solidFill>
                <a:schemeClr val="tx1">
                  <a:lumMod val="65000"/>
                </a:schemeClr>
              </a:solidFill>
            </a:endParaRPr>
          </a:p>
        </p:txBody>
      </p:sp>
      <p:pic>
        <p:nvPicPr>
          <p:cNvPr id="4" name="Picture 3" descr="vlcsnap-00023.jpg"/>
          <p:cNvPicPr>
            <a:picLocks noChangeAspect="1"/>
          </p:cNvPicPr>
          <p:nvPr/>
        </p:nvPicPr>
        <p:blipFill>
          <a:blip r:embed="rId3" cstate="print"/>
          <a:stretch>
            <a:fillRect/>
          </a:stretch>
        </p:blipFill>
        <p:spPr>
          <a:xfrm>
            <a:off x="0" y="6485"/>
            <a:ext cx="9144000" cy="6858000"/>
          </a:xfrm>
          <a:prstGeom prst="rect">
            <a:avLst/>
          </a:prstGeom>
        </p:spPr>
      </p:pic>
    </p:spTree>
    <p:extLst>
      <p:ext uri="{BB962C8B-B14F-4D97-AF65-F5344CB8AC3E}">
        <p14:creationId xmlns:p14="http://schemas.microsoft.com/office/powerpoint/2010/main" val="513259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320675" y="0"/>
            <a:ext cx="8229600" cy="1143000"/>
          </a:xfrm>
        </p:spPr>
        <p:txBody>
          <a:bodyPr/>
          <a:lstStyle/>
          <a:p>
            <a:pPr eaLnBrk="1" hangingPunct="1"/>
            <a:r>
              <a:rPr lang="en-GB" dirty="0" smtClean="0"/>
              <a:t>Peer Review</a:t>
            </a:r>
            <a:r>
              <a:rPr lang="hr-HR" dirty="0" smtClean="0"/>
              <a:t>?</a:t>
            </a:r>
            <a:endParaRPr lang="en-GB" dirty="0" smtClean="0"/>
          </a:p>
        </p:txBody>
      </p:sp>
      <p:sp>
        <p:nvSpPr>
          <p:cNvPr id="78850" name="Rectangle 3"/>
          <p:cNvSpPr>
            <a:spLocks noGrp="1" noChangeArrowheads="1"/>
          </p:cNvSpPr>
          <p:nvPr>
            <p:ph type="body" idx="4294967295"/>
          </p:nvPr>
        </p:nvSpPr>
        <p:spPr>
          <a:xfrm>
            <a:off x="0" y="1981200"/>
            <a:ext cx="8991600" cy="4038600"/>
          </a:xfrm>
          <a:prstGeom prst="rect">
            <a:avLst/>
          </a:prstGeom>
        </p:spPr>
        <p:txBody>
          <a:bodyPr/>
          <a:lstStyle/>
          <a:p>
            <a:pPr>
              <a:buFontTx/>
              <a:buChar char="•"/>
            </a:pPr>
            <a:r>
              <a:rPr lang="en-GB" sz="2000" dirty="0"/>
              <a:t>Bohannon, John (2013) </a:t>
            </a:r>
            <a:r>
              <a:rPr lang="en-GB" sz="2000" u="sng" dirty="0">
                <a:hlinkClick r:id="rId3"/>
              </a:rPr>
              <a:t>Who's Afraid of Peer Review?</a:t>
            </a:r>
            <a:r>
              <a:rPr lang="en-GB" sz="2000" dirty="0"/>
              <a:t> </a:t>
            </a:r>
            <a:r>
              <a:rPr lang="en-GB" sz="2000" i="1" dirty="0"/>
              <a:t>Science</a:t>
            </a:r>
            <a:r>
              <a:rPr lang="en-GB" sz="2000" dirty="0"/>
              <a:t> 342 (6154) 60-65</a:t>
            </a:r>
            <a:endParaRPr lang="en-GB" sz="2000" dirty="0" smtClean="0"/>
          </a:p>
        </p:txBody>
      </p:sp>
      <p:sp>
        <p:nvSpPr>
          <p:cNvPr id="78851" name="Slide Number Placeholder 3"/>
          <p:cNvSpPr txBox="1">
            <a:spLocks/>
          </p:cNvSpPr>
          <p:nvPr/>
        </p:nvSpPr>
        <p:spPr bwMode="auto">
          <a:xfrm>
            <a:off x="7315200" y="6629400"/>
            <a:ext cx="13716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0" hangingPunct="0"/>
            <a:fld id="{F58D5EDA-9DC5-48AE-93DB-1ABF18D888D5}" type="slidenum">
              <a:rPr lang="en-US" sz="1000">
                <a:solidFill>
                  <a:schemeClr val="bg1"/>
                </a:solidFill>
                <a:latin typeface="Arial Narrow" pitchFamily="34" charset="0"/>
              </a:rPr>
              <a:pPr algn="r" eaLnBrk="0" hangingPunct="0"/>
              <a:t>20</a:t>
            </a:fld>
            <a:endParaRPr lang="en-US" sz="1000" dirty="0">
              <a:solidFill>
                <a:schemeClr val="bg1"/>
              </a:solidFill>
              <a:latin typeface="Arial Narrow" pitchFamily="34" charset="0"/>
            </a:endParaRPr>
          </a:p>
        </p:txBody>
      </p:sp>
    </p:spTree>
    <p:extLst>
      <p:ext uri="{BB962C8B-B14F-4D97-AF65-F5344CB8AC3E}">
        <p14:creationId xmlns:p14="http://schemas.microsoft.com/office/powerpoint/2010/main" val="2356251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010400" y="6543676"/>
            <a:ext cx="1752600" cy="247650"/>
          </a:xfrm>
        </p:spPr>
        <p:txBody>
          <a:bodyPr>
            <a:normAutofit fontScale="70000" lnSpcReduction="20000"/>
          </a:bodyPr>
          <a:lstStyle/>
          <a:p>
            <a:r>
              <a:rPr lang="en-US" dirty="0" smtClean="0"/>
              <a:t>Beyond the PDF  Jan 2011 San Diego</a:t>
            </a:r>
            <a:endParaRPr lang="en-US" dirty="0"/>
          </a:p>
        </p:txBody>
      </p:sp>
      <p:pic>
        <p:nvPicPr>
          <p:cNvPr id="5" name="Picture 4"/>
          <p:cNvPicPr>
            <a:picLocks noChangeAspect="1"/>
          </p:cNvPicPr>
          <p:nvPr/>
        </p:nvPicPr>
        <p:blipFill>
          <a:blip r:embed="rId2" cstate="print"/>
          <a:stretch>
            <a:fillRect/>
          </a:stretch>
        </p:blipFill>
        <p:spPr>
          <a:xfrm>
            <a:off x="3456484" y="2186532"/>
            <a:ext cx="1973188" cy="1929727"/>
          </a:xfrm>
          <a:prstGeom prst="rect">
            <a:avLst/>
          </a:prstGeom>
        </p:spPr>
      </p:pic>
      <p:sp>
        <p:nvSpPr>
          <p:cNvPr id="6" name="TextBox 5"/>
          <p:cNvSpPr txBox="1"/>
          <p:nvPr/>
        </p:nvSpPr>
        <p:spPr>
          <a:xfrm>
            <a:off x="237066" y="2084934"/>
            <a:ext cx="3471334" cy="3231654"/>
          </a:xfrm>
          <a:prstGeom prst="rect">
            <a:avLst/>
          </a:prstGeom>
          <a:noFill/>
        </p:spPr>
        <p:txBody>
          <a:bodyPr wrap="square" rtlCol="0">
            <a:spAutoFit/>
          </a:bodyPr>
          <a:lstStyle/>
          <a:p>
            <a:r>
              <a:rPr lang="ta-IN" sz="3400" b="1" dirty="0" smtClean="0">
                <a:latin typeface="Calibri"/>
                <a:cs typeface="Calibri"/>
              </a:rPr>
              <a:t>Recenzija prije objave</a:t>
            </a:r>
            <a:endParaRPr lang="en-US" sz="3400" b="1" dirty="0" smtClean="0">
              <a:latin typeface="Calibri"/>
              <a:cs typeface="Calibri"/>
            </a:endParaRPr>
          </a:p>
          <a:p>
            <a:pPr>
              <a:buFont typeface="Arial"/>
              <a:buChar char="•"/>
            </a:pPr>
            <a:r>
              <a:rPr lang="en-US" sz="3400" dirty="0" smtClean="0">
                <a:latin typeface="Calibri"/>
                <a:cs typeface="Calibri"/>
              </a:rPr>
              <a:t> </a:t>
            </a:r>
            <a:r>
              <a:rPr lang="ta-IN" sz="3400" dirty="0" smtClean="0">
                <a:latin typeface="Calibri"/>
                <a:cs typeface="Calibri"/>
              </a:rPr>
              <a:t>formalna</a:t>
            </a:r>
            <a:endParaRPr lang="en-US" sz="3400" dirty="0" smtClean="0">
              <a:latin typeface="Calibri"/>
              <a:cs typeface="Calibri"/>
            </a:endParaRPr>
          </a:p>
          <a:p>
            <a:pPr>
              <a:buFont typeface="Arial"/>
              <a:buChar char="•"/>
            </a:pPr>
            <a:r>
              <a:rPr lang="en-US" sz="3400" dirty="0" smtClean="0">
                <a:latin typeface="Calibri"/>
                <a:cs typeface="Calibri"/>
              </a:rPr>
              <a:t> </a:t>
            </a:r>
            <a:r>
              <a:rPr lang="ta-IN" sz="3400" dirty="0" smtClean="0">
                <a:latin typeface="Calibri"/>
                <a:cs typeface="Calibri"/>
              </a:rPr>
              <a:t>netransparentna</a:t>
            </a:r>
          </a:p>
          <a:p>
            <a:pPr>
              <a:buFont typeface="Arial"/>
              <a:buChar char="•"/>
            </a:pPr>
            <a:r>
              <a:rPr lang="en-US" sz="3400" dirty="0" smtClean="0">
                <a:latin typeface="Calibri"/>
                <a:cs typeface="Calibri"/>
              </a:rPr>
              <a:t> </a:t>
            </a:r>
            <a:r>
              <a:rPr lang="ta-IN" sz="3400" dirty="0" smtClean="0">
                <a:latin typeface="Calibri"/>
                <a:cs typeface="Calibri"/>
              </a:rPr>
              <a:t>binarna</a:t>
            </a:r>
            <a:endParaRPr lang="en-US" sz="3400" dirty="0" smtClean="0">
              <a:latin typeface="Calibri"/>
              <a:cs typeface="Calibri"/>
            </a:endParaRPr>
          </a:p>
          <a:p>
            <a:pPr>
              <a:buFont typeface="Arial"/>
              <a:buChar char="•"/>
            </a:pPr>
            <a:r>
              <a:rPr lang="en-US" sz="3400" dirty="0" smtClean="0">
                <a:latin typeface="Calibri"/>
                <a:cs typeface="Calibri"/>
              </a:rPr>
              <a:t> </a:t>
            </a:r>
            <a:r>
              <a:rPr lang="ta-IN" sz="3400" dirty="0" smtClean="0">
                <a:latin typeface="Calibri"/>
                <a:cs typeface="Calibri"/>
              </a:rPr>
              <a:t>skupa</a:t>
            </a:r>
            <a:endParaRPr lang="en-US" sz="3400" dirty="0">
              <a:latin typeface="Calibri"/>
              <a:cs typeface="Calibri"/>
            </a:endParaRPr>
          </a:p>
        </p:txBody>
      </p:sp>
      <p:sp>
        <p:nvSpPr>
          <p:cNvPr id="7" name="TextBox 6"/>
          <p:cNvSpPr txBox="1"/>
          <p:nvPr/>
        </p:nvSpPr>
        <p:spPr>
          <a:xfrm>
            <a:off x="5429672" y="2084934"/>
            <a:ext cx="3748199" cy="3200876"/>
          </a:xfrm>
          <a:prstGeom prst="rect">
            <a:avLst/>
          </a:prstGeom>
          <a:noFill/>
        </p:spPr>
        <p:txBody>
          <a:bodyPr wrap="square" rtlCol="0">
            <a:spAutoFit/>
          </a:bodyPr>
          <a:lstStyle/>
          <a:p>
            <a:r>
              <a:rPr lang="ta-IN" sz="2800" b="1" dirty="0" smtClean="0">
                <a:latin typeface="Calibri"/>
                <a:cs typeface="Calibri"/>
              </a:rPr>
              <a:t>Recenzija nakon objave</a:t>
            </a:r>
          </a:p>
          <a:p>
            <a:pPr>
              <a:buFont typeface="Arial"/>
              <a:buChar char="•"/>
            </a:pPr>
            <a:r>
              <a:rPr lang="ta-IN" sz="2800" dirty="0" smtClean="0">
                <a:latin typeface="Calibri"/>
                <a:cs typeface="Calibri"/>
              </a:rPr>
              <a:t>formalna</a:t>
            </a:r>
            <a:r>
              <a:rPr lang="en-US" sz="2800" dirty="0" smtClean="0">
                <a:latin typeface="Calibri"/>
                <a:cs typeface="Calibri"/>
              </a:rPr>
              <a:t>+</a:t>
            </a:r>
            <a:r>
              <a:rPr lang="ta-IN" sz="2800" dirty="0" smtClean="0">
                <a:latin typeface="Calibri"/>
                <a:cs typeface="Calibri"/>
              </a:rPr>
              <a:t>neformalna</a:t>
            </a:r>
            <a:endParaRPr lang="en-US" sz="2800" dirty="0">
              <a:latin typeface="Calibri"/>
              <a:cs typeface="Calibri"/>
            </a:endParaRPr>
          </a:p>
          <a:p>
            <a:pPr>
              <a:buFont typeface="Arial"/>
              <a:buChar char="•"/>
            </a:pPr>
            <a:r>
              <a:rPr lang="ta-IN" sz="2800" dirty="0" smtClean="0">
                <a:latin typeface="Calibri"/>
                <a:cs typeface="Calibri"/>
              </a:rPr>
              <a:t>zabilježena/pohranjena</a:t>
            </a:r>
            <a:endParaRPr lang="en-US" sz="2800" dirty="0">
              <a:latin typeface="Calibri"/>
              <a:cs typeface="Calibri"/>
            </a:endParaRPr>
          </a:p>
          <a:p>
            <a:pPr>
              <a:buFont typeface="Arial"/>
              <a:buChar char="•"/>
            </a:pPr>
            <a:r>
              <a:rPr lang="en-US" sz="2800" dirty="0">
                <a:latin typeface="Calibri"/>
                <a:cs typeface="Calibri"/>
              </a:rPr>
              <a:t> </a:t>
            </a:r>
            <a:r>
              <a:rPr lang="ta-IN" sz="2800" dirty="0" smtClean="0">
                <a:latin typeface="Calibri"/>
                <a:cs typeface="Calibri"/>
              </a:rPr>
              <a:t>brža</a:t>
            </a:r>
            <a:r>
              <a:rPr lang="en-US" sz="2800" dirty="0" smtClean="0">
                <a:latin typeface="Calibri"/>
                <a:cs typeface="Calibri"/>
              </a:rPr>
              <a:t>… </a:t>
            </a:r>
            <a:endParaRPr lang="en-US" sz="2800" dirty="0">
              <a:latin typeface="Calibri"/>
              <a:cs typeface="Calibri"/>
            </a:endParaRPr>
          </a:p>
          <a:p>
            <a:pPr>
              <a:buFont typeface="Arial"/>
              <a:buChar char="•"/>
            </a:pPr>
            <a:r>
              <a:rPr lang="en-US" sz="2800" dirty="0">
                <a:latin typeface="Calibri"/>
                <a:cs typeface="Calibri"/>
              </a:rPr>
              <a:t> </a:t>
            </a:r>
            <a:r>
              <a:rPr lang="ta-IN" sz="2800" dirty="0" smtClean="0">
                <a:latin typeface="Calibri"/>
                <a:cs typeface="Calibri"/>
              </a:rPr>
              <a:t>provjerena i korisna</a:t>
            </a:r>
            <a:endParaRPr lang="en-US" sz="2800" dirty="0">
              <a:latin typeface="Calibri"/>
              <a:cs typeface="Calibri"/>
            </a:endParaRPr>
          </a:p>
          <a:p>
            <a:pPr>
              <a:buFont typeface="Arial"/>
              <a:buChar char="•"/>
            </a:pPr>
            <a:r>
              <a:rPr lang="ta-IN" sz="2800" dirty="0" smtClean="0">
                <a:latin typeface="Calibri"/>
                <a:cs typeface="Calibri"/>
              </a:rPr>
              <a:t> iskoristiva </a:t>
            </a:r>
            <a:r>
              <a:rPr lang="en-US" sz="2800" dirty="0" smtClean="0">
                <a:latin typeface="Calibri"/>
                <a:cs typeface="Calibri"/>
              </a:rPr>
              <a:t>…</a:t>
            </a:r>
            <a:endParaRPr lang="en-US" sz="2800" dirty="0">
              <a:latin typeface="Calibri"/>
              <a:cs typeface="Calibri"/>
            </a:endParaRPr>
          </a:p>
          <a:p>
            <a:endParaRPr lang="en-US" sz="3400" dirty="0" smtClean="0">
              <a:latin typeface="Calibri"/>
              <a:cs typeface="Calibri"/>
            </a:endParaRPr>
          </a:p>
        </p:txBody>
      </p:sp>
      <p:sp>
        <p:nvSpPr>
          <p:cNvPr id="8" name="U-Turn Arrow 7"/>
          <p:cNvSpPr/>
          <p:nvPr/>
        </p:nvSpPr>
        <p:spPr>
          <a:xfrm>
            <a:off x="1608667" y="880533"/>
            <a:ext cx="2777066" cy="1305999"/>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U-Turn Arrow 8"/>
          <p:cNvSpPr/>
          <p:nvPr/>
        </p:nvSpPr>
        <p:spPr>
          <a:xfrm>
            <a:off x="5198533" y="863600"/>
            <a:ext cx="2777066" cy="1305999"/>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itle 9"/>
          <p:cNvSpPr txBox="1">
            <a:spLocks/>
          </p:cNvSpPr>
          <p:nvPr/>
        </p:nvSpPr>
        <p:spPr>
          <a:xfrm>
            <a:off x="457200" y="-5777"/>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a-IN" sz="3200" dirty="0" smtClean="0"/>
              <a:t>Recenzija</a:t>
            </a:r>
            <a:endParaRPr lang="en-US" sz="3200" dirty="0"/>
          </a:p>
        </p:txBody>
      </p:sp>
    </p:spTree>
    <p:extLst>
      <p:ext uri="{BB962C8B-B14F-4D97-AF65-F5344CB8AC3E}">
        <p14:creationId xmlns:p14="http://schemas.microsoft.com/office/powerpoint/2010/main" val="1008459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metrika?</a:t>
            </a:r>
            <a:endParaRPr lang="en-US" dirty="0"/>
          </a:p>
        </p:txBody>
      </p:sp>
      <p:sp>
        <p:nvSpPr>
          <p:cNvPr id="3" name="Content Placeholder 2"/>
          <p:cNvSpPr>
            <a:spLocks noGrp="1"/>
          </p:cNvSpPr>
          <p:nvPr>
            <p:ph idx="4294967295"/>
          </p:nvPr>
        </p:nvSpPr>
        <p:spPr>
          <a:xfrm>
            <a:off x="0" y="1828800"/>
            <a:ext cx="8991600" cy="4191000"/>
          </a:xfrm>
          <a:prstGeom prst="rect">
            <a:avLst/>
          </a:prstGeom>
        </p:spPr>
        <p:txBody>
          <a:bodyPr>
            <a:normAutofit fontScale="62500" lnSpcReduction="20000"/>
          </a:bodyPr>
          <a:lstStyle/>
          <a:p>
            <a:r>
              <a:rPr lang="hr-HR" b="1" dirty="0" smtClean="0"/>
              <a:t>postojeći indikatori nerijetko se krivo interpretiraju</a:t>
            </a:r>
            <a:endParaRPr lang="hr-HR" b="1" dirty="0" smtClean="0"/>
          </a:p>
          <a:p>
            <a:r>
              <a:rPr lang="hr-HR" b="1" dirty="0" smtClean="0"/>
              <a:t>„umatanje rada” važnije nego sadržaj</a:t>
            </a:r>
            <a:endParaRPr lang="hr-HR" b="1" dirty="0" smtClean="0"/>
          </a:p>
          <a:p>
            <a:r>
              <a:rPr lang="hr-HR" dirty="0" smtClean="0"/>
              <a:t>IF</a:t>
            </a:r>
            <a:endParaRPr lang="hr-HR" dirty="0" smtClean="0"/>
          </a:p>
          <a:p>
            <a:r>
              <a:rPr lang="hr-HR" dirty="0" smtClean="0"/>
              <a:t>SJR</a:t>
            </a:r>
          </a:p>
          <a:p>
            <a:r>
              <a:rPr lang="hr-HR" dirty="0" smtClean="0"/>
              <a:t>SNIP</a:t>
            </a:r>
          </a:p>
          <a:p>
            <a:r>
              <a:rPr lang="hr-HR" dirty="0" smtClean="0"/>
              <a:t>eigenfactor</a:t>
            </a:r>
          </a:p>
          <a:p>
            <a:r>
              <a:rPr lang="hr-HR" dirty="0" smtClean="0"/>
              <a:t>h-index</a:t>
            </a:r>
          </a:p>
          <a:p>
            <a:r>
              <a:rPr lang="hr-HR" dirty="0" smtClean="0"/>
              <a:t>article influence</a:t>
            </a:r>
          </a:p>
          <a:p>
            <a:r>
              <a:rPr lang="hr-HR" dirty="0" smtClean="0"/>
              <a:t>broj citata (WoS?)</a:t>
            </a:r>
            <a:endParaRPr lang="hr-HR" dirty="0" smtClean="0"/>
          </a:p>
          <a:p>
            <a:r>
              <a:rPr lang="hr-HR" dirty="0" smtClean="0"/>
              <a:t>broj radova (WoS?)</a:t>
            </a:r>
            <a:endParaRPr lang="hr-HR" dirty="0" smtClean="0"/>
          </a:p>
          <a:p>
            <a:r>
              <a:rPr lang="hr-HR" dirty="0" smtClean="0"/>
              <a:t>...</a:t>
            </a:r>
            <a:endParaRPr lang="en-US" dirty="0"/>
          </a:p>
        </p:txBody>
      </p:sp>
    </p:spTree>
    <p:extLst>
      <p:ext uri="{BB962C8B-B14F-4D97-AF65-F5344CB8AC3E}">
        <p14:creationId xmlns:p14="http://schemas.microsoft.com/office/powerpoint/2010/main" val="657647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metrika može uključiti i</a:t>
            </a:r>
            <a:endParaRPr lang="en-US" dirty="0"/>
          </a:p>
        </p:txBody>
      </p:sp>
      <p:sp>
        <p:nvSpPr>
          <p:cNvPr id="3" name="Content Placeholder 2"/>
          <p:cNvSpPr>
            <a:spLocks noGrp="1"/>
          </p:cNvSpPr>
          <p:nvPr>
            <p:ph idx="4294967295"/>
          </p:nvPr>
        </p:nvSpPr>
        <p:spPr>
          <a:xfrm>
            <a:off x="0" y="1981200"/>
            <a:ext cx="8991600" cy="4038600"/>
          </a:xfrm>
          <a:prstGeom prst="rect">
            <a:avLst/>
          </a:prstGeom>
        </p:spPr>
        <p:txBody>
          <a:bodyPr>
            <a:normAutofit fontScale="92500" lnSpcReduction="20000"/>
          </a:bodyPr>
          <a:lstStyle/>
          <a:p>
            <a:r>
              <a:rPr lang="hr-HR" dirty="0" smtClean="0"/>
              <a:t>ukupni i deduplicirani broj citata (Google </a:t>
            </a:r>
            <a:r>
              <a:rPr lang="hr-HR" dirty="0" smtClean="0"/>
              <a:t>Scholar, Scopus, </a:t>
            </a:r>
            <a:r>
              <a:rPr lang="hr-HR" dirty="0" smtClean="0"/>
              <a:t>WoS...)</a:t>
            </a:r>
            <a:endParaRPr lang="hr-HR" dirty="0" smtClean="0"/>
          </a:p>
          <a:p>
            <a:r>
              <a:rPr lang="hr-HR" dirty="0" smtClean="0"/>
              <a:t># </a:t>
            </a:r>
            <a:r>
              <a:rPr lang="hr-HR" dirty="0" smtClean="0"/>
              <a:t>posjeta</a:t>
            </a:r>
            <a:endParaRPr lang="hr-HR" dirty="0" smtClean="0"/>
          </a:p>
          <a:p>
            <a:r>
              <a:rPr lang="hr-HR" dirty="0" smtClean="0"/>
              <a:t># </a:t>
            </a:r>
            <a:r>
              <a:rPr lang="hr-HR" dirty="0" smtClean="0"/>
              <a:t>učitavanja</a:t>
            </a:r>
            <a:endParaRPr lang="hr-HR" dirty="0" smtClean="0"/>
          </a:p>
          <a:p>
            <a:r>
              <a:rPr lang="hr-HR" dirty="0" smtClean="0"/>
              <a:t># </a:t>
            </a:r>
            <a:r>
              <a:rPr lang="hr-HR" dirty="0" smtClean="0"/>
              <a:t>komentara</a:t>
            </a:r>
            <a:endParaRPr lang="hr-HR" dirty="0" smtClean="0"/>
          </a:p>
          <a:p>
            <a:r>
              <a:rPr lang="hr-HR" dirty="0" smtClean="0"/>
              <a:t># </a:t>
            </a:r>
            <a:r>
              <a:rPr lang="hr-HR" i="1" dirty="0" smtClean="0"/>
              <a:t>bookmark</a:t>
            </a:r>
            <a:r>
              <a:rPr lang="hr-HR" dirty="0" smtClean="0"/>
              <a:t>-a, „lajkova”...</a:t>
            </a:r>
            <a:endParaRPr lang="hr-HR" dirty="0" smtClean="0"/>
          </a:p>
          <a:p>
            <a:r>
              <a:rPr lang="hr-HR" dirty="0" smtClean="0"/>
              <a:t>prosudbi eksperata...</a:t>
            </a:r>
            <a:endParaRPr lang="hr-HR" dirty="0" smtClean="0"/>
          </a:p>
          <a:p>
            <a:r>
              <a:rPr lang="hr-HR" dirty="0" smtClean="0"/>
              <a:t># </a:t>
            </a:r>
            <a:r>
              <a:rPr lang="hr-HR" dirty="0" smtClean="0"/>
              <a:t>diskusija (na popularnim blogovima npr.)</a:t>
            </a:r>
            <a:endParaRPr lang="hr-HR" dirty="0" smtClean="0"/>
          </a:p>
          <a:p>
            <a:r>
              <a:rPr lang="hr-HR" dirty="0" smtClean="0"/>
              <a:t># </a:t>
            </a:r>
            <a:r>
              <a:rPr lang="hr-HR" dirty="0" smtClean="0"/>
              <a:t>pojavljivanje u novostima, blogovima i sl.</a:t>
            </a:r>
          </a:p>
        </p:txBody>
      </p:sp>
      <p:sp>
        <p:nvSpPr>
          <p:cNvPr id="4" name="TextBox 3"/>
          <p:cNvSpPr txBox="1"/>
          <p:nvPr/>
        </p:nvSpPr>
        <p:spPr>
          <a:xfrm>
            <a:off x="5943600" y="6248400"/>
            <a:ext cx="2362200" cy="381000"/>
          </a:xfrm>
          <a:prstGeom prst="rect">
            <a:avLst/>
          </a:prstGeom>
          <a:noFill/>
        </p:spPr>
        <p:txBody>
          <a:bodyPr wrap="square" rtlCol="0">
            <a:spAutoFit/>
          </a:bodyPr>
          <a:lstStyle/>
          <a:p>
            <a:r>
              <a:rPr lang="hr-HR" smtClean="0"/>
              <a:t>Peter Binfield</a:t>
            </a:r>
            <a:endParaRPr lang="en-US"/>
          </a:p>
        </p:txBody>
      </p:sp>
    </p:spTree>
    <p:extLst>
      <p:ext uri="{BB962C8B-B14F-4D97-AF65-F5344CB8AC3E}">
        <p14:creationId xmlns:p14="http://schemas.microsoft.com/office/powerpoint/2010/main" val="3640569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p:cNvPicPr>
            <a:picLocks noChangeAspect="1" noChangeArrowheads="1"/>
          </p:cNvPicPr>
          <p:nvPr/>
        </p:nvPicPr>
        <p:blipFill>
          <a:blip r:embed="rId2" cstate="print"/>
          <a:srcRect/>
          <a:stretch>
            <a:fillRect/>
          </a:stretch>
        </p:blipFill>
        <p:spPr bwMode="auto">
          <a:xfrm>
            <a:off x="2895601" y="-4233"/>
            <a:ext cx="6248399" cy="6862233"/>
          </a:xfrm>
          <a:prstGeom prst="rect">
            <a:avLst/>
          </a:prstGeom>
          <a:noFill/>
          <a:ln w="12700" cap="flat" cmpd="sng">
            <a:noFill/>
            <a:prstDash val="solid"/>
            <a:miter lim="800000"/>
            <a:headEnd type="none" w="sm" len="sm"/>
            <a:tailEnd type="none" w="sm" len="sm"/>
          </a:ln>
        </p:spPr>
      </p:pic>
      <p:pic>
        <p:nvPicPr>
          <p:cNvPr id="237571" name="Picture 3"/>
          <p:cNvPicPr>
            <a:picLocks noChangeAspect="1" noChangeArrowheads="1"/>
          </p:cNvPicPr>
          <p:nvPr/>
        </p:nvPicPr>
        <p:blipFill>
          <a:blip r:embed="rId3" cstate="print"/>
          <a:srcRect/>
          <a:stretch>
            <a:fillRect/>
          </a:stretch>
        </p:blipFill>
        <p:spPr bwMode="auto">
          <a:xfrm>
            <a:off x="0" y="0"/>
            <a:ext cx="4259954" cy="6858000"/>
          </a:xfrm>
          <a:prstGeom prst="rect">
            <a:avLst/>
          </a:prstGeom>
          <a:noFill/>
          <a:ln w="12700" cap="flat" cmpd="sng">
            <a:noFill/>
            <a:prstDash val="solid"/>
            <a:miter lim="800000"/>
            <a:headEnd type="none" w="sm" len="sm"/>
            <a:tailEnd type="none" w="sm" len="sm"/>
          </a:ln>
        </p:spPr>
      </p:pic>
      <p:pic>
        <p:nvPicPr>
          <p:cNvPr id="237572" name="Picture 4"/>
          <p:cNvPicPr>
            <a:picLocks noChangeAspect="1" noChangeArrowheads="1"/>
          </p:cNvPicPr>
          <p:nvPr/>
        </p:nvPicPr>
        <p:blipFill>
          <a:blip r:embed="rId4" cstate="print"/>
          <a:srcRect/>
          <a:stretch>
            <a:fillRect/>
          </a:stretch>
        </p:blipFill>
        <p:spPr bwMode="auto">
          <a:xfrm>
            <a:off x="2838450" y="2486025"/>
            <a:ext cx="6305550" cy="4371975"/>
          </a:xfrm>
          <a:prstGeom prst="rect">
            <a:avLst/>
          </a:prstGeom>
          <a:noFill/>
          <a:ln w="12700" cap="flat" cmpd="sng">
            <a:noFill/>
            <a:prstDash val="solid"/>
            <a:miter lim="800000"/>
            <a:headEnd type="none" w="sm" len="sm"/>
            <a:tailEnd type="none" w="sm" len="sm"/>
          </a:ln>
        </p:spPr>
      </p:pic>
      <p:pic>
        <p:nvPicPr>
          <p:cNvPr id="237573" name="Picture 5"/>
          <p:cNvPicPr>
            <a:picLocks noChangeAspect="1" noChangeArrowheads="1"/>
          </p:cNvPicPr>
          <p:nvPr/>
        </p:nvPicPr>
        <p:blipFill>
          <a:blip r:embed="rId5" cstate="print"/>
          <a:srcRect/>
          <a:stretch>
            <a:fillRect/>
          </a:stretch>
        </p:blipFill>
        <p:spPr bwMode="auto">
          <a:xfrm>
            <a:off x="0" y="0"/>
            <a:ext cx="3976382" cy="6858000"/>
          </a:xfrm>
          <a:prstGeom prst="rect">
            <a:avLst/>
          </a:prstGeom>
          <a:noFill/>
          <a:ln w="12700" cap="flat" cmpd="sng">
            <a:noFill/>
            <a:prstDash val="solid"/>
            <a:miter lim="800000"/>
            <a:headEnd type="none" w="sm" len="sm"/>
            <a:tailEnd type="none" w="sm" len="sm"/>
          </a:ln>
        </p:spPr>
      </p:pic>
    </p:spTree>
    <p:extLst>
      <p:ext uri="{BB962C8B-B14F-4D97-AF65-F5344CB8AC3E}">
        <p14:creationId xmlns:p14="http://schemas.microsoft.com/office/powerpoint/2010/main" val="11415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7571"/>
                                        </p:tgtEl>
                                        <p:attrNameLst>
                                          <p:attrName>style.visibility</p:attrName>
                                        </p:attrNameLst>
                                      </p:cBhvr>
                                      <p:to>
                                        <p:strVal val="visible"/>
                                      </p:to>
                                    </p:set>
                                    <p:anim calcmode="lin" valueType="num">
                                      <p:cBhvr additive="base">
                                        <p:cTn id="7" dur="500" fill="hold"/>
                                        <p:tgtEl>
                                          <p:spTgt spid="237571"/>
                                        </p:tgtEl>
                                        <p:attrNameLst>
                                          <p:attrName>ppt_x</p:attrName>
                                        </p:attrNameLst>
                                      </p:cBhvr>
                                      <p:tavLst>
                                        <p:tav tm="0">
                                          <p:val>
                                            <p:strVal val="0-#ppt_w/2"/>
                                          </p:val>
                                        </p:tav>
                                        <p:tav tm="100000">
                                          <p:val>
                                            <p:strVal val="#ppt_x"/>
                                          </p:val>
                                        </p:tav>
                                      </p:tavLst>
                                    </p:anim>
                                    <p:anim calcmode="lin" valueType="num">
                                      <p:cBhvr additive="base">
                                        <p:cTn id="8" dur="500" fill="hold"/>
                                        <p:tgtEl>
                                          <p:spTgt spid="2375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37572"/>
                                        </p:tgtEl>
                                        <p:attrNameLst>
                                          <p:attrName>style.visibility</p:attrName>
                                        </p:attrNameLst>
                                      </p:cBhvr>
                                      <p:to>
                                        <p:strVal val="visible"/>
                                      </p:to>
                                    </p:set>
                                    <p:anim calcmode="lin" valueType="num">
                                      <p:cBhvr additive="base">
                                        <p:cTn id="13" dur="500" fill="hold"/>
                                        <p:tgtEl>
                                          <p:spTgt spid="237572"/>
                                        </p:tgtEl>
                                        <p:attrNameLst>
                                          <p:attrName>ppt_x</p:attrName>
                                        </p:attrNameLst>
                                      </p:cBhvr>
                                      <p:tavLst>
                                        <p:tav tm="0">
                                          <p:val>
                                            <p:strVal val="1+#ppt_w/2"/>
                                          </p:val>
                                        </p:tav>
                                        <p:tav tm="100000">
                                          <p:val>
                                            <p:strVal val="#ppt_x"/>
                                          </p:val>
                                        </p:tav>
                                      </p:tavLst>
                                    </p:anim>
                                    <p:anim calcmode="lin" valueType="num">
                                      <p:cBhvr additive="base">
                                        <p:cTn id="14" dur="500" fill="hold"/>
                                        <p:tgtEl>
                                          <p:spTgt spid="23757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37573"/>
                                        </p:tgtEl>
                                        <p:attrNameLst>
                                          <p:attrName>style.visibility</p:attrName>
                                        </p:attrNameLst>
                                      </p:cBhvr>
                                      <p:to>
                                        <p:strVal val="visible"/>
                                      </p:to>
                                    </p:set>
                                    <p:anim calcmode="lin" valueType="num">
                                      <p:cBhvr additive="base">
                                        <p:cTn id="19" dur="500" fill="hold"/>
                                        <p:tgtEl>
                                          <p:spTgt spid="237573"/>
                                        </p:tgtEl>
                                        <p:attrNameLst>
                                          <p:attrName>ppt_x</p:attrName>
                                        </p:attrNameLst>
                                      </p:cBhvr>
                                      <p:tavLst>
                                        <p:tav tm="0">
                                          <p:val>
                                            <p:strVal val="0-#ppt_w/2"/>
                                          </p:val>
                                        </p:tav>
                                        <p:tav tm="100000">
                                          <p:val>
                                            <p:strVal val="#ppt_x"/>
                                          </p:val>
                                        </p:tav>
                                      </p:tavLst>
                                    </p:anim>
                                    <p:anim calcmode="lin" valueType="num">
                                      <p:cBhvr additive="base">
                                        <p:cTn id="20" dur="500" fill="hold"/>
                                        <p:tgtEl>
                                          <p:spTgt spid="2375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688"/>
            <a:ext cx="8229600" cy="880912"/>
          </a:xfrm>
        </p:spPr>
        <p:txBody>
          <a:bodyPr/>
          <a:lstStyle/>
          <a:p>
            <a:r>
              <a:rPr lang="ta-IN" dirty="0" smtClean="0">
                <a:latin typeface="Calibri"/>
                <a:cs typeface="Calibri"/>
              </a:rPr>
              <a:t>metrika</a:t>
            </a:r>
            <a:r>
              <a:rPr lang="hr-HR" dirty="0" smtClean="0">
                <a:latin typeface="Calibri"/>
                <a:cs typeface="Calibri"/>
              </a:rPr>
              <a:t> – drugi aspekti </a:t>
            </a:r>
            <a:endParaRPr lang="en-US" dirty="0">
              <a:latin typeface="Calibri"/>
              <a:cs typeface="Calibri"/>
            </a:endParaRPr>
          </a:p>
        </p:txBody>
      </p:sp>
      <p:pic>
        <p:nvPicPr>
          <p:cNvPr id="3" name="Picture 5" descr="Picture 5.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138738"/>
            <a:ext cx="7247934" cy="5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6284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hr-HR"/>
          </a:p>
        </p:txBody>
      </p:sp>
      <p:sp>
        <p:nvSpPr>
          <p:cNvPr id="3" name="Title 2"/>
          <p:cNvSpPr>
            <a:spLocks noGrp="1"/>
          </p:cNvSpPr>
          <p:nvPr>
            <p:ph type="title"/>
          </p:nvPr>
        </p:nvSpPr>
        <p:spPr/>
        <p:txBody>
          <a:bodyPr/>
          <a:lstStyle/>
          <a:p>
            <a:r>
              <a:rPr lang="hr-HR" dirty="0" smtClean="0"/>
              <a:t>Sutra?</a:t>
            </a:r>
            <a:endParaRPr lang="hr-HR" dirty="0"/>
          </a:p>
        </p:txBody>
      </p:sp>
    </p:spTree>
    <p:extLst>
      <p:ext uri="{BB962C8B-B14F-4D97-AF65-F5344CB8AC3E}">
        <p14:creationId xmlns:p14="http://schemas.microsoft.com/office/powerpoint/2010/main" val="1176949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0" y="1981200"/>
            <a:ext cx="8991600" cy="4038600"/>
          </a:xfrm>
          <a:prstGeom prst="rect">
            <a:avLst/>
          </a:prstGeom>
        </p:spPr>
        <p:txBody>
          <a:bodyPr/>
          <a:lstStyle/>
          <a:p>
            <a:r>
              <a:rPr lang="hr-HR" dirty="0" smtClean="0"/>
              <a:t>znanstvenik pronalazi rezultate istraživanja drugog znanstvenika/autora</a:t>
            </a:r>
            <a:endParaRPr lang="en-US" dirty="0" smtClean="0"/>
          </a:p>
          <a:p>
            <a:r>
              <a:rPr lang="hr-HR" dirty="0" smtClean="0"/>
              <a:t>javno ili privatno diskutira, što može dovesti do</a:t>
            </a:r>
            <a:endParaRPr lang="en-US" dirty="0" smtClean="0"/>
          </a:p>
          <a:p>
            <a:pPr lvl="1"/>
            <a:r>
              <a:rPr lang="hr-HR" dirty="0" smtClean="0"/>
              <a:t>novih rezultata</a:t>
            </a:r>
            <a:endParaRPr lang="en-US" dirty="0" smtClean="0"/>
          </a:p>
          <a:p>
            <a:pPr lvl="1"/>
            <a:r>
              <a:rPr lang="hr-HR" dirty="0" smtClean="0"/>
              <a:t>novih istraživanja</a:t>
            </a:r>
            <a:endParaRPr lang="en-US" dirty="0" smtClean="0"/>
          </a:p>
          <a:p>
            <a:r>
              <a:rPr lang="hr-HR" dirty="0" smtClean="0"/>
              <a:t>mogu se upoznati i međusobno utjecati na stavove i mišljenja</a:t>
            </a:r>
            <a:endParaRPr lang="en-US" dirty="0" smtClean="0"/>
          </a:p>
          <a:p>
            <a:r>
              <a:rPr lang="hr-HR" dirty="0" err="1" smtClean="0"/>
              <a:t>itd</a:t>
            </a:r>
            <a:r>
              <a:rPr lang="en-US" dirty="0" smtClean="0"/>
              <a:t>.</a:t>
            </a:r>
            <a:endParaRPr lang="en-US" dirty="0"/>
          </a:p>
        </p:txBody>
      </p:sp>
      <p:sp>
        <p:nvSpPr>
          <p:cNvPr id="3" name="Title 2"/>
          <p:cNvSpPr>
            <a:spLocks noGrp="1"/>
          </p:cNvSpPr>
          <p:nvPr>
            <p:ph type="title"/>
          </p:nvPr>
        </p:nvSpPr>
        <p:spPr/>
        <p:txBody>
          <a:bodyPr>
            <a:normAutofit fontScale="90000"/>
          </a:bodyPr>
          <a:lstStyle/>
          <a:p>
            <a:r>
              <a:rPr lang="hr-HR" dirty="0" smtClean="0"/>
              <a:t>Što je zapravo znanstvena komunikacija?</a:t>
            </a:r>
            <a:endParaRPr lang="en-US" dirty="0"/>
          </a:p>
        </p:txBody>
      </p:sp>
      <p:sp>
        <p:nvSpPr>
          <p:cNvPr id="5" name="TextBox 4"/>
          <p:cNvSpPr txBox="1"/>
          <p:nvPr/>
        </p:nvSpPr>
        <p:spPr>
          <a:xfrm>
            <a:off x="3733800" y="6019800"/>
            <a:ext cx="4876800" cy="461665"/>
          </a:xfrm>
          <a:prstGeom prst="rect">
            <a:avLst/>
          </a:prstGeom>
          <a:noFill/>
        </p:spPr>
        <p:txBody>
          <a:bodyPr wrap="square" rtlCol="0">
            <a:spAutoFit/>
          </a:bodyPr>
          <a:lstStyle/>
          <a:p>
            <a:r>
              <a:rPr lang="hr-HR" sz="1200" smtClean="0">
                <a:ea typeface="Tahoma" pitchFamily="34" charset="0"/>
              </a:rPr>
              <a:t>Ivan Herman: R</a:t>
            </a:r>
            <a:r>
              <a:rPr lang="en-US" sz="1200" smtClean="0">
                <a:ea typeface="Tahoma" pitchFamily="34" charset="0"/>
              </a:rPr>
              <a:t>eport on the</a:t>
            </a:r>
            <a:r>
              <a:rPr lang="hr-HR" sz="1200" smtClean="0">
                <a:ea typeface="Tahoma" pitchFamily="34" charset="0"/>
              </a:rPr>
              <a:t> </a:t>
            </a:r>
            <a:r>
              <a:rPr lang="en-US" sz="1200" smtClean="0">
                <a:ea typeface="Tahoma" pitchFamily="34" charset="0"/>
              </a:rPr>
              <a:t>“Future of Research Communications”</a:t>
            </a:r>
            <a:r>
              <a:rPr lang="hr-HR" sz="1200" smtClean="0">
                <a:ea typeface="Tahoma" pitchFamily="34" charset="0"/>
              </a:rPr>
              <a:t> </a:t>
            </a:r>
            <a:r>
              <a:rPr lang="en-US" sz="1200" smtClean="0">
                <a:ea typeface="Tahoma" pitchFamily="34" charset="0"/>
              </a:rPr>
              <a:t>Workshop</a:t>
            </a:r>
            <a:r>
              <a:rPr lang="hr-HR" sz="1200" smtClean="0">
                <a:ea typeface="Tahoma" pitchFamily="34" charset="0"/>
              </a:rPr>
              <a:t>, </a:t>
            </a:r>
            <a:r>
              <a:rPr lang="en-US" sz="1200" smtClean="0">
                <a:ea typeface="Tahoma" pitchFamily="34" charset="0"/>
              </a:rPr>
              <a:t>Dagstuhl, August 15-18, 2012</a:t>
            </a:r>
            <a:endParaRPr lang="en-US" sz="1200"/>
          </a:p>
        </p:txBody>
      </p:sp>
    </p:spTree>
    <p:extLst>
      <p:ext uri="{BB962C8B-B14F-4D97-AF65-F5344CB8AC3E}">
        <p14:creationId xmlns:p14="http://schemas.microsoft.com/office/powerpoint/2010/main" val="3045536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0" y="1981200"/>
            <a:ext cx="8991600" cy="4038600"/>
          </a:xfrm>
          <a:prstGeom prst="rect">
            <a:avLst/>
          </a:prstGeom>
        </p:spPr>
        <p:txBody>
          <a:bodyPr/>
          <a:lstStyle/>
          <a:p>
            <a:r>
              <a:rPr lang="hr-HR" dirty="0" smtClean="0"/>
              <a:t>SURADNJA</a:t>
            </a:r>
          </a:p>
          <a:p>
            <a:r>
              <a:rPr lang="hr-HR" i="1" dirty="0" smtClean="0"/>
              <a:t>„</a:t>
            </a:r>
            <a:r>
              <a:rPr lang="en-GB" i="1" dirty="0" smtClean="0"/>
              <a:t>If </a:t>
            </a:r>
            <a:r>
              <a:rPr lang="en-GB" i="1" dirty="0"/>
              <a:t>I have seen further it is by standing on the shoulders of giants</a:t>
            </a:r>
            <a:r>
              <a:rPr lang="en-GB" i="1" dirty="0" smtClean="0"/>
              <a:t>.</a:t>
            </a:r>
            <a:r>
              <a:rPr lang="hr-HR" i="1" dirty="0" smtClean="0"/>
              <a:t>” </a:t>
            </a:r>
            <a:r>
              <a:rPr lang="hr-HR" dirty="0" smtClean="0"/>
              <a:t>(Bernard of Chartres, 12. st.)</a:t>
            </a:r>
          </a:p>
          <a:p>
            <a:r>
              <a:rPr lang="hr-HR" dirty="0" smtClean="0"/>
              <a:t>učinkovito pronalaženje i korištenje rezultata prethodnih istraživanja</a:t>
            </a:r>
          </a:p>
          <a:p>
            <a:r>
              <a:rPr lang="hr-HR" dirty="0" smtClean="0"/>
              <a:t>slobodan pristup informacijama</a:t>
            </a:r>
            <a:endParaRPr lang="en-US" dirty="0"/>
          </a:p>
        </p:txBody>
      </p:sp>
      <p:sp>
        <p:nvSpPr>
          <p:cNvPr id="3" name="Title 2"/>
          <p:cNvSpPr>
            <a:spLocks noGrp="1"/>
          </p:cNvSpPr>
          <p:nvPr>
            <p:ph type="title"/>
          </p:nvPr>
        </p:nvSpPr>
        <p:spPr/>
        <p:txBody>
          <a:bodyPr>
            <a:normAutofit fontScale="90000"/>
          </a:bodyPr>
          <a:lstStyle/>
          <a:p>
            <a:r>
              <a:rPr lang="hr-HR" dirty="0" smtClean="0"/>
              <a:t>Što je zapravo znanstvena komunikacija?</a:t>
            </a:r>
            <a:endParaRPr lang="en-US" dirty="0"/>
          </a:p>
        </p:txBody>
      </p:sp>
    </p:spTree>
    <p:extLst>
      <p:ext uri="{BB962C8B-B14F-4D97-AF65-F5344CB8AC3E}">
        <p14:creationId xmlns:p14="http://schemas.microsoft.com/office/powerpoint/2010/main" val="24915651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981200"/>
            <a:ext cx="8991600" cy="4038600"/>
          </a:xfrm>
          <a:prstGeom prst="rect">
            <a:avLst/>
          </a:prstGeom>
        </p:spPr>
        <p:txBody>
          <a:bodyPr>
            <a:normAutofit fontScale="92500" lnSpcReduction="10000"/>
          </a:bodyPr>
          <a:lstStyle/>
          <a:p>
            <a:endParaRPr lang="hr-HR" dirty="0" smtClean="0"/>
          </a:p>
          <a:p>
            <a:r>
              <a:rPr lang="hr-HR" dirty="0" smtClean="0"/>
              <a:t>jeftine medije za pohranu</a:t>
            </a:r>
            <a:endParaRPr lang="hr-HR" dirty="0" smtClean="0"/>
          </a:p>
          <a:p>
            <a:r>
              <a:rPr lang="hr-HR" dirty="0" smtClean="0"/>
              <a:t>prednosti Web-a i hiperprostora</a:t>
            </a:r>
            <a:endParaRPr lang="hr-HR" dirty="0" smtClean="0"/>
          </a:p>
          <a:p>
            <a:r>
              <a:rPr lang="hr-HR" dirty="0" smtClean="0"/>
              <a:t>radove koje mogu „čitati” računala (rudarenje podataka)</a:t>
            </a:r>
            <a:endParaRPr lang="hr-HR" dirty="0" smtClean="0"/>
          </a:p>
          <a:p>
            <a:endParaRPr lang="hr-HR" b="1" dirty="0" smtClean="0"/>
          </a:p>
          <a:p>
            <a:r>
              <a:rPr lang="hr-HR" dirty="0"/>
              <a:t>z</a:t>
            </a:r>
            <a:r>
              <a:rPr lang="hr-HR" dirty="0" smtClean="0"/>
              <a:t>nanstveni časopisi su ipak (većinom) zamrznuti kao </a:t>
            </a:r>
            <a:r>
              <a:rPr lang="hr-HR" dirty="0" smtClean="0"/>
              <a:t>PDF </a:t>
            </a:r>
            <a:r>
              <a:rPr lang="hr-HR" dirty="0" smtClean="0"/>
              <a:t>datoteke (s ponekim poveznicama...)</a:t>
            </a:r>
          </a:p>
          <a:p>
            <a:r>
              <a:rPr lang="hr-HR" dirty="0" smtClean="0"/>
              <a:t>...i fokusirani na svoje tiskane inačice</a:t>
            </a:r>
            <a:endParaRPr lang="en-US" dirty="0" smtClean="0"/>
          </a:p>
        </p:txBody>
      </p:sp>
      <p:sp>
        <p:nvSpPr>
          <p:cNvPr id="3" name="Title 2"/>
          <p:cNvSpPr>
            <a:spLocks noGrp="1"/>
          </p:cNvSpPr>
          <p:nvPr>
            <p:ph type="title"/>
          </p:nvPr>
        </p:nvSpPr>
        <p:spPr/>
        <p:txBody>
          <a:bodyPr>
            <a:normAutofit/>
          </a:bodyPr>
          <a:lstStyle/>
          <a:p>
            <a:r>
              <a:rPr lang="hr-HR" dirty="0" smtClean="0"/>
              <a:t>Imamo već danas!</a:t>
            </a:r>
            <a:endParaRPr lang="en-US" dirty="0"/>
          </a:p>
        </p:txBody>
      </p:sp>
    </p:spTree>
    <p:extLst>
      <p:ext uri="{BB962C8B-B14F-4D97-AF65-F5344CB8AC3E}">
        <p14:creationId xmlns:p14="http://schemas.microsoft.com/office/powerpoint/2010/main" val="234741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atic.itpro.co.uk/sites/itpro/files/styles/gallery_wide/public/images/dir_157/it_photo_788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8228"/>
            <a:ext cx="9109075" cy="60759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penningtonlibrary.org/teen%20twe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1" y="18848"/>
            <a:ext cx="9109074" cy="6027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41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eaLnBrk="1" hangingPunct="1"/>
            <a:r>
              <a:rPr lang="hr-HR" dirty="0" smtClean="0"/>
              <a:t>Kakva bi publikacija mogla biti</a:t>
            </a:r>
            <a:r>
              <a:rPr lang="en-US" sz="4000" dirty="0" smtClean="0"/>
              <a:t>?</a:t>
            </a:r>
            <a:endParaRPr lang="hr-HR" sz="4000" dirty="0" smtClean="0"/>
          </a:p>
        </p:txBody>
      </p:sp>
      <p:sp>
        <p:nvSpPr>
          <p:cNvPr id="50179" name="Rectangle 3"/>
          <p:cNvSpPr>
            <a:spLocks noGrp="1" noChangeArrowheads="1"/>
          </p:cNvSpPr>
          <p:nvPr>
            <p:ph type="body" idx="4294967295"/>
          </p:nvPr>
        </p:nvSpPr>
        <p:spPr>
          <a:xfrm>
            <a:off x="395536" y="1828800"/>
            <a:ext cx="8138864" cy="4724400"/>
          </a:xfrm>
          <a:prstGeom prst="rect">
            <a:avLst/>
          </a:prstGeom>
        </p:spPr>
        <p:txBody>
          <a:bodyPr>
            <a:normAutofit/>
          </a:bodyPr>
          <a:lstStyle/>
          <a:p>
            <a:pPr eaLnBrk="1" hangingPunct="1">
              <a:lnSpc>
                <a:spcPct val="80000"/>
              </a:lnSpc>
              <a:buFont typeface="Arial" pitchFamily="34" charset="0"/>
              <a:buChar char="•"/>
            </a:pPr>
            <a:r>
              <a:rPr lang="hr-HR" sz="2200" dirty="0" smtClean="0"/>
              <a:t>Animacija i virtualna stvarnost</a:t>
            </a:r>
            <a:endParaRPr lang="en-US" sz="2200" dirty="0" smtClean="0"/>
          </a:p>
          <a:p>
            <a:pPr eaLnBrk="1" hangingPunct="1">
              <a:lnSpc>
                <a:spcPct val="80000"/>
              </a:lnSpc>
              <a:buFont typeface="Arial" pitchFamily="34" charset="0"/>
              <a:buChar char="•"/>
            </a:pPr>
            <a:r>
              <a:rPr lang="hr-HR" sz="2200" dirty="0" smtClean="0"/>
              <a:t>Audio i video zapisi (autorova promišljanja)</a:t>
            </a:r>
            <a:endParaRPr lang="en-US" sz="2200" dirty="0" smtClean="0"/>
          </a:p>
          <a:p>
            <a:pPr eaLnBrk="1" hangingPunct="1">
              <a:lnSpc>
                <a:spcPct val="80000"/>
              </a:lnSpc>
              <a:buFont typeface="Arial" pitchFamily="34" charset="0"/>
              <a:buChar char="•"/>
            </a:pPr>
            <a:r>
              <a:rPr lang="hr-HR" sz="2200" dirty="0" smtClean="0"/>
              <a:t>Podaci (</a:t>
            </a:r>
            <a:r>
              <a:rPr lang="hr-HR" sz="2200" i="1" dirty="0" smtClean="0"/>
              <a:t>datasets</a:t>
            </a:r>
            <a:r>
              <a:rPr lang="hr-HR" sz="2200" dirty="0" smtClean="0"/>
              <a:t>)</a:t>
            </a:r>
            <a:endParaRPr lang="en-US" sz="2200" dirty="0" smtClean="0"/>
          </a:p>
          <a:p>
            <a:pPr eaLnBrk="1" hangingPunct="1">
              <a:lnSpc>
                <a:spcPct val="80000"/>
              </a:lnSpc>
              <a:buFont typeface="Arial" pitchFamily="34" charset="0"/>
              <a:buChar char="•"/>
            </a:pPr>
            <a:r>
              <a:rPr lang="hr-HR" sz="2200" dirty="0" smtClean="0"/>
              <a:t>Živa matematika</a:t>
            </a:r>
          </a:p>
          <a:p>
            <a:pPr eaLnBrk="1" hangingPunct="1">
              <a:lnSpc>
                <a:spcPct val="80000"/>
              </a:lnSpc>
              <a:buFont typeface="Arial" pitchFamily="34" charset="0"/>
              <a:buChar char="•"/>
            </a:pPr>
            <a:r>
              <a:rPr lang="en-US" sz="2200" dirty="0" smtClean="0"/>
              <a:t>2D </a:t>
            </a:r>
            <a:r>
              <a:rPr lang="hr-HR" sz="2200" dirty="0" smtClean="0"/>
              <a:t>i</a:t>
            </a:r>
            <a:r>
              <a:rPr lang="en-US" sz="2200" dirty="0" smtClean="0"/>
              <a:t> 3D </a:t>
            </a:r>
            <a:r>
              <a:rPr lang="hr-HR" sz="2200" dirty="0" smtClean="0"/>
              <a:t>grafička reprezentacija</a:t>
            </a:r>
          </a:p>
          <a:p>
            <a:pPr eaLnBrk="1" hangingPunct="1">
              <a:lnSpc>
                <a:spcPct val="80000"/>
              </a:lnSpc>
              <a:buFont typeface="Arial" pitchFamily="34" charset="0"/>
              <a:buChar char="•"/>
            </a:pPr>
            <a:r>
              <a:rPr lang="hr-HR" sz="2200" dirty="0" smtClean="0"/>
              <a:t>Interaktivnost </a:t>
            </a:r>
            <a:endParaRPr lang="en-US" sz="2200" dirty="0" smtClean="0"/>
          </a:p>
          <a:p>
            <a:pPr eaLnBrk="1" hangingPunct="1">
              <a:lnSpc>
                <a:spcPct val="80000"/>
              </a:lnSpc>
              <a:buFont typeface="Arial" pitchFamily="34" charset="0"/>
              <a:buChar char="•"/>
            </a:pPr>
            <a:r>
              <a:rPr lang="hr-HR" sz="2200" dirty="0" smtClean="0"/>
              <a:t>Povezani radovi, budući citati</a:t>
            </a:r>
            <a:endParaRPr lang="en-US" sz="2200" dirty="0" smtClean="0"/>
          </a:p>
          <a:p>
            <a:pPr lvl="1"/>
            <a:r>
              <a:rPr lang="hr-HR" sz="2200" dirty="0" smtClean="0"/>
              <a:t>Moguća aktivacija programa na udaljenom računalu</a:t>
            </a:r>
            <a:endParaRPr lang="en-US" sz="2200" dirty="0" smtClean="0"/>
          </a:p>
          <a:p>
            <a:pPr lvl="1"/>
            <a:r>
              <a:rPr lang="hr-HR" sz="2200" dirty="0" smtClean="0"/>
              <a:t>Društvene mreže autora </a:t>
            </a:r>
            <a:endParaRPr lang="en-US" sz="2200" dirty="0" smtClean="0"/>
          </a:p>
          <a:p>
            <a:pPr lvl="1"/>
            <a:r>
              <a:rPr lang="hr-HR" sz="2200" dirty="0" smtClean="0"/>
              <a:t>Ranije verzije rada s komentarima</a:t>
            </a:r>
          </a:p>
          <a:p>
            <a:pPr lvl="1"/>
            <a:r>
              <a:rPr lang="hr-HR" sz="2200" dirty="0" smtClean="0"/>
              <a:t>...</a:t>
            </a:r>
            <a:endParaRPr lang="en-US" sz="2200" dirty="0" smtClean="0"/>
          </a:p>
        </p:txBody>
      </p:sp>
      <p:pic>
        <p:nvPicPr>
          <p:cNvPr id="4" name="Picture Placeholder 4" descr="5_star_linked_open_data_mug.jpg"/>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4020" r="4368"/>
          <a:stretch/>
        </p:blipFill>
        <p:spPr>
          <a:xfrm>
            <a:off x="197069" y="2514601"/>
            <a:ext cx="1752600" cy="1913065"/>
          </a:xfrm>
          <a:prstGeom prst="rect">
            <a:avLst/>
          </a:prstGeom>
        </p:spPr>
      </p:pic>
    </p:spTree>
    <p:extLst>
      <p:ext uri="{BB962C8B-B14F-4D97-AF65-F5344CB8AC3E}">
        <p14:creationId xmlns:p14="http://schemas.microsoft.com/office/powerpoint/2010/main" val="3909686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dirty="0" smtClean="0"/>
              <a:t>Anotacija</a:t>
            </a:r>
            <a:endParaRPr lang="en-US" dirty="0"/>
          </a:p>
        </p:txBody>
      </p:sp>
      <p:pic>
        <p:nvPicPr>
          <p:cNvPr id="5" name="Content Placeholder 4"/>
          <p:cNvPicPr>
            <a:picLocks noGrp="1" noChangeAspect="1" noChangeArrowheads="1"/>
          </p:cNvPicPr>
          <p:nvPr>
            <p:ph idx="4294967295"/>
          </p:nvPr>
        </p:nvPicPr>
        <p:blipFill>
          <a:blip r:embed="rId3" cstate="print"/>
          <a:srcRect t="8824" b="8824"/>
          <a:stretch>
            <a:fillRect/>
          </a:stretch>
        </p:blipFill>
        <p:spPr bwMode="auto">
          <a:xfrm>
            <a:off x="0" y="1981200"/>
            <a:ext cx="8991600" cy="4038600"/>
          </a:xfrm>
          <a:prstGeom prst="rect">
            <a:avLst/>
          </a:prstGeom>
          <a:noFill/>
          <a:ln w="9525">
            <a:noFill/>
            <a:miter lim="800000"/>
            <a:headEnd/>
            <a:tailEnd/>
          </a:ln>
        </p:spPr>
      </p:pic>
    </p:spTree>
    <p:extLst>
      <p:ext uri="{BB962C8B-B14F-4D97-AF65-F5344CB8AC3E}">
        <p14:creationId xmlns:p14="http://schemas.microsoft.com/office/powerpoint/2010/main" val="38554050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eh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4098925"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Cheh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600200"/>
            <a:ext cx="4046538"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Cheh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572000"/>
            <a:ext cx="484505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normAutofit/>
          </a:bodyPr>
          <a:lstStyle/>
          <a:p>
            <a:r>
              <a:rPr lang="ta-IN" dirty="0" smtClean="0">
                <a:latin typeface="Calibri"/>
                <a:cs typeface="Calibri"/>
              </a:rPr>
              <a:t>mjera </a:t>
            </a:r>
            <a:r>
              <a:rPr lang="ta-IN" dirty="0" smtClean="0">
                <a:latin typeface="Calibri"/>
                <a:cs typeface="Calibri"/>
              </a:rPr>
              <a:t>doprinosa </a:t>
            </a:r>
            <a:r>
              <a:rPr lang="ta-IN" dirty="0" smtClean="0">
                <a:latin typeface="Calibri"/>
                <a:cs typeface="Calibri"/>
              </a:rPr>
              <a:t>autora</a:t>
            </a:r>
            <a:endParaRPr lang="en-US" dirty="0">
              <a:latin typeface="Calibri"/>
              <a:cs typeface="Calibri"/>
            </a:endParaRPr>
          </a:p>
        </p:txBody>
      </p:sp>
    </p:spTree>
    <p:extLst>
      <p:ext uri="{BB962C8B-B14F-4D97-AF65-F5344CB8AC3E}">
        <p14:creationId xmlns:p14="http://schemas.microsoft.com/office/powerpoint/2010/main" val="30288025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8658"/>
            <a:ext cx="8229600" cy="1143000"/>
          </a:xfrm>
        </p:spPr>
        <p:txBody>
          <a:bodyPr>
            <a:normAutofit fontScale="90000"/>
          </a:bodyPr>
          <a:lstStyle/>
          <a:p>
            <a:r>
              <a:rPr lang="hr-HR" dirty="0" smtClean="0"/>
              <a:t>iscrpni metapodaci (izdavači, knjižnice...)</a:t>
            </a:r>
            <a:endParaRPr lang="en-US" dirty="0"/>
          </a:p>
        </p:txBody>
      </p:sp>
      <p:pic>
        <p:nvPicPr>
          <p:cNvPr id="3" name="Picture 2" descr="pubmed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638" y="1524000"/>
            <a:ext cx="40687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ubmed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51400"/>
            <a:ext cx="91440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ubmed4.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819400"/>
            <a:ext cx="49831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pubmed2.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1600200"/>
            <a:ext cx="46482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5755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685800" y="609600"/>
            <a:ext cx="7169265" cy="6007100"/>
          </a:xfrm>
          <a:prstGeom prst="rect">
            <a:avLst/>
          </a:prstGeom>
        </p:spPr>
      </p:pic>
      <p:grpSp>
        <p:nvGrpSpPr>
          <p:cNvPr id="5" name="Group 4"/>
          <p:cNvGrpSpPr/>
          <p:nvPr/>
        </p:nvGrpSpPr>
        <p:grpSpPr>
          <a:xfrm>
            <a:off x="3276599" y="-25400"/>
            <a:ext cx="5867401" cy="6883400"/>
            <a:chOff x="3276599" y="-25400"/>
            <a:chExt cx="5867401" cy="6883400"/>
          </a:xfrm>
        </p:grpSpPr>
        <p:cxnSp>
          <p:nvCxnSpPr>
            <p:cNvPr id="6" name="Straight Connector 5"/>
            <p:cNvCxnSpPr/>
            <p:nvPr/>
          </p:nvCxnSpPr>
          <p:spPr>
            <a:xfrm>
              <a:off x="4953000" y="5867400"/>
              <a:ext cx="4191000" cy="990600"/>
            </a:xfrm>
            <a:prstGeom prst="line">
              <a:avLst/>
            </a:prstGeom>
            <a:ln w="317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953000" y="1"/>
              <a:ext cx="4191000" cy="2819399"/>
            </a:xfrm>
            <a:prstGeom prst="line">
              <a:avLst/>
            </a:prstGeom>
            <a:ln w="317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cstate="print"/>
            <a:stretch>
              <a:fillRect/>
            </a:stretch>
          </p:blipFill>
          <p:spPr>
            <a:xfrm>
              <a:off x="5387685" y="-25400"/>
              <a:ext cx="3756315" cy="6883400"/>
            </a:xfrm>
            <a:prstGeom prst="rect">
              <a:avLst/>
            </a:prstGeom>
            <a:ln w="19050" cap="flat" cmpd="sng" algn="ctr">
              <a:solidFill>
                <a:schemeClr val="tx1"/>
              </a:solidFill>
              <a:prstDash val="solid"/>
              <a:round/>
              <a:headEnd type="none" w="med" len="med"/>
              <a:tailEnd type="none" w="med" len="med"/>
            </a:ln>
          </p:spPr>
        </p:pic>
        <p:cxnSp>
          <p:nvCxnSpPr>
            <p:cNvPr id="9" name="Straight Connector 8"/>
            <p:cNvCxnSpPr/>
            <p:nvPr/>
          </p:nvCxnSpPr>
          <p:spPr>
            <a:xfrm rot="5400000" flipH="1" flipV="1">
              <a:off x="2922443" y="354160"/>
              <a:ext cx="2819399" cy="2111083"/>
            </a:xfrm>
            <a:prstGeom prst="line">
              <a:avLst/>
            </a:prstGeom>
            <a:ln w="317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276599" y="5867400"/>
              <a:ext cx="2111086" cy="990600"/>
            </a:xfrm>
            <a:prstGeom prst="line">
              <a:avLst/>
            </a:prstGeom>
            <a:ln w="3175"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0" y="-20598"/>
            <a:ext cx="5498844" cy="553998"/>
          </a:xfrm>
          <a:prstGeom prst="rect">
            <a:avLst/>
          </a:prstGeom>
          <a:noFill/>
        </p:spPr>
        <p:txBody>
          <a:bodyPr wrap="none" rtlCol="0">
            <a:spAutoFit/>
          </a:bodyPr>
          <a:lstStyle/>
          <a:p>
            <a:pPr marL="0" lvl="1"/>
            <a:r>
              <a:rPr lang="ta-IN" sz="3000" dirty="0" smtClean="0"/>
              <a:t>Automatsko sažimanje citata</a:t>
            </a:r>
            <a:endParaRPr lang="en-US" sz="3000" dirty="0" smtClean="0"/>
          </a:p>
        </p:txBody>
      </p:sp>
    </p:spTree>
    <p:extLst>
      <p:ext uri="{BB962C8B-B14F-4D97-AF65-F5344CB8AC3E}">
        <p14:creationId xmlns:p14="http://schemas.microsoft.com/office/powerpoint/2010/main" val="411162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04800" y="596782"/>
            <a:ext cx="8844148" cy="6261217"/>
          </a:xfrm>
          <a:prstGeom prst="rect">
            <a:avLst/>
          </a:prstGeom>
        </p:spPr>
      </p:pic>
      <p:sp>
        <p:nvSpPr>
          <p:cNvPr id="3" name="TextBox 2"/>
          <p:cNvSpPr txBox="1"/>
          <p:nvPr/>
        </p:nvSpPr>
        <p:spPr>
          <a:xfrm>
            <a:off x="304800" y="150167"/>
            <a:ext cx="5614037" cy="523220"/>
          </a:xfrm>
          <a:prstGeom prst="rect">
            <a:avLst/>
          </a:prstGeom>
          <a:noFill/>
        </p:spPr>
        <p:txBody>
          <a:bodyPr wrap="none" rtlCol="0">
            <a:spAutoFit/>
          </a:bodyPr>
          <a:lstStyle/>
          <a:p>
            <a:r>
              <a:rPr lang="hr-HR" sz="2800" dirty="0"/>
              <a:t>O</a:t>
            </a:r>
            <a:r>
              <a:rPr lang="ta-IN" sz="2800" dirty="0" smtClean="0"/>
              <a:t>bogaćivanje članaka</a:t>
            </a:r>
            <a:r>
              <a:rPr lang="hr-HR" sz="2800" dirty="0" smtClean="0"/>
              <a:t> multimedijom</a:t>
            </a:r>
            <a:endParaRPr lang="en-US" sz="2800" dirty="0"/>
          </a:p>
        </p:txBody>
      </p:sp>
    </p:spTree>
    <p:extLst>
      <p:ext uri="{BB962C8B-B14F-4D97-AF65-F5344CB8AC3E}">
        <p14:creationId xmlns:p14="http://schemas.microsoft.com/office/powerpoint/2010/main" val="14236252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981200"/>
            <a:ext cx="8991600" cy="4038600"/>
          </a:xfrm>
          <a:prstGeom prst="rect">
            <a:avLst/>
          </a:prstGeom>
        </p:spPr>
        <p:txBody>
          <a:bodyPr>
            <a:normAutofit/>
          </a:bodyPr>
          <a:lstStyle/>
          <a:p>
            <a:r>
              <a:rPr lang="ta-IN" sz="2400" dirty="0" smtClean="0"/>
              <a:t>E</a:t>
            </a:r>
            <a:r>
              <a:rPr lang="en-US" sz="2400" dirty="0" smtClean="0"/>
              <a:t>mail, blog, Twitter, Google+, Facebook, </a:t>
            </a:r>
            <a:r>
              <a:rPr lang="hr-HR" sz="2400" dirty="0" smtClean="0"/>
              <a:t>itd.</a:t>
            </a:r>
            <a:endParaRPr lang="en-US" sz="2400" dirty="0" smtClean="0"/>
          </a:p>
          <a:p>
            <a:pPr lvl="1"/>
            <a:r>
              <a:rPr lang="hr-HR" sz="2000" dirty="0" smtClean="0"/>
              <a:t>Moguće je da više znanja protječe tim „alternativnim” kanalima nego „službenom” komunikacijom</a:t>
            </a:r>
            <a:endParaRPr lang="en-US" sz="2000" dirty="0" smtClean="0"/>
          </a:p>
          <a:p>
            <a:pPr lvl="1"/>
            <a:r>
              <a:rPr lang="hr-HR" sz="2000" dirty="0" smtClean="0"/>
              <a:t>Takvi protoci </a:t>
            </a:r>
            <a:r>
              <a:rPr lang="ta-IN" sz="2000" dirty="0" smtClean="0"/>
              <a:t>se </a:t>
            </a:r>
            <a:r>
              <a:rPr lang="hr-HR" sz="2000" dirty="0" smtClean="0"/>
              <a:t>ne vrednuju</a:t>
            </a:r>
            <a:endParaRPr lang="en-US" sz="2000" dirty="0" smtClean="0"/>
          </a:p>
          <a:p>
            <a:r>
              <a:rPr lang="hr-HR" sz="2400" dirty="0" smtClean="0"/>
              <a:t>Dinamika razmjene informacija je veća, publikacija mora postati vidljiva gotovo odmah</a:t>
            </a:r>
            <a:endParaRPr lang="en-US" sz="2400" dirty="0" smtClean="0"/>
          </a:p>
          <a:p>
            <a:pPr lvl="1"/>
            <a:r>
              <a:rPr lang="hr-HR" sz="2000" dirty="0" smtClean="0"/>
              <a:t>„službena” komunikacija objavljuje rad </a:t>
            </a:r>
            <a:r>
              <a:rPr lang="hr-HR" sz="2000" dirty="0" smtClean="0"/>
              <a:t>obično nakon nekoliko </a:t>
            </a:r>
            <a:r>
              <a:rPr lang="hr-HR" sz="2000" dirty="0" smtClean="0"/>
              <a:t>mjeseci (do nekoliko godina</a:t>
            </a:r>
            <a:r>
              <a:rPr lang="hr-HR" sz="2000" dirty="0" smtClean="0"/>
              <a:t>!!)</a:t>
            </a:r>
          </a:p>
          <a:p>
            <a:pPr lvl="1"/>
            <a:r>
              <a:rPr lang="hr-HR" sz="2000" b="1" dirty="0" smtClean="0">
                <a:solidFill>
                  <a:srgbClr val="FFC000"/>
                </a:solidFill>
              </a:rPr>
              <a:t>pravovremena dostupnost informacija je od ključnog značaja!!!</a:t>
            </a:r>
            <a:endParaRPr lang="en-US" sz="2000" b="1" dirty="0" smtClean="0">
              <a:solidFill>
                <a:srgbClr val="FFC000"/>
              </a:solidFill>
            </a:endParaRPr>
          </a:p>
          <a:p>
            <a:pPr marL="109501" indent="0">
              <a:buNone/>
            </a:pPr>
            <a:endParaRPr lang="en-US" sz="2400" dirty="0"/>
          </a:p>
        </p:txBody>
      </p:sp>
      <p:sp>
        <p:nvSpPr>
          <p:cNvPr id="3" name="Title 2"/>
          <p:cNvSpPr>
            <a:spLocks noGrp="1"/>
          </p:cNvSpPr>
          <p:nvPr>
            <p:ph type="title"/>
          </p:nvPr>
        </p:nvSpPr>
        <p:spPr/>
        <p:txBody>
          <a:bodyPr/>
          <a:lstStyle/>
          <a:p>
            <a:r>
              <a:rPr lang="hr-HR" dirty="0" smtClean="0"/>
              <a:t>Ponašanje se mijenja</a:t>
            </a:r>
            <a:endParaRPr lang="en-US" dirty="0"/>
          </a:p>
        </p:txBody>
      </p:sp>
    </p:spTree>
    <p:extLst>
      <p:ext uri="{BB962C8B-B14F-4D97-AF65-F5344CB8AC3E}">
        <p14:creationId xmlns:p14="http://schemas.microsoft.com/office/powerpoint/2010/main" val="16364950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Content Placeholder 2"/>
          <p:cNvSpPr>
            <a:spLocks noGrp="1"/>
          </p:cNvSpPr>
          <p:nvPr>
            <p:ph idx="4294967295"/>
          </p:nvPr>
        </p:nvSpPr>
        <p:spPr>
          <a:xfrm>
            <a:off x="0" y="1981200"/>
            <a:ext cx="8991600" cy="4038600"/>
          </a:xfrm>
          <a:prstGeom prst="rect">
            <a:avLst/>
          </a:prstGeom>
        </p:spPr>
        <p:txBody>
          <a:bodyPr/>
          <a:lstStyle/>
          <a:p>
            <a:endParaRPr lang="hr-HR" dirty="0"/>
          </a:p>
        </p:txBody>
      </p:sp>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685800"/>
            <a:ext cx="9191625" cy="5265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p:cNvSpPr/>
          <p:nvPr/>
        </p:nvSpPr>
        <p:spPr bwMode="auto">
          <a:xfrm>
            <a:off x="914400" y="1981199"/>
            <a:ext cx="2362200" cy="1143001"/>
          </a:xfrm>
          <a:prstGeom prst="wedgeEllipseCallout">
            <a:avLst>
              <a:gd name="adj1" fmla="val -65974"/>
              <a:gd name="adj2" fmla="val -92672"/>
            </a:avLst>
          </a:prstGeom>
          <a:solidFill>
            <a:srgbClr val="00642D">
              <a:alpha val="15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accent3">
                    <a:lumMod val="75000"/>
                  </a:schemeClr>
                </a:solidFill>
                <a:effectLst>
                  <a:outerShdw blurRad="38100" dist="38100" dir="2700000" algn="tl">
                    <a:srgbClr val="000000">
                      <a:alpha val="43137"/>
                    </a:srgbClr>
                  </a:outerShdw>
                </a:effectLst>
                <a:latin typeface="Arial" charset="0"/>
                <a:cs typeface="Times New Roman" pitchFamily="18" charset="0"/>
              </a:rPr>
              <a:t>Otvoreni pristup</a:t>
            </a:r>
            <a:r>
              <a:rPr kumimoji="0" lang="hr-HR" sz="1400" b="1" i="0" u="none" strike="noStrike" cap="none" normalizeH="0" dirty="0" smtClean="0">
                <a:ln>
                  <a:noFill/>
                </a:ln>
                <a:solidFill>
                  <a:schemeClr val="accent3">
                    <a:lumMod val="75000"/>
                  </a:schemeClr>
                </a:solidFill>
                <a:effectLst>
                  <a:outerShdw blurRad="38100" dist="38100" dir="2700000" algn="tl">
                    <a:srgbClr val="000000">
                      <a:alpha val="43137"/>
                    </a:srgbClr>
                  </a:outerShdw>
                </a:effectLst>
                <a:latin typeface="Arial" charset="0"/>
                <a:cs typeface="Times New Roman" pitchFamily="18" charset="0"/>
              </a:rPr>
              <a:t> </a:t>
            </a:r>
            <a:r>
              <a:rPr kumimoji="0" lang="hr-HR" sz="1400" b="1" i="0" u="none" strike="noStrike" cap="none" normalizeH="0" baseline="0" dirty="0" smtClean="0">
                <a:ln>
                  <a:noFill/>
                </a:ln>
                <a:solidFill>
                  <a:schemeClr val="accent3">
                    <a:lumMod val="75000"/>
                  </a:schemeClr>
                </a:solidFill>
                <a:effectLst>
                  <a:outerShdw blurRad="38100" dist="38100" dir="2700000" algn="tl">
                    <a:srgbClr val="000000">
                      <a:alpha val="43137"/>
                    </a:srgbClr>
                  </a:outerShdw>
                </a:effectLst>
                <a:latin typeface="Arial" charset="0"/>
                <a:cs typeface="Times New Roman" pitchFamily="18" charset="0"/>
              </a:rPr>
              <a:t> </a:t>
            </a:r>
            <a:r>
              <a:rPr kumimoji="0" lang="hr-HR" sz="1400" b="1" i="0" u="none" strike="noStrike" cap="none" normalizeH="0" baseline="0" dirty="0" smtClean="0">
                <a:ln>
                  <a:noFill/>
                </a:ln>
                <a:solidFill>
                  <a:schemeClr val="accent3">
                    <a:lumMod val="75000"/>
                  </a:schemeClr>
                </a:solidFill>
                <a:effectLst>
                  <a:outerShdw blurRad="38100" dist="38100" dir="2700000" algn="tl">
                    <a:srgbClr val="000000">
                      <a:alpha val="43137"/>
                    </a:srgbClr>
                  </a:outerShdw>
                </a:effectLst>
                <a:latin typeface="Arial" charset="0"/>
                <a:cs typeface="Times New Roman" pitchFamily="18" charset="0"/>
              </a:rPr>
              <a:t>876.345 e-prints</a:t>
            </a:r>
          </a:p>
        </p:txBody>
      </p:sp>
    </p:spTree>
    <p:extLst>
      <p:ext uri="{BB962C8B-B14F-4D97-AF65-F5344CB8AC3E}">
        <p14:creationId xmlns:p14="http://schemas.microsoft.com/office/powerpoint/2010/main" val="5600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6874"/>
            <a:ext cx="9144000" cy="4141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24225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31831"/>
            <a:ext cx="8839200" cy="6426169"/>
          </a:xfrm>
          <a:prstGeom prst="rect">
            <a:avLst/>
          </a:prstGeom>
        </p:spPr>
      </p:pic>
      <p:pic>
        <p:nvPicPr>
          <p:cNvPr id="171010" name="Picture 2" descr="http://scepticemia.files.wordpress.com/2011/10/open-acce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59883"/>
            <a:ext cx="5181600" cy="690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90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rial_cost.jpg"/>
          <p:cNvPicPr>
            <a:picLocks noChangeAspect="1"/>
          </p:cNvPicPr>
          <p:nvPr/>
        </p:nvPicPr>
        <p:blipFill>
          <a:blip r:embed="rId2" cstate="print"/>
          <a:stretch>
            <a:fillRect/>
          </a:stretch>
        </p:blipFill>
        <p:spPr>
          <a:xfrm>
            <a:off x="1828800" y="0"/>
            <a:ext cx="5605326" cy="6858000"/>
          </a:xfrm>
          <a:prstGeom prst="rect">
            <a:avLst/>
          </a:prstGeom>
        </p:spPr>
      </p:pic>
    </p:spTree>
    <p:extLst>
      <p:ext uri="{BB962C8B-B14F-4D97-AF65-F5344CB8AC3E}">
        <p14:creationId xmlns:p14="http://schemas.microsoft.com/office/powerpoint/2010/main" val="11338535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descr="http://ckdp.ca/files/2009/11/shaking-hands.jpg"/>
          <p:cNvPicPr>
            <a:picLocks noChangeAspect="1" noChangeArrowheads="1"/>
          </p:cNvPicPr>
          <p:nvPr/>
        </p:nvPicPr>
        <p:blipFill>
          <a:blip r:embed="rId2" cstate="print"/>
          <a:srcRect/>
          <a:stretch>
            <a:fillRect/>
          </a:stretch>
        </p:blipFill>
        <p:spPr bwMode="auto">
          <a:xfrm>
            <a:off x="1066800" y="1500186"/>
            <a:ext cx="7239000" cy="5183073"/>
          </a:xfrm>
          <a:prstGeom prst="rect">
            <a:avLst/>
          </a:prstGeom>
          <a:noFill/>
        </p:spPr>
      </p:pic>
      <p:sp>
        <p:nvSpPr>
          <p:cNvPr id="3" name="TextBox 2"/>
          <p:cNvSpPr txBox="1"/>
          <p:nvPr/>
        </p:nvSpPr>
        <p:spPr>
          <a:xfrm rot="17855596">
            <a:off x="535077" y="2812148"/>
            <a:ext cx="3429000" cy="954107"/>
          </a:xfrm>
          <a:prstGeom prst="rect">
            <a:avLst/>
          </a:prstGeom>
          <a:noFill/>
        </p:spPr>
        <p:txBody>
          <a:bodyPr wrap="square" rtlCol="0">
            <a:spAutoFit/>
          </a:bodyPr>
          <a:lstStyle/>
          <a:p>
            <a:pPr algn="ctr"/>
            <a:r>
              <a:rPr lang="hr-HR" sz="2800" b="1" dirty="0" smtClean="0">
                <a:solidFill>
                  <a:srgbClr val="FFFF00"/>
                </a:solidFill>
              </a:rPr>
              <a:t>OTVORENI PRISTUP</a:t>
            </a:r>
            <a:endParaRPr lang="en-US" sz="2800" b="1" dirty="0">
              <a:solidFill>
                <a:srgbClr val="FFFF00"/>
              </a:solidFill>
            </a:endParaRPr>
          </a:p>
        </p:txBody>
      </p:sp>
      <p:sp>
        <p:nvSpPr>
          <p:cNvPr id="4" name="TextBox 3"/>
          <p:cNvSpPr txBox="1"/>
          <p:nvPr/>
        </p:nvSpPr>
        <p:spPr>
          <a:xfrm rot="3536462">
            <a:off x="5702390" y="2812150"/>
            <a:ext cx="2895600" cy="954107"/>
          </a:xfrm>
          <a:prstGeom prst="rect">
            <a:avLst/>
          </a:prstGeom>
          <a:noFill/>
        </p:spPr>
        <p:txBody>
          <a:bodyPr wrap="square" rtlCol="0">
            <a:spAutoFit/>
          </a:bodyPr>
          <a:lstStyle/>
          <a:p>
            <a:pPr algn="ctr"/>
            <a:r>
              <a:rPr lang="hr-HR" sz="2800" b="1" dirty="0" smtClean="0">
                <a:solidFill>
                  <a:srgbClr val="FFFF00"/>
                </a:solidFill>
              </a:rPr>
              <a:t>INSTITUCIJSKI REPOZITORIJI</a:t>
            </a:r>
            <a:endParaRPr lang="en-US" sz="2800" b="1" dirty="0">
              <a:solidFill>
                <a:srgbClr val="FFFF00"/>
              </a:solidFill>
            </a:endParaRPr>
          </a:p>
        </p:txBody>
      </p:sp>
      <p:sp>
        <p:nvSpPr>
          <p:cNvPr id="6" name="TextBox 5"/>
          <p:cNvSpPr txBox="1"/>
          <p:nvPr/>
        </p:nvSpPr>
        <p:spPr>
          <a:xfrm rot="671746">
            <a:off x="2095249" y="4901099"/>
            <a:ext cx="4453079" cy="1384995"/>
          </a:xfrm>
          <a:prstGeom prst="rect">
            <a:avLst/>
          </a:prstGeom>
          <a:noFill/>
        </p:spPr>
        <p:txBody>
          <a:bodyPr wrap="square" rtlCol="0">
            <a:spAutoFit/>
          </a:bodyPr>
          <a:lstStyle/>
          <a:p>
            <a:pPr algn="ctr"/>
            <a:r>
              <a:rPr lang="hr-HR" sz="2800" b="1" dirty="0" smtClean="0">
                <a:solidFill>
                  <a:srgbClr val="FFFF00"/>
                </a:solidFill>
              </a:rPr>
              <a:t>ČASOPISI I DRUGE PUBLIKACIJE U OTVORENOM PRISTUPU</a:t>
            </a:r>
            <a:endParaRPr lang="en-US" sz="2800" b="1" dirty="0">
              <a:solidFill>
                <a:srgbClr val="FFFF00"/>
              </a:solidFill>
            </a:endParaRPr>
          </a:p>
        </p:txBody>
      </p:sp>
      <p:sp>
        <p:nvSpPr>
          <p:cNvPr id="7" name="Text Placeholder 2"/>
          <p:cNvSpPr txBox="1">
            <a:spLocks/>
          </p:cNvSpPr>
          <p:nvPr/>
        </p:nvSpPr>
        <p:spPr bwMode="auto">
          <a:xfrm>
            <a:off x="457200" y="34047"/>
            <a:ext cx="8191500" cy="1347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ctr" rtl="0" eaLnBrk="1" fontAlgn="base" hangingPunct="1">
              <a:spcBef>
                <a:spcPct val="20000"/>
              </a:spcBef>
              <a:spcAft>
                <a:spcPct val="0"/>
              </a:spcAft>
              <a:buClr>
                <a:srgbClr val="5F5F5F"/>
              </a:buClr>
              <a:buFont typeface="Wingdings" pitchFamily="2" charset="2"/>
              <a:buChar char="§"/>
              <a:defRPr sz="2400">
                <a:solidFill>
                  <a:schemeClr val="tx2"/>
                </a:solidFill>
                <a:latin typeface="Tahoma" pitchFamily="34" charset="0"/>
                <a:ea typeface="+mn-ea"/>
                <a:cs typeface="Tahoma" pitchFamily="34" charset="0"/>
              </a:defRPr>
            </a:lvl1pPr>
            <a:lvl2pPr marL="742950" indent="-285750" algn="ctr" rtl="0" eaLnBrk="1" fontAlgn="base" hangingPunct="1">
              <a:spcBef>
                <a:spcPct val="20000"/>
              </a:spcBef>
              <a:spcAft>
                <a:spcPct val="0"/>
              </a:spcAft>
              <a:buClr>
                <a:srgbClr val="5F5F5F"/>
              </a:buClr>
              <a:buFont typeface="Wingdings" pitchFamily="2" charset="2"/>
              <a:buChar char="§"/>
              <a:defRPr sz="2000">
                <a:solidFill>
                  <a:schemeClr val="tx2"/>
                </a:solidFill>
                <a:latin typeface="Tahoma" pitchFamily="34" charset="0"/>
                <a:cs typeface="Tahoma" pitchFamily="34" charset="0"/>
              </a:defRPr>
            </a:lvl2pPr>
            <a:lvl3pPr marL="1143000" indent="-228600" algn="ctr" rtl="0" eaLnBrk="1" fontAlgn="base" hangingPunct="1">
              <a:spcBef>
                <a:spcPct val="20000"/>
              </a:spcBef>
              <a:spcAft>
                <a:spcPct val="0"/>
              </a:spcAft>
              <a:buClr>
                <a:srgbClr val="5F5F5F"/>
              </a:buClr>
              <a:buFont typeface="Wingdings" pitchFamily="2" charset="2"/>
              <a:buChar char="§"/>
              <a:defRPr sz="2000">
                <a:solidFill>
                  <a:schemeClr val="tx2"/>
                </a:solidFill>
                <a:latin typeface="Tahoma" pitchFamily="34" charset="0"/>
                <a:cs typeface="Tahoma" pitchFamily="34" charset="0"/>
              </a:defRPr>
            </a:lvl3pPr>
            <a:lvl4pPr marL="1600200" indent="-228600" algn="ctr" rtl="0" eaLnBrk="1" fontAlgn="base" hangingPunct="1">
              <a:spcBef>
                <a:spcPct val="20000"/>
              </a:spcBef>
              <a:spcAft>
                <a:spcPct val="0"/>
              </a:spcAft>
              <a:buClr>
                <a:srgbClr val="5F5F5F"/>
              </a:buClr>
              <a:buFont typeface="Wingdings" pitchFamily="2" charset="2"/>
              <a:buChar char="§"/>
              <a:defRPr sz="1800">
                <a:solidFill>
                  <a:schemeClr val="tx2"/>
                </a:solidFill>
                <a:latin typeface="Tahoma" pitchFamily="34" charset="0"/>
                <a:cs typeface="Tahoma" pitchFamily="34" charset="0"/>
              </a:defRPr>
            </a:lvl4pPr>
            <a:lvl5pPr marL="2057400" indent="-228600" algn="ctr" rtl="0" eaLnBrk="1" fontAlgn="base" hangingPunct="1">
              <a:spcBef>
                <a:spcPct val="20000"/>
              </a:spcBef>
              <a:spcAft>
                <a:spcPct val="0"/>
              </a:spcAft>
              <a:buClr>
                <a:srgbClr val="5F5F5F"/>
              </a:buClr>
              <a:buFont typeface="Wingdings" pitchFamily="2" charset="2"/>
              <a:buChar char="§"/>
              <a:defRPr sz="1800">
                <a:solidFill>
                  <a:schemeClr val="tx2"/>
                </a:solidFill>
                <a:latin typeface="Tahoma" pitchFamily="34" charset="0"/>
                <a:cs typeface="Tahoma" pitchFamily="34" charset="0"/>
              </a:defRPr>
            </a:lvl5pPr>
            <a:lvl6pPr marL="25146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6pPr>
            <a:lvl7pPr marL="29718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7pPr>
            <a:lvl8pPr marL="34290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8pPr>
            <a:lvl9pPr marL="38862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9pPr>
          </a:lstStyle>
          <a:p>
            <a:pPr algn="r"/>
            <a:r>
              <a:rPr lang="hr-HR" kern="0" dirty="0" smtClean="0"/>
              <a:t>“Otvoreni pristup literaturi je digitalni, online, besplatan i bez većine ograničenja vezanih uz </a:t>
            </a:r>
            <a:r>
              <a:rPr lang="hr-HR" i="1" kern="0" dirty="0" smtClean="0"/>
              <a:t>copyright </a:t>
            </a:r>
            <a:r>
              <a:rPr lang="hr-HR" kern="0" dirty="0" smtClean="0"/>
              <a:t>i licencije.”</a:t>
            </a:r>
            <a:br>
              <a:rPr lang="hr-HR" kern="0" dirty="0" smtClean="0"/>
            </a:br>
            <a:r>
              <a:rPr lang="hr-HR" kern="0" dirty="0" smtClean="0"/>
              <a:t>Peter Suber</a:t>
            </a:r>
            <a:endParaRPr lang="hr-HR" kern="0" dirty="0"/>
          </a:p>
        </p:txBody>
      </p:sp>
      <p:sp>
        <p:nvSpPr>
          <p:cNvPr id="9" name="TextBox 8"/>
          <p:cNvSpPr txBox="1"/>
          <p:nvPr/>
        </p:nvSpPr>
        <p:spPr>
          <a:xfrm rot="17945758">
            <a:off x="3777652" y="3405203"/>
            <a:ext cx="2895600" cy="523220"/>
          </a:xfrm>
          <a:prstGeom prst="rect">
            <a:avLst/>
          </a:prstGeom>
          <a:noFill/>
        </p:spPr>
        <p:txBody>
          <a:bodyPr wrap="square" rtlCol="0">
            <a:spAutoFit/>
          </a:bodyPr>
          <a:lstStyle/>
          <a:p>
            <a:pPr algn="ctr"/>
            <a:r>
              <a:rPr lang="hr-HR" sz="2800" b="1" dirty="0" smtClean="0">
                <a:solidFill>
                  <a:srgbClr val="FFFF00"/>
                </a:solidFill>
              </a:rPr>
              <a:t>ARXIV</a:t>
            </a:r>
            <a:endParaRPr lang="en-US" sz="2800" b="1" dirty="0">
              <a:solidFill>
                <a:srgbClr val="FFFF00"/>
              </a:solidFill>
            </a:endParaRPr>
          </a:p>
        </p:txBody>
      </p:sp>
      <p:sp>
        <p:nvSpPr>
          <p:cNvPr id="10" name="TextBox 9"/>
          <p:cNvSpPr txBox="1"/>
          <p:nvPr/>
        </p:nvSpPr>
        <p:spPr>
          <a:xfrm rot="20309205">
            <a:off x="3238500" y="2012892"/>
            <a:ext cx="2895600" cy="523220"/>
          </a:xfrm>
          <a:prstGeom prst="rect">
            <a:avLst/>
          </a:prstGeom>
          <a:noFill/>
        </p:spPr>
        <p:txBody>
          <a:bodyPr wrap="square" rtlCol="0">
            <a:spAutoFit/>
          </a:bodyPr>
          <a:lstStyle/>
          <a:p>
            <a:pPr algn="ctr"/>
            <a:r>
              <a:rPr lang="hr-HR" sz="2800" b="1" dirty="0" smtClean="0">
                <a:solidFill>
                  <a:srgbClr val="FFFF00"/>
                </a:solidFill>
              </a:rPr>
              <a:t>HRČAK</a:t>
            </a:r>
            <a:endParaRPr lang="en-US" sz="2800" b="1" dirty="0">
              <a:solidFill>
                <a:srgbClr val="FFFF00"/>
              </a:solidFill>
            </a:endParaRPr>
          </a:p>
        </p:txBody>
      </p:sp>
    </p:spTree>
    <p:extLst>
      <p:ext uri="{BB962C8B-B14F-4D97-AF65-F5344CB8AC3E}">
        <p14:creationId xmlns:p14="http://schemas.microsoft.com/office/powerpoint/2010/main" val="18901188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OTVORENI PRISTUP U RH</a:t>
            </a:r>
            <a:endParaRPr lang="hr-H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9" y="1371600"/>
            <a:ext cx="9127079" cy="536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13279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http://assets.lifehack.org/wp-content/files/2012/02/shutterstock_85447960.jpg"/>
          <p:cNvPicPr>
            <a:picLocks noChangeAspect="1" noChangeArrowheads="1"/>
          </p:cNvPicPr>
          <p:nvPr/>
        </p:nvPicPr>
        <p:blipFill>
          <a:blip r:embed="rId2" cstate="print"/>
          <a:srcRect/>
          <a:stretch>
            <a:fillRect/>
          </a:stretch>
        </p:blipFill>
        <p:spPr bwMode="auto">
          <a:xfrm>
            <a:off x="0" y="0"/>
            <a:ext cx="4762500" cy="3181350"/>
          </a:xfrm>
          <a:prstGeom prst="rect">
            <a:avLst/>
          </a:prstGeom>
          <a:noFill/>
        </p:spPr>
      </p:pic>
      <p:sp>
        <p:nvSpPr>
          <p:cNvPr id="3" name="TextBox 2"/>
          <p:cNvSpPr txBox="1"/>
          <p:nvPr/>
        </p:nvSpPr>
        <p:spPr>
          <a:xfrm>
            <a:off x="2627784" y="4149080"/>
            <a:ext cx="5976664" cy="2246769"/>
          </a:xfrm>
          <a:prstGeom prst="rect">
            <a:avLst/>
          </a:prstGeom>
          <a:noFill/>
        </p:spPr>
        <p:txBody>
          <a:bodyPr wrap="square" rtlCol="0">
            <a:spAutoFit/>
          </a:bodyPr>
          <a:lstStyle/>
          <a:p>
            <a:pPr algn="r"/>
            <a:r>
              <a:rPr lang="hr-HR" sz="2800" smtClean="0"/>
              <a:t>Hvala na pozornosti! </a:t>
            </a:r>
            <a:r>
              <a:rPr lang="hr-HR" sz="2800" smtClean="0">
                <a:sym typeface="Wingdings" pitchFamily="2" charset="2"/>
              </a:rPr>
              <a:t></a:t>
            </a:r>
          </a:p>
          <a:p>
            <a:pPr algn="r"/>
            <a:endParaRPr lang="hr-HR" sz="2800">
              <a:sym typeface="Wingdings" pitchFamily="2" charset="2"/>
            </a:endParaRPr>
          </a:p>
          <a:p>
            <a:pPr algn="r"/>
            <a:endParaRPr lang="hr-HR" sz="2800" smtClean="0">
              <a:sym typeface="Wingdings" pitchFamily="2" charset="2"/>
            </a:endParaRPr>
          </a:p>
          <a:p>
            <a:pPr algn="r"/>
            <a:r>
              <a:rPr lang="hr-HR" sz="2800" smtClean="0">
                <a:sym typeface="Wingdings" pitchFamily="2" charset="2"/>
              </a:rPr>
              <a:t>jstojanovski@unizd.hr</a:t>
            </a:r>
          </a:p>
          <a:p>
            <a:pPr algn="r"/>
            <a:r>
              <a:rPr lang="hr-HR" sz="2800" smtClean="0">
                <a:sym typeface="Wingdings" pitchFamily="2" charset="2"/>
              </a:rPr>
              <a:t>jadranka.stojanovski@irb.hr</a:t>
            </a:r>
            <a:endParaRPr lang="en-US" sz="2800"/>
          </a:p>
        </p:txBody>
      </p:sp>
    </p:spTree>
    <p:extLst>
      <p:ext uri="{BB962C8B-B14F-4D97-AF65-F5344CB8AC3E}">
        <p14:creationId xmlns:p14="http://schemas.microsoft.com/office/powerpoint/2010/main" val="1035947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rockislandschools.org/riec/rihslibrary/files/2013/04/RIHS-library-computer-lab-20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656"/>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056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dar-catenati_1.jpg"/>
          <p:cNvPicPr>
            <a:picLocks noChangeAspect="1"/>
          </p:cNvPicPr>
          <p:nvPr/>
        </p:nvPicPr>
        <p:blipFill>
          <a:blip r:embed="rId3" cstate="print"/>
          <a:stretch>
            <a:fillRect/>
          </a:stretch>
        </p:blipFill>
        <p:spPr>
          <a:xfrm>
            <a:off x="1371600" y="7492"/>
            <a:ext cx="4548477" cy="6858000"/>
          </a:xfrm>
          <a:prstGeom prst="rect">
            <a:avLst/>
          </a:prstGeom>
        </p:spPr>
      </p:pic>
      <p:sp>
        <p:nvSpPr>
          <p:cNvPr id="3" name="TextBox 2"/>
          <p:cNvSpPr txBox="1"/>
          <p:nvPr/>
        </p:nvSpPr>
        <p:spPr>
          <a:xfrm>
            <a:off x="1907704" y="6525344"/>
            <a:ext cx="2520280" cy="369332"/>
          </a:xfrm>
          <a:prstGeom prst="rect">
            <a:avLst/>
          </a:prstGeom>
          <a:noFill/>
        </p:spPr>
        <p:txBody>
          <a:bodyPr wrap="square" rtlCol="0">
            <a:spAutoFit/>
          </a:bodyPr>
          <a:lstStyle/>
          <a:p>
            <a:r>
              <a:rPr lang="hr-HR" smtClean="0">
                <a:solidFill>
                  <a:schemeClr val="tx1">
                    <a:lumMod val="65000"/>
                  </a:schemeClr>
                </a:solidFill>
              </a:rPr>
              <a:t>Češki nacionalni muzej</a:t>
            </a:r>
            <a:endParaRPr lang="en-US">
              <a:solidFill>
                <a:schemeClr val="tx1">
                  <a:lumMod val="65000"/>
                </a:schemeClr>
              </a:solidFill>
            </a:endParaRPr>
          </a:p>
        </p:txBody>
      </p:sp>
      <p:pic>
        <p:nvPicPr>
          <p:cNvPr id="5" name="Picture 4" descr="article_fee_joc.jpg"/>
          <p:cNvPicPr>
            <a:picLocks noChangeAspect="1"/>
          </p:cNvPicPr>
          <p:nvPr/>
        </p:nvPicPr>
        <p:blipFill>
          <a:blip r:embed="rId4" cstate="print"/>
          <a:stretch>
            <a:fillRect/>
          </a:stretch>
        </p:blipFill>
        <p:spPr>
          <a:xfrm>
            <a:off x="3162300" y="1672955"/>
            <a:ext cx="5981700" cy="5172075"/>
          </a:xfrm>
          <a:prstGeom prst="rect">
            <a:avLst/>
          </a:prstGeom>
        </p:spPr>
      </p:pic>
    </p:spTree>
    <p:extLst>
      <p:ext uri="{BB962C8B-B14F-4D97-AF65-F5344CB8AC3E}">
        <p14:creationId xmlns:p14="http://schemas.microsoft.com/office/powerpoint/2010/main" val="197550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ewsoftheworld.net/wp-content/uploads/2012/10/PublishingMarkets2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0927"/>
            <a:ext cx="9144000" cy="44622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sf.gov/statistics/seind12/c0/fig00-1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504" y="0"/>
            <a:ext cx="44731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63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Open</a:t>
            </a:r>
            <a:r>
              <a:rPr lang="hr-HR" dirty="0" smtClean="0"/>
              <a:t> Access </a:t>
            </a:r>
            <a:r>
              <a:rPr lang="hr-HR" dirty="0" err="1" smtClean="0"/>
              <a:t>Initiative</a:t>
            </a:r>
            <a:r>
              <a:rPr lang="hr-HR" dirty="0" smtClean="0"/>
              <a:t> (OAI)</a:t>
            </a:r>
            <a:endParaRPr lang="hr-HR" dirty="0"/>
          </a:p>
        </p:txBody>
      </p:sp>
      <p:sp>
        <p:nvSpPr>
          <p:cNvPr id="3" name="Subtitle 2"/>
          <p:cNvSpPr>
            <a:spLocks noGrp="1"/>
          </p:cNvSpPr>
          <p:nvPr>
            <p:ph type="subTitle" idx="1"/>
          </p:nvPr>
        </p:nvSpPr>
        <p:spPr/>
        <p:txBody>
          <a:bodyPr/>
          <a:lstStyle/>
          <a:p>
            <a:endParaRPr lang="hr-HR"/>
          </a:p>
        </p:txBody>
      </p:sp>
    </p:spTree>
    <p:extLst>
      <p:ext uri="{BB962C8B-B14F-4D97-AF65-F5344CB8AC3E}">
        <p14:creationId xmlns:p14="http://schemas.microsoft.com/office/powerpoint/2010/main" val="3321919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20000"/>
          </a:bodyPr>
          <a:lstStyle/>
          <a:p>
            <a:r>
              <a:rPr lang="hr-HR" dirty="0" smtClean="0"/>
              <a:t>„</a:t>
            </a:r>
            <a:r>
              <a:rPr lang="en-US" dirty="0"/>
              <a:t>There are many alternative sources of funds for this purpose, including the foundations and governments that fund research, the universities and laboratories that employ researchers, endowments set up by discipline or institution, friends of the cause of open access, profits from the sale of add-ons to the basic texts, funds freed up by the demise or cancellation of journals charging traditional subscription or access fees, </a:t>
            </a:r>
            <a:r>
              <a:rPr lang="en-US" b="1" dirty="0">
                <a:solidFill>
                  <a:srgbClr val="FFC000"/>
                </a:solidFill>
              </a:rPr>
              <a:t>or even contributions from the researchers themselves</a:t>
            </a:r>
            <a:r>
              <a:rPr lang="en-US" dirty="0"/>
              <a:t>. There is no need to favor one of these solutions over the others for all disciplines or nations, and no need to stop looking for other, creative alternatives</a:t>
            </a:r>
            <a:r>
              <a:rPr lang="en-US" dirty="0" smtClean="0"/>
              <a:t>.</a:t>
            </a:r>
            <a:r>
              <a:rPr lang="hr-HR" dirty="0" smtClean="0"/>
              <a:t>”</a:t>
            </a:r>
            <a:endParaRPr lang="hr-HR" dirty="0"/>
          </a:p>
        </p:txBody>
      </p:sp>
      <p:sp>
        <p:nvSpPr>
          <p:cNvPr id="3" name="Title 2"/>
          <p:cNvSpPr>
            <a:spLocks noGrp="1"/>
          </p:cNvSpPr>
          <p:nvPr>
            <p:ph type="title"/>
          </p:nvPr>
        </p:nvSpPr>
        <p:spPr/>
        <p:txBody>
          <a:bodyPr/>
          <a:lstStyle/>
          <a:p>
            <a:r>
              <a:rPr lang="hr-HR" dirty="0" err="1" smtClean="0"/>
              <a:t>Budapest</a:t>
            </a:r>
            <a:r>
              <a:rPr lang="hr-HR" dirty="0" smtClean="0"/>
              <a:t> </a:t>
            </a:r>
            <a:r>
              <a:rPr lang="hr-HR" dirty="0" err="1" smtClean="0"/>
              <a:t>oai</a:t>
            </a:r>
            <a:endParaRPr lang="hr-HR" dirty="0"/>
          </a:p>
        </p:txBody>
      </p:sp>
      <p:sp>
        <p:nvSpPr>
          <p:cNvPr id="4" name="TextBox 3"/>
          <p:cNvSpPr txBox="1"/>
          <p:nvPr/>
        </p:nvSpPr>
        <p:spPr>
          <a:xfrm>
            <a:off x="4419600" y="6400800"/>
            <a:ext cx="2971800" cy="369332"/>
          </a:xfrm>
          <a:prstGeom prst="rect">
            <a:avLst/>
          </a:prstGeom>
          <a:noFill/>
        </p:spPr>
        <p:txBody>
          <a:bodyPr wrap="square" rtlCol="0">
            <a:spAutoFit/>
          </a:bodyPr>
          <a:lstStyle/>
          <a:p>
            <a:r>
              <a:rPr lang="hr-HR" dirty="0" smtClean="0"/>
              <a:t>Stevan </a:t>
            </a:r>
            <a:r>
              <a:rPr lang="hr-HR" dirty="0" err="1" smtClean="0"/>
              <a:t>Harnad</a:t>
            </a:r>
            <a:r>
              <a:rPr lang="hr-HR" dirty="0" smtClean="0"/>
              <a:t>, 2002</a:t>
            </a:r>
            <a:endParaRPr lang="hr-HR" dirty="0"/>
          </a:p>
        </p:txBody>
      </p:sp>
    </p:spTree>
    <p:extLst>
      <p:ext uri="{BB962C8B-B14F-4D97-AF65-F5344CB8AC3E}">
        <p14:creationId xmlns:p14="http://schemas.microsoft.com/office/powerpoint/2010/main" val="16971664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rno">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spDef>
      <a:spPr>
        <a:solidFill>
          <a:schemeClr val="accent2">
            <a:lumMod val="60000"/>
            <a:lumOff val="40000"/>
            <a:alpha val="73000"/>
          </a:schemeClr>
        </a:solidFill>
      </a:spPr>
      <a:bodyPr rtlCol="0" anchor="ctr"/>
      <a:lstStyle>
        <a:defPPr algn="ctr">
          <a:defRPr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crno</Template>
  <TotalTime>2703</TotalTime>
  <Words>1158</Words>
  <Application>Microsoft Office PowerPoint</Application>
  <PresentationFormat>On-screen Show (4:3)</PresentationFormat>
  <Paragraphs>183</Paragraphs>
  <Slides>42</Slides>
  <Notes>6</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crno</vt:lpstr>
      <vt:lpstr>ZNANSTVENO IZDAVAŠTVO  gdje smo i kamo idemo?</vt:lpstr>
      <vt:lpstr>PowerPoint Presentation</vt:lpstr>
      <vt:lpstr>PowerPoint Presentation</vt:lpstr>
      <vt:lpstr>PowerPoint Presentation</vt:lpstr>
      <vt:lpstr>PowerPoint Presentation</vt:lpstr>
      <vt:lpstr>PowerPoint Presentation</vt:lpstr>
      <vt:lpstr>PowerPoint Presentation</vt:lpstr>
      <vt:lpstr>Open Access Initiative (OAI)</vt:lpstr>
      <vt:lpstr>Budapest oai</vt:lpstr>
      <vt:lpstr>OA = digital, online, free of charge...</vt:lpstr>
      <vt:lpstr>Danas</vt:lpstr>
      <vt:lpstr>svakodnevno...</vt:lpstr>
      <vt:lpstr>svakodnevno...</vt:lpstr>
      <vt:lpstr>PowerPoint Presentation</vt:lpstr>
      <vt:lpstr>Plos one</vt:lpstr>
      <vt:lpstr>PowerPoint Presentation</vt:lpstr>
      <vt:lpstr>Transformacija časopisa</vt:lpstr>
      <vt:lpstr>ApC i IF</vt:lpstr>
      <vt:lpstr>PowerPoint Presentation</vt:lpstr>
      <vt:lpstr>Peer Review?</vt:lpstr>
      <vt:lpstr>PowerPoint Presentation</vt:lpstr>
      <vt:lpstr>metrika?</vt:lpstr>
      <vt:lpstr>metrika može uključiti i</vt:lpstr>
      <vt:lpstr>PowerPoint Presentation</vt:lpstr>
      <vt:lpstr>metrika – drugi aspekti </vt:lpstr>
      <vt:lpstr>Sutra?</vt:lpstr>
      <vt:lpstr>Što je zapravo znanstvena komunikacija?</vt:lpstr>
      <vt:lpstr>Što je zapravo znanstvena komunikacija?</vt:lpstr>
      <vt:lpstr>Imamo već danas!</vt:lpstr>
      <vt:lpstr>Kakva bi publikacija mogla biti?</vt:lpstr>
      <vt:lpstr>Anotacija</vt:lpstr>
      <vt:lpstr>mjera doprinosa autora</vt:lpstr>
      <vt:lpstr>iscrpni metapodaci (izdavači, knjižnice...)</vt:lpstr>
      <vt:lpstr>PowerPoint Presentation</vt:lpstr>
      <vt:lpstr>PowerPoint Presentation</vt:lpstr>
      <vt:lpstr>Ponašanje se mijenja</vt:lpstr>
      <vt:lpstr>PowerPoint Presentation</vt:lpstr>
      <vt:lpstr>PowerPoint Presentation</vt:lpstr>
      <vt:lpstr>PowerPoint Presentation</vt:lpstr>
      <vt:lpstr>PowerPoint Presentation</vt:lpstr>
      <vt:lpstr>OTVORENI PRISTUP U RH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Plati i objavi: novi trendovi u znanstvenom izdavaštvu</dc:title>
  <dc:subject>znanstveno izdavaštvo</dc:subject>
  <dc:creator>jadranka</dc:creator>
  <cp:lastModifiedBy>Jadranka S</cp:lastModifiedBy>
  <cp:revision>116</cp:revision>
  <dcterms:created xsi:type="dcterms:W3CDTF">2012-10-31T10:29:48Z</dcterms:created>
  <dcterms:modified xsi:type="dcterms:W3CDTF">2013-10-23T12:58:50Z</dcterms:modified>
</cp:coreProperties>
</file>