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51"/>
  </p:notesMasterIdLst>
  <p:sldIdLst>
    <p:sldId id="256" r:id="rId2"/>
    <p:sldId id="331" r:id="rId3"/>
    <p:sldId id="332" r:id="rId4"/>
    <p:sldId id="333" r:id="rId5"/>
    <p:sldId id="334" r:id="rId6"/>
    <p:sldId id="335" r:id="rId7"/>
    <p:sldId id="336" r:id="rId8"/>
    <p:sldId id="337" r:id="rId9"/>
    <p:sldId id="338" r:id="rId10"/>
    <p:sldId id="339" r:id="rId11"/>
    <p:sldId id="340" r:id="rId12"/>
    <p:sldId id="342" r:id="rId13"/>
    <p:sldId id="343" r:id="rId14"/>
    <p:sldId id="345" r:id="rId15"/>
    <p:sldId id="344" r:id="rId16"/>
    <p:sldId id="346" r:id="rId17"/>
    <p:sldId id="306" r:id="rId18"/>
    <p:sldId id="307" r:id="rId19"/>
    <p:sldId id="309" r:id="rId20"/>
    <p:sldId id="322" r:id="rId21"/>
    <p:sldId id="310" r:id="rId22"/>
    <p:sldId id="315" r:id="rId23"/>
    <p:sldId id="311" r:id="rId24"/>
    <p:sldId id="316" r:id="rId25"/>
    <p:sldId id="317" r:id="rId26"/>
    <p:sldId id="318" r:id="rId27"/>
    <p:sldId id="319" r:id="rId28"/>
    <p:sldId id="320" r:id="rId29"/>
    <p:sldId id="321" r:id="rId30"/>
    <p:sldId id="314" r:id="rId31"/>
    <p:sldId id="323" r:id="rId32"/>
    <p:sldId id="324" r:id="rId33"/>
    <p:sldId id="325" r:id="rId34"/>
    <p:sldId id="326" r:id="rId35"/>
    <p:sldId id="327" r:id="rId36"/>
    <p:sldId id="328" r:id="rId37"/>
    <p:sldId id="329" r:id="rId38"/>
    <p:sldId id="330" r:id="rId39"/>
    <p:sldId id="313" r:id="rId40"/>
    <p:sldId id="289" r:id="rId41"/>
    <p:sldId id="305" r:id="rId42"/>
    <p:sldId id="312" r:id="rId43"/>
    <p:sldId id="292" r:id="rId44"/>
    <p:sldId id="293" r:id="rId45"/>
    <p:sldId id="295" r:id="rId46"/>
    <p:sldId id="296" r:id="rId47"/>
    <p:sldId id="297" r:id="rId48"/>
    <p:sldId id="299" r:id="rId49"/>
    <p:sldId id="303"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313" autoAdjust="0"/>
    <p:restoredTop sz="94660"/>
  </p:normalViewPr>
  <p:slideViewPr>
    <p:cSldViewPr snapToGrid="0">
      <p:cViewPr varScale="1">
        <p:scale>
          <a:sx n="71" d="100"/>
          <a:sy n="71" d="100"/>
        </p:scale>
        <p:origin x="16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5866C0-04F8-4828-90B5-040F79C7B91E}" type="datetimeFigureOut">
              <a:rPr lang="hr-HR" smtClean="0"/>
              <a:t>13.2.2020.</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C0BA28-498F-455D-8183-A0A5D457327E}" type="slidenum">
              <a:rPr lang="hr-HR" smtClean="0"/>
              <a:t>‹#›</a:t>
            </a:fld>
            <a:endParaRPr lang="hr-HR"/>
          </a:p>
        </p:txBody>
      </p:sp>
    </p:spTree>
    <p:extLst>
      <p:ext uri="{BB962C8B-B14F-4D97-AF65-F5344CB8AC3E}">
        <p14:creationId xmlns:p14="http://schemas.microsoft.com/office/powerpoint/2010/main" val="3661599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B6C0BA28-498F-455D-8183-A0A5D457327E}" type="slidenum">
              <a:rPr lang="hr-HR" smtClean="0"/>
              <a:t>1</a:t>
            </a:fld>
            <a:endParaRPr lang="hr-HR"/>
          </a:p>
        </p:txBody>
      </p:sp>
    </p:spTree>
    <p:extLst>
      <p:ext uri="{BB962C8B-B14F-4D97-AF65-F5344CB8AC3E}">
        <p14:creationId xmlns:p14="http://schemas.microsoft.com/office/powerpoint/2010/main" val="2053833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B6C0BA28-498F-455D-8183-A0A5D457327E}" type="slidenum">
              <a:rPr lang="hr-HR" smtClean="0"/>
              <a:t>17</a:t>
            </a:fld>
            <a:endParaRPr lang="hr-HR"/>
          </a:p>
        </p:txBody>
      </p:sp>
    </p:spTree>
    <p:extLst>
      <p:ext uri="{BB962C8B-B14F-4D97-AF65-F5344CB8AC3E}">
        <p14:creationId xmlns:p14="http://schemas.microsoft.com/office/powerpoint/2010/main" val="3898087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B6C0BA28-498F-455D-8183-A0A5D457327E}" type="slidenum">
              <a:rPr lang="hr-HR" smtClean="0"/>
              <a:t>29</a:t>
            </a:fld>
            <a:endParaRPr lang="hr-HR"/>
          </a:p>
        </p:txBody>
      </p:sp>
    </p:spTree>
    <p:extLst>
      <p:ext uri="{BB962C8B-B14F-4D97-AF65-F5344CB8AC3E}">
        <p14:creationId xmlns:p14="http://schemas.microsoft.com/office/powerpoint/2010/main" val="1898489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časopis se izlaže javnosti,</a:t>
            </a:r>
            <a:r>
              <a:rPr lang="hr-HR" baseline="0" dirty="0" smtClean="0"/>
              <a:t> prosudbi, kritici...</a:t>
            </a:r>
          </a:p>
          <a:p>
            <a:r>
              <a:rPr lang="hr-HR" baseline="0" dirty="0" smtClean="0"/>
              <a:t>slično kao recenzijski postupak</a:t>
            </a:r>
          </a:p>
          <a:p>
            <a:r>
              <a:rPr lang="hr-HR" baseline="0" dirty="0" smtClean="0"/>
              <a:t>vidljivost</a:t>
            </a:r>
          </a:p>
          <a:p>
            <a:r>
              <a:rPr lang="hr-HR" baseline="0" dirty="0" smtClean="0"/>
              <a:t>„mjerenje” kvalitete</a:t>
            </a:r>
          </a:p>
          <a:p>
            <a:r>
              <a:rPr lang="hr-HR" baseline="0" dirty="0" smtClean="0"/>
              <a:t>lakša dostupnost</a:t>
            </a:r>
            <a:endParaRPr lang="hr-HR" dirty="0"/>
          </a:p>
        </p:txBody>
      </p:sp>
      <p:sp>
        <p:nvSpPr>
          <p:cNvPr id="4" name="Slide Number Placeholder 3"/>
          <p:cNvSpPr>
            <a:spLocks noGrp="1"/>
          </p:cNvSpPr>
          <p:nvPr>
            <p:ph type="sldNum" sz="quarter" idx="10"/>
          </p:nvPr>
        </p:nvSpPr>
        <p:spPr/>
        <p:txBody>
          <a:bodyPr/>
          <a:lstStyle/>
          <a:p>
            <a:fld id="{BF21372B-EFD7-45BF-B199-B02F2E1119DC}" type="slidenum">
              <a:rPr lang="en-US" smtClean="0"/>
              <a:pPr/>
              <a:t>40</a:t>
            </a:fld>
            <a:endParaRPr lang="en-US"/>
          </a:p>
        </p:txBody>
      </p:sp>
    </p:spTree>
    <p:extLst>
      <p:ext uri="{BB962C8B-B14F-4D97-AF65-F5344CB8AC3E}">
        <p14:creationId xmlns:p14="http://schemas.microsoft.com/office/powerpoint/2010/main" val="261121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B6C0BA28-498F-455D-8183-A0A5D457327E}" type="slidenum">
              <a:rPr lang="hr-HR" smtClean="0"/>
              <a:t>49</a:t>
            </a:fld>
            <a:endParaRPr lang="hr-HR"/>
          </a:p>
        </p:txBody>
      </p:sp>
    </p:spTree>
    <p:extLst>
      <p:ext uri="{BB962C8B-B14F-4D97-AF65-F5344CB8AC3E}">
        <p14:creationId xmlns:p14="http://schemas.microsoft.com/office/powerpoint/2010/main" val="760061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D84BE66-1C16-4117-B452-F688E82B0D17}" type="datetime1">
              <a:rPr lang="hr-HR" smtClean="0"/>
              <a:t>13.2.2020.</a:t>
            </a:fld>
            <a:endParaRPr lang="hr-HR"/>
          </a:p>
        </p:txBody>
      </p:sp>
      <p:sp>
        <p:nvSpPr>
          <p:cNvPr id="5" name="Footer Placeholder 4"/>
          <p:cNvSpPr>
            <a:spLocks noGrp="1"/>
          </p:cNvSpPr>
          <p:nvPr>
            <p:ph type="ftr" sz="quarter" idx="11"/>
          </p:nvPr>
        </p:nvSpPr>
        <p:spPr/>
        <p:txBody>
          <a:bodyPr/>
          <a:lstStyle/>
          <a:p>
            <a:r>
              <a:rPr lang="pl-PL" smtClean="0"/>
              <a:t>Jadranka Stojanovski - ZNANOST, ZNANSTVENA KOMUNIKACIJA I ČASOPISI, Mostar 2020</a:t>
            </a:r>
            <a:endParaRPr lang="hr-H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F32A8BF-9F93-4DDF-AC72-FB5254917A0D}" type="slidenum">
              <a:rPr lang="hr-HR" smtClean="0"/>
              <a:t>‹#›</a:t>
            </a:fld>
            <a:endParaRPr lang="hr-HR"/>
          </a:p>
        </p:txBody>
      </p:sp>
    </p:spTree>
    <p:extLst>
      <p:ext uri="{BB962C8B-B14F-4D97-AF65-F5344CB8AC3E}">
        <p14:creationId xmlns:p14="http://schemas.microsoft.com/office/powerpoint/2010/main" val="1470967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D403ED1-B8F6-403D-8FDA-1C09F68B1097}" type="datetime1">
              <a:rPr lang="hr-HR" smtClean="0"/>
              <a:t>13.2.2020.</a:t>
            </a:fld>
            <a:endParaRPr lang="hr-HR"/>
          </a:p>
        </p:txBody>
      </p:sp>
      <p:sp>
        <p:nvSpPr>
          <p:cNvPr id="5" name="Footer Placeholder 4"/>
          <p:cNvSpPr>
            <a:spLocks noGrp="1"/>
          </p:cNvSpPr>
          <p:nvPr>
            <p:ph type="ftr" sz="quarter" idx="11"/>
          </p:nvPr>
        </p:nvSpPr>
        <p:spPr/>
        <p:txBody>
          <a:bodyPr/>
          <a:lstStyle/>
          <a:p>
            <a:r>
              <a:rPr lang="pl-PL" smtClean="0"/>
              <a:t>Jadranka Stojanovski - ZNANOST, ZNANSTVENA KOMUNIKACIJA I ČASOPISI, Mostar 2020</a:t>
            </a:r>
            <a:endParaRPr lang="hr-H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F32A8BF-9F93-4DDF-AC72-FB5254917A0D}" type="slidenum">
              <a:rPr lang="hr-HR" smtClean="0"/>
              <a:t>‹#›</a:t>
            </a:fld>
            <a:endParaRPr lang="hr-HR"/>
          </a:p>
        </p:txBody>
      </p:sp>
    </p:spTree>
    <p:extLst>
      <p:ext uri="{BB962C8B-B14F-4D97-AF65-F5344CB8AC3E}">
        <p14:creationId xmlns:p14="http://schemas.microsoft.com/office/powerpoint/2010/main" val="3850127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2FD045C-9FFC-4A16-B5C8-FD61D24A985D}" type="datetime1">
              <a:rPr lang="hr-HR" smtClean="0"/>
              <a:t>13.2.2020.</a:t>
            </a:fld>
            <a:endParaRPr lang="hr-HR"/>
          </a:p>
        </p:txBody>
      </p:sp>
      <p:sp>
        <p:nvSpPr>
          <p:cNvPr id="5" name="Footer Placeholder 4"/>
          <p:cNvSpPr>
            <a:spLocks noGrp="1"/>
          </p:cNvSpPr>
          <p:nvPr>
            <p:ph type="ftr" sz="quarter" idx="11"/>
          </p:nvPr>
        </p:nvSpPr>
        <p:spPr/>
        <p:txBody>
          <a:bodyPr/>
          <a:lstStyle/>
          <a:p>
            <a:r>
              <a:rPr lang="pl-PL" smtClean="0"/>
              <a:t>Jadranka Stojanovski - ZNANOST, ZNANSTVENA KOMUNIKACIJA I ČASOPISI, Mostar 2020</a:t>
            </a:r>
            <a:endParaRPr lang="hr-H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F32A8BF-9F93-4DDF-AC72-FB5254917A0D}" type="slidenum">
              <a:rPr lang="hr-HR" smtClean="0"/>
              <a:t>‹#›</a:t>
            </a:fld>
            <a:endParaRPr lang="hr-H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22378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DDC9CA4A-1C98-4B40-9275-B738B2EEA235}" type="datetime1">
              <a:rPr lang="hr-HR" smtClean="0"/>
              <a:t>13.2.2020.</a:t>
            </a:fld>
            <a:endParaRPr lang="hr-HR"/>
          </a:p>
        </p:txBody>
      </p:sp>
      <p:sp>
        <p:nvSpPr>
          <p:cNvPr id="6" name="Footer Placeholder 5"/>
          <p:cNvSpPr>
            <a:spLocks noGrp="1"/>
          </p:cNvSpPr>
          <p:nvPr>
            <p:ph type="ftr" sz="quarter" idx="11"/>
          </p:nvPr>
        </p:nvSpPr>
        <p:spPr/>
        <p:txBody>
          <a:bodyPr/>
          <a:lstStyle/>
          <a:p>
            <a:r>
              <a:rPr lang="pl-PL" smtClean="0"/>
              <a:t>Jadranka Stojanovski - ZNANOST, ZNANSTVENA KOMUNIKACIJA I ČASOPISI, Mostar 2020</a:t>
            </a:r>
            <a:endParaRPr lang="hr-H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F32A8BF-9F93-4DDF-AC72-FB5254917A0D}" type="slidenum">
              <a:rPr lang="hr-HR" smtClean="0"/>
              <a:t>‹#›</a:t>
            </a:fld>
            <a:endParaRPr lang="hr-HR"/>
          </a:p>
        </p:txBody>
      </p:sp>
    </p:spTree>
    <p:extLst>
      <p:ext uri="{BB962C8B-B14F-4D97-AF65-F5344CB8AC3E}">
        <p14:creationId xmlns:p14="http://schemas.microsoft.com/office/powerpoint/2010/main" val="1700845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88D5FEF7-5003-40C1-B669-6884B2D1C2FD}" type="datetime1">
              <a:rPr lang="hr-HR" smtClean="0"/>
              <a:t>13.2.2020.</a:t>
            </a:fld>
            <a:endParaRPr lang="hr-HR"/>
          </a:p>
        </p:txBody>
      </p:sp>
      <p:sp>
        <p:nvSpPr>
          <p:cNvPr id="6" name="Footer Placeholder 5"/>
          <p:cNvSpPr>
            <a:spLocks noGrp="1"/>
          </p:cNvSpPr>
          <p:nvPr>
            <p:ph type="ftr" sz="quarter" idx="11"/>
          </p:nvPr>
        </p:nvSpPr>
        <p:spPr/>
        <p:txBody>
          <a:bodyPr/>
          <a:lstStyle/>
          <a:p>
            <a:r>
              <a:rPr lang="pl-PL" smtClean="0"/>
              <a:t>Jadranka Stojanovski - ZNANOST, ZNANSTVENA KOMUNIKACIJA I ČASOPISI, Mostar 2020</a:t>
            </a:r>
            <a:endParaRPr lang="hr-H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F32A8BF-9F93-4DDF-AC72-FB5254917A0D}" type="slidenum">
              <a:rPr lang="hr-HR" smtClean="0"/>
              <a:t>‹#›</a:t>
            </a:fld>
            <a:endParaRPr lang="hr-H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51097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50415C57-D787-4987-9EA0-DD1C246732FE}" type="datetime1">
              <a:rPr lang="hr-HR" smtClean="0"/>
              <a:t>13.2.2020.</a:t>
            </a:fld>
            <a:endParaRPr lang="hr-HR"/>
          </a:p>
        </p:txBody>
      </p:sp>
      <p:sp>
        <p:nvSpPr>
          <p:cNvPr id="6" name="Footer Placeholder 5"/>
          <p:cNvSpPr>
            <a:spLocks noGrp="1"/>
          </p:cNvSpPr>
          <p:nvPr>
            <p:ph type="ftr" sz="quarter" idx="11"/>
          </p:nvPr>
        </p:nvSpPr>
        <p:spPr/>
        <p:txBody>
          <a:bodyPr/>
          <a:lstStyle/>
          <a:p>
            <a:r>
              <a:rPr lang="pl-PL" smtClean="0"/>
              <a:t>Jadranka Stojanovski - ZNANOST, ZNANSTVENA KOMUNIKACIJA I ČASOPISI, Mostar 2020</a:t>
            </a:r>
            <a:endParaRPr lang="hr-H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F32A8BF-9F93-4DDF-AC72-FB5254917A0D}" type="slidenum">
              <a:rPr lang="hr-HR" smtClean="0"/>
              <a:t>‹#›</a:t>
            </a:fld>
            <a:endParaRPr lang="hr-HR"/>
          </a:p>
        </p:txBody>
      </p:sp>
    </p:spTree>
    <p:extLst>
      <p:ext uri="{BB962C8B-B14F-4D97-AF65-F5344CB8AC3E}">
        <p14:creationId xmlns:p14="http://schemas.microsoft.com/office/powerpoint/2010/main" val="1059681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1078A6-6FC1-4095-94AB-360E2563F2EC}" type="datetime1">
              <a:rPr lang="hr-HR" smtClean="0"/>
              <a:t>13.2.2020.</a:t>
            </a:fld>
            <a:endParaRPr lang="hr-HR"/>
          </a:p>
        </p:txBody>
      </p:sp>
      <p:sp>
        <p:nvSpPr>
          <p:cNvPr id="5" name="Footer Placeholder 4"/>
          <p:cNvSpPr>
            <a:spLocks noGrp="1"/>
          </p:cNvSpPr>
          <p:nvPr>
            <p:ph type="ftr" sz="quarter" idx="11"/>
          </p:nvPr>
        </p:nvSpPr>
        <p:spPr/>
        <p:txBody>
          <a:bodyPr/>
          <a:lstStyle/>
          <a:p>
            <a:r>
              <a:rPr lang="pl-PL" smtClean="0"/>
              <a:t>Jadranka Stojanovski - ZNANOST, ZNANSTVENA KOMUNIKACIJA I ČASOPISI, Mostar 2020</a:t>
            </a:r>
            <a:endParaRPr lang="hr-H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F32A8BF-9F93-4DDF-AC72-FB5254917A0D}" type="slidenum">
              <a:rPr lang="hr-HR" smtClean="0"/>
              <a:t>‹#›</a:t>
            </a:fld>
            <a:endParaRPr lang="hr-HR"/>
          </a:p>
        </p:txBody>
      </p:sp>
    </p:spTree>
    <p:extLst>
      <p:ext uri="{BB962C8B-B14F-4D97-AF65-F5344CB8AC3E}">
        <p14:creationId xmlns:p14="http://schemas.microsoft.com/office/powerpoint/2010/main" val="2403486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E4C76D-84FB-4A66-A6B2-2AC70B3B1365}" type="datetime1">
              <a:rPr lang="hr-HR" smtClean="0"/>
              <a:t>13.2.2020.</a:t>
            </a:fld>
            <a:endParaRPr lang="hr-HR"/>
          </a:p>
        </p:txBody>
      </p:sp>
      <p:sp>
        <p:nvSpPr>
          <p:cNvPr id="5" name="Footer Placeholder 4"/>
          <p:cNvSpPr>
            <a:spLocks noGrp="1"/>
          </p:cNvSpPr>
          <p:nvPr>
            <p:ph type="ftr" sz="quarter" idx="11"/>
          </p:nvPr>
        </p:nvSpPr>
        <p:spPr/>
        <p:txBody>
          <a:bodyPr/>
          <a:lstStyle/>
          <a:p>
            <a:r>
              <a:rPr lang="pl-PL" smtClean="0"/>
              <a:t>Jadranka Stojanovski - ZNANOST, ZNANSTVENA KOMUNIKACIJA I ČASOPISI, Mostar 2020</a:t>
            </a:r>
            <a:endParaRPr lang="hr-H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F32A8BF-9F93-4DDF-AC72-FB5254917A0D}" type="slidenum">
              <a:rPr lang="hr-HR" smtClean="0"/>
              <a:t>‹#›</a:t>
            </a:fld>
            <a:endParaRPr lang="hr-HR"/>
          </a:p>
        </p:txBody>
      </p:sp>
    </p:spTree>
    <p:extLst>
      <p:ext uri="{BB962C8B-B14F-4D97-AF65-F5344CB8AC3E}">
        <p14:creationId xmlns:p14="http://schemas.microsoft.com/office/powerpoint/2010/main" val="2584630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F384A5-FA41-49EC-A348-14024008340A}" type="datetime1">
              <a:rPr lang="hr-HR" smtClean="0"/>
              <a:t>13.2.2020.</a:t>
            </a:fld>
            <a:endParaRPr lang="hr-HR"/>
          </a:p>
        </p:txBody>
      </p:sp>
      <p:sp>
        <p:nvSpPr>
          <p:cNvPr id="5" name="Footer Placeholder 4"/>
          <p:cNvSpPr>
            <a:spLocks noGrp="1"/>
          </p:cNvSpPr>
          <p:nvPr>
            <p:ph type="ftr" sz="quarter" idx="11"/>
          </p:nvPr>
        </p:nvSpPr>
        <p:spPr/>
        <p:txBody>
          <a:bodyPr/>
          <a:lstStyle/>
          <a:p>
            <a:r>
              <a:rPr lang="pl-PL" smtClean="0"/>
              <a:t>Jadranka Stojanovski - ZNANOST, ZNANSTVENA KOMUNIKACIJA I ČASOPISI, Mostar 2020</a:t>
            </a:r>
            <a:endParaRPr lang="hr-H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F32A8BF-9F93-4DDF-AC72-FB5254917A0D}" type="slidenum">
              <a:rPr lang="hr-HR" smtClean="0"/>
              <a:t>‹#›</a:t>
            </a:fld>
            <a:endParaRPr lang="hr-HR"/>
          </a:p>
        </p:txBody>
      </p:sp>
    </p:spTree>
    <p:extLst>
      <p:ext uri="{BB962C8B-B14F-4D97-AF65-F5344CB8AC3E}">
        <p14:creationId xmlns:p14="http://schemas.microsoft.com/office/powerpoint/2010/main" val="2964524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6157DF7-98DD-4B21-B0C0-418A24FB5740}" type="datetime1">
              <a:rPr lang="hr-HR" smtClean="0"/>
              <a:t>13.2.2020.</a:t>
            </a:fld>
            <a:endParaRPr lang="hr-HR"/>
          </a:p>
        </p:txBody>
      </p:sp>
      <p:sp>
        <p:nvSpPr>
          <p:cNvPr id="5" name="Footer Placeholder 4"/>
          <p:cNvSpPr>
            <a:spLocks noGrp="1"/>
          </p:cNvSpPr>
          <p:nvPr>
            <p:ph type="ftr" sz="quarter" idx="11"/>
          </p:nvPr>
        </p:nvSpPr>
        <p:spPr/>
        <p:txBody>
          <a:bodyPr/>
          <a:lstStyle/>
          <a:p>
            <a:r>
              <a:rPr lang="pl-PL" smtClean="0"/>
              <a:t>Jadranka Stojanovski - ZNANOST, ZNANSTVENA KOMUNIKACIJA I ČASOPISI, Mostar 2020</a:t>
            </a:r>
            <a:endParaRPr lang="hr-H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F32A8BF-9F93-4DDF-AC72-FB5254917A0D}" type="slidenum">
              <a:rPr lang="hr-HR" smtClean="0"/>
              <a:t>‹#›</a:t>
            </a:fld>
            <a:endParaRPr lang="hr-HR"/>
          </a:p>
        </p:txBody>
      </p:sp>
    </p:spTree>
    <p:extLst>
      <p:ext uri="{BB962C8B-B14F-4D97-AF65-F5344CB8AC3E}">
        <p14:creationId xmlns:p14="http://schemas.microsoft.com/office/powerpoint/2010/main" val="179516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963CD4-6286-4BBB-93A0-7648F1AA80BF}" type="datetime1">
              <a:rPr lang="hr-HR" smtClean="0"/>
              <a:t>13.2.2020.</a:t>
            </a:fld>
            <a:endParaRPr lang="hr-HR"/>
          </a:p>
        </p:txBody>
      </p:sp>
      <p:sp>
        <p:nvSpPr>
          <p:cNvPr id="6" name="Footer Placeholder 5"/>
          <p:cNvSpPr>
            <a:spLocks noGrp="1"/>
          </p:cNvSpPr>
          <p:nvPr>
            <p:ph type="ftr" sz="quarter" idx="11"/>
          </p:nvPr>
        </p:nvSpPr>
        <p:spPr/>
        <p:txBody>
          <a:bodyPr/>
          <a:lstStyle/>
          <a:p>
            <a:r>
              <a:rPr lang="pl-PL" smtClean="0"/>
              <a:t>Jadranka Stojanovski - ZNANOST, ZNANSTVENA KOMUNIKACIJA I ČASOPISI, Mostar 2020</a:t>
            </a:r>
            <a:endParaRPr lang="hr-H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F32A8BF-9F93-4DDF-AC72-FB5254917A0D}" type="slidenum">
              <a:rPr lang="hr-HR" smtClean="0"/>
              <a:t>‹#›</a:t>
            </a:fld>
            <a:endParaRPr lang="hr-HR"/>
          </a:p>
        </p:txBody>
      </p:sp>
    </p:spTree>
    <p:extLst>
      <p:ext uri="{BB962C8B-B14F-4D97-AF65-F5344CB8AC3E}">
        <p14:creationId xmlns:p14="http://schemas.microsoft.com/office/powerpoint/2010/main" val="3812929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AA381DD-A5A4-440D-9FF4-6FF02518495C}" type="datetime1">
              <a:rPr lang="hr-HR" smtClean="0"/>
              <a:t>13.2.2020.</a:t>
            </a:fld>
            <a:endParaRPr lang="hr-HR"/>
          </a:p>
        </p:txBody>
      </p:sp>
      <p:sp>
        <p:nvSpPr>
          <p:cNvPr id="8" name="Footer Placeholder 7"/>
          <p:cNvSpPr>
            <a:spLocks noGrp="1"/>
          </p:cNvSpPr>
          <p:nvPr>
            <p:ph type="ftr" sz="quarter" idx="11"/>
          </p:nvPr>
        </p:nvSpPr>
        <p:spPr/>
        <p:txBody>
          <a:bodyPr/>
          <a:lstStyle/>
          <a:p>
            <a:r>
              <a:rPr lang="pl-PL" smtClean="0"/>
              <a:t>Jadranka Stojanovski - ZNANOST, ZNANSTVENA KOMUNIKACIJA I ČASOPISI, Mostar 2020</a:t>
            </a:r>
            <a:endParaRPr lang="hr-H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F32A8BF-9F93-4DDF-AC72-FB5254917A0D}" type="slidenum">
              <a:rPr lang="hr-HR" smtClean="0"/>
              <a:t>‹#›</a:t>
            </a:fld>
            <a:endParaRPr lang="hr-HR"/>
          </a:p>
        </p:txBody>
      </p:sp>
    </p:spTree>
    <p:extLst>
      <p:ext uri="{BB962C8B-B14F-4D97-AF65-F5344CB8AC3E}">
        <p14:creationId xmlns:p14="http://schemas.microsoft.com/office/powerpoint/2010/main" val="3794651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977E1C9-3341-4C26-AD07-5A718DC1AADC}" type="datetime1">
              <a:rPr lang="hr-HR" smtClean="0"/>
              <a:t>13.2.2020.</a:t>
            </a:fld>
            <a:endParaRPr lang="hr-HR"/>
          </a:p>
        </p:txBody>
      </p:sp>
      <p:sp>
        <p:nvSpPr>
          <p:cNvPr id="4" name="Footer Placeholder 3"/>
          <p:cNvSpPr>
            <a:spLocks noGrp="1"/>
          </p:cNvSpPr>
          <p:nvPr>
            <p:ph type="ftr" sz="quarter" idx="11"/>
          </p:nvPr>
        </p:nvSpPr>
        <p:spPr/>
        <p:txBody>
          <a:bodyPr/>
          <a:lstStyle/>
          <a:p>
            <a:r>
              <a:rPr lang="pl-PL" smtClean="0"/>
              <a:t>Jadranka Stojanovski - ZNANOST, ZNANSTVENA KOMUNIKACIJA I ČASOPISI, Mostar 2020</a:t>
            </a:r>
            <a:endParaRPr lang="hr-H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F32A8BF-9F93-4DDF-AC72-FB5254917A0D}" type="slidenum">
              <a:rPr lang="hr-HR" smtClean="0"/>
              <a:t>‹#›</a:t>
            </a:fld>
            <a:endParaRPr lang="hr-HR"/>
          </a:p>
        </p:txBody>
      </p:sp>
    </p:spTree>
    <p:extLst>
      <p:ext uri="{BB962C8B-B14F-4D97-AF65-F5344CB8AC3E}">
        <p14:creationId xmlns:p14="http://schemas.microsoft.com/office/powerpoint/2010/main" val="2124199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CBBF47-8A10-461B-826B-DBCB65AF0A0F}" type="datetime1">
              <a:rPr lang="hr-HR" smtClean="0"/>
              <a:t>13.2.2020.</a:t>
            </a:fld>
            <a:endParaRPr lang="hr-HR"/>
          </a:p>
        </p:txBody>
      </p:sp>
      <p:sp>
        <p:nvSpPr>
          <p:cNvPr id="3" name="Footer Placeholder 2"/>
          <p:cNvSpPr>
            <a:spLocks noGrp="1"/>
          </p:cNvSpPr>
          <p:nvPr>
            <p:ph type="ftr" sz="quarter" idx="11"/>
          </p:nvPr>
        </p:nvSpPr>
        <p:spPr/>
        <p:txBody>
          <a:bodyPr/>
          <a:lstStyle/>
          <a:p>
            <a:r>
              <a:rPr lang="pl-PL" smtClean="0"/>
              <a:t>Jadranka Stojanovski - ZNANOST, ZNANSTVENA KOMUNIKACIJA I ČASOPISI, Mostar 2020</a:t>
            </a:r>
            <a:endParaRPr lang="hr-H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F32A8BF-9F93-4DDF-AC72-FB5254917A0D}" type="slidenum">
              <a:rPr lang="hr-HR" smtClean="0"/>
              <a:t>‹#›</a:t>
            </a:fld>
            <a:endParaRPr lang="hr-HR"/>
          </a:p>
        </p:txBody>
      </p:sp>
    </p:spTree>
    <p:extLst>
      <p:ext uri="{BB962C8B-B14F-4D97-AF65-F5344CB8AC3E}">
        <p14:creationId xmlns:p14="http://schemas.microsoft.com/office/powerpoint/2010/main" val="3754290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242976F-9980-4F86-B8FF-42489A24E57F}" type="datetime1">
              <a:rPr lang="hr-HR" smtClean="0"/>
              <a:t>13.2.2020.</a:t>
            </a:fld>
            <a:endParaRPr lang="hr-HR"/>
          </a:p>
        </p:txBody>
      </p:sp>
      <p:sp>
        <p:nvSpPr>
          <p:cNvPr id="6" name="Footer Placeholder 5"/>
          <p:cNvSpPr>
            <a:spLocks noGrp="1"/>
          </p:cNvSpPr>
          <p:nvPr>
            <p:ph type="ftr" sz="quarter" idx="11"/>
          </p:nvPr>
        </p:nvSpPr>
        <p:spPr/>
        <p:txBody>
          <a:bodyPr/>
          <a:lstStyle/>
          <a:p>
            <a:r>
              <a:rPr lang="pl-PL" smtClean="0"/>
              <a:t>Jadranka Stojanovski - ZNANOST, ZNANSTVENA KOMUNIKACIJA I ČASOPISI, Mostar 2020</a:t>
            </a:r>
            <a:endParaRPr lang="hr-H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F32A8BF-9F93-4DDF-AC72-FB5254917A0D}" type="slidenum">
              <a:rPr lang="hr-HR" smtClean="0"/>
              <a:t>‹#›</a:t>
            </a:fld>
            <a:endParaRPr lang="hr-HR"/>
          </a:p>
        </p:txBody>
      </p:sp>
    </p:spTree>
    <p:extLst>
      <p:ext uri="{BB962C8B-B14F-4D97-AF65-F5344CB8AC3E}">
        <p14:creationId xmlns:p14="http://schemas.microsoft.com/office/powerpoint/2010/main" val="2720955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55ACCE4-9943-4F02-8FBA-05C2F7D7FAFE}" type="datetime1">
              <a:rPr lang="hr-HR" smtClean="0"/>
              <a:t>13.2.2020.</a:t>
            </a:fld>
            <a:endParaRPr lang="hr-HR"/>
          </a:p>
        </p:txBody>
      </p:sp>
      <p:sp>
        <p:nvSpPr>
          <p:cNvPr id="6" name="Footer Placeholder 5"/>
          <p:cNvSpPr>
            <a:spLocks noGrp="1"/>
          </p:cNvSpPr>
          <p:nvPr>
            <p:ph type="ftr" sz="quarter" idx="11"/>
          </p:nvPr>
        </p:nvSpPr>
        <p:spPr/>
        <p:txBody>
          <a:bodyPr/>
          <a:lstStyle/>
          <a:p>
            <a:r>
              <a:rPr lang="pl-PL" smtClean="0"/>
              <a:t>Jadranka Stojanovski - ZNANOST, ZNANSTVENA KOMUNIKACIJA I ČASOPISI, Mostar 2020</a:t>
            </a:r>
            <a:endParaRPr lang="hr-H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F32A8BF-9F93-4DDF-AC72-FB5254917A0D}" type="slidenum">
              <a:rPr lang="hr-HR" smtClean="0"/>
              <a:t>‹#›</a:t>
            </a:fld>
            <a:endParaRPr lang="hr-HR"/>
          </a:p>
        </p:txBody>
      </p:sp>
    </p:spTree>
    <p:extLst>
      <p:ext uri="{BB962C8B-B14F-4D97-AF65-F5344CB8AC3E}">
        <p14:creationId xmlns:p14="http://schemas.microsoft.com/office/powerpoint/2010/main" val="2865377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5331C02-3E93-42A8-9576-0C160C0846E3}" type="datetime1">
              <a:rPr lang="hr-HR" smtClean="0"/>
              <a:t>13.2.2020.</a:t>
            </a:fld>
            <a:endParaRPr lang="hr-H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pl-PL" smtClean="0"/>
              <a:t>Jadranka Stojanovski - ZNANOST, ZNANSTVENA KOMUNIKACIJA I ČASOPISI, Mostar 2020</a:t>
            </a:r>
            <a:endParaRPr lang="hr-H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F32A8BF-9F93-4DDF-AC72-FB5254917A0D}" type="slidenum">
              <a:rPr lang="hr-HR" smtClean="0"/>
              <a:t>‹#›</a:t>
            </a:fld>
            <a:endParaRPr lang="hr-HR"/>
          </a:p>
        </p:txBody>
      </p:sp>
    </p:spTree>
    <p:extLst>
      <p:ext uri="{BB962C8B-B14F-4D97-AF65-F5344CB8AC3E}">
        <p14:creationId xmlns:p14="http://schemas.microsoft.com/office/powerpoint/2010/main" val="12527551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hf sldNum="0"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blog.scholasticahq.com/post/preparing-for-plan-S-answers-top-journal-publisher-faq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doaj.org/application/new#copyright-container" TargetMode="External"/><Relationship Id="rId3" Type="http://schemas.openxmlformats.org/officeDocument/2006/relationships/hyperlink" Target="https://doaj.org/application/new#article_identifiers-container" TargetMode="External"/><Relationship Id="rId7" Type="http://schemas.openxmlformats.org/officeDocument/2006/relationships/hyperlink" Target="https://doaj.org/application/new#deposit_policy-container" TargetMode="External"/><Relationship Id="rId2" Type="http://schemas.openxmlformats.org/officeDocument/2006/relationships/hyperlink" Target="https://doaj.org/application/new#digital_archiving_policy-container" TargetMode="External"/><Relationship Id="rId1" Type="http://schemas.openxmlformats.org/officeDocument/2006/relationships/slideLayout" Target="../slideLayouts/slideLayout2.xml"/><Relationship Id="rId6" Type="http://schemas.openxmlformats.org/officeDocument/2006/relationships/hyperlink" Target="https://doaj.org/application/new#license-container" TargetMode="External"/><Relationship Id="rId5" Type="http://schemas.openxmlformats.org/officeDocument/2006/relationships/hyperlink" Target="https://doaj.org/application/new#license_embedded-container" TargetMode="External"/><Relationship Id="rId4" Type="http://schemas.openxmlformats.org/officeDocument/2006/relationships/hyperlink" Target="https://doaj.org/application/new#metadata_provision-container"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i4oc.org/" TargetMode="External"/><Relationship Id="rId2" Type="http://schemas.openxmlformats.org/officeDocument/2006/relationships/hyperlink" Target="https://www.openaire.eu/"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orcid.or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doaj.org/application/new"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54305" y="1122363"/>
            <a:ext cx="10067365" cy="2479676"/>
          </a:xfrm>
        </p:spPr>
        <p:txBody>
          <a:bodyPr>
            <a:normAutofit fontScale="90000"/>
          </a:bodyPr>
          <a:lstStyle/>
          <a:p>
            <a:r>
              <a:rPr lang="en-US" dirty="0" smtClean="0"/>
              <a:t/>
            </a:r>
            <a:br>
              <a:rPr lang="en-US" dirty="0" smtClean="0"/>
            </a:br>
            <a:r>
              <a:rPr lang="hr-HR" b="1" dirty="0"/>
              <a:t>KRITERIJI KVALITETE ČASOPISA KAO KANALA ZNANSTVENE KOMUNIKACIJE</a:t>
            </a:r>
            <a:endParaRPr lang="hr-HR" dirty="0"/>
          </a:p>
        </p:txBody>
      </p:sp>
      <p:sp>
        <p:nvSpPr>
          <p:cNvPr id="3" name="Subtitle 2"/>
          <p:cNvSpPr>
            <a:spLocks noGrp="1"/>
          </p:cNvSpPr>
          <p:nvPr>
            <p:ph type="subTitle" idx="1"/>
          </p:nvPr>
        </p:nvSpPr>
        <p:spPr>
          <a:xfrm>
            <a:off x="1954305" y="3602039"/>
            <a:ext cx="8915399" cy="1126283"/>
          </a:xfrm>
        </p:spPr>
        <p:txBody>
          <a:bodyPr/>
          <a:lstStyle/>
          <a:p>
            <a:r>
              <a:rPr lang="hr-HR" dirty="0" smtClean="0"/>
              <a:t>Jadranka Stojanovski</a:t>
            </a:r>
          </a:p>
          <a:p>
            <a:r>
              <a:rPr lang="hr-HR" dirty="0" smtClean="0"/>
              <a:t>Sveučilište u Zadru / Institut Ruđer Bošković</a:t>
            </a:r>
            <a:endParaRPr lang="hr-HR" dirty="0"/>
          </a:p>
        </p:txBody>
      </p:sp>
      <p:sp>
        <p:nvSpPr>
          <p:cNvPr id="5" name="TextBox 4"/>
          <p:cNvSpPr txBox="1"/>
          <p:nvPr/>
        </p:nvSpPr>
        <p:spPr>
          <a:xfrm>
            <a:off x="1954305" y="4641945"/>
            <a:ext cx="5235388" cy="2000548"/>
          </a:xfrm>
          <a:prstGeom prst="rect">
            <a:avLst/>
          </a:prstGeom>
          <a:solidFill>
            <a:schemeClr val="accent1">
              <a:lumMod val="40000"/>
              <a:lumOff val="60000"/>
            </a:schemeClr>
          </a:solidFill>
        </p:spPr>
        <p:txBody>
          <a:bodyPr wrap="square" rtlCol="0">
            <a:spAutoFit/>
          </a:bodyPr>
          <a:lstStyle/>
          <a:p>
            <a:pPr algn="ctr"/>
            <a:r>
              <a:rPr lang="hr-HR" sz="2400" dirty="0" smtClean="0"/>
              <a:t>Međunarodni znanstveno-stručni skup</a:t>
            </a:r>
            <a:r>
              <a:rPr lang="hr-HR" sz="2800" dirty="0" smtClean="0"/>
              <a:t/>
            </a:r>
            <a:br>
              <a:rPr lang="hr-HR" sz="2800" dirty="0" smtClean="0"/>
            </a:br>
            <a:r>
              <a:rPr lang="hr-HR" sz="2800" dirty="0" smtClean="0"/>
              <a:t>ZNANOST, ZNANSTVENA KOMUNIKACIJA I ČASOPISI</a:t>
            </a:r>
          </a:p>
          <a:p>
            <a:pPr algn="ctr"/>
            <a:r>
              <a:rPr lang="hr-HR" sz="2000" dirty="0" smtClean="0"/>
              <a:t>Sveučilište u Mostaru, 7. veljače 2020.</a:t>
            </a:r>
          </a:p>
        </p:txBody>
      </p:sp>
    </p:spTree>
    <p:extLst>
      <p:ext uri="{BB962C8B-B14F-4D97-AF65-F5344CB8AC3E}">
        <p14:creationId xmlns:p14="http://schemas.microsoft.com/office/powerpoint/2010/main" val="1663176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3293" y="624110"/>
            <a:ext cx="9971320" cy="1280890"/>
          </a:xfrm>
        </p:spPr>
        <p:txBody>
          <a:bodyPr/>
          <a:lstStyle/>
          <a:p>
            <a:r>
              <a:rPr lang="hr-HR" dirty="0" smtClean="0"/>
              <a:t>(Još) naprednije </a:t>
            </a:r>
            <a:r>
              <a:rPr lang="hr-HR" dirty="0"/>
              <a:t>značajke u uredničkim/izdavačkim procesima</a:t>
            </a:r>
          </a:p>
        </p:txBody>
      </p:sp>
      <p:sp>
        <p:nvSpPr>
          <p:cNvPr id="3" name="Content Placeholder 2"/>
          <p:cNvSpPr>
            <a:spLocks noGrp="1"/>
          </p:cNvSpPr>
          <p:nvPr>
            <p:ph idx="1"/>
          </p:nvPr>
        </p:nvSpPr>
        <p:spPr>
          <a:xfrm>
            <a:off x="1533292" y="2168912"/>
            <a:ext cx="10227609" cy="4418809"/>
          </a:xfrm>
        </p:spPr>
        <p:txBody>
          <a:bodyPr>
            <a:normAutofit/>
          </a:bodyPr>
          <a:lstStyle/>
          <a:p>
            <a:pPr fontAlgn="base"/>
            <a:r>
              <a:rPr lang="hr-HR" sz="2000" dirty="0" smtClean="0"/>
              <a:t>semantičko </a:t>
            </a:r>
            <a:r>
              <a:rPr lang="hr-HR" sz="2000" dirty="0"/>
              <a:t>označivanje (uz razvoj ontologija</a:t>
            </a:r>
            <a:r>
              <a:rPr lang="hr-HR" sz="2000" dirty="0" smtClean="0"/>
              <a:t>)</a:t>
            </a:r>
          </a:p>
          <a:p>
            <a:pPr fontAlgn="base"/>
            <a:r>
              <a:rPr lang="hr-HR" sz="2000" dirty="0" smtClean="0"/>
              <a:t>RDF</a:t>
            </a:r>
          </a:p>
          <a:p>
            <a:pPr fontAlgn="base"/>
            <a:r>
              <a:rPr lang="hr-HR" sz="2000" dirty="0" smtClean="0"/>
              <a:t>linked data</a:t>
            </a:r>
          </a:p>
          <a:p>
            <a:pPr fontAlgn="base"/>
            <a:r>
              <a:rPr lang="hr-HR" sz="2000" dirty="0" smtClean="0"/>
              <a:t>interakcija </a:t>
            </a:r>
            <a:r>
              <a:rPr lang="hr-HR" sz="2000" dirty="0"/>
              <a:t>s </a:t>
            </a:r>
            <a:r>
              <a:rPr lang="hr-HR" sz="2000" dirty="0" smtClean="0"/>
              <a:t>čitateljima</a:t>
            </a:r>
          </a:p>
          <a:p>
            <a:pPr fontAlgn="base"/>
            <a:r>
              <a:rPr lang="hr-HR" sz="2000" dirty="0" smtClean="0"/>
              <a:t>vizualizacija podataka</a:t>
            </a:r>
          </a:p>
          <a:p>
            <a:pPr fontAlgn="base"/>
            <a:r>
              <a:rPr lang="hr-HR" sz="2000" dirty="0" smtClean="0"/>
              <a:t>multimedijski materijali</a:t>
            </a:r>
          </a:p>
          <a:p>
            <a:pPr fontAlgn="base"/>
            <a:r>
              <a:rPr lang="hr-HR" sz="2000" dirty="0" smtClean="0"/>
              <a:t>audio</a:t>
            </a:r>
          </a:p>
          <a:p>
            <a:pPr fontAlgn="base"/>
            <a:r>
              <a:rPr lang="hr-HR" sz="2000" dirty="0" smtClean="0"/>
              <a:t>video</a:t>
            </a:r>
          </a:p>
          <a:p>
            <a:pPr fontAlgn="base"/>
            <a:r>
              <a:rPr lang="hr-HR" sz="2000" dirty="0" smtClean="0"/>
              <a:t>...</a:t>
            </a:r>
            <a:endParaRPr lang="hr-HR" sz="2000" dirty="0"/>
          </a:p>
          <a:p>
            <a:pPr fontAlgn="base"/>
            <a:endParaRPr lang="hr-HR" sz="2000" dirty="0"/>
          </a:p>
        </p:txBody>
      </p:sp>
      <p:sp>
        <p:nvSpPr>
          <p:cNvPr id="4" name="Footer Placeholder 3"/>
          <p:cNvSpPr>
            <a:spLocks noGrp="1"/>
          </p:cNvSpPr>
          <p:nvPr>
            <p:ph type="ftr" sz="quarter" idx="11"/>
          </p:nvPr>
        </p:nvSpPr>
        <p:spPr/>
        <p:txBody>
          <a:bodyPr/>
          <a:lstStyle/>
          <a:p>
            <a:r>
              <a:rPr lang="pl-PL" smtClean="0"/>
              <a:t>Jadranka Stojanovski - ZNANOST, ZNANSTVENA KOMUNIKACIJA I ČASOPISI, Mostar 2020</a:t>
            </a:r>
            <a:endParaRPr lang="hr-HR"/>
          </a:p>
        </p:txBody>
      </p:sp>
    </p:spTree>
    <p:extLst>
      <p:ext uri="{BB962C8B-B14F-4D97-AF65-F5344CB8AC3E}">
        <p14:creationId xmlns:p14="http://schemas.microsoft.com/office/powerpoint/2010/main" val="2844810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7082" y="247592"/>
            <a:ext cx="9747530" cy="1280890"/>
          </a:xfrm>
        </p:spPr>
        <p:txBody>
          <a:bodyPr/>
          <a:lstStyle/>
          <a:p>
            <a:r>
              <a:rPr lang="hr-HR" dirty="0"/>
              <a:t>Metrijski pokazatelji</a:t>
            </a:r>
          </a:p>
        </p:txBody>
      </p:sp>
      <p:sp>
        <p:nvSpPr>
          <p:cNvPr id="3" name="Content Placeholder 2"/>
          <p:cNvSpPr>
            <a:spLocks noGrp="1"/>
          </p:cNvSpPr>
          <p:nvPr>
            <p:ph idx="1"/>
          </p:nvPr>
        </p:nvSpPr>
        <p:spPr>
          <a:xfrm>
            <a:off x="1757082" y="1455233"/>
            <a:ext cx="9747530" cy="5268951"/>
          </a:xfrm>
        </p:spPr>
        <p:txBody>
          <a:bodyPr>
            <a:normAutofit/>
          </a:bodyPr>
          <a:lstStyle/>
          <a:p>
            <a:r>
              <a:rPr lang="hr-HR" dirty="0" smtClean="0"/>
              <a:t>više metrijskih pokazatelja, a ne jedan!</a:t>
            </a:r>
          </a:p>
          <a:p>
            <a:r>
              <a:rPr lang="pl-PL" dirty="0" smtClean="0"/>
              <a:t>za SJR i </a:t>
            </a:r>
            <a:r>
              <a:rPr lang="pl-PL" dirty="0"/>
              <a:t>SNIP je dobro </a:t>
            </a:r>
            <a:r>
              <a:rPr lang="pl-PL" dirty="0" smtClean="0"/>
              <a:t>što </a:t>
            </a:r>
            <a:r>
              <a:rPr lang="pl-PL" dirty="0"/>
              <a:t>su 'skalirani' prema </a:t>
            </a:r>
            <a:r>
              <a:rPr lang="pl-PL" dirty="0" smtClean="0"/>
              <a:t>području, IF je također moguće uspoređivati unutar područja</a:t>
            </a:r>
          </a:p>
          <a:p>
            <a:r>
              <a:rPr lang="pl-PL" dirty="0" smtClean="0"/>
              <a:t>h-index nije skaliran, ali je jako dobar pokazatelj (unutar predmetne kategorije časopisa)</a:t>
            </a:r>
            <a:endParaRPr lang="hr-HR" dirty="0" smtClean="0"/>
          </a:p>
          <a:p>
            <a:r>
              <a:rPr lang="hr-HR" dirty="0" smtClean="0"/>
              <a:t>uvažavanje specifičnosti znanstvenih područja!!!</a:t>
            </a:r>
          </a:p>
          <a:p>
            <a:r>
              <a:rPr lang="hr-HR" dirty="0"/>
              <a:t>u</a:t>
            </a:r>
            <a:r>
              <a:rPr lang="hr-HR" dirty="0" smtClean="0"/>
              <a:t>mjesto </a:t>
            </a:r>
            <a:r>
              <a:rPr lang="hr-HR" dirty="0"/>
              <a:t>kvartila puno </a:t>
            </a:r>
            <a:r>
              <a:rPr lang="hr-HR" dirty="0" smtClean="0"/>
              <a:t>je bolje </a:t>
            </a:r>
            <a:r>
              <a:rPr lang="hr-HR" dirty="0"/>
              <a:t>uvesti </a:t>
            </a:r>
            <a:r>
              <a:rPr lang="hr-HR" dirty="0" smtClean="0"/>
              <a:t>jednostavnije dodatno bodovanje </a:t>
            </a:r>
            <a:r>
              <a:rPr lang="hr-HR" dirty="0"/>
              <a:t>za časopise koji su IZNAD medijana područja</a:t>
            </a:r>
            <a:r>
              <a:rPr lang="hr-HR" dirty="0" smtClean="0"/>
              <a:t>?</a:t>
            </a:r>
          </a:p>
        </p:txBody>
      </p:sp>
      <p:sp>
        <p:nvSpPr>
          <p:cNvPr id="4" name="Footer Placeholder 3"/>
          <p:cNvSpPr>
            <a:spLocks noGrp="1"/>
          </p:cNvSpPr>
          <p:nvPr>
            <p:ph type="ftr" sz="quarter" idx="11"/>
          </p:nvPr>
        </p:nvSpPr>
        <p:spPr/>
        <p:txBody>
          <a:bodyPr/>
          <a:lstStyle/>
          <a:p>
            <a:r>
              <a:rPr lang="pl-PL" smtClean="0"/>
              <a:t>Jadranka Stojanovski - ZNANOST, ZNANSTVENA KOMUNIKACIJA I ČASOPISI, Mostar 2020</a:t>
            </a:r>
            <a:endParaRPr lang="hr-HR"/>
          </a:p>
        </p:txBody>
      </p:sp>
    </p:spTree>
    <p:extLst>
      <p:ext uri="{BB962C8B-B14F-4D97-AF65-F5344CB8AC3E}">
        <p14:creationId xmlns:p14="http://schemas.microsoft.com/office/powerpoint/2010/main" val="2389989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2141" y="0"/>
            <a:ext cx="5837335" cy="6858000"/>
          </a:xfrm>
          <a:prstGeom prst="rect">
            <a:avLst/>
          </a:prstGeom>
        </p:spPr>
      </p:pic>
      <p:sp>
        <p:nvSpPr>
          <p:cNvPr id="4" name="TextBox 3"/>
          <p:cNvSpPr txBox="1"/>
          <p:nvPr/>
        </p:nvSpPr>
        <p:spPr>
          <a:xfrm>
            <a:off x="7536160" y="1844824"/>
            <a:ext cx="1988840" cy="369332"/>
          </a:xfrm>
          <a:prstGeom prst="rect">
            <a:avLst/>
          </a:prstGeom>
          <a:noFill/>
        </p:spPr>
        <p:txBody>
          <a:bodyPr wrap="square" rtlCol="0">
            <a:spAutoFit/>
          </a:bodyPr>
          <a:lstStyle/>
          <a:p>
            <a:r>
              <a:rPr lang="hr-HR" b="1" dirty="0">
                <a:solidFill>
                  <a:schemeClr val="accent2">
                    <a:lumMod val="25000"/>
                  </a:schemeClr>
                </a:solidFill>
              </a:rPr>
              <a:t>1 WoS citation</a:t>
            </a:r>
          </a:p>
        </p:txBody>
      </p:sp>
      <p:sp>
        <p:nvSpPr>
          <p:cNvPr id="2" name="Oval Callout 1"/>
          <p:cNvSpPr/>
          <p:nvPr/>
        </p:nvSpPr>
        <p:spPr bwMode="auto">
          <a:xfrm>
            <a:off x="7244260" y="2782082"/>
            <a:ext cx="1981200" cy="925446"/>
          </a:xfrm>
          <a:prstGeom prst="wedgeEllipseCallout">
            <a:avLst>
              <a:gd name="adj1" fmla="val -89502"/>
              <a:gd name="adj2" fmla="val -120615"/>
            </a:avLst>
          </a:prstGeom>
          <a:noFill/>
          <a:ln w="38100" cap="flat" cmpd="sng" algn="ctr">
            <a:solidFill>
              <a:srgbClr val="00642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hr-HR" b="1" dirty="0" smtClean="0">
                <a:solidFill>
                  <a:schemeClr val="accent2">
                    <a:lumMod val="25000"/>
                  </a:schemeClr>
                </a:solidFill>
                <a:latin typeface="Arial" charset="0"/>
                <a:cs typeface="Times New Roman" pitchFamily="18" charset="0"/>
              </a:rPr>
              <a:t>1565 downloads</a:t>
            </a:r>
            <a:endParaRPr lang="hr-HR" b="1" dirty="0">
              <a:solidFill>
                <a:schemeClr val="accent2">
                  <a:lumMod val="25000"/>
                </a:schemeClr>
              </a:solidFill>
              <a:latin typeface="Arial" charset="0"/>
              <a:cs typeface="Times New Roman" pitchFamily="18" charset="0"/>
            </a:endParaRPr>
          </a:p>
        </p:txBody>
      </p:sp>
      <p:sp>
        <p:nvSpPr>
          <p:cNvPr id="5" name="Oval Callout 4"/>
          <p:cNvSpPr/>
          <p:nvPr/>
        </p:nvSpPr>
        <p:spPr bwMode="auto">
          <a:xfrm>
            <a:off x="7536160" y="4267200"/>
            <a:ext cx="1988840" cy="773046"/>
          </a:xfrm>
          <a:prstGeom prst="wedgeEllipseCallout">
            <a:avLst>
              <a:gd name="adj1" fmla="val -86319"/>
              <a:gd name="adj2" fmla="val 202677"/>
            </a:avLst>
          </a:prstGeom>
          <a:noFill/>
          <a:ln w="38100" cap="flat" cmpd="sng" algn="ctr">
            <a:solidFill>
              <a:srgbClr val="00642D"/>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hr-HR" b="1" dirty="0" smtClean="0">
                <a:solidFill>
                  <a:schemeClr val="accent2">
                    <a:lumMod val="25000"/>
                  </a:schemeClr>
                </a:solidFill>
                <a:latin typeface="Arial" charset="0"/>
                <a:cs typeface="Times New Roman" pitchFamily="18" charset="0"/>
              </a:rPr>
              <a:t>3432 </a:t>
            </a:r>
            <a:r>
              <a:rPr lang="hr-HR" b="1" dirty="0">
                <a:solidFill>
                  <a:schemeClr val="accent2">
                    <a:lumMod val="25000"/>
                  </a:schemeClr>
                </a:solidFill>
                <a:latin typeface="Arial" charset="0"/>
                <a:cs typeface="Times New Roman" pitchFamily="18" charset="0"/>
              </a:rPr>
              <a:t>visits</a:t>
            </a:r>
          </a:p>
        </p:txBody>
      </p:sp>
      <p:sp>
        <p:nvSpPr>
          <p:cNvPr id="3" name="Footer Placeholder 2"/>
          <p:cNvSpPr>
            <a:spLocks noGrp="1"/>
          </p:cNvSpPr>
          <p:nvPr>
            <p:ph type="ftr" sz="quarter" idx="11"/>
          </p:nvPr>
        </p:nvSpPr>
        <p:spPr/>
        <p:txBody>
          <a:bodyPr/>
          <a:lstStyle/>
          <a:p>
            <a:r>
              <a:rPr lang="pl-PL" smtClean="0"/>
              <a:t>Jadranka Stojanovski - ZNANOST, ZNANSTVENA KOMUNIKACIJA I ČASOPISI, Mostar 2020</a:t>
            </a:r>
            <a:endParaRPr lang="hr-HR"/>
          </a:p>
        </p:txBody>
      </p:sp>
      <p:sp>
        <p:nvSpPr>
          <p:cNvPr id="7" name="TextBox 6"/>
          <p:cNvSpPr txBox="1"/>
          <p:nvPr/>
        </p:nvSpPr>
        <p:spPr>
          <a:xfrm rot="1003651">
            <a:off x="8937812" y="475129"/>
            <a:ext cx="2689412" cy="584775"/>
          </a:xfrm>
          <a:prstGeom prst="rect">
            <a:avLst/>
          </a:prstGeom>
          <a:solidFill>
            <a:schemeClr val="accent2">
              <a:lumMod val="40000"/>
              <a:lumOff val="60000"/>
            </a:schemeClr>
          </a:solidFill>
        </p:spPr>
        <p:txBody>
          <a:bodyPr wrap="square" rtlCol="0">
            <a:spAutoFit/>
          </a:bodyPr>
          <a:lstStyle/>
          <a:p>
            <a:pPr algn="ctr"/>
            <a:r>
              <a:rPr lang="hr-HR" sz="3200" dirty="0" err="1" smtClean="0"/>
              <a:t>Altmetrija</a:t>
            </a:r>
            <a:r>
              <a:rPr lang="hr-HR" sz="3200" dirty="0" smtClean="0"/>
              <a:t>!</a:t>
            </a:r>
            <a:endParaRPr lang="hr-HR" sz="3200" dirty="0"/>
          </a:p>
        </p:txBody>
      </p:sp>
    </p:spTree>
    <p:extLst>
      <p:ext uri="{BB962C8B-B14F-4D97-AF65-F5344CB8AC3E}">
        <p14:creationId xmlns:p14="http://schemas.microsoft.com/office/powerpoint/2010/main" val="18610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Važno, a zanemareno</a:t>
            </a:r>
            <a:endParaRPr lang="hr-HR" dirty="0"/>
          </a:p>
        </p:txBody>
      </p:sp>
      <p:sp>
        <p:nvSpPr>
          <p:cNvPr id="3" name="Content Placeholder 2"/>
          <p:cNvSpPr>
            <a:spLocks noGrp="1"/>
          </p:cNvSpPr>
          <p:nvPr>
            <p:ph idx="1"/>
          </p:nvPr>
        </p:nvSpPr>
        <p:spPr/>
        <p:txBody>
          <a:bodyPr>
            <a:normAutofit/>
          </a:bodyPr>
          <a:lstStyle/>
          <a:p>
            <a:pPr fontAlgn="base"/>
            <a:r>
              <a:rPr lang="hr-HR" sz="2000" dirty="0"/>
              <a:t>sustavna edukacija urednika, članstvo u uredničkim udrugama, prisustvovanje skupovima i sl</a:t>
            </a:r>
            <a:r>
              <a:rPr lang="hr-HR" sz="2000" dirty="0" smtClean="0"/>
              <a:t>.</a:t>
            </a:r>
          </a:p>
          <a:p>
            <a:pPr fontAlgn="base"/>
            <a:r>
              <a:rPr lang="hr-HR" sz="2000" dirty="0" smtClean="0"/>
              <a:t>kroz kriterije i dodatno financiranje motivirati </a:t>
            </a:r>
            <a:r>
              <a:rPr lang="hr-HR" sz="2000" dirty="0"/>
              <a:t>uredništva da </a:t>
            </a:r>
            <a:r>
              <a:rPr lang="hr-HR" sz="2000" dirty="0" smtClean="0"/>
              <a:t>investiraju </a:t>
            </a:r>
            <a:r>
              <a:rPr lang="hr-HR" sz="2000" dirty="0"/>
              <a:t>u svoje </a:t>
            </a:r>
            <a:r>
              <a:rPr lang="hr-HR" sz="2000" dirty="0" smtClean="0"/>
              <a:t>usavršavanje</a:t>
            </a:r>
          </a:p>
          <a:p>
            <a:pPr fontAlgn="base"/>
            <a:r>
              <a:rPr lang="hr-HR" sz="2000" dirty="0" smtClean="0"/>
              <a:t>poticati prisustvovanje radionicama</a:t>
            </a:r>
          </a:p>
          <a:p>
            <a:pPr fontAlgn="base"/>
            <a:r>
              <a:rPr lang="hr-HR" sz="2000" dirty="0" smtClean="0"/>
              <a:t>poticati prisustvovanje konferencijama (PUBMET2020, EASE </a:t>
            </a:r>
            <a:r>
              <a:rPr lang="hr-HR" sz="2000" dirty="0" err="1" smtClean="0"/>
              <a:t>Conference</a:t>
            </a:r>
            <a:r>
              <a:rPr lang="hr-HR" sz="2000" dirty="0" smtClean="0"/>
              <a:t>, </a:t>
            </a:r>
            <a:r>
              <a:rPr lang="hr-HR" sz="2000" dirty="0" err="1" smtClean="0"/>
              <a:t>ElPub</a:t>
            </a:r>
            <a:r>
              <a:rPr lang="hr-HR" sz="2000" dirty="0" smtClean="0"/>
              <a:t>, i dr.) koje se bave znanstvenim izdavaštvom</a:t>
            </a:r>
            <a:endParaRPr lang="hr-HR" sz="2000" dirty="0"/>
          </a:p>
          <a:p>
            <a:pPr fontAlgn="base"/>
            <a:endParaRPr lang="hr-HR" sz="2000" dirty="0"/>
          </a:p>
        </p:txBody>
      </p:sp>
      <p:sp>
        <p:nvSpPr>
          <p:cNvPr id="4" name="Footer Placeholder 3"/>
          <p:cNvSpPr>
            <a:spLocks noGrp="1"/>
          </p:cNvSpPr>
          <p:nvPr>
            <p:ph type="ftr" sz="quarter" idx="11"/>
          </p:nvPr>
        </p:nvSpPr>
        <p:spPr/>
        <p:txBody>
          <a:bodyPr/>
          <a:lstStyle/>
          <a:p>
            <a:r>
              <a:rPr lang="pl-PL" smtClean="0"/>
              <a:t>Jadranka Stojanovski - ZNANOST, ZNANSTVENA KOMUNIKACIJA I ČASOPISI, Mostar 2020</a:t>
            </a:r>
            <a:endParaRPr lang="hr-HR"/>
          </a:p>
        </p:txBody>
      </p:sp>
    </p:spTree>
    <p:extLst>
      <p:ext uri="{BB962C8B-B14F-4D97-AF65-F5344CB8AC3E}">
        <p14:creationId xmlns:p14="http://schemas.microsoft.com/office/powerpoint/2010/main" val="307841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Transparentost financiranja</a:t>
            </a:r>
            <a:endParaRPr lang="hr-HR" dirty="0"/>
          </a:p>
        </p:txBody>
      </p:sp>
      <p:sp>
        <p:nvSpPr>
          <p:cNvPr id="3" name="Content Placeholder 2"/>
          <p:cNvSpPr>
            <a:spLocks noGrp="1"/>
          </p:cNvSpPr>
          <p:nvPr>
            <p:ph idx="1"/>
          </p:nvPr>
        </p:nvSpPr>
        <p:spPr>
          <a:xfrm>
            <a:off x="2548054" y="1516566"/>
            <a:ext cx="8956558" cy="5163014"/>
          </a:xfrm>
        </p:spPr>
        <p:txBody>
          <a:bodyPr>
            <a:normAutofit/>
          </a:bodyPr>
          <a:lstStyle/>
          <a:p>
            <a:r>
              <a:rPr lang="hr-HR" sz="2000" dirty="0" smtClean="0"/>
              <a:t>potpuna </a:t>
            </a:r>
            <a:r>
              <a:rPr lang="hr-HR" sz="2000" dirty="0"/>
              <a:t>transparentnost financiranja časopisa (iz svih </a:t>
            </a:r>
            <a:r>
              <a:rPr lang="hr-HR" sz="2000" dirty="0" smtClean="0"/>
              <a:t>izvora: </a:t>
            </a:r>
            <a:r>
              <a:rPr lang="hr-HR" sz="2000" dirty="0"/>
              <a:t>potpore ministarstava kulture, zdravstva, gospodarstva, javnih poduzeća</a:t>
            </a:r>
            <a:r>
              <a:rPr lang="hr-HR" sz="2000" dirty="0" smtClean="0"/>
              <a:t>, matične ustanove, sponzora </a:t>
            </a:r>
            <a:r>
              <a:rPr lang="hr-HR" sz="2000" dirty="0"/>
              <a:t>itd</a:t>
            </a:r>
            <a:r>
              <a:rPr lang="hr-HR" sz="2000" dirty="0" smtClean="0"/>
              <a:t>.)</a:t>
            </a:r>
            <a:endParaRPr lang="hr-HR" sz="2000" dirty="0"/>
          </a:p>
          <a:p>
            <a:r>
              <a:rPr lang="hr-HR" sz="2000" dirty="0" smtClean="0"/>
              <a:t>nužno je </a:t>
            </a:r>
            <a:r>
              <a:rPr lang="hr-HR" sz="2000" dirty="0"/>
              <a:t>da časopisi jasno iskažu sve svoje prihode (tiskane pretplate, subvencije iz drugih izvora, </a:t>
            </a:r>
            <a:r>
              <a:rPr lang="hr-HR" sz="2000" dirty="0" smtClean="0"/>
              <a:t>APC) </a:t>
            </a:r>
            <a:r>
              <a:rPr lang="hr-HR" sz="2000" dirty="0"/>
              <a:t>i da se onda iznos subvencije </a:t>
            </a:r>
            <a:r>
              <a:rPr lang="hr-HR" sz="2000" dirty="0" smtClean="0"/>
              <a:t>određuje</a:t>
            </a:r>
            <a:r>
              <a:rPr lang="hr-HR" sz="2000" dirty="0"/>
              <a:t>, osim prema bodovima, i prema iskazanim očekivanim rashodima i </a:t>
            </a:r>
            <a:r>
              <a:rPr lang="hr-HR" sz="2000" dirty="0" smtClean="0"/>
              <a:t>prihodima</a:t>
            </a:r>
          </a:p>
          <a:p>
            <a:r>
              <a:rPr lang="hr-HR" sz="2000" dirty="0" smtClean="0"/>
              <a:t>država treba opravdati </a:t>
            </a:r>
            <a:r>
              <a:rPr lang="hr-HR" sz="2000" dirty="0"/>
              <a:t> </a:t>
            </a:r>
            <a:r>
              <a:rPr lang="hr-HR" sz="2000" dirty="0" smtClean="0"/>
              <a:t>višekratno financiranje istog sadržaja</a:t>
            </a:r>
          </a:p>
        </p:txBody>
      </p:sp>
      <p:sp>
        <p:nvSpPr>
          <p:cNvPr id="4" name="Footer Placeholder 3"/>
          <p:cNvSpPr>
            <a:spLocks noGrp="1"/>
          </p:cNvSpPr>
          <p:nvPr>
            <p:ph type="ftr" sz="quarter" idx="11"/>
          </p:nvPr>
        </p:nvSpPr>
        <p:spPr/>
        <p:txBody>
          <a:bodyPr/>
          <a:lstStyle/>
          <a:p>
            <a:r>
              <a:rPr lang="pl-PL" smtClean="0"/>
              <a:t>Jadranka Stojanovski - ZNANOST, ZNANSTVENA KOMUNIKACIJA I ČASOPISI, Mostar 2020</a:t>
            </a:r>
            <a:endParaRPr lang="hr-HR"/>
          </a:p>
        </p:txBody>
      </p:sp>
    </p:spTree>
    <p:extLst>
      <p:ext uri="{BB962C8B-B14F-4D97-AF65-F5344CB8AC3E}">
        <p14:creationId xmlns:p14="http://schemas.microsoft.com/office/powerpoint/2010/main" val="3067146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hr-HR" dirty="0" smtClean="0"/>
              <a:t>Međunarodni kriteriji</a:t>
            </a:r>
            <a:endParaRPr lang="hr-HR" dirty="0"/>
          </a:p>
        </p:txBody>
      </p:sp>
      <p:sp>
        <p:nvSpPr>
          <p:cNvPr id="6" name="Text Placeholder 5"/>
          <p:cNvSpPr>
            <a:spLocks noGrp="1"/>
          </p:cNvSpPr>
          <p:nvPr>
            <p:ph type="body" idx="1"/>
          </p:nvPr>
        </p:nvSpPr>
        <p:spPr/>
        <p:txBody>
          <a:bodyPr/>
          <a:lstStyle/>
          <a:p>
            <a:r>
              <a:rPr lang="hr-HR" dirty="0" smtClean="0"/>
              <a:t>Neophodno je pratiti razvoj globalni znanstvene publicistike</a:t>
            </a:r>
            <a:endParaRPr lang="hr-HR" dirty="0"/>
          </a:p>
        </p:txBody>
      </p:sp>
      <p:sp>
        <p:nvSpPr>
          <p:cNvPr id="4" name="Footer Placeholder 3"/>
          <p:cNvSpPr>
            <a:spLocks noGrp="1"/>
          </p:cNvSpPr>
          <p:nvPr>
            <p:ph type="ftr" sz="quarter" idx="11"/>
          </p:nvPr>
        </p:nvSpPr>
        <p:spPr/>
        <p:txBody>
          <a:bodyPr/>
          <a:lstStyle/>
          <a:p>
            <a:r>
              <a:rPr lang="pl-PL" smtClean="0"/>
              <a:t>Jadranka Stojanovski - ZNANOST, ZNANSTVENA KOMUNIKACIJA I ČASOPISI, Mostar 2020</a:t>
            </a:r>
            <a:endParaRPr lang="hr-HR"/>
          </a:p>
        </p:txBody>
      </p:sp>
    </p:spTree>
    <p:extLst>
      <p:ext uri="{BB962C8B-B14F-4D97-AF65-F5344CB8AC3E}">
        <p14:creationId xmlns:p14="http://schemas.microsoft.com/office/powerpoint/2010/main" val="351756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hr-HR" dirty="0" smtClean="0"/>
              <a:t>Pregled</a:t>
            </a:r>
            <a:endParaRPr lang="hr-HR" dirty="0"/>
          </a:p>
        </p:txBody>
      </p:sp>
      <p:sp>
        <p:nvSpPr>
          <p:cNvPr id="6" name="Content Placeholder 5"/>
          <p:cNvSpPr>
            <a:spLocks noGrp="1"/>
          </p:cNvSpPr>
          <p:nvPr>
            <p:ph idx="1"/>
          </p:nvPr>
        </p:nvSpPr>
        <p:spPr/>
        <p:txBody>
          <a:bodyPr/>
          <a:lstStyle/>
          <a:p>
            <a:r>
              <a:rPr lang="hr-HR" dirty="0" smtClean="0"/>
              <a:t>DOAJ (</a:t>
            </a:r>
            <a:r>
              <a:rPr lang="hr-HR" dirty="0" err="1" smtClean="0"/>
              <a:t>Directory</a:t>
            </a:r>
            <a:r>
              <a:rPr lang="hr-HR" dirty="0" smtClean="0"/>
              <a:t> </a:t>
            </a:r>
            <a:r>
              <a:rPr lang="hr-HR" dirty="0" err="1" smtClean="0"/>
              <a:t>of</a:t>
            </a:r>
            <a:r>
              <a:rPr lang="hr-HR" dirty="0" smtClean="0"/>
              <a:t> Open Access </a:t>
            </a:r>
            <a:r>
              <a:rPr lang="hr-HR" dirty="0" err="1" smtClean="0"/>
              <a:t>Journals</a:t>
            </a:r>
            <a:r>
              <a:rPr lang="hr-HR" dirty="0" smtClean="0"/>
              <a:t>) – isključivo tehnički zahtjevi, ne gleda se kvaliteta sadržaja/objavljenih radova, standard za europske časopise, obaveza prema Planu S</a:t>
            </a:r>
          </a:p>
          <a:p>
            <a:r>
              <a:rPr lang="hr-HR" dirty="0" smtClean="0"/>
              <a:t>Plan S – najnovija inicijativa europskih financijera znanstvenih istraživanja, novi zahtjevi za časopise</a:t>
            </a:r>
          </a:p>
          <a:p>
            <a:r>
              <a:rPr lang="hr-HR" dirty="0" smtClean="0"/>
              <a:t>journalquality.info – izvrstan pregled kriterija za časopise, kako osnovnih, tako i onih naprednijih</a:t>
            </a:r>
          </a:p>
          <a:p>
            <a:r>
              <a:rPr lang="hr-HR" dirty="0" smtClean="0"/>
              <a:t>Web </a:t>
            </a:r>
            <a:r>
              <a:rPr lang="hr-HR" dirty="0" err="1" smtClean="0"/>
              <a:t>of</a:t>
            </a:r>
            <a:r>
              <a:rPr lang="hr-HR" dirty="0" smtClean="0"/>
              <a:t> Science Core </a:t>
            </a:r>
            <a:r>
              <a:rPr lang="hr-HR" dirty="0" err="1" smtClean="0"/>
              <a:t>Collection</a:t>
            </a:r>
            <a:endParaRPr lang="hr-HR" dirty="0" smtClean="0"/>
          </a:p>
          <a:p>
            <a:r>
              <a:rPr lang="hr-HR" dirty="0" err="1" smtClean="0"/>
              <a:t>Scopus</a:t>
            </a:r>
            <a:endParaRPr lang="hr-HR" dirty="0"/>
          </a:p>
        </p:txBody>
      </p:sp>
      <p:sp>
        <p:nvSpPr>
          <p:cNvPr id="4" name="Footer Placeholder 3"/>
          <p:cNvSpPr>
            <a:spLocks noGrp="1"/>
          </p:cNvSpPr>
          <p:nvPr>
            <p:ph type="ftr" sz="quarter" idx="11"/>
          </p:nvPr>
        </p:nvSpPr>
        <p:spPr/>
        <p:txBody>
          <a:bodyPr/>
          <a:lstStyle/>
          <a:p>
            <a:r>
              <a:rPr lang="pl-PL" smtClean="0"/>
              <a:t>Jadranka Stojanovski - ZNANOST, ZNANSTVENA KOMUNIKACIJA I ČASOPISI, Mostar 2020</a:t>
            </a:r>
            <a:endParaRPr lang="hr-HR"/>
          </a:p>
        </p:txBody>
      </p:sp>
    </p:spTree>
    <p:extLst>
      <p:ext uri="{BB962C8B-B14F-4D97-AF65-F5344CB8AC3E}">
        <p14:creationId xmlns:p14="http://schemas.microsoft.com/office/powerpoint/2010/main" val="3616018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3977" y="624110"/>
            <a:ext cx="9720636" cy="1280890"/>
          </a:xfrm>
        </p:spPr>
        <p:txBody>
          <a:bodyPr/>
          <a:lstStyle/>
          <a:p>
            <a:r>
              <a:rPr lang="hr-HR" dirty="0" smtClean="0"/>
              <a:t>DOAJ kriteriji </a:t>
            </a:r>
            <a:endParaRPr lang="hr-HR" dirty="0"/>
          </a:p>
        </p:txBody>
      </p:sp>
      <p:sp>
        <p:nvSpPr>
          <p:cNvPr id="3" name="Content Placeholder 2"/>
          <p:cNvSpPr>
            <a:spLocks noGrp="1"/>
          </p:cNvSpPr>
          <p:nvPr>
            <p:ph idx="1"/>
          </p:nvPr>
        </p:nvSpPr>
        <p:spPr>
          <a:xfrm>
            <a:off x="1783976" y="1721224"/>
            <a:ext cx="9720636" cy="4189998"/>
          </a:xfrm>
        </p:spPr>
        <p:txBody>
          <a:bodyPr>
            <a:normAutofit lnSpcReduction="10000"/>
          </a:bodyPr>
          <a:lstStyle/>
          <a:p>
            <a:r>
              <a:rPr lang="en-US" dirty="0"/>
              <a:t>at least </a:t>
            </a:r>
            <a:r>
              <a:rPr lang="en-US" b="1" dirty="0"/>
              <a:t>a third of the content</a:t>
            </a:r>
            <a:r>
              <a:rPr lang="en-US" dirty="0"/>
              <a:t> should consist of peer reviewed original research and/or review </a:t>
            </a:r>
            <a:r>
              <a:rPr lang="en-US" dirty="0" smtClean="0"/>
              <a:t>papers</a:t>
            </a:r>
            <a:endParaRPr lang="hr-HR" dirty="0" smtClean="0"/>
          </a:p>
          <a:p>
            <a:r>
              <a:rPr lang="en-US" dirty="0"/>
              <a:t>the full-text of a journal’s content must be </a:t>
            </a:r>
            <a:r>
              <a:rPr lang="en-US" b="1" dirty="0"/>
              <a:t>openly accessible</a:t>
            </a:r>
            <a:r>
              <a:rPr lang="en-US" dirty="0"/>
              <a:t> immediately upon publication—a </a:t>
            </a:r>
            <a:r>
              <a:rPr lang="en-US" dirty="0">
                <a:hlinkClick r:id="rId3"/>
              </a:rPr>
              <a:t>requirement shared by Plan </a:t>
            </a:r>
            <a:r>
              <a:rPr lang="en-US" dirty="0" smtClean="0">
                <a:hlinkClick r:id="rId3"/>
              </a:rPr>
              <a:t>S</a:t>
            </a:r>
            <a:endParaRPr lang="hr-HR" dirty="0" smtClean="0"/>
          </a:p>
          <a:p>
            <a:endParaRPr lang="hr-HR" dirty="0"/>
          </a:p>
          <a:p>
            <a:r>
              <a:rPr lang="en-US" b="1" dirty="0"/>
              <a:t>The number of research and review article</a:t>
            </a:r>
            <a:r>
              <a:rPr lang="en-US" dirty="0"/>
              <a:t>s that the journal published in the last calendar year—a journal must publish at least </a:t>
            </a:r>
            <a:r>
              <a:rPr lang="en-US" b="1" dirty="0"/>
              <a:t>5 research articles per year</a:t>
            </a:r>
            <a:r>
              <a:rPr lang="en-US" dirty="0"/>
              <a:t> to stay in the DOAJ</a:t>
            </a:r>
          </a:p>
          <a:p>
            <a:r>
              <a:rPr lang="en-US" b="1" dirty="0">
                <a:solidFill>
                  <a:schemeClr val="accent1">
                    <a:lumMod val="60000"/>
                    <a:lumOff val="40000"/>
                  </a:schemeClr>
                </a:solidFill>
              </a:rPr>
              <a:t>The digital archiving policy the journal uses (e.g. CLOCKSS, Portico, a national library)—while a digital archiving policy is not required by the DOAJ it is </a:t>
            </a:r>
            <a:r>
              <a:rPr lang="en-US" b="1" i="1" dirty="0">
                <a:solidFill>
                  <a:schemeClr val="accent1">
                    <a:lumMod val="60000"/>
                    <a:lumOff val="40000"/>
                  </a:schemeClr>
                </a:solidFill>
              </a:rPr>
              <a:t>strongly recommended</a:t>
            </a:r>
            <a:endParaRPr lang="en-US" b="1" dirty="0">
              <a:solidFill>
                <a:schemeClr val="accent1">
                  <a:lumMod val="60000"/>
                  <a:lumOff val="40000"/>
                </a:schemeClr>
              </a:solidFill>
            </a:endParaRPr>
          </a:p>
          <a:p>
            <a:r>
              <a:rPr lang="en-US" dirty="0"/>
              <a:t>URL where the journal’s digital archiving policy information can be found—this field is optional if you select “no policy in place</a:t>
            </a:r>
            <a:r>
              <a:rPr lang="en-US" dirty="0" smtClean="0"/>
              <a:t>”</a:t>
            </a:r>
            <a:endParaRPr lang="en-US" dirty="0"/>
          </a:p>
        </p:txBody>
      </p:sp>
      <p:sp>
        <p:nvSpPr>
          <p:cNvPr id="4" name="Footer Placeholder 3"/>
          <p:cNvSpPr>
            <a:spLocks noGrp="1"/>
          </p:cNvSpPr>
          <p:nvPr>
            <p:ph type="ftr" sz="quarter" idx="11"/>
          </p:nvPr>
        </p:nvSpPr>
        <p:spPr/>
        <p:txBody>
          <a:bodyPr/>
          <a:lstStyle/>
          <a:p>
            <a:r>
              <a:rPr lang="pl-PL" smtClean="0"/>
              <a:t>Jadranka Stojanovski - ZNANOST, ZNANSTVENA KOMUNIKACIJA I ČASOPISI, Mostar 2020</a:t>
            </a:r>
            <a:endParaRPr lang="hr-HR"/>
          </a:p>
        </p:txBody>
      </p:sp>
    </p:spTree>
    <p:extLst>
      <p:ext uri="{BB962C8B-B14F-4D97-AF65-F5344CB8AC3E}">
        <p14:creationId xmlns:p14="http://schemas.microsoft.com/office/powerpoint/2010/main" val="11211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4659" y="95192"/>
            <a:ext cx="8911687" cy="1280890"/>
          </a:xfrm>
        </p:spPr>
        <p:txBody>
          <a:bodyPr/>
          <a:lstStyle/>
          <a:p>
            <a:r>
              <a:rPr lang="hr-HR" dirty="0" smtClean="0"/>
              <a:t>DOAJ kriteriji </a:t>
            </a:r>
            <a:endParaRPr lang="hr-HR" dirty="0"/>
          </a:p>
        </p:txBody>
      </p:sp>
      <p:sp>
        <p:nvSpPr>
          <p:cNvPr id="3" name="Content Placeholder 2"/>
          <p:cNvSpPr>
            <a:spLocks noGrp="1"/>
          </p:cNvSpPr>
          <p:nvPr>
            <p:ph idx="1"/>
          </p:nvPr>
        </p:nvSpPr>
        <p:spPr>
          <a:xfrm>
            <a:off x="1864659" y="860613"/>
            <a:ext cx="9923929" cy="5782234"/>
          </a:xfrm>
        </p:spPr>
        <p:txBody>
          <a:bodyPr>
            <a:normAutofit fontScale="85000" lnSpcReduction="20000"/>
          </a:bodyPr>
          <a:lstStyle/>
          <a:p>
            <a:r>
              <a:rPr lang="en-US" b="1" dirty="0"/>
              <a:t>Journal Title</a:t>
            </a:r>
            <a:r>
              <a:rPr lang="en-US" dirty="0"/>
              <a:t>—be sure to spell out the complete journal title to match the title registered with all official publication identifiers (e.g. ISSN)</a:t>
            </a:r>
          </a:p>
          <a:p>
            <a:r>
              <a:rPr lang="en-US" b="1" dirty="0"/>
              <a:t>Journal website URL</a:t>
            </a:r>
            <a:r>
              <a:rPr lang="en-US" dirty="0"/>
              <a:t>—you must have a journal website to be included in the DOAJ, so if you’re starting a journal you’ll need to have it set up first (you’ll also need to publish at least five research articles before applying as noted below)</a:t>
            </a:r>
          </a:p>
          <a:p>
            <a:r>
              <a:rPr lang="en-US" b="1" dirty="0"/>
              <a:t>Journal ISSN (print version)</a:t>
            </a:r>
            <a:r>
              <a:rPr lang="en-US" dirty="0"/>
              <a:t>—note this is required but </a:t>
            </a:r>
            <a:r>
              <a:rPr lang="en-US" i="1" dirty="0"/>
              <a:t>only</a:t>
            </a:r>
            <a:r>
              <a:rPr lang="en-US" dirty="0"/>
              <a:t> if you have a print ISSN otherwise leave it blank</a:t>
            </a:r>
          </a:p>
          <a:p>
            <a:r>
              <a:rPr lang="en-US" b="1" dirty="0"/>
              <a:t>Journal ISSN (online version)</a:t>
            </a:r>
            <a:r>
              <a:rPr lang="en-US" dirty="0"/>
              <a:t>—the DOAJ notes this cannot be the same as the P-ISSN, “write the EISSN with the hyphen - e.g. 1234-4321”</a:t>
            </a:r>
          </a:p>
          <a:p>
            <a:r>
              <a:rPr lang="en-US" b="1" dirty="0"/>
              <a:t>Publisher</a:t>
            </a:r>
            <a:r>
              <a:rPr lang="en-US" dirty="0"/>
              <a:t>—this is the organization that officially publishes the journal, whether it’s a press, learned society, or academic non-profit</a:t>
            </a:r>
          </a:p>
          <a:p>
            <a:r>
              <a:rPr lang="en-US" b="1" dirty="0"/>
              <a:t>Name and email address for the main contact for the journal</a:t>
            </a:r>
            <a:r>
              <a:rPr lang="en-US" dirty="0"/>
              <a:t>—Make sure this is someone who will be available and responsive if the DOAJ needs to reach out with questions/next steps now or in the future</a:t>
            </a:r>
          </a:p>
          <a:p>
            <a:r>
              <a:rPr lang="en-US" dirty="0"/>
              <a:t>The country where the journal’s publisher is based (i.e. carries out the majority of its publishing activities)</a:t>
            </a:r>
          </a:p>
          <a:p>
            <a:r>
              <a:rPr lang="en-US" b="1" dirty="0">
                <a:solidFill>
                  <a:schemeClr val="accent1">
                    <a:lumMod val="60000"/>
                    <a:lumOff val="40000"/>
                  </a:schemeClr>
                </a:solidFill>
              </a:rPr>
              <a:t>Whether the journal has article processing charges (APCs)—yes or no response</a:t>
            </a:r>
          </a:p>
          <a:p>
            <a:r>
              <a:rPr lang="en-US" b="1" dirty="0"/>
              <a:t>URL to the page where all APC information can be found</a:t>
            </a:r>
            <a:r>
              <a:rPr lang="en-US" dirty="0"/>
              <a:t>—this is required, so even if a journal charges no fees you’ll need a statement explaining that somewhere on the website</a:t>
            </a:r>
          </a:p>
          <a:p>
            <a:r>
              <a:rPr lang="en-US" dirty="0"/>
              <a:t>Whether the journal has an </a:t>
            </a:r>
            <a:r>
              <a:rPr lang="en-US" b="1" dirty="0"/>
              <a:t>article submission </a:t>
            </a:r>
            <a:r>
              <a:rPr lang="en-US" b="1" dirty="0" smtClean="0"/>
              <a:t>charge</a:t>
            </a:r>
            <a:endParaRPr lang="hr-HR" b="1" dirty="0" smtClean="0"/>
          </a:p>
          <a:p>
            <a:r>
              <a:rPr lang="en-US" dirty="0"/>
              <a:t>URL to the page where all article submission fee information can be found—this is required, so even if a journal charges no fees you’ll need a statement explaining that somewhere on the </a:t>
            </a:r>
            <a:r>
              <a:rPr lang="en-US" dirty="0" smtClean="0"/>
              <a:t>website</a:t>
            </a:r>
            <a:endParaRPr lang="en-US" dirty="0"/>
          </a:p>
        </p:txBody>
      </p:sp>
      <p:sp>
        <p:nvSpPr>
          <p:cNvPr id="4" name="Footer Placeholder 3"/>
          <p:cNvSpPr>
            <a:spLocks noGrp="1"/>
          </p:cNvSpPr>
          <p:nvPr>
            <p:ph type="ftr" sz="quarter" idx="11"/>
          </p:nvPr>
        </p:nvSpPr>
        <p:spPr/>
        <p:txBody>
          <a:bodyPr/>
          <a:lstStyle/>
          <a:p>
            <a:r>
              <a:rPr lang="pl-PL" smtClean="0"/>
              <a:t>Jadranka Stojanovski - ZNANOST, ZNANSTVENA KOMUNIKACIJA I ČASOPISI, Mostar 2020</a:t>
            </a:r>
            <a:endParaRPr lang="hr-HR"/>
          </a:p>
        </p:txBody>
      </p:sp>
    </p:spTree>
    <p:extLst>
      <p:ext uri="{BB962C8B-B14F-4D97-AF65-F5344CB8AC3E}">
        <p14:creationId xmlns:p14="http://schemas.microsoft.com/office/powerpoint/2010/main" val="408882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DOAJ kriteriji </a:t>
            </a:r>
            <a:endParaRPr lang="hr-HR" dirty="0"/>
          </a:p>
        </p:txBody>
      </p:sp>
      <p:sp>
        <p:nvSpPr>
          <p:cNvPr id="3" name="Content Placeholder 2"/>
          <p:cNvSpPr>
            <a:spLocks noGrp="1"/>
          </p:cNvSpPr>
          <p:nvPr>
            <p:ph idx="1"/>
          </p:nvPr>
        </p:nvSpPr>
        <p:spPr>
          <a:xfrm>
            <a:off x="2589212" y="1344706"/>
            <a:ext cx="8915400" cy="4566516"/>
          </a:xfrm>
        </p:spPr>
        <p:txBody>
          <a:bodyPr>
            <a:normAutofit lnSpcReduction="10000"/>
          </a:bodyPr>
          <a:lstStyle/>
          <a:p>
            <a:r>
              <a:rPr lang="en-US" dirty="0"/>
              <a:t>The article </a:t>
            </a:r>
            <a:r>
              <a:rPr lang="en-US" b="1" dirty="0"/>
              <a:t>identifiers</a:t>
            </a:r>
            <a:r>
              <a:rPr lang="en-US" dirty="0"/>
              <a:t> the journal uses (e.g. </a:t>
            </a:r>
            <a:r>
              <a:rPr lang="en-US" b="1" dirty="0"/>
              <a:t>DOI</a:t>
            </a:r>
            <a:r>
              <a:rPr lang="en-US" dirty="0"/>
              <a:t>, Handles)—while article identifiers are not required for indexing they are </a:t>
            </a:r>
            <a:r>
              <a:rPr lang="en-US" i="1" dirty="0"/>
              <a:t>strongly recommended</a:t>
            </a:r>
            <a:endParaRPr lang="en-US" dirty="0"/>
          </a:p>
          <a:p>
            <a:r>
              <a:rPr lang="en-US" dirty="0"/>
              <a:t>Whether the journal will provide or intends to provide article-level metadata to the DOAJ (providing metadata is not required but is </a:t>
            </a:r>
            <a:r>
              <a:rPr lang="en-US" i="1" dirty="0"/>
              <a:t>strongly recommended</a:t>
            </a:r>
            <a:r>
              <a:rPr lang="en-US" dirty="0"/>
              <a:t>)</a:t>
            </a:r>
          </a:p>
          <a:p>
            <a:r>
              <a:rPr lang="en-US" dirty="0"/>
              <a:t>Whether the journal provides individual article download stats—yes or no (This is not required but if “yes” you will need to provide a URL where that information can be found)</a:t>
            </a:r>
          </a:p>
          <a:p>
            <a:r>
              <a:rPr lang="en-US" b="1" dirty="0"/>
              <a:t>The first calendar year</a:t>
            </a:r>
            <a:r>
              <a:rPr lang="en-US" dirty="0"/>
              <a:t> in which a complete volume of the journal’s articles were provided online in full-text—if the journal flipped to OA use the year it officially became OA</a:t>
            </a:r>
          </a:p>
          <a:p>
            <a:r>
              <a:rPr lang="en-US" dirty="0"/>
              <a:t>Full-text article formats available (PDF, </a:t>
            </a:r>
            <a:r>
              <a:rPr lang="en-US" b="1" dirty="0"/>
              <a:t>HTML, </a:t>
            </a:r>
            <a:r>
              <a:rPr lang="en-US" b="1" dirty="0" err="1"/>
              <a:t>ePUB</a:t>
            </a:r>
            <a:r>
              <a:rPr lang="en-US" b="1" dirty="0"/>
              <a:t>, XML, Other</a:t>
            </a:r>
            <a:r>
              <a:rPr lang="en-US" dirty="0"/>
              <a:t>)</a:t>
            </a:r>
          </a:p>
          <a:p>
            <a:r>
              <a:rPr lang="en-US" b="1" dirty="0"/>
              <a:t>Up to 6 keyword(s)</a:t>
            </a:r>
            <a:r>
              <a:rPr lang="en-US" dirty="0"/>
              <a:t> that best describe the subject area of the journal (comma delimited)</a:t>
            </a:r>
          </a:p>
          <a:p>
            <a:r>
              <a:rPr lang="en-US" b="1" dirty="0"/>
              <a:t>The language(s)</a:t>
            </a:r>
            <a:r>
              <a:rPr lang="en-US" dirty="0"/>
              <a:t> that the full text of articles is published </a:t>
            </a:r>
            <a:r>
              <a:rPr lang="en-US" dirty="0" smtClean="0"/>
              <a:t>in</a:t>
            </a:r>
            <a:endParaRPr lang="en-US" dirty="0"/>
          </a:p>
        </p:txBody>
      </p:sp>
      <p:sp>
        <p:nvSpPr>
          <p:cNvPr id="4" name="Footer Placeholder 3"/>
          <p:cNvSpPr>
            <a:spLocks noGrp="1"/>
          </p:cNvSpPr>
          <p:nvPr>
            <p:ph type="ftr" sz="quarter" idx="11"/>
          </p:nvPr>
        </p:nvSpPr>
        <p:spPr/>
        <p:txBody>
          <a:bodyPr/>
          <a:lstStyle/>
          <a:p>
            <a:r>
              <a:rPr lang="pl-PL" smtClean="0"/>
              <a:t>Jadranka Stojanovski - ZNANOST, ZNANSTVENA KOMUNIKACIJA I ČASOPISI, Mostar 2020</a:t>
            </a:r>
            <a:endParaRPr lang="hr-HR" dirty="0"/>
          </a:p>
        </p:txBody>
      </p:sp>
    </p:spTree>
    <p:extLst>
      <p:ext uri="{BB962C8B-B14F-4D97-AF65-F5344CB8AC3E}">
        <p14:creationId xmlns:p14="http://schemas.microsoft.com/office/powerpoint/2010/main" val="3584404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1233" y="140016"/>
            <a:ext cx="10009425" cy="1280890"/>
          </a:xfrm>
        </p:spPr>
        <p:txBody>
          <a:bodyPr/>
          <a:lstStyle/>
          <a:p>
            <a:r>
              <a:rPr lang="hr-HR" dirty="0"/>
              <a:t>Zašto su </a:t>
            </a:r>
            <a:r>
              <a:rPr lang="hr-HR" dirty="0" smtClean="0"/>
              <a:t>lokalni/regionalni </a:t>
            </a:r>
            <a:r>
              <a:rPr lang="hr-HR" dirty="0"/>
              <a:t>časopisi važni?</a:t>
            </a:r>
          </a:p>
        </p:txBody>
      </p:sp>
      <p:sp>
        <p:nvSpPr>
          <p:cNvPr id="3" name="Content Placeholder 2"/>
          <p:cNvSpPr>
            <a:spLocks noGrp="1"/>
          </p:cNvSpPr>
          <p:nvPr>
            <p:ph idx="1"/>
          </p:nvPr>
        </p:nvSpPr>
        <p:spPr>
          <a:xfrm>
            <a:off x="1541929" y="1278712"/>
            <a:ext cx="10228729" cy="5222221"/>
          </a:xfrm>
        </p:spPr>
        <p:txBody>
          <a:bodyPr>
            <a:normAutofit/>
          </a:bodyPr>
          <a:lstStyle/>
          <a:p>
            <a:r>
              <a:rPr lang="hr-HR" dirty="0" smtClean="0"/>
              <a:t>istraživanja </a:t>
            </a:r>
            <a:r>
              <a:rPr lang="hr-HR" dirty="0"/>
              <a:t>od lokalnog (regionalnog) interesa - na tragu </a:t>
            </a:r>
            <a:r>
              <a:rPr lang="hr-HR" dirty="0" err="1"/>
              <a:t>Leidenskog</a:t>
            </a:r>
            <a:r>
              <a:rPr lang="hr-HR" dirty="0"/>
              <a:t> manifesta</a:t>
            </a:r>
            <a:endParaRPr lang="hr-HR" b="0" dirty="0" smtClean="0">
              <a:effectLst/>
            </a:endParaRPr>
          </a:p>
          <a:p>
            <a:r>
              <a:rPr lang="hr-HR" dirty="0" smtClean="0"/>
              <a:t>kvalitetan </a:t>
            </a:r>
            <a:r>
              <a:rPr lang="hr-HR" dirty="0"/>
              <a:t>rad uredništva s (prvenstveno mlađim) istraživačima</a:t>
            </a:r>
            <a:endParaRPr lang="hr-HR" b="0" dirty="0" smtClean="0">
              <a:effectLst/>
            </a:endParaRPr>
          </a:p>
          <a:p>
            <a:r>
              <a:rPr lang="hr-HR" dirty="0" smtClean="0"/>
              <a:t>razvijanje </a:t>
            </a:r>
            <a:r>
              <a:rPr lang="hr-HR" dirty="0"/>
              <a:t>vještina uredničkog i izdavačkog posla, posebno u digitalnom i umreženom </a:t>
            </a:r>
            <a:r>
              <a:rPr lang="hr-HR" dirty="0" smtClean="0"/>
              <a:t>okruženju</a:t>
            </a:r>
            <a:endParaRPr lang="hr-HR" b="0" dirty="0" smtClean="0">
              <a:effectLst/>
            </a:endParaRPr>
          </a:p>
          <a:p>
            <a:r>
              <a:rPr lang="hr-HR" dirty="0" smtClean="0"/>
              <a:t>smanjivanje </a:t>
            </a:r>
            <a:r>
              <a:rPr lang="hr-HR" dirty="0"/>
              <a:t>raskoraka između znanosti i primjene unutar zajednice, gospodarstva</a:t>
            </a:r>
            <a:endParaRPr lang="hr-HR" b="0" dirty="0" smtClean="0">
              <a:effectLst/>
            </a:endParaRPr>
          </a:p>
          <a:p>
            <a:r>
              <a:rPr lang="hr-HR" dirty="0" smtClean="0"/>
              <a:t>koristi </a:t>
            </a:r>
            <a:r>
              <a:rPr lang="hr-HR" dirty="0"/>
              <a:t>za </a:t>
            </a:r>
            <a:r>
              <a:rPr lang="hr-HR" dirty="0" smtClean="0"/>
              <a:t>znanstvenu </a:t>
            </a:r>
            <a:r>
              <a:rPr lang="hr-HR" dirty="0"/>
              <a:t>i akademsku </a:t>
            </a:r>
            <a:r>
              <a:rPr lang="hr-HR" dirty="0" smtClean="0"/>
              <a:t>kulturu </a:t>
            </a:r>
            <a:r>
              <a:rPr lang="hr-HR" dirty="0"/>
              <a:t>- etička pitanja znanstvenog izdavaštva i učenje o znanstvenoj čestitosti</a:t>
            </a:r>
            <a:endParaRPr lang="hr-HR" b="0" dirty="0" smtClean="0">
              <a:effectLst/>
            </a:endParaRPr>
          </a:p>
          <a:p>
            <a:r>
              <a:rPr lang="hr-HR" dirty="0" smtClean="0"/>
              <a:t>građenje </a:t>
            </a:r>
            <a:r>
              <a:rPr lang="hr-HR" dirty="0"/>
              <a:t>reputacije </a:t>
            </a:r>
            <a:r>
              <a:rPr lang="hr-HR" dirty="0" smtClean="0"/>
              <a:t>lokalne </a:t>
            </a:r>
            <a:r>
              <a:rPr lang="hr-HR" dirty="0"/>
              <a:t>znanstvene zajednice</a:t>
            </a:r>
            <a:endParaRPr lang="hr-HR" b="0" dirty="0" smtClean="0">
              <a:effectLst/>
            </a:endParaRPr>
          </a:p>
          <a:p>
            <a:r>
              <a:rPr lang="hr-HR" dirty="0" smtClean="0"/>
              <a:t>važnost </a:t>
            </a:r>
            <a:r>
              <a:rPr lang="hr-HR" dirty="0"/>
              <a:t>i relevantnost teme neće se uvijek reflektirati u citatima </a:t>
            </a:r>
            <a:r>
              <a:rPr lang="hr-HR" dirty="0" smtClean="0"/>
              <a:t>(i IF časopisa)</a:t>
            </a:r>
            <a:endParaRPr lang="hr-HR" b="0" dirty="0" smtClean="0">
              <a:effectLst/>
            </a:endParaRPr>
          </a:p>
          <a:p>
            <a:r>
              <a:rPr lang="hr-HR" dirty="0" smtClean="0"/>
              <a:t>manji </a:t>
            </a:r>
            <a:r>
              <a:rPr lang="hr-HR" dirty="0"/>
              <a:t>troškovi objavljivanja obzirom na visoke </a:t>
            </a:r>
            <a:r>
              <a:rPr lang="hr-HR" i="1" dirty="0" smtClean="0"/>
              <a:t>Article Processing Charges (APC)</a:t>
            </a:r>
            <a:r>
              <a:rPr lang="hr-HR" dirty="0" smtClean="0"/>
              <a:t> velikih izdavača</a:t>
            </a:r>
            <a:endParaRPr lang="hr-HR" b="0" dirty="0" smtClean="0">
              <a:effectLst/>
            </a:endParaRPr>
          </a:p>
          <a:p>
            <a:r>
              <a:rPr lang="hr-HR" dirty="0" smtClean="0"/>
              <a:t>olakšani </a:t>
            </a:r>
            <a:r>
              <a:rPr lang="hr-HR" dirty="0"/>
              <a:t>pristup znanstvenoj zajednici (OA ili niže cijene)</a:t>
            </a:r>
            <a:endParaRPr lang="hr-HR" b="0" dirty="0" smtClean="0">
              <a:effectLst/>
            </a:endParaRPr>
          </a:p>
          <a:p>
            <a:r>
              <a:rPr lang="hr-HR" dirty="0" smtClean="0"/>
              <a:t>očuvanje (znanstvene) kulture zajednice</a:t>
            </a:r>
            <a:endParaRPr lang="hr-HR" b="0" dirty="0" smtClean="0">
              <a:effectLst/>
            </a:endParaRPr>
          </a:p>
        </p:txBody>
      </p:sp>
      <p:sp>
        <p:nvSpPr>
          <p:cNvPr id="4" name="Footer Placeholder 3"/>
          <p:cNvSpPr>
            <a:spLocks noGrp="1"/>
          </p:cNvSpPr>
          <p:nvPr>
            <p:ph type="ftr" sz="quarter" idx="11"/>
          </p:nvPr>
        </p:nvSpPr>
        <p:spPr/>
        <p:txBody>
          <a:bodyPr/>
          <a:lstStyle/>
          <a:p>
            <a:r>
              <a:rPr lang="pl-PL" smtClean="0"/>
              <a:t>Jadranka Stojanovski - ZNANOST, ZNANSTVENA KOMUNIKACIJA I ČASOPISI, Mostar 2020</a:t>
            </a:r>
            <a:endParaRPr lang="hr-HR"/>
          </a:p>
        </p:txBody>
      </p:sp>
    </p:spTree>
    <p:extLst>
      <p:ext uri="{BB962C8B-B14F-4D97-AF65-F5344CB8AC3E}">
        <p14:creationId xmlns:p14="http://schemas.microsoft.com/office/powerpoint/2010/main" val="579687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495" y="62753"/>
            <a:ext cx="9344118" cy="1842247"/>
          </a:xfrm>
        </p:spPr>
        <p:txBody>
          <a:bodyPr>
            <a:normAutofit/>
          </a:bodyPr>
          <a:lstStyle/>
          <a:p>
            <a:r>
              <a:rPr lang="hr-HR" dirty="0" smtClean="0"/>
              <a:t>DOAJ </a:t>
            </a:r>
            <a:r>
              <a:rPr lang="hr-HR" dirty="0" err="1" smtClean="0"/>
              <a:t>Seal</a:t>
            </a:r>
            <a:r>
              <a:rPr lang="hr-HR" dirty="0" smtClean="0"/>
              <a:t> – </a:t>
            </a:r>
            <a:r>
              <a:rPr lang="en-US" dirty="0" smtClean="0"/>
              <a:t>journals </a:t>
            </a:r>
            <a:r>
              <a:rPr lang="en-US" dirty="0"/>
              <a:t>that adhere to best </a:t>
            </a:r>
            <a:r>
              <a:rPr lang="en-US" dirty="0" smtClean="0"/>
              <a:t>practices</a:t>
            </a:r>
            <a:endParaRPr lang="hr-HR" dirty="0"/>
          </a:p>
        </p:txBody>
      </p:sp>
      <p:sp>
        <p:nvSpPr>
          <p:cNvPr id="3" name="Content Placeholder 2"/>
          <p:cNvSpPr>
            <a:spLocks noGrp="1"/>
          </p:cNvSpPr>
          <p:nvPr>
            <p:ph idx="1"/>
          </p:nvPr>
        </p:nvSpPr>
        <p:spPr>
          <a:xfrm>
            <a:off x="2160494" y="1326776"/>
            <a:ext cx="9344118" cy="4584446"/>
          </a:xfrm>
        </p:spPr>
        <p:txBody>
          <a:bodyPr>
            <a:normAutofit fontScale="92500" lnSpcReduction="20000"/>
          </a:bodyPr>
          <a:lstStyle/>
          <a:p>
            <a:pPr marL="0" indent="0">
              <a:buNone/>
            </a:pPr>
            <a:r>
              <a:rPr lang="en-US" dirty="0"/>
              <a:t>To qualify for the Seal the journal must:</a:t>
            </a:r>
          </a:p>
          <a:p>
            <a:r>
              <a:rPr lang="en-US" dirty="0"/>
              <a:t>have </a:t>
            </a:r>
            <a:r>
              <a:rPr lang="en-US" dirty="0">
                <a:hlinkClick r:id="rId2"/>
              </a:rPr>
              <a:t>an archival arrangement in place</a:t>
            </a:r>
            <a:r>
              <a:rPr lang="en-US" dirty="0"/>
              <a:t> with an external party (Question 25). 'No policy in place' does not qualify for the Seal.</a:t>
            </a:r>
          </a:p>
          <a:p>
            <a:r>
              <a:rPr lang="en-US" dirty="0"/>
              <a:t>provide </a:t>
            </a:r>
            <a:r>
              <a:rPr lang="en-US" dirty="0">
                <a:hlinkClick r:id="rId3"/>
              </a:rPr>
              <a:t>permanent identifiers</a:t>
            </a:r>
            <a:r>
              <a:rPr lang="en-US" dirty="0"/>
              <a:t> in the papers published (Question 28). 'None' does not qualify for the Seal.</a:t>
            </a:r>
          </a:p>
          <a:p>
            <a:r>
              <a:rPr lang="en-US" dirty="0"/>
              <a:t>provide </a:t>
            </a:r>
            <a:r>
              <a:rPr lang="en-US" dirty="0">
                <a:hlinkClick r:id="rId4"/>
              </a:rPr>
              <a:t>article level metadata</a:t>
            </a:r>
            <a:r>
              <a:rPr lang="en-US" dirty="0"/>
              <a:t> to DOAJ (Question 29). 'No' or failure to provide metadata within 3 months do not qualify for the Seal.</a:t>
            </a:r>
          </a:p>
          <a:p>
            <a:r>
              <a:rPr lang="en-US" dirty="0"/>
              <a:t>embed </a:t>
            </a:r>
            <a:r>
              <a:rPr lang="en-US" dirty="0">
                <a:hlinkClick r:id="rId5"/>
              </a:rPr>
              <a:t>machine-readable CC licensing information</a:t>
            </a:r>
            <a:r>
              <a:rPr lang="en-US" dirty="0"/>
              <a:t> in article level metadata (Question 45). 'No' does not qualify for the Seal.</a:t>
            </a:r>
          </a:p>
          <a:p>
            <a:r>
              <a:rPr lang="en-US" dirty="0"/>
              <a:t>allow </a:t>
            </a:r>
            <a:r>
              <a:rPr lang="en-US" dirty="0">
                <a:hlinkClick r:id="rId6"/>
              </a:rPr>
              <a:t>reuse and remixing of content</a:t>
            </a:r>
            <a:r>
              <a:rPr lang="en-US" dirty="0"/>
              <a:t> in accordance with a CC BY, CC BY-SA or CC BY-NC license (Question 47). If CC BY-ND, CC BY-NC-ND, 'No' or 'Other' is selected the journal will not qualify for the Seal.</a:t>
            </a:r>
          </a:p>
          <a:p>
            <a:r>
              <a:rPr lang="en-US" dirty="0"/>
              <a:t>have </a:t>
            </a:r>
            <a:r>
              <a:rPr lang="en-US" dirty="0">
                <a:hlinkClick r:id="rId7"/>
              </a:rPr>
              <a:t>a deposit policy registered</a:t>
            </a:r>
            <a:r>
              <a:rPr lang="en-US" dirty="0"/>
              <a:t> in a deposit policy directory. (Question 51) 'No' does not qualify for the Seal.</a:t>
            </a:r>
          </a:p>
          <a:p>
            <a:r>
              <a:rPr lang="en-US" dirty="0"/>
              <a:t>allow </a:t>
            </a:r>
            <a:r>
              <a:rPr lang="en-US" dirty="0">
                <a:hlinkClick r:id="rId8"/>
              </a:rPr>
              <a:t>the author to hold the copyright without restrictions</a:t>
            </a:r>
            <a:r>
              <a:rPr lang="en-US" dirty="0"/>
              <a:t>. (Question 52) 'No' does not qualify for the Seal.</a:t>
            </a:r>
          </a:p>
          <a:p>
            <a:endParaRPr lang="hr-HR" dirty="0"/>
          </a:p>
        </p:txBody>
      </p:sp>
      <p:sp>
        <p:nvSpPr>
          <p:cNvPr id="4" name="Footer Placeholder 3"/>
          <p:cNvSpPr>
            <a:spLocks noGrp="1"/>
          </p:cNvSpPr>
          <p:nvPr>
            <p:ph type="ftr" sz="quarter" idx="11"/>
          </p:nvPr>
        </p:nvSpPr>
        <p:spPr/>
        <p:txBody>
          <a:bodyPr/>
          <a:lstStyle/>
          <a:p>
            <a:r>
              <a:rPr lang="pl-PL" smtClean="0"/>
              <a:t>Jadranka Stojanovski - ZNANOST, ZNANSTVENA KOMUNIKACIJA I ČASOPISI, Mostar 2020</a:t>
            </a:r>
            <a:endParaRPr lang="hr-HR" dirty="0"/>
          </a:p>
        </p:txBody>
      </p:sp>
    </p:spTree>
    <p:extLst>
      <p:ext uri="{BB962C8B-B14F-4D97-AF65-F5344CB8AC3E}">
        <p14:creationId xmlns:p14="http://schemas.microsoft.com/office/powerpoint/2010/main" val="3350345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367" y="96962"/>
            <a:ext cx="8911687" cy="1280890"/>
          </a:xfrm>
        </p:spPr>
        <p:txBody>
          <a:bodyPr/>
          <a:lstStyle/>
          <a:p>
            <a:r>
              <a:rPr lang="hr-HR" dirty="0" smtClean="0"/>
              <a:t>Plan S</a:t>
            </a:r>
            <a:endParaRPr lang="hr-HR" dirty="0"/>
          </a:p>
        </p:txBody>
      </p:sp>
      <p:sp>
        <p:nvSpPr>
          <p:cNvPr id="3" name="Content Placeholder 2"/>
          <p:cNvSpPr>
            <a:spLocks noGrp="1"/>
          </p:cNvSpPr>
          <p:nvPr>
            <p:ph idx="1"/>
          </p:nvPr>
        </p:nvSpPr>
        <p:spPr>
          <a:xfrm>
            <a:off x="1943367" y="995082"/>
            <a:ext cx="9561245" cy="5378824"/>
          </a:xfrm>
        </p:spPr>
        <p:txBody>
          <a:bodyPr>
            <a:normAutofit fontScale="92500" lnSpcReduction="20000"/>
          </a:bodyPr>
          <a:lstStyle/>
          <a:p>
            <a:r>
              <a:rPr lang="en-US" b="1" dirty="0"/>
              <a:t>Rights and licensing: </a:t>
            </a:r>
            <a:r>
              <a:rPr lang="en-US" dirty="0"/>
              <a:t>The author or the author´s institution shall retain their copyright. Licenses to publish that are granted to a publisher must allow the author/institution to make either the Version of Record (</a:t>
            </a:r>
            <a:r>
              <a:rPr lang="en-US" dirty="0" err="1"/>
              <a:t>VoR</a:t>
            </a:r>
            <a:r>
              <a:rPr lang="en-US" dirty="0"/>
              <a:t>), the Author’s Accepted Manuscript (AAM), or both versions available under an open license (as defined below) via an Open Access repository, immediately upon publication</a:t>
            </a:r>
            <a:r>
              <a:rPr lang="en-US" dirty="0" smtClean="0"/>
              <a:t>.</a:t>
            </a:r>
            <a:endParaRPr lang="hr-HR" dirty="0" smtClean="0"/>
          </a:p>
          <a:p>
            <a:endParaRPr lang="hr-HR" dirty="0"/>
          </a:p>
          <a:p>
            <a:endParaRPr lang="hr-HR" b="1" dirty="0" smtClean="0"/>
          </a:p>
          <a:p>
            <a:r>
              <a:rPr lang="en-US" b="1" dirty="0" smtClean="0"/>
              <a:t>4</a:t>
            </a:r>
            <a:r>
              <a:rPr lang="en-US" b="1" dirty="0"/>
              <a:t>. Supporting Quality Open Access Journals and </a:t>
            </a:r>
            <a:r>
              <a:rPr lang="en-US" b="1" dirty="0" smtClean="0"/>
              <a:t>Platforms</a:t>
            </a:r>
            <a:r>
              <a:rPr lang="hr-HR" b="1" dirty="0" smtClean="0"/>
              <a:t> – zahtjevi za Hrčak</a:t>
            </a:r>
          </a:p>
          <a:p>
            <a:r>
              <a:rPr lang="en-US" b="1" dirty="0"/>
              <a:t>5. Transparency of Costs and Prices</a:t>
            </a:r>
          </a:p>
          <a:p>
            <a:r>
              <a:rPr lang="en-US" dirty="0"/>
              <a:t>Use of </a:t>
            </a:r>
            <a:r>
              <a:rPr lang="en-US" b="1" dirty="0"/>
              <a:t>persistent identifiers (PIDs)</a:t>
            </a:r>
            <a:r>
              <a:rPr lang="en-US" dirty="0"/>
              <a:t> for scholarly publications (with versioning, for example, in case of revisions), such as DOI (preferable), URN, or Handle</a:t>
            </a:r>
            <a:r>
              <a:rPr lang="en-US" dirty="0" smtClean="0"/>
              <a:t>.</a:t>
            </a:r>
            <a:endParaRPr lang="hr-HR" dirty="0" smtClean="0"/>
          </a:p>
          <a:p>
            <a:pPr fontAlgn="t"/>
            <a:r>
              <a:rPr lang="en-US" dirty="0"/>
              <a:t>Deposition of content with a </a:t>
            </a:r>
            <a:r>
              <a:rPr lang="en-US" b="1" dirty="0"/>
              <a:t>long-term digital preservation</a:t>
            </a:r>
            <a:r>
              <a:rPr lang="en-US" dirty="0"/>
              <a:t> or archiving </a:t>
            </a:r>
            <a:r>
              <a:rPr lang="en-US" dirty="0" err="1"/>
              <a:t>programme</a:t>
            </a:r>
            <a:r>
              <a:rPr lang="en-US" dirty="0"/>
              <a:t> (such as CLOCKSS, Portico, or equivalent).</a:t>
            </a:r>
          </a:p>
          <a:p>
            <a:pPr fontAlgn="t"/>
            <a:r>
              <a:rPr lang="en-US" b="1" dirty="0"/>
              <a:t>High-quality article level metadata</a:t>
            </a:r>
            <a:r>
              <a:rPr lang="en-US" dirty="0"/>
              <a:t> in standard interoperable non-proprietary format, under a CC0 public domain dedication. Metadata must include complete and reliable information on funding provided by </a:t>
            </a:r>
            <a:r>
              <a:rPr lang="en-US" dirty="0" err="1"/>
              <a:t>cOAlition</a:t>
            </a:r>
            <a:r>
              <a:rPr lang="en-US" dirty="0"/>
              <a:t> S funders (including as a minimum the name of the funder and the grant number/identifier).</a:t>
            </a:r>
          </a:p>
          <a:p>
            <a:pPr fontAlgn="t"/>
            <a:r>
              <a:rPr lang="en-US" b="1" dirty="0"/>
              <a:t>Machine-readable information on the Open Access status and the license embedded in the article, in standard non-proprietary format</a:t>
            </a:r>
            <a:r>
              <a:rPr lang="en-US" b="1" dirty="0" smtClean="0"/>
              <a:t>.</a:t>
            </a:r>
            <a:endParaRPr lang="en-US" b="1" dirty="0"/>
          </a:p>
          <a:p>
            <a:endParaRPr lang="hr-HR" dirty="0"/>
          </a:p>
        </p:txBody>
      </p:sp>
      <p:sp>
        <p:nvSpPr>
          <p:cNvPr id="4" name="Footer Placeholder 3"/>
          <p:cNvSpPr>
            <a:spLocks noGrp="1"/>
          </p:cNvSpPr>
          <p:nvPr>
            <p:ph type="ftr" sz="quarter" idx="11"/>
          </p:nvPr>
        </p:nvSpPr>
        <p:spPr>
          <a:xfrm>
            <a:off x="2589213" y="6135808"/>
            <a:ext cx="4170176" cy="365125"/>
          </a:xfrm>
        </p:spPr>
        <p:txBody>
          <a:bodyPr/>
          <a:lstStyle/>
          <a:p>
            <a:r>
              <a:rPr lang="pl-PL" smtClean="0"/>
              <a:t>Jadranka Stojanovski - ZNANOST, ZNANSTVENA KOMUNIKACIJA I ČASOPISI, Mostar 2020</a:t>
            </a:r>
            <a:endParaRPr lang="hr-HR" dirty="0"/>
          </a:p>
        </p:txBody>
      </p:sp>
      <p:sp>
        <p:nvSpPr>
          <p:cNvPr id="5" name="TextBox 4"/>
          <p:cNvSpPr txBox="1"/>
          <p:nvPr/>
        </p:nvSpPr>
        <p:spPr>
          <a:xfrm>
            <a:off x="4885765" y="2166762"/>
            <a:ext cx="6320118" cy="523220"/>
          </a:xfrm>
          <a:prstGeom prst="rect">
            <a:avLst/>
          </a:prstGeom>
          <a:solidFill>
            <a:srgbClr val="FFC000"/>
          </a:solidFill>
        </p:spPr>
        <p:txBody>
          <a:bodyPr wrap="square" rtlCol="0">
            <a:spAutoFit/>
          </a:bodyPr>
          <a:lstStyle/>
          <a:p>
            <a:r>
              <a:rPr lang="hr-HR" sz="1400" dirty="0" smtClean="0"/>
              <a:t>Jasno naznačena autorska i srodna prava i uvjeti korištenja (CC BY </a:t>
            </a:r>
            <a:r>
              <a:rPr lang="hr-HR" sz="1400" dirty="0"/>
              <a:t>4.0</a:t>
            </a:r>
            <a:r>
              <a:rPr lang="hr-HR" sz="1400" dirty="0" smtClean="0"/>
              <a:t>)</a:t>
            </a:r>
          </a:p>
          <a:p>
            <a:r>
              <a:rPr lang="hr-HR" sz="1400" dirty="0" smtClean="0"/>
              <a:t>Uredni podaci na SHERPA/ROMEO!</a:t>
            </a:r>
            <a:endParaRPr lang="hr-HR" sz="1400" dirty="0"/>
          </a:p>
        </p:txBody>
      </p:sp>
    </p:spTree>
    <p:extLst>
      <p:ext uri="{BB962C8B-B14F-4D97-AF65-F5344CB8AC3E}">
        <p14:creationId xmlns:p14="http://schemas.microsoft.com/office/powerpoint/2010/main" val="2596567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907" y="116541"/>
            <a:ext cx="9702706" cy="950259"/>
          </a:xfrm>
        </p:spPr>
        <p:txBody>
          <a:bodyPr/>
          <a:lstStyle/>
          <a:p>
            <a:r>
              <a:rPr lang="hr-HR" dirty="0" smtClean="0"/>
              <a:t>Plan S</a:t>
            </a:r>
            <a:endParaRPr lang="hr-HR" dirty="0"/>
          </a:p>
        </p:txBody>
      </p:sp>
      <p:sp>
        <p:nvSpPr>
          <p:cNvPr id="3" name="Content Placeholder 2"/>
          <p:cNvSpPr>
            <a:spLocks noGrp="1"/>
          </p:cNvSpPr>
          <p:nvPr>
            <p:ph idx="1"/>
          </p:nvPr>
        </p:nvSpPr>
        <p:spPr>
          <a:xfrm>
            <a:off x="1801907" y="797859"/>
            <a:ext cx="9702705" cy="5113363"/>
          </a:xfrm>
        </p:spPr>
        <p:txBody>
          <a:bodyPr>
            <a:normAutofit lnSpcReduction="10000"/>
          </a:bodyPr>
          <a:lstStyle/>
          <a:p>
            <a:pPr marL="0" indent="0" fontAlgn="t">
              <a:buNone/>
            </a:pPr>
            <a:r>
              <a:rPr lang="en-US" i="1" dirty="0"/>
              <a:t>Strongly recommended additional criteria for all publication venues:</a:t>
            </a:r>
            <a:endParaRPr lang="en-US" dirty="0"/>
          </a:p>
          <a:p>
            <a:pPr fontAlgn="t"/>
            <a:r>
              <a:rPr lang="en-US" dirty="0"/>
              <a:t>Support for </a:t>
            </a:r>
            <a:r>
              <a:rPr lang="en-US" b="1" dirty="0"/>
              <a:t>PIDs for authors (e.g., ORCID)</a:t>
            </a:r>
            <a:r>
              <a:rPr lang="en-US" dirty="0"/>
              <a:t>, funders, funding </a:t>
            </a:r>
            <a:r>
              <a:rPr lang="en-US" dirty="0" err="1"/>
              <a:t>programmes</a:t>
            </a:r>
            <a:r>
              <a:rPr lang="en-US" dirty="0"/>
              <a:t> and grants, institutions, and other relevant entities.</a:t>
            </a:r>
          </a:p>
          <a:p>
            <a:pPr fontAlgn="t"/>
            <a:r>
              <a:rPr lang="en-US" dirty="0"/>
              <a:t>Registering the </a:t>
            </a:r>
            <a:r>
              <a:rPr lang="en-US" b="1" dirty="0"/>
              <a:t>self-archiving policy of the venue in SHERPA/</a:t>
            </a:r>
            <a:r>
              <a:rPr lang="en-US" b="1" dirty="0" err="1"/>
              <a:t>RoMEO</a:t>
            </a:r>
            <a:r>
              <a:rPr lang="en-US" dirty="0"/>
              <a:t>.</a:t>
            </a:r>
          </a:p>
          <a:p>
            <a:pPr fontAlgn="t"/>
            <a:r>
              <a:rPr lang="en-US" dirty="0"/>
              <a:t>Availability for download of full text for all publications (including supplementary text and data) in a machine-readable community standard format such as JATS XML.</a:t>
            </a:r>
          </a:p>
          <a:p>
            <a:pPr fontAlgn="t"/>
            <a:r>
              <a:rPr lang="en-US" dirty="0"/>
              <a:t>Direct deposition of publications (in a machine-readable community standard format such as JATS XML, and including complete metadata as described above) by the publisher into author designated or </a:t>
            </a:r>
            <a:r>
              <a:rPr lang="en-US" dirty="0" err="1"/>
              <a:t>centralised</a:t>
            </a:r>
            <a:r>
              <a:rPr lang="en-US" dirty="0"/>
              <a:t> Open Access repositories that fulfil the Plan S criteria.</a:t>
            </a:r>
          </a:p>
          <a:p>
            <a:pPr fontAlgn="t"/>
            <a:r>
              <a:rPr lang="en-US" dirty="0">
                <a:hlinkClick r:id="rId2"/>
              </a:rPr>
              <a:t>OpenAIRE</a:t>
            </a:r>
            <a:r>
              <a:rPr lang="en-US" dirty="0"/>
              <a:t> compliance of the metadata.</a:t>
            </a:r>
          </a:p>
          <a:p>
            <a:pPr fontAlgn="t"/>
            <a:r>
              <a:rPr lang="en-US" b="1" dirty="0"/>
              <a:t>Linking to data, code, and other research outputs that underlie the publication and are available in external repositories.</a:t>
            </a:r>
          </a:p>
          <a:p>
            <a:pPr fontAlgn="t"/>
            <a:r>
              <a:rPr lang="en-US" b="1" dirty="0"/>
              <a:t>Openly accessible data on citations according to the standards by the </a:t>
            </a:r>
            <a:r>
              <a:rPr lang="en-US" b="1" dirty="0">
                <a:hlinkClick r:id="rId3"/>
              </a:rPr>
              <a:t>Initiative for Open Citations (I4OC</a:t>
            </a:r>
            <a:r>
              <a:rPr lang="en-US" b="1" dirty="0" smtClean="0">
                <a:hlinkClick r:id="rId3"/>
              </a:rPr>
              <a:t>)</a:t>
            </a:r>
            <a:r>
              <a:rPr lang="en-US" b="1" dirty="0" smtClean="0"/>
              <a:t>.</a:t>
            </a:r>
            <a:endParaRPr lang="en-US" b="1" dirty="0"/>
          </a:p>
        </p:txBody>
      </p:sp>
      <p:sp>
        <p:nvSpPr>
          <p:cNvPr id="4" name="Footer Placeholder 3"/>
          <p:cNvSpPr>
            <a:spLocks noGrp="1"/>
          </p:cNvSpPr>
          <p:nvPr>
            <p:ph type="ftr" sz="quarter" idx="11"/>
          </p:nvPr>
        </p:nvSpPr>
        <p:spPr/>
        <p:txBody>
          <a:bodyPr/>
          <a:lstStyle/>
          <a:p>
            <a:r>
              <a:rPr lang="pl-PL" smtClean="0"/>
              <a:t>Jadranka Stojanovski - ZNANOST, ZNANSTVENA KOMUNIKACIJA I ČASOPISI, Mostar 2020</a:t>
            </a:r>
            <a:endParaRPr lang="hr-HR"/>
          </a:p>
        </p:txBody>
      </p:sp>
    </p:spTree>
    <p:extLst>
      <p:ext uri="{BB962C8B-B14F-4D97-AF65-F5344CB8AC3E}">
        <p14:creationId xmlns:p14="http://schemas.microsoft.com/office/powerpoint/2010/main" val="381121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013" y="98612"/>
            <a:ext cx="9729600" cy="1806388"/>
          </a:xfrm>
        </p:spPr>
        <p:txBody>
          <a:bodyPr/>
          <a:lstStyle/>
          <a:p>
            <a:r>
              <a:rPr lang="hr-HR" dirty="0" smtClean="0"/>
              <a:t>journalquality.info – novi naslovi</a:t>
            </a:r>
            <a:endParaRPr lang="hr-HR" dirty="0"/>
          </a:p>
        </p:txBody>
      </p:sp>
      <p:sp>
        <p:nvSpPr>
          <p:cNvPr id="3" name="Content Placeholder 2"/>
          <p:cNvSpPr>
            <a:spLocks noGrp="1"/>
          </p:cNvSpPr>
          <p:nvPr>
            <p:ph idx="1"/>
          </p:nvPr>
        </p:nvSpPr>
        <p:spPr>
          <a:xfrm>
            <a:off x="1775013" y="1013011"/>
            <a:ext cx="9729599" cy="5728447"/>
          </a:xfrm>
        </p:spPr>
        <p:txBody>
          <a:bodyPr>
            <a:normAutofit fontScale="92500" lnSpcReduction="10000"/>
          </a:bodyPr>
          <a:lstStyle/>
          <a:p>
            <a:r>
              <a:rPr lang="en-US" dirty="0"/>
              <a:t>The journal is published within the JOL country or region (the publishing, peer review management, business development and production is all handled in-country).</a:t>
            </a:r>
          </a:p>
          <a:p>
            <a:r>
              <a:rPr lang="en-US" dirty="0"/>
              <a:t>The journal publishes original research (in addition to other content).</a:t>
            </a:r>
          </a:p>
          <a:p>
            <a:r>
              <a:rPr lang="en-US" dirty="0"/>
              <a:t>The journal has </a:t>
            </a:r>
            <a:r>
              <a:rPr lang="en-US" b="1" dirty="0"/>
              <a:t>a clearly-stated aim, focus and scope</a:t>
            </a:r>
            <a:r>
              <a:rPr lang="en-US" dirty="0"/>
              <a:t>.</a:t>
            </a:r>
          </a:p>
          <a:p>
            <a:r>
              <a:rPr lang="en-US" dirty="0"/>
              <a:t>The masthead (“about the journal” information) includes:</a:t>
            </a:r>
          </a:p>
          <a:p>
            <a:pPr lvl="1"/>
            <a:r>
              <a:rPr lang="en-US" dirty="0"/>
              <a:t>The journal title.</a:t>
            </a:r>
          </a:p>
          <a:p>
            <a:pPr lvl="1"/>
            <a:r>
              <a:rPr lang="en-US" dirty="0"/>
              <a:t>The ISSN, registered with the ISSN International Centre.</a:t>
            </a:r>
          </a:p>
          <a:p>
            <a:pPr lvl="1"/>
            <a:r>
              <a:rPr lang="en-US" dirty="0"/>
              <a:t>The name of the publisher, institution and/or society by which the journal is published (with all relevant contact details, including physical address, phone numbers, email addresses and website address). Journals are encouraged to use official or institutional email addresses rather than Yahoo or </a:t>
            </a:r>
            <a:r>
              <a:rPr lang="hr-HR" dirty="0" smtClean="0"/>
              <a:t>g</a:t>
            </a:r>
            <a:r>
              <a:rPr lang="en-US" dirty="0" smtClean="0"/>
              <a:t>mail </a:t>
            </a:r>
            <a:r>
              <a:rPr lang="en-US" dirty="0"/>
              <a:t>email addresses.</a:t>
            </a:r>
          </a:p>
          <a:p>
            <a:pPr lvl="1"/>
            <a:r>
              <a:rPr lang="en-US" dirty="0"/>
              <a:t>The copyright </a:t>
            </a:r>
            <a:r>
              <a:rPr lang="en-US" dirty="0" smtClean="0"/>
              <a:t>statement</a:t>
            </a:r>
            <a:endParaRPr lang="hr-HR" dirty="0" smtClean="0"/>
          </a:p>
          <a:p>
            <a:pPr lvl="1"/>
            <a:r>
              <a:rPr lang="en-US" dirty="0"/>
              <a:t>The licensing statement (if the journal is Open Access, it needs to have selected an official licensing statement, for example the Creative Commons </a:t>
            </a:r>
            <a:r>
              <a:rPr lang="en-US" dirty="0" err="1"/>
              <a:t>licence</a:t>
            </a:r>
            <a:r>
              <a:rPr lang="en-US" dirty="0"/>
              <a:t>).</a:t>
            </a:r>
          </a:p>
          <a:p>
            <a:pPr lvl="1"/>
            <a:r>
              <a:rPr lang="en-US" b="1" dirty="0"/>
              <a:t>Details of the Editor and an Editorial Board with identifiable members</a:t>
            </a:r>
            <a:r>
              <a:rPr lang="en-US" dirty="0"/>
              <a:t>. All details about the Editor and Editorial Board must be up to date and accurate. Names and titles should be written out in full, and all persons listed should be actively and verifiably involved with the journal.</a:t>
            </a:r>
          </a:p>
          <a:p>
            <a:pPr lvl="1"/>
            <a:r>
              <a:rPr lang="en-US" dirty="0"/>
              <a:t>Accurate publishing frequency, which is clearly stated (number of issues published per year, or an explanation of the process if the journal is publishing article-by-article).</a:t>
            </a:r>
          </a:p>
          <a:p>
            <a:pPr lvl="1"/>
            <a:endParaRPr lang="en-US" dirty="0"/>
          </a:p>
          <a:p>
            <a:endParaRPr lang="hr-HR" dirty="0"/>
          </a:p>
        </p:txBody>
      </p:sp>
      <p:sp>
        <p:nvSpPr>
          <p:cNvPr id="4" name="Footer Placeholder 3"/>
          <p:cNvSpPr>
            <a:spLocks noGrp="1"/>
          </p:cNvSpPr>
          <p:nvPr>
            <p:ph type="ftr" sz="quarter" idx="11"/>
          </p:nvPr>
        </p:nvSpPr>
        <p:spPr>
          <a:xfrm>
            <a:off x="2472671" y="6492875"/>
            <a:ext cx="7619999" cy="365125"/>
          </a:xfrm>
        </p:spPr>
        <p:txBody>
          <a:bodyPr/>
          <a:lstStyle/>
          <a:p>
            <a:r>
              <a:rPr lang="pl-PL" smtClean="0"/>
              <a:t>Jadranka Stojanovski - ZNANOST, ZNANSTVENA KOMUNIKACIJA I ČASOPISI, Mostar 2020</a:t>
            </a:r>
            <a:endParaRPr lang="hr-HR" dirty="0"/>
          </a:p>
        </p:txBody>
      </p:sp>
    </p:spTree>
    <p:extLst>
      <p:ext uri="{BB962C8B-B14F-4D97-AF65-F5344CB8AC3E}">
        <p14:creationId xmlns:p14="http://schemas.microsoft.com/office/powerpoint/2010/main" val="3402256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013" y="98612"/>
            <a:ext cx="9729600" cy="1806388"/>
          </a:xfrm>
        </p:spPr>
        <p:txBody>
          <a:bodyPr/>
          <a:lstStyle/>
          <a:p>
            <a:r>
              <a:rPr lang="hr-HR" dirty="0" smtClean="0"/>
              <a:t>journalquality.info – novi naslovi</a:t>
            </a:r>
            <a:endParaRPr lang="hr-HR" dirty="0"/>
          </a:p>
        </p:txBody>
      </p:sp>
      <p:sp>
        <p:nvSpPr>
          <p:cNvPr id="3" name="Content Placeholder 2"/>
          <p:cNvSpPr>
            <a:spLocks noGrp="1"/>
          </p:cNvSpPr>
          <p:nvPr>
            <p:ph idx="1"/>
          </p:nvPr>
        </p:nvSpPr>
        <p:spPr>
          <a:xfrm>
            <a:off x="1775013" y="1013011"/>
            <a:ext cx="9729599" cy="5728447"/>
          </a:xfrm>
        </p:spPr>
        <p:txBody>
          <a:bodyPr>
            <a:normAutofit/>
          </a:bodyPr>
          <a:lstStyle/>
          <a:p>
            <a:r>
              <a:rPr lang="en-US" dirty="0"/>
              <a:t>The journal provides clear and comprehensive instructions to authors, including:</a:t>
            </a:r>
          </a:p>
          <a:p>
            <a:pPr lvl="1"/>
            <a:r>
              <a:rPr lang="en-US" dirty="0"/>
              <a:t>An explanation of </a:t>
            </a:r>
            <a:r>
              <a:rPr lang="en-US" b="1" dirty="0"/>
              <a:t>the types of manuscript</a:t>
            </a:r>
            <a:r>
              <a:rPr lang="en-US" dirty="0"/>
              <a:t> that a journal will consider.</a:t>
            </a:r>
          </a:p>
          <a:p>
            <a:pPr lvl="1"/>
            <a:r>
              <a:rPr lang="en-US" dirty="0"/>
              <a:t>A detailed </a:t>
            </a:r>
            <a:r>
              <a:rPr lang="en-US" b="1" dirty="0"/>
              <a:t>style guide (that includes referencing style)</a:t>
            </a:r>
            <a:r>
              <a:rPr lang="en-US" dirty="0"/>
              <a:t>.</a:t>
            </a:r>
          </a:p>
          <a:p>
            <a:pPr lvl="1"/>
            <a:r>
              <a:rPr lang="en-US" b="1" dirty="0"/>
              <a:t>A description of how to submit an article</a:t>
            </a:r>
            <a:r>
              <a:rPr lang="en-US" dirty="0"/>
              <a:t>.</a:t>
            </a:r>
          </a:p>
          <a:p>
            <a:pPr lvl="1"/>
            <a:r>
              <a:rPr lang="en-US" dirty="0"/>
              <a:t>A functional and frequently-checked contact email address for the journal.</a:t>
            </a:r>
          </a:p>
          <a:p>
            <a:r>
              <a:rPr lang="en-US" dirty="0"/>
              <a:t>Basic information displayed on the front page of each article, whether print or online, includes:</a:t>
            </a:r>
          </a:p>
          <a:p>
            <a:pPr lvl="1"/>
            <a:r>
              <a:rPr lang="en-US" dirty="0"/>
              <a:t>The article title.</a:t>
            </a:r>
          </a:p>
          <a:p>
            <a:pPr lvl="1"/>
            <a:r>
              <a:rPr lang="en-US" dirty="0"/>
              <a:t>The name(s) of the author(s).</a:t>
            </a:r>
          </a:p>
          <a:p>
            <a:pPr lvl="1"/>
            <a:r>
              <a:rPr lang="en-US" dirty="0"/>
              <a:t>The abstract (or summary, in the case of some humanities journals).</a:t>
            </a:r>
          </a:p>
          <a:p>
            <a:r>
              <a:rPr lang="en-US" dirty="0"/>
              <a:t>All articles relate to the focus and scope of the journal.</a:t>
            </a:r>
          </a:p>
          <a:p>
            <a:r>
              <a:rPr lang="en-US" dirty="0"/>
              <a:t>Each article includes complete bibliographic information for all cited references.</a:t>
            </a:r>
          </a:p>
          <a:p>
            <a:r>
              <a:rPr lang="en-US" dirty="0"/>
              <a:t>The journal sends the JOL (or another appropriate platform in the future) digital, English-language (and any other language, in addition) titles, abstracts, article keywords and PDFs of the full text of each issue in a timely manner, immediately after publication (or loads its own content, if trained to do so</a:t>
            </a:r>
            <a:r>
              <a:rPr lang="en-US" dirty="0" smtClean="0"/>
              <a:t>).</a:t>
            </a:r>
            <a:endParaRPr lang="en-US" dirty="0"/>
          </a:p>
          <a:p>
            <a:endParaRPr lang="hr-HR" dirty="0"/>
          </a:p>
        </p:txBody>
      </p:sp>
      <p:sp>
        <p:nvSpPr>
          <p:cNvPr id="4" name="Footer Placeholder 3"/>
          <p:cNvSpPr>
            <a:spLocks noGrp="1"/>
          </p:cNvSpPr>
          <p:nvPr>
            <p:ph type="ftr" sz="quarter" idx="11"/>
          </p:nvPr>
        </p:nvSpPr>
        <p:spPr>
          <a:xfrm>
            <a:off x="2472671" y="6492875"/>
            <a:ext cx="7619999" cy="365125"/>
          </a:xfrm>
        </p:spPr>
        <p:txBody>
          <a:bodyPr/>
          <a:lstStyle/>
          <a:p>
            <a:r>
              <a:rPr lang="pl-PL" smtClean="0"/>
              <a:t>Jadranka Stojanovski - ZNANOST, ZNANSTVENA KOMUNIKACIJA I ČASOPISI, Mostar 2020</a:t>
            </a:r>
            <a:endParaRPr lang="hr-HR" dirty="0"/>
          </a:p>
        </p:txBody>
      </p:sp>
    </p:spTree>
    <p:extLst>
      <p:ext uri="{BB962C8B-B14F-4D97-AF65-F5344CB8AC3E}">
        <p14:creationId xmlns:p14="http://schemas.microsoft.com/office/powerpoint/2010/main" val="4178486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013" y="98612"/>
            <a:ext cx="9729600" cy="1806388"/>
          </a:xfrm>
        </p:spPr>
        <p:txBody>
          <a:bodyPr/>
          <a:lstStyle/>
          <a:p>
            <a:r>
              <a:rPr lang="hr-HR" dirty="0" smtClean="0"/>
              <a:t>journalquality.info – jedna zvjezdica</a:t>
            </a:r>
            <a:endParaRPr lang="hr-HR" dirty="0"/>
          </a:p>
        </p:txBody>
      </p:sp>
      <p:sp>
        <p:nvSpPr>
          <p:cNvPr id="3" name="Content Placeholder 2"/>
          <p:cNvSpPr>
            <a:spLocks noGrp="1"/>
          </p:cNvSpPr>
          <p:nvPr>
            <p:ph idx="1"/>
          </p:nvPr>
        </p:nvSpPr>
        <p:spPr>
          <a:xfrm>
            <a:off x="1775013" y="1013011"/>
            <a:ext cx="9729599" cy="5728447"/>
          </a:xfrm>
        </p:spPr>
        <p:txBody>
          <a:bodyPr>
            <a:normAutofit/>
          </a:bodyPr>
          <a:lstStyle/>
          <a:p>
            <a:r>
              <a:rPr lang="en-US" dirty="0"/>
              <a:t>The journal has an established publishing track record (of at least two years).</a:t>
            </a:r>
          </a:p>
          <a:p>
            <a:r>
              <a:rPr lang="en-US" dirty="0"/>
              <a:t>The journal publishes at least </a:t>
            </a:r>
            <a:r>
              <a:rPr lang="en-US" b="1" dirty="0"/>
              <a:t>one issue per year, and/or at least five articles per year</a:t>
            </a:r>
            <a:r>
              <a:rPr lang="en-US" dirty="0"/>
              <a:t>, and publishes issues on time, according to the stated publishing frequency.</a:t>
            </a:r>
          </a:p>
          <a:p>
            <a:endParaRPr lang="hr-HR" dirty="0"/>
          </a:p>
        </p:txBody>
      </p:sp>
      <p:sp>
        <p:nvSpPr>
          <p:cNvPr id="4" name="Footer Placeholder 3"/>
          <p:cNvSpPr>
            <a:spLocks noGrp="1"/>
          </p:cNvSpPr>
          <p:nvPr>
            <p:ph type="ftr" sz="quarter" idx="11"/>
          </p:nvPr>
        </p:nvSpPr>
        <p:spPr>
          <a:xfrm>
            <a:off x="2472671" y="6492875"/>
            <a:ext cx="7619999" cy="365125"/>
          </a:xfrm>
        </p:spPr>
        <p:txBody>
          <a:bodyPr/>
          <a:lstStyle/>
          <a:p>
            <a:r>
              <a:rPr lang="pl-PL" smtClean="0"/>
              <a:t>Jadranka Stojanovski - ZNANOST, ZNANSTVENA KOMUNIKACIJA I ČASOPISI, Mostar 2020</a:t>
            </a:r>
            <a:endParaRPr lang="hr-HR" dirty="0"/>
          </a:p>
        </p:txBody>
      </p:sp>
    </p:spTree>
    <p:extLst>
      <p:ext uri="{BB962C8B-B14F-4D97-AF65-F5344CB8AC3E}">
        <p14:creationId xmlns:p14="http://schemas.microsoft.com/office/powerpoint/2010/main" val="438468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013" y="98612"/>
            <a:ext cx="9729600" cy="1806388"/>
          </a:xfrm>
        </p:spPr>
        <p:txBody>
          <a:bodyPr/>
          <a:lstStyle/>
          <a:p>
            <a:r>
              <a:rPr lang="hr-HR" dirty="0" smtClean="0"/>
              <a:t>journalquality.info – dvije zvjezdice</a:t>
            </a:r>
            <a:endParaRPr lang="hr-HR" dirty="0"/>
          </a:p>
        </p:txBody>
      </p:sp>
      <p:sp>
        <p:nvSpPr>
          <p:cNvPr id="3" name="Content Placeholder 2"/>
          <p:cNvSpPr>
            <a:spLocks noGrp="1"/>
          </p:cNvSpPr>
          <p:nvPr>
            <p:ph idx="1"/>
          </p:nvPr>
        </p:nvSpPr>
        <p:spPr>
          <a:xfrm>
            <a:off x="1775013" y="1013011"/>
            <a:ext cx="9729599" cy="5728447"/>
          </a:xfrm>
        </p:spPr>
        <p:txBody>
          <a:bodyPr>
            <a:normAutofit fontScale="92500" lnSpcReduction="10000"/>
          </a:bodyPr>
          <a:lstStyle/>
          <a:p>
            <a:r>
              <a:rPr lang="en-US" dirty="0"/>
              <a:t>The journal has an </a:t>
            </a:r>
            <a:r>
              <a:rPr lang="en-US" b="1" dirty="0"/>
              <a:t>editorial policy</a:t>
            </a:r>
            <a:r>
              <a:rPr lang="en-US" dirty="0"/>
              <a:t> statement (including an accurate and detailed explanation of the validity of the</a:t>
            </a:r>
            <a:r>
              <a:rPr lang="en-US" b="1" dirty="0"/>
              <a:t> peer-review</a:t>
            </a:r>
            <a:r>
              <a:rPr lang="en-US" dirty="0"/>
              <a:t> and the quality-control processes applied to all manuscripts or authors’ texts submitted for publication).</a:t>
            </a:r>
          </a:p>
          <a:p>
            <a:r>
              <a:rPr lang="en-US" dirty="0"/>
              <a:t>The masthead (“about the journal” information) includes:</a:t>
            </a:r>
          </a:p>
          <a:p>
            <a:pPr lvl="1"/>
            <a:r>
              <a:rPr lang="en-US" dirty="0"/>
              <a:t>An </a:t>
            </a:r>
            <a:r>
              <a:rPr lang="en-US" dirty="0" err="1"/>
              <a:t>eISSN</a:t>
            </a:r>
            <a:r>
              <a:rPr lang="en-US" dirty="0"/>
              <a:t> for the online version of the journal registered with the ISSN International Centre.</a:t>
            </a:r>
          </a:p>
          <a:p>
            <a:pPr lvl="1"/>
            <a:r>
              <a:rPr lang="en-US" dirty="0"/>
              <a:t>As well as the Editorial Board member information, any other oversight body involved with the journal, for example, an International Advisory Committee, named with up to date and accurate information. Names and titles are written out in full, and all persons listed are actively and verifiably involved with the journal; the list also includes the primary and up to date institutional affiliation (or connection with a larger organization, for example a society or university) of each person listed. NOTE: The JOL requires applicant and partner journals to provide accurate contact details, including institutional (and other) email addresses for ALL persons listed on the masthead, as part of our review process. These contact details will not be made publicly available by the JOL unless we are instructed to do so by the journal/publisher.</a:t>
            </a:r>
          </a:p>
          <a:p>
            <a:r>
              <a:rPr lang="en-US" dirty="0"/>
              <a:t>The journal provides clear and comprehensive instructions to authors, including:</a:t>
            </a:r>
          </a:p>
          <a:p>
            <a:pPr lvl="1"/>
            <a:r>
              <a:rPr lang="en-US" dirty="0"/>
              <a:t>Information about </a:t>
            </a:r>
            <a:r>
              <a:rPr lang="en-US" b="1" dirty="0"/>
              <a:t>copyright</a:t>
            </a:r>
            <a:r>
              <a:rPr lang="en-US" dirty="0"/>
              <a:t> (please note the importance of telling authors whether the journal will be the copyright holder after publication of an article, or whether copyright remains with authors).</a:t>
            </a:r>
          </a:p>
          <a:p>
            <a:pPr lvl="1"/>
            <a:r>
              <a:rPr lang="en-US" dirty="0"/>
              <a:t>If the journal</a:t>
            </a:r>
            <a:r>
              <a:rPr lang="en-US" b="1" dirty="0"/>
              <a:t> charges</a:t>
            </a:r>
            <a:r>
              <a:rPr lang="en-US" dirty="0"/>
              <a:t> readers subscription fees, or charges authors or authors’ institutions any handling fees, publication fees or similar, the amount/s should be clearly stated and publicly available on the JOL website as well as on the journal’s own website (if it has one) and in the journal’s hard copy (if it has one</a:t>
            </a:r>
            <a:r>
              <a:rPr lang="en-US" dirty="0" smtClean="0"/>
              <a:t>).</a:t>
            </a:r>
            <a:endParaRPr lang="en-US" dirty="0"/>
          </a:p>
        </p:txBody>
      </p:sp>
      <p:sp>
        <p:nvSpPr>
          <p:cNvPr id="4" name="Footer Placeholder 3"/>
          <p:cNvSpPr>
            <a:spLocks noGrp="1"/>
          </p:cNvSpPr>
          <p:nvPr>
            <p:ph type="ftr" sz="quarter" idx="11"/>
          </p:nvPr>
        </p:nvSpPr>
        <p:spPr>
          <a:xfrm>
            <a:off x="2472671" y="6492875"/>
            <a:ext cx="7619999" cy="365125"/>
          </a:xfrm>
        </p:spPr>
        <p:txBody>
          <a:bodyPr/>
          <a:lstStyle/>
          <a:p>
            <a:r>
              <a:rPr lang="pl-PL" smtClean="0"/>
              <a:t>Jadranka Stojanovski - ZNANOST, ZNANSTVENA KOMUNIKACIJA I ČASOPISI, Mostar 2020</a:t>
            </a:r>
            <a:endParaRPr lang="hr-HR" dirty="0"/>
          </a:p>
        </p:txBody>
      </p:sp>
    </p:spTree>
    <p:extLst>
      <p:ext uri="{BB962C8B-B14F-4D97-AF65-F5344CB8AC3E}">
        <p14:creationId xmlns:p14="http://schemas.microsoft.com/office/powerpoint/2010/main" val="1477115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013" y="98612"/>
            <a:ext cx="9729600" cy="1806388"/>
          </a:xfrm>
        </p:spPr>
        <p:txBody>
          <a:bodyPr/>
          <a:lstStyle/>
          <a:p>
            <a:r>
              <a:rPr lang="hr-HR" dirty="0" smtClean="0"/>
              <a:t>journalquality.info – dvije zvjezdice</a:t>
            </a:r>
            <a:endParaRPr lang="hr-HR" dirty="0"/>
          </a:p>
        </p:txBody>
      </p:sp>
      <p:sp>
        <p:nvSpPr>
          <p:cNvPr id="3" name="Content Placeholder 2"/>
          <p:cNvSpPr>
            <a:spLocks noGrp="1"/>
          </p:cNvSpPr>
          <p:nvPr>
            <p:ph idx="1"/>
          </p:nvPr>
        </p:nvSpPr>
        <p:spPr>
          <a:xfrm>
            <a:off x="1775013" y="1013011"/>
            <a:ext cx="10085293" cy="5728447"/>
          </a:xfrm>
        </p:spPr>
        <p:txBody>
          <a:bodyPr>
            <a:normAutofit fontScale="92500" lnSpcReduction="20000"/>
          </a:bodyPr>
          <a:lstStyle/>
          <a:p>
            <a:r>
              <a:rPr lang="en-US" dirty="0"/>
              <a:t>Basic information displayed on the front page of each article includes:</a:t>
            </a:r>
          </a:p>
          <a:p>
            <a:pPr lvl="1"/>
            <a:r>
              <a:rPr lang="en-US" dirty="0"/>
              <a:t>The journal title; volume and issue number; page numbers.</a:t>
            </a:r>
          </a:p>
          <a:p>
            <a:pPr lvl="1"/>
            <a:r>
              <a:rPr lang="en-US" dirty="0"/>
              <a:t>Article keywords.</a:t>
            </a:r>
          </a:p>
          <a:p>
            <a:pPr lvl="1"/>
            <a:r>
              <a:rPr lang="en-US" b="1" dirty="0"/>
              <a:t>The article DOI </a:t>
            </a:r>
            <a:r>
              <a:rPr lang="en-US" dirty="0"/>
              <a:t>(digital object identifier, which is a string or set of numbers that uniquely identifies a published article).</a:t>
            </a:r>
          </a:p>
          <a:p>
            <a:r>
              <a:rPr lang="en-US" dirty="0"/>
              <a:t>The journal publishes at least one issue per year and/or </a:t>
            </a:r>
            <a:r>
              <a:rPr lang="en-US" b="1" dirty="0"/>
              <a:t>at least eight articles per year, and publishes issues on time, according to the stated publishing frequency</a:t>
            </a:r>
            <a:r>
              <a:rPr lang="en-US" dirty="0"/>
              <a:t>.</a:t>
            </a:r>
          </a:p>
          <a:p>
            <a:r>
              <a:rPr lang="en-US" dirty="0"/>
              <a:t>The journal has a publicly-available, </a:t>
            </a:r>
            <a:r>
              <a:rPr lang="en-US" b="1" dirty="0"/>
              <a:t>accurate and detailed description of its peer-review </a:t>
            </a:r>
            <a:r>
              <a:rPr lang="en-US" b="1" dirty="0" smtClean="0"/>
              <a:t>process</a:t>
            </a:r>
            <a:endParaRPr lang="en-US" dirty="0"/>
          </a:p>
          <a:p>
            <a:r>
              <a:rPr lang="en-US" dirty="0"/>
              <a:t>Language and copy editing provide clarity for readers; layouts are consistent; tables, graphs and images are of good quality; and the same style is consistently used throughout the journal.</a:t>
            </a:r>
          </a:p>
          <a:p>
            <a:r>
              <a:rPr lang="en-US" dirty="0"/>
              <a:t>The cover of the journal looks professional or competent (no clip art or pre-made pictures, or low-quality images).</a:t>
            </a:r>
          </a:p>
          <a:p>
            <a:r>
              <a:rPr lang="en-US" dirty="0"/>
              <a:t>If the journal or publisher has its own website or is included on websites other than the JOL (for example, on a university website), the website quality is good (having a professional and functional or well-working site design with no garish or over-decorated, flashing images), and the journal content is up to date.</a:t>
            </a:r>
            <a:br>
              <a:rPr lang="en-US" dirty="0"/>
            </a:br>
            <a:r>
              <a:rPr lang="en-US" b="1" dirty="0"/>
              <a:t>Recommendations</a:t>
            </a:r>
          </a:p>
          <a:p>
            <a:r>
              <a:rPr lang="en-US" dirty="0"/>
              <a:t>The journal is strongly recommended to have </a:t>
            </a:r>
            <a:r>
              <a:rPr lang="en-US" b="1" dirty="0"/>
              <a:t>clear and comprehensive instructions to peer </a:t>
            </a:r>
            <a:r>
              <a:rPr lang="en-US" b="1" dirty="0" smtClean="0"/>
              <a:t>reviewers</a:t>
            </a:r>
            <a:endParaRPr lang="en-US" dirty="0"/>
          </a:p>
        </p:txBody>
      </p:sp>
      <p:sp>
        <p:nvSpPr>
          <p:cNvPr id="4" name="Footer Placeholder 3"/>
          <p:cNvSpPr>
            <a:spLocks noGrp="1"/>
          </p:cNvSpPr>
          <p:nvPr>
            <p:ph type="ftr" sz="quarter" idx="11"/>
          </p:nvPr>
        </p:nvSpPr>
        <p:spPr>
          <a:xfrm>
            <a:off x="2472671" y="6492875"/>
            <a:ext cx="7619999" cy="365125"/>
          </a:xfrm>
        </p:spPr>
        <p:txBody>
          <a:bodyPr/>
          <a:lstStyle/>
          <a:p>
            <a:r>
              <a:rPr lang="pl-PL" smtClean="0"/>
              <a:t>Jadranka Stojanovski - ZNANOST, ZNANSTVENA KOMUNIKACIJA I ČASOPISI, Mostar 2020</a:t>
            </a:r>
            <a:endParaRPr lang="hr-HR" dirty="0"/>
          </a:p>
        </p:txBody>
      </p:sp>
    </p:spTree>
    <p:extLst>
      <p:ext uri="{BB962C8B-B14F-4D97-AF65-F5344CB8AC3E}">
        <p14:creationId xmlns:p14="http://schemas.microsoft.com/office/powerpoint/2010/main" val="2504133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013" y="98612"/>
            <a:ext cx="9729600" cy="1806388"/>
          </a:xfrm>
        </p:spPr>
        <p:txBody>
          <a:bodyPr/>
          <a:lstStyle/>
          <a:p>
            <a:r>
              <a:rPr lang="hr-HR" dirty="0" smtClean="0"/>
              <a:t>journalquality.info – tri zvjezdice</a:t>
            </a:r>
            <a:endParaRPr lang="hr-HR" dirty="0"/>
          </a:p>
        </p:txBody>
      </p:sp>
      <p:sp>
        <p:nvSpPr>
          <p:cNvPr id="3" name="Content Placeholder 2"/>
          <p:cNvSpPr>
            <a:spLocks noGrp="1"/>
          </p:cNvSpPr>
          <p:nvPr>
            <p:ph idx="1"/>
          </p:nvPr>
        </p:nvSpPr>
        <p:spPr>
          <a:xfrm>
            <a:off x="1775013" y="1013011"/>
            <a:ext cx="10085293" cy="5728447"/>
          </a:xfrm>
        </p:spPr>
        <p:txBody>
          <a:bodyPr>
            <a:normAutofit/>
          </a:bodyPr>
          <a:lstStyle/>
          <a:p>
            <a:r>
              <a:rPr lang="en-US" dirty="0"/>
              <a:t>The journal includes </a:t>
            </a:r>
            <a:r>
              <a:rPr lang="en-US" b="1" dirty="0"/>
              <a:t>copyright and licensing information on the first page of each article</a:t>
            </a:r>
            <a:r>
              <a:rPr lang="en-US" dirty="0"/>
              <a:t>.</a:t>
            </a:r>
          </a:p>
          <a:p>
            <a:r>
              <a:rPr lang="en-US" dirty="0"/>
              <a:t>The journal includes </a:t>
            </a:r>
            <a:r>
              <a:rPr lang="en-US" b="1" dirty="0"/>
              <a:t>author ORCIDs</a:t>
            </a:r>
            <a:r>
              <a:rPr lang="en-US" dirty="0"/>
              <a:t> (for at least the corresponding author, but preferably for all authors). See </a:t>
            </a:r>
            <a:r>
              <a:rPr lang="en-US" dirty="0">
                <a:hlinkClick r:id="rId2"/>
              </a:rPr>
              <a:t>orcid.org</a:t>
            </a:r>
            <a:r>
              <a:rPr lang="en-US" dirty="0"/>
              <a:t> for more information on ORCIDs.</a:t>
            </a:r>
          </a:p>
          <a:p>
            <a:r>
              <a:rPr lang="en-US" dirty="0"/>
              <a:t>The journal includes </a:t>
            </a:r>
            <a:r>
              <a:rPr lang="en-US" b="1" dirty="0"/>
              <a:t>funding acknowledgements</a:t>
            </a:r>
            <a:r>
              <a:rPr lang="en-US" dirty="0"/>
              <a:t> by authors is displayed on the first page of each article (but may be on the last page).</a:t>
            </a:r>
          </a:p>
          <a:p>
            <a:r>
              <a:rPr lang="en-US" b="1" dirty="0"/>
              <a:t>Submission, acceptance and publication dates are included on the first page of each article.</a:t>
            </a:r>
          </a:p>
          <a:p>
            <a:r>
              <a:rPr lang="en-US" dirty="0"/>
              <a:t>The </a:t>
            </a:r>
            <a:r>
              <a:rPr lang="en-US" b="1" dirty="0"/>
              <a:t>DOIs</a:t>
            </a:r>
            <a:r>
              <a:rPr lang="en-US" dirty="0"/>
              <a:t> of referenced articles are included in the bibliographic references of each article.</a:t>
            </a:r>
          </a:p>
          <a:p>
            <a:r>
              <a:rPr lang="en-US" dirty="0"/>
              <a:t>Information about </a:t>
            </a:r>
            <a:r>
              <a:rPr lang="en-US" b="1" dirty="0"/>
              <a:t>subscription fees, handling fees, publication fees or similar are included in the author instructions</a:t>
            </a:r>
            <a:r>
              <a:rPr lang="en-US" dirty="0"/>
              <a:t>. </a:t>
            </a:r>
            <a:r>
              <a:rPr lang="en-US" b="1" dirty="0">
                <a:solidFill>
                  <a:schemeClr val="accent1">
                    <a:lumMod val="60000"/>
                    <a:lumOff val="40000"/>
                  </a:schemeClr>
                </a:solidFill>
              </a:rPr>
              <a:t>If there are no fees, then this should be stated.</a:t>
            </a:r>
          </a:p>
          <a:p>
            <a:r>
              <a:rPr lang="en-US" dirty="0"/>
              <a:t>If the journal has its own website then the primary institutional affiliations of its full </a:t>
            </a:r>
            <a:r>
              <a:rPr lang="en-US" b="1" dirty="0"/>
              <a:t>Editorial Board</a:t>
            </a:r>
            <a:r>
              <a:rPr lang="en-US" dirty="0"/>
              <a:t> as well as of any other governance committees, such as </a:t>
            </a:r>
            <a:r>
              <a:rPr lang="en-US" b="1" dirty="0"/>
              <a:t>advisory committees</a:t>
            </a:r>
            <a:r>
              <a:rPr lang="en-US" dirty="0"/>
              <a:t> are included.</a:t>
            </a:r>
          </a:p>
          <a:p>
            <a:r>
              <a:rPr lang="en-US" b="1" dirty="0"/>
              <a:t>The Editorial Board (and any supporting committees) is institutionally and, geographically diverse (or varied) and ideally with a good gender balance</a:t>
            </a:r>
            <a:r>
              <a:rPr lang="en-US" b="1" dirty="0" smtClean="0"/>
              <a:t>.</a:t>
            </a:r>
            <a:endParaRPr lang="en-US" b="1" dirty="0"/>
          </a:p>
        </p:txBody>
      </p:sp>
      <p:sp>
        <p:nvSpPr>
          <p:cNvPr id="4" name="Footer Placeholder 3"/>
          <p:cNvSpPr>
            <a:spLocks noGrp="1"/>
          </p:cNvSpPr>
          <p:nvPr>
            <p:ph type="ftr" sz="quarter" idx="11"/>
          </p:nvPr>
        </p:nvSpPr>
        <p:spPr>
          <a:xfrm>
            <a:off x="2472671" y="6492875"/>
            <a:ext cx="7619999" cy="365125"/>
          </a:xfrm>
        </p:spPr>
        <p:txBody>
          <a:bodyPr/>
          <a:lstStyle/>
          <a:p>
            <a:r>
              <a:rPr lang="pl-PL" smtClean="0"/>
              <a:t>Jadranka Stojanovski - ZNANOST, ZNANSTVENA KOMUNIKACIJA I ČASOPISI, Mostar 2020</a:t>
            </a:r>
            <a:endParaRPr lang="hr-HR" dirty="0"/>
          </a:p>
        </p:txBody>
      </p:sp>
    </p:spTree>
    <p:extLst>
      <p:ext uri="{BB962C8B-B14F-4D97-AF65-F5344CB8AC3E}">
        <p14:creationId xmlns:p14="http://schemas.microsoft.com/office/powerpoint/2010/main" val="2027115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013" y="98612"/>
            <a:ext cx="9729600" cy="1806388"/>
          </a:xfrm>
        </p:spPr>
        <p:txBody>
          <a:bodyPr/>
          <a:lstStyle/>
          <a:p>
            <a:r>
              <a:rPr lang="hr-HR" dirty="0" smtClean="0"/>
              <a:t>journalquality.info – tri zvjezdice</a:t>
            </a:r>
            <a:endParaRPr lang="hr-HR" dirty="0"/>
          </a:p>
        </p:txBody>
      </p:sp>
      <p:sp>
        <p:nvSpPr>
          <p:cNvPr id="3" name="Content Placeholder 2"/>
          <p:cNvSpPr>
            <a:spLocks noGrp="1"/>
          </p:cNvSpPr>
          <p:nvPr>
            <p:ph idx="1"/>
          </p:nvPr>
        </p:nvSpPr>
        <p:spPr>
          <a:xfrm>
            <a:off x="1775013" y="1013011"/>
            <a:ext cx="10085293" cy="5728447"/>
          </a:xfrm>
        </p:spPr>
        <p:txBody>
          <a:bodyPr>
            <a:normAutofit fontScale="92500" lnSpcReduction="10000"/>
          </a:bodyPr>
          <a:lstStyle/>
          <a:p>
            <a:r>
              <a:rPr lang="en-US" dirty="0"/>
              <a:t>The journal has </a:t>
            </a:r>
            <a:r>
              <a:rPr lang="en-US" b="1" dirty="0"/>
              <a:t>a clearly-stated policy on authors’ permissions to deposit the article in a personal, institutional, thematic and/or other Open Access repository</a:t>
            </a:r>
            <a:r>
              <a:rPr lang="en-US" dirty="0"/>
              <a:t>, including whether the permission is for the post-publication version or pre-publication version of the article.</a:t>
            </a:r>
          </a:p>
          <a:p>
            <a:r>
              <a:rPr lang="en-US" dirty="0"/>
              <a:t>The journal implements, and publicly and transparently shares, its policies on </a:t>
            </a:r>
            <a:r>
              <a:rPr lang="en-US" b="1" dirty="0"/>
              <a:t>publication ethics</a:t>
            </a:r>
            <a:r>
              <a:rPr lang="en-US" dirty="0"/>
              <a:t> (codes of moral and correct publishing conduct) and </a:t>
            </a:r>
            <a:r>
              <a:rPr lang="en-US" b="1" dirty="0"/>
              <a:t>publishing malpractice</a:t>
            </a:r>
            <a:r>
              <a:rPr lang="en-US" dirty="0"/>
              <a:t> </a:t>
            </a:r>
            <a:r>
              <a:rPr lang="en-US" dirty="0" smtClean="0"/>
              <a:t>including </a:t>
            </a:r>
            <a:r>
              <a:rPr lang="en-US" dirty="0"/>
              <a:t>plagiarism, copyright violations, errata, retractions, data sets, gender, racial and language policies.</a:t>
            </a:r>
          </a:p>
          <a:p>
            <a:r>
              <a:rPr lang="en-US" dirty="0" smtClean="0"/>
              <a:t>The </a:t>
            </a:r>
            <a:r>
              <a:rPr lang="en-US" dirty="0"/>
              <a:t>journal has an </a:t>
            </a:r>
            <a:r>
              <a:rPr lang="en-US" b="1" dirty="0"/>
              <a:t>archival, digital preservation arrangement</a:t>
            </a:r>
            <a:r>
              <a:rPr lang="en-US" dirty="0"/>
              <a:t> with an external party, for example CLOCKSS (a joint venture or project between certain publishers and research libraries to create a reliable global archive or place where documents are stored).</a:t>
            </a:r>
          </a:p>
          <a:p>
            <a:r>
              <a:rPr lang="en-US" dirty="0"/>
              <a:t>The journal has a full back file of archival content available </a:t>
            </a:r>
            <a:r>
              <a:rPr lang="en-US" dirty="0" smtClean="0"/>
              <a:t>online</a:t>
            </a:r>
            <a:endParaRPr lang="en-US" dirty="0"/>
          </a:p>
          <a:p>
            <a:r>
              <a:rPr lang="en-US" b="1" dirty="0"/>
              <a:t>At least one issue and/or 10 articles are published per year (preferably more)</a:t>
            </a:r>
            <a:r>
              <a:rPr lang="en-US" dirty="0"/>
              <a:t>.</a:t>
            </a:r>
            <a:br>
              <a:rPr lang="en-US" dirty="0"/>
            </a:br>
            <a:r>
              <a:rPr lang="en-US" b="1" dirty="0"/>
              <a:t>Recommendations</a:t>
            </a:r>
          </a:p>
          <a:p>
            <a:r>
              <a:rPr lang="en-US" dirty="0"/>
              <a:t>It is recommended that journals </a:t>
            </a:r>
            <a:r>
              <a:rPr lang="en-US" b="1" dirty="0"/>
              <a:t>include contact email addresses </a:t>
            </a:r>
            <a:r>
              <a:rPr lang="en-US" dirty="0"/>
              <a:t>and/or a link to each Board member’s primary </a:t>
            </a:r>
            <a:r>
              <a:rPr lang="en-US" dirty="0" smtClean="0"/>
              <a:t>affiliation</a:t>
            </a:r>
            <a:endParaRPr lang="en-US" dirty="0"/>
          </a:p>
          <a:p>
            <a:r>
              <a:rPr lang="en-US" b="1" dirty="0"/>
              <a:t>Membership of COPE</a:t>
            </a:r>
            <a:r>
              <a:rPr lang="en-US" dirty="0"/>
              <a:t> (the Committee on Publication Ethics) and/or OASPA (the Open Access Scholarly Publishers Association) (for Open Access journals) is strongly encouraged.</a:t>
            </a:r>
          </a:p>
          <a:p>
            <a:r>
              <a:rPr lang="en-US" dirty="0" smtClean="0"/>
              <a:t>to </a:t>
            </a:r>
            <a:r>
              <a:rPr lang="en-US" dirty="0"/>
              <a:t>provide evidence that they meet the </a:t>
            </a:r>
            <a:r>
              <a:rPr lang="en-US" b="1" dirty="0"/>
              <a:t>DOAJ technical requirements and DOAJ Seal Qualifiers</a:t>
            </a:r>
            <a:r>
              <a:rPr lang="en-US" dirty="0"/>
              <a:t> (see </a:t>
            </a:r>
            <a:r>
              <a:rPr lang="en-US" dirty="0">
                <a:hlinkClick r:id="rId3"/>
              </a:rPr>
              <a:t>doaj.org/application/new</a:t>
            </a:r>
            <a:r>
              <a:rPr lang="en-US" dirty="0"/>
              <a:t>).</a:t>
            </a:r>
          </a:p>
        </p:txBody>
      </p:sp>
      <p:sp>
        <p:nvSpPr>
          <p:cNvPr id="4" name="Footer Placeholder 3"/>
          <p:cNvSpPr>
            <a:spLocks noGrp="1"/>
          </p:cNvSpPr>
          <p:nvPr>
            <p:ph type="ftr" sz="quarter" idx="11"/>
          </p:nvPr>
        </p:nvSpPr>
        <p:spPr>
          <a:xfrm>
            <a:off x="2472671" y="6492875"/>
            <a:ext cx="7619999" cy="365125"/>
          </a:xfrm>
        </p:spPr>
        <p:txBody>
          <a:bodyPr/>
          <a:lstStyle/>
          <a:p>
            <a:r>
              <a:rPr lang="pl-PL" smtClean="0"/>
              <a:t>Jadranka Stojanovski - ZNANOST, ZNANSTVENA KOMUNIKACIJA I ČASOPISI, Mostar 2020</a:t>
            </a:r>
            <a:endParaRPr lang="hr-HR" dirty="0"/>
          </a:p>
        </p:txBody>
      </p:sp>
    </p:spTree>
    <p:extLst>
      <p:ext uri="{BB962C8B-B14F-4D97-AF65-F5344CB8AC3E}">
        <p14:creationId xmlns:p14="http://schemas.microsoft.com/office/powerpoint/2010/main" val="2552414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Zašto je važno </a:t>
            </a:r>
            <a:r>
              <a:rPr lang="hr-HR" dirty="0" smtClean="0"/>
              <a:t>objavljivanje (i) </a:t>
            </a:r>
            <a:r>
              <a:rPr lang="hr-HR" dirty="0"/>
              <a:t>na </a:t>
            </a:r>
            <a:r>
              <a:rPr lang="hr-HR" dirty="0" smtClean="0"/>
              <a:t>materinjem (hrvatskom) </a:t>
            </a:r>
            <a:r>
              <a:rPr lang="hr-HR" dirty="0"/>
              <a:t>jeziku?</a:t>
            </a:r>
            <a:endParaRPr lang="hr-HR" b="1" dirty="0">
              <a:effectLst/>
            </a:endParaRPr>
          </a:p>
        </p:txBody>
      </p:sp>
      <p:sp>
        <p:nvSpPr>
          <p:cNvPr id="3" name="Content Placeholder 2"/>
          <p:cNvSpPr>
            <a:spLocks noGrp="1"/>
          </p:cNvSpPr>
          <p:nvPr>
            <p:ph idx="1"/>
          </p:nvPr>
        </p:nvSpPr>
        <p:spPr/>
        <p:txBody>
          <a:bodyPr/>
          <a:lstStyle/>
          <a:p>
            <a:r>
              <a:rPr lang="hr-HR" dirty="0" smtClean="0"/>
              <a:t>razvoj </a:t>
            </a:r>
            <a:r>
              <a:rPr lang="hr-HR" dirty="0"/>
              <a:t>terminologije na hrvatskom jeziku</a:t>
            </a:r>
            <a:endParaRPr lang="hr-HR" b="0" dirty="0" smtClean="0">
              <a:effectLst/>
            </a:endParaRPr>
          </a:p>
          <a:p>
            <a:r>
              <a:rPr lang="hr-HR" dirty="0" smtClean="0"/>
              <a:t>dostupnost </a:t>
            </a:r>
            <a:r>
              <a:rPr lang="hr-HR" dirty="0"/>
              <a:t>sadržaja široj čitalačkoj publici (nema barijera stranog jezika</a:t>
            </a:r>
            <a:r>
              <a:rPr lang="hr-HR" dirty="0" smtClean="0"/>
              <a:t>)</a:t>
            </a:r>
          </a:p>
          <a:p>
            <a:r>
              <a:rPr lang="hr-HR" dirty="0" smtClean="0"/>
              <a:t>komunikacija istraživanja relevantnih za lokalnu zajednicu na lokalnom jeziku</a:t>
            </a:r>
          </a:p>
          <a:p>
            <a:endParaRPr lang="hr-HR" dirty="0"/>
          </a:p>
          <a:p>
            <a:endParaRPr lang="hr-HR" dirty="0" smtClean="0"/>
          </a:p>
          <a:p>
            <a:endParaRPr lang="hr-HR" dirty="0"/>
          </a:p>
          <a:p>
            <a:r>
              <a:rPr lang="hr-HR" dirty="0" smtClean="0"/>
              <a:t>nužnost objavljivanja i na engleskom jeziku u SVIM znanstvenim područjima, uključujući društvene i humanističke znanosti!!!</a:t>
            </a:r>
            <a:endParaRPr lang="hr-HR" dirty="0"/>
          </a:p>
        </p:txBody>
      </p:sp>
      <p:sp>
        <p:nvSpPr>
          <p:cNvPr id="4" name="Footer Placeholder 3"/>
          <p:cNvSpPr>
            <a:spLocks noGrp="1"/>
          </p:cNvSpPr>
          <p:nvPr>
            <p:ph type="ftr" sz="quarter" idx="11"/>
          </p:nvPr>
        </p:nvSpPr>
        <p:spPr/>
        <p:txBody>
          <a:bodyPr/>
          <a:lstStyle/>
          <a:p>
            <a:r>
              <a:rPr lang="pl-PL" smtClean="0"/>
              <a:t>Jadranka Stojanovski - ZNANOST, ZNANSTVENA KOMUNIKACIJA I ČASOPISI, Mostar 2020</a:t>
            </a:r>
            <a:endParaRPr lang="hr-HR"/>
          </a:p>
        </p:txBody>
      </p:sp>
    </p:spTree>
    <p:extLst>
      <p:ext uri="{BB962C8B-B14F-4D97-AF65-F5344CB8AC3E}">
        <p14:creationId xmlns:p14="http://schemas.microsoft.com/office/powerpoint/2010/main" val="6882316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Scopus</a:t>
            </a:r>
            <a:r>
              <a:rPr lang="hr-HR" dirty="0" smtClean="0"/>
              <a:t> kriteriji</a:t>
            </a:r>
            <a:endParaRPr lang="hr-HR" dirty="0"/>
          </a:p>
        </p:txBody>
      </p:sp>
      <p:sp>
        <p:nvSpPr>
          <p:cNvPr id="4" name="Footer Placeholder 3"/>
          <p:cNvSpPr>
            <a:spLocks noGrp="1"/>
          </p:cNvSpPr>
          <p:nvPr>
            <p:ph type="ftr" sz="quarter" idx="11"/>
          </p:nvPr>
        </p:nvSpPr>
        <p:spPr/>
        <p:txBody>
          <a:bodyPr/>
          <a:lstStyle/>
          <a:p>
            <a:r>
              <a:rPr lang="pl-PL" smtClean="0"/>
              <a:t>Jadranka Stojanovski - ZNANOST, ZNANSTVENA KOMUNIKACIJA I ČASOPISI, Mostar 2020</a:t>
            </a:r>
            <a:endParaRPr lang="hr-HR"/>
          </a:p>
        </p:txBody>
      </p:sp>
      <p:pic>
        <p:nvPicPr>
          <p:cNvPr id="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525867" y="1568824"/>
            <a:ext cx="8482791" cy="4604230"/>
          </a:xfrm>
          <a:prstGeom prst="rect">
            <a:avLst/>
          </a:prstGeom>
          <a:noFill/>
          <a:ln w="9525">
            <a:noFill/>
            <a:miter lim="800000"/>
            <a:headEnd/>
            <a:tailEnd/>
          </a:ln>
          <a:effectLst/>
        </p:spPr>
      </p:pic>
    </p:spTree>
    <p:extLst>
      <p:ext uri="{BB962C8B-B14F-4D97-AF65-F5344CB8AC3E}">
        <p14:creationId xmlns:p14="http://schemas.microsoft.com/office/powerpoint/2010/main" val="640402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Scopus</a:t>
            </a:r>
            <a:r>
              <a:rPr lang="hr-HR" dirty="0" smtClean="0"/>
              <a:t> – JOURNAL POLICY</a:t>
            </a:r>
            <a:endParaRPr lang="hr-HR" dirty="0"/>
          </a:p>
        </p:txBody>
      </p:sp>
      <p:sp>
        <p:nvSpPr>
          <p:cNvPr id="3" name="Content Placeholder 2"/>
          <p:cNvSpPr>
            <a:spLocks noGrp="1"/>
          </p:cNvSpPr>
          <p:nvPr>
            <p:ph idx="1"/>
          </p:nvPr>
        </p:nvSpPr>
        <p:spPr/>
        <p:txBody>
          <a:bodyPr/>
          <a:lstStyle/>
          <a:p>
            <a:endParaRPr lang="hr-HR" dirty="0" smtClean="0"/>
          </a:p>
          <a:p>
            <a:r>
              <a:rPr lang="en-US" dirty="0" smtClean="0"/>
              <a:t>Convincing </a:t>
            </a:r>
            <a:r>
              <a:rPr lang="en-US" dirty="0"/>
              <a:t>editorial policy </a:t>
            </a:r>
            <a:endParaRPr lang="hr-HR" dirty="0" smtClean="0"/>
          </a:p>
          <a:p>
            <a:r>
              <a:rPr lang="en-US" dirty="0" smtClean="0"/>
              <a:t>Diversity </a:t>
            </a:r>
            <a:r>
              <a:rPr lang="en-US" dirty="0"/>
              <a:t>in geographical distribution of </a:t>
            </a:r>
            <a:r>
              <a:rPr lang="en-US" dirty="0" smtClean="0"/>
              <a:t>editors</a:t>
            </a:r>
            <a:endParaRPr lang="hr-HR" dirty="0" smtClean="0"/>
          </a:p>
          <a:p>
            <a:r>
              <a:rPr lang="en-US" dirty="0" smtClean="0"/>
              <a:t>Diversity </a:t>
            </a:r>
            <a:r>
              <a:rPr lang="en-US" dirty="0"/>
              <a:t>in geographical distribution of </a:t>
            </a:r>
            <a:r>
              <a:rPr lang="en-US" dirty="0" smtClean="0"/>
              <a:t>authors</a:t>
            </a:r>
            <a:endParaRPr lang="hr-HR" dirty="0" smtClean="0"/>
          </a:p>
          <a:p>
            <a:r>
              <a:rPr lang="en-US" dirty="0" smtClean="0"/>
              <a:t>Type </a:t>
            </a:r>
            <a:r>
              <a:rPr lang="en-US" dirty="0"/>
              <a:t>of </a:t>
            </a:r>
            <a:r>
              <a:rPr lang="en-US" dirty="0" smtClean="0"/>
              <a:t>peer-review</a:t>
            </a:r>
            <a:endParaRPr lang="hr-HR" dirty="0" smtClean="0"/>
          </a:p>
          <a:p>
            <a:r>
              <a:rPr lang="en-US" dirty="0" smtClean="0"/>
              <a:t>Cited </a:t>
            </a:r>
            <a:r>
              <a:rPr lang="en-US" dirty="0"/>
              <a:t>references in Roman </a:t>
            </a:r>
            <a:r>
              <a:rPr lang="en-US" dirty="0" smtClean="0"/>
              <a:t>script</a:t>
            </a:r>
            <a:endParaRPr lang="hr-HR" dirty="0" smtClean="0"/>
          </a:p>
          <a:p>
            <a:r>
              <a:rPr lang="en-US" dirty="0" smtClean="0"/>
              <a:t>English </a:t>
            </a:r>
            <a:r>
              <a:rPr lang="en-US" dirty="0"/>
              <a:t>language abstracts</a:t>
            </a:r>
            <a:endParaRPr lang="hr-HR" dirty="0"/>
          </a:p>
        </p:txBody>
      </p:sp>
      <p:sp>
        <p:nvSpPr>
          <p:cNvPr id="5" name="TextBox 4"/>
          <p:cNvSpPr txBox="1"/>
          <p:nvPr/>
        </p:nvSpPr>
        <p:spPr>
          <a:xfrm>
            <a:off x="8910918" y="4000499"/>
            <a:ext cx="2330822" cy="1754326"/>
          </a:xfrm>
          <a:prstGeom prst="rect">
            <a:avLst/>
          </a:prstGeom>
          <a:solidFill>
            <a:srgbClr val="FFC000"/>
          </a:solidFill>
        </p:spPr>
        <p:txBody>
          <a:bodyPr wrap="square" rtlCol="0">
            <a:spAutoFit/>
          </a:bodyPr>
          <a:lstStyle/>
          <a:p>
            <a:pPr algn="ctr"/>
            <a:r>
              <a:rPr lang="hr-HR" dirty="0" smtClean="0"/>
              <a:t>Očekivano vrijeme od zaprimanja do objave rada jasno deklarirano u Uputama za autore!</a:t>
            </a:r>
            <a:endParaRPr lang="hr-HR" dirty="0"/>
          </a:p>
        </p:txBody>
      </p:sp>
      <p:sp>
        <p:nvSpPr>
          <p:cNvPr id="6" name="Footer Placeholder 5"/>
          <p:cNvSpPr>
            <a:spLocks noGrp="1"/>
          </p:cNvSpPr>
          <p:nvPr>
            <p:ph type="ftr" sz="quarter" idx="11"/>
          </p:nvPr>
        </p:nvSpPr>
        <p:spPr/>
        <p:txBody>
          <a:bodyPr/>
          <a:lstStyle/>
          <a:p>
            <a:r>
              <a:rPr lang="pl-PL" smtClean="0"/>
              <a:t>Jadranka Stojanovski - ZNANOST, ZNANSTVENA KOMUNIKACIJA I ČASOPISI, Mostar 2020</a:t>
            </a:r>
            <a:endParaRPr lang="hr-HR"/>
          </a:p>
        </p:txBody>
      </p:sp>
    </p:spTree>
    <p:extLst>
      <p:ext uri="{BB962C8B-B14F-4D97-AF65-F5344CB8AC3E}">
        <p14:creationId xmlns:p14="http://schemas.microsoft.com/office/powerpoint/2010/main" val="1332279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Scopus</a:t>
            </a:r>
            <a:r>
              <a:rPr lang="hr-HR" dirty="0" smtClean="0"/>
              <a:t> - CONTENT</a:t>
            </a:r>
            <a:endParaRPr lang="hr-HR" dirty="0"/>
          </a:p>
        </p:txBody>
      </p:sp>
      <p:sp>
        <p:nvSpPr>
          <p:cNvPr id="3" name="Content Placeholder 2"/>
          <p:cNvSpPr>
            <a:spLocks noGrp="1"/>
          </p:cNvSpPr>
          <p:nvPr>
            <p:ph idx="1"/>
          </p:nvPr>
        </p:nvSpPr>
        <p:spPr/>
        <p:txBody>
          <a:bodyPr/>
          <a:lstStyle/>
          <a:p>
            <a:r>
              <a:rPr lang="en-US" dirty="0" smtClean="0"/>
              <a:t>Academic </a:t>
            </a:r>
            <a:r>
              <a:rPr lang="en-US" dirty="0"/>
              <a:t>contribution to the </a:t>
            </a:r>
            <a:r>
              <a:rPr lang="en-US" dirty="0" smtClean="0"/>
              <a:t>field</a:t>
            </a:r>
            <a:endParaRPr lang="hr-HR" dirty="0" smtClean="0"/>
          </a:p>
          <a:p>
            <a:r>
              <a:rPr lang="en-US" dirty="0" smtClean="0"/>
              <a:t>Clarity </a:t>
            </a:r>
            <a:r>
              <a:rPr lang="en-US" dirty="0"/>
              <a:t>of </a:t>
            </a:r>
            <a:r>
              <a:rPr lang="en-US" dirty="0" smtClean="0"/>
              <a:t>abstracts</a:t>
            </a:r>
            <a:endParaRPr lang="hr-HR" dirty="0" smtClean="0"/>
          </a:p>
          <a:p>
            <a:r>
              <a:rPr lang="en-US" dirty="0" smtClean="0"/>
              <a:t>Conformity </a:t>
            </a:r>
            <a:r>
              <a:rPr lang="en-US" dirty="0"/>
              <a:t>with the journal’s stated aims and </a:t>
            </a:r>
            <a:r>
              <a:rPr lang="en-US" dirty="0" smtClean="0"/>
              <a:t>scope</a:t>
            </a:r>
            <a:endParaRPr lang="hr-HR" dirty="0" smtClean="0"/>
          </a:p>
          <a:p>
            <a:r>
              <a:rPr lang="en-US" dirty="0" smtClean="0"/>
              <a:t>Readability </a:t>
            </a:r>
            <a:r>
              <a:rPr lang="en-US" dirty="0"/>
              <a:t>of articles</a:t>
            </a:r>
            <a:endParaRPr lang="hr-HR" dirty="0"/>
          </a:p>
        </p:txBody>
      </p:sp>
      <p:sp>
        <p:nvSpPr>
          <p:cNvPr id="4" name="TextBox 3"/>
          <p:cNvSpPr txBox="1"/>
          <p:nvPr/>
        </p:nvSpPr>
        <p:spPr>
          <a:xfrm>
            <a:off x="9619129" y="1676400"/>
            <a:ext cx="2097742" cy="1754326"/>
          </a:xfrm>
          <a:prstGeom prst="rect">
            <a:avLst/>
          </a:prstGeom>
          <a:solidFill>
            <a:srgbClr val="FFC000"/>
          </a:solidFill>
        </p:spPr>
        <p:txBody>
          <a:bodyPr wrap="square" rtlCol="0">
            <a:spAutoFit/>
          </a:bodyPr>
          <a:lstStyle/>
          <a:p>
            <a:pPr algn="ctr"/>
            <a:r>
              <a:rPr lang="hr-HR" dirty="0" smtClean="0"/>
              <a:t>Preporuka: Strukturirani sažetak (posebno za pojedina područja)</a:t>
            </a:r>
            <a:endParaRPr lang="hr-HR" dirty="0"/>
          </a:p>
        </p:txBody>
      </p:sp>
      <p:sp>
        <p:nvSpPr>
          <p:cNvPr id="5" name="TextBox 4"/>
          <p:cNvSpPr txBox="1"/>
          <p:nvPr/>
        </p:nvSpPr>
        <p:spPr>
          <a:xfrm>
            <a:off x="977152" y="4338918"/>
            <a:ext cx="3496235" cy="923330"/>
          </a:xfrm>
          <a:prstGeom prst="rect">
            <a:avLst/>
          </a:prstGeom>
          <a:solidFill>
            <a:srgbClr val="FFC000"/>
          </a:solidFill>
        </p:spPr>
        <p:txBody>
          <a:bodyPr wrap="square" rtlCol="0">
            <a:spAutoFit/>
          </a:bodyPr>
          <a:lstStyle/>
          <a:p>
            <a:pPr algn="ctr"/>
            <a:r>
              <a:rPr lang="hr-HR" dirty="0" smtClean="0"/>
              <a:t>Preporuka: Jasno deklariran i opisan obuhvat časopisa - </a:t>
            </a:r>
            <a:r>
              <a:rPr lang="hr-HR" i="1" dirty="0" err="1" smtClean="0"/>
              <a:t>scope</a:t>
            </a:r>
            <a:r>
              <a:rPr lang="hr-HR" dirty="0" smtClean="0"/>
              <a:t> (</a:t>
            </a:r>
            <a:r>
              <a:rPr lang="hr-HR" b="1" dirty="0" smtClean="0"/>
              <a:t>ne</a:t>
            </a:r>
            <a:r>
              <a:rPr lang="hr-HR" dirty="0" smtClean="0"/>
              <a:t> povijest časopisa!)</a:t>
            </a:r>
            <a:endParaRPr lang="hr-HR" dirty="0"/>
          </a:p>
        </p:txBody>
      </p:sp>
      <p:sp>
        <p:nvSpPr>
          <p:cNvPr id="6" name="Footer Placeholder 5"/>
          <p:cNvSpPr>
            <a:spLocks noGrp="1"/>
          </p:cNvSpPr>
          <p:nvPr>
            <p:ph type="ftr" sz="quarter" idx="11"/>
          </p:nvPr>
        </p:nvSpPr>
        <p:spPr/>
        <p:txBody>
          <a:bodyPr/>
          <a:lstStyle/>
          <a:p>
            <a:r>
              <a:rPr lang="pl-PL" smtClean="0"/>
              <a:t>Jadranka Stojanovski - ZNANOST, ZNANSTVENA KOMUNIKACIJA I ČASOPISI, Mostar 2020</a:t>
            </a:r>
            <a:endParaRPr lang="hr-HR"/>
          </a:p>
        </p:txBody>
      </p:sp>
    </p:spTree>
    <p:extLst>
      <p:ext uri="{BB962C8B-B14F-4D97-AF65-F5344CB8AC3E}">
        <p14:creationId xmlns:p14="http://schemas.microsoft.com/office/powerpoint/2010/main" val="1680532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Scopus</a:t>
            </a:r>
            <a:r>
              <a:rPr lang="hr-HR" dirty="0" smtClean="0"/>
              <a:t> – JOURNAL STANDING</a:t>
            </a:r>
            <a:endParaRPr lang="hr-HR" dirty="0"/>
          </a:p>
        </p:txBody>
      </p:sp>
      <p:sp>
        <p:nvSpPr>
          <p:cNvPr id="3" name="Content Placeholder 2"/>
          <p:cNvSpPr>
            <a:spLocks noGrp="1"/>
          </p:cNvSpPr>
          <p:nvPr>
            <p:ph idx="1"/>
          </p:nvPr>
        </p:nvSpPr>
        <p:spPr/>
        <p:txBody>
          <a:bodyPr/>
          <a:lstStyle/>
          <a:p>
            <a:endParaRPr lang="hr-HR" dirty="0" smtClean="0"/>
          </a:p>
          <a:p>
            <a:r>
              <a:rPr lang="en-US" dirty="0" err="1" smtClean="0"/>
              <a:t>Citedness</a:t>
            </a:r>
            <a:r>
              <a:rPr lang="en-US" dirty="0" smtClean="0"/>
              <a:t> </a:t>
            </a:r>
            <a:r>
              <a:rPr lang="en-US" dirty="0"/>
              <a:t>of journal articles in </a:t>
            </a:r>
            <a:r>
              <a:rPr lang="en-US" dirty="0" smtClean="0"/>
              <a:t>Scopus</a:t>
            </a:r>
            <a:endParaRPr lang="hr-HR" dirty="0" smtClean="0"/>
          </a:p>
          <a:p>
            <a:r>
              <a:rPr lang="en-US" dirty="0" smtClean="0"/>
              <a:t>Editor standing</a:t>
            </a:r>
            <a:r>
              <a:rPr lang="hr-HR" dirty="0" smtClean="0"/>
              <a:t> (</a:t>
            </a:r>
            <a:r>
              <a:rPr lang="hr-HR" dirty="0" err="1" smtClean="0"/>
              <a:t>documents</a:t>
            </a:r>
            <a:r>
              <a:rPr lang="hr-HR" dirty="0" smtClean="0"/>
              <a:t>, </a:t>
            </a:r>
            <a:r>
              <a:rPr lang="hr-HR" dirty="0" err="1" smtClean="0"/>
              <a:t>citations</a:t>
            </a:r>
            <a:r>
              <a:rPr lang="hr-HR" dirty="0" smtClean="0"/>
              <a:t>, h-</a:t>
            </a:r>
            <a:r>
              <a:rPr lang="hr-HR" dirty="0" err="1" smtClean="0"/>
              <a:t>index</a:t>
            </a:r>
            <a:r>
              <a:rPr lang="hr-HR" dirty="0" smtClean="0"/>
              <a:t>)</a:t>
            </a:r>
            <a:endParaRPr lang="hr-HR" dirty="0"/>
          </a:p>
        </p:txBody>
      </p:sp>
      <p:sp>
        <p:nvSpPr>
          <p:cNvPr id="5" name="Footer Placeholder 4"/>
          <p:cNvSpPr>
            <a:spLocks noGrp="1"/>
          </p:cNvSpPr>
          <p:nvPr>
            <p:ph type="ftr" sz="quarter" idx="11"/>
          </p:nvPr>
        </p:nvSpPr>
        <p:spPr/>
        <p:txBody>
          <a:bodyPr/>
          <a:lstStyle/>
          <a:p>
            <a:r>
              <a:rPr lang="pl-PL" smtClean="0"/>
              <a:t>Jadranka Stojanovski - ZNANOST, ZNANSTVENA KOMUNIKACIJA I ČASOPISI, Mostar 2020</a:t>
            </a:r>
            <a:endParaRPr lang="hr-HR"/>
          </a:p>
        </p:txBody>
      </p:sp>
    </p:spTree>
    <p:extLst>
      <p:ext uri="{BB962C8B-B14F-4D97-AF65-F5344CB8AC3E}">
        <p14:creationId xmlns:p14="http://schemas.microsoft.com/office/powerpoint/2010/main" val="1462319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Scopus</a:t>
            </a:r>
            <a:r>
              <a:rPr lang="hr-HR" dirty="0"/>
              <a:t> - </a:t>
            </a:r>
            <a:r>
              <a:rPr lang="hr-HR" dirty="0" smtClean="0"/>
              <a:t>REGULARITY</a:t>
            </a:r>
            <a:endParaRPr lang="hr-HR" dirty="0"/>
          </a:p>
        </p:txBody>
      </p:sp>
      <p:sp>
        <p:nvSpPr>
          <p:cNvPr id="3" name="Content Placeholder 2"/>
          <p:cNvSpPr>
            <a:spLocks noGrp="1"/>
          </p:cNvSpPr>
          <p:nvPr>
            <p:ph idx="1"/>
          </p:nvPr>
        </p:nvSpPr>
        <p:spPr>
          <a:xfrm>
            <a:off x="2456328" y="1694329"/>
            <a:ext cx="9532471" cy="4325471"/>
          </a:xfrm>
        </p:spPr>
        <p:txBody>
          <a:bodyPr/>
          <a:lstStyle/>
          <a:p>
            <a:r>
              <a:rPr lang="en-US" dirty="0" smtClean="0"/>
              <a:t>No </a:t>
            </a:r>
            <a:r>
              <a:rPr lang="en-US" dirty="0"/>
              <a:t>delay in the publication schedule </a:t>
            </a:r>
            <a:endParaRPr lang="hr-HR" dirty="0" smtClean="0"/>
          </a:p>
          <a:p>
            <a:pPr lvl="1"/>
            <a:r>
              <a:rPr lang="en-US" dirty="0" smtClean="0"/>
              <a:t>By </a:t>
            </a:r>
            <a:r>
              <a:rPr lang="en-US" dirty="0"/>
              <a:t>4 or more issues </a:t>
            </a:r>
            <a:r>
              <a:rPr lang="en-US" dirty="0" smtClean="0"/>
              <a:t>delayed</a:t>
            </a:r>
            <a:endParaRPr lang="hr-HR" dirty="0" smtClean="0"/>
          </a:p>
          <a:p>
            <a:pPr lvl="1"/>
            <a:r>
              <a:rPr lang="en-US" dirty="0" smtClean="0"/>
              <a:t>By </a:t>
            </a:r>
            <a:r>
              <a:rPr lang="en-US" dirty="0"/>
              <a:t>2-3 issues </a:t>
            </a:r>
            <a:r>
              <a:rPr lang="en-US" dirty="0" smtClean="0"/>
              <a:t>delayed</a:t>
            </a:r>
            <a:endParaRPr lang="hr-HR" dirty="0" smtClean="0"/>
          </a:p>
          <a:p>
            <a:pPr lvl="1"/>
            <a:r>
              <a:rPr lang="en-US" dirty="0" smtClean="0"/>
              <a:t>By </a:t>
            </a:r>
            <a:r>
              <a:rPr lang="en-US" dirty="0"/>
              <a:t>1 issue </a:t>
            </a:r>
            <a:r>
              <a:rPr lang="en-US" dirty="0" smtClean="0"/>
              <a:t>delayed</a:t>
            </a:r>
            <a:endParaRPr lang="hr-HR" dirty="0" smtClean="0"/>
          </a:p>
          <a:p>
            <a:pPr lvl="1"/>
            <a:r>
              <a:rPr lang="en-US" dirty="0" smtClean="0"/>
              <a:t>Published </a:t>
            </a:r>
            <a:r>
              <a:rPr lang="en-US" dirty="0"/>
              <a:t>on </a:t>
            </a:r>
            <a:r>
              <a:rPr lang="en-US" dirty="0" smtClean="0"/>
              <a:t>time</a:t>
            </a:r>
            <a:endParaRPr lang="hr-HR" dirty="0"/>
          </a:p>
        </p:txBody>
      </p:sp>
      <p:sp>
        <p:nvSpPr>
          <p:cNvPr id="4" name="Footer Placeholder 3"/>
          <p:cNvSpPr>
            <a:spLocks noGrp="1"/>
          </p:cNvSpPr>
          <p:nvPr>
            <p:ph type="ftr" sz="quarter" idx="11"/>
          </p:nvPr>
        </p:nvSpPr>
        <p:spPr>
          <a:xfrm>
            <a:off x="2589213" y="6135808"/>
            <a:ext cx="4170176" cy="365125"/>
          </a:xfrm>
        </p:spPr>
        <p:txBody>
          <a:bodyPr/>
          <a:lstStyle/>
          <a:p>
            <a:r>
              <a:rPr lang="pl-PL" smtClean="0"/>
              <a:t>Jadranka Stojanovski - ZNANOST, ZNANSTVENA KOMUNIKACIJA I ČASOPISI, Mostar 2020</a:t>
            </a:r>
            <a:endParaRPr lang="hr-HR" dirty="0"/>
          </a:p>
        </p:txBody>
      </p:sp>
    </p:spTree>
    <p:extLst>
      <p:ext uri="{BB962C8B-B14F-4D97-AF65-F5344CB8AC3E}">
        <p14:creationId xmlns:p14="http://schemas.microsoft.com/office/powerpoint/2010/main" val="25600748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Scopus</a:t>
            </a:r>
            <a:r>
              <a:rPr lang="hr-HR" dirty="0" smtClean="0"/>
              <a:t> – ONLINE AVAILABILITY</a:t>
            </a:r>
            <a:endParaRPr lang="hr-HR" dirty="0"/>
          </a:p>
        </p:txBody>
      </p:sp>
      <p:sp>
        <p:nvSpPr>
          <p:cNvPr id="3" name="Content Placeholder 2"/>
          <p:cNvSpPr>
            <a:spLocks noGrp="1"/>
          </p:cNvSpPr>
          <p:nvPr>
            <p:ph idx="1"/>
          </p:nvPr>
        </p:nvSpPr>
        <p:spPr/>
        <p:txBody>
          <a:bodyPr/>
          <a:lstStyle/>
          <a:p>
            <a:r>
              <a:rPr lang="hr-HR" dirty="0"/>
              <a:t>Online </a:t>
            </a:r>
            <a:r>
              <a:rPr lang="hr-HR" dirty="0" err="1"/>
              <a:t>content</a:t>
            </a:r>
            <a:r>
              <a:rPr lang="hr-HR" dirty="0"/>
              <a:t> </a:t>
            </a:r>
            <a:r>
              <a:rPr lang="hr-HR" dirty="0" err="1"/>
              <a:t>available</a:t>
            </a:r>
            <a:endParaRPr lang="hr-HR" dirty="0"/>
          </a:p>
          <a:p>
            <a:r>
              <a:rPr lang="hr-HR" dirty="0"/>
              <a:t>English </a:t>
            </a:r>
            <a:r>
              <a:rPr lang="hr-HR" dirty="0" err="1"/>
              <a:t>language</a:t>
            </a:r>
            <a:r>
              <a:rPr lang="hr-HR" dirty="0"/>
              <a:t> </a:t>
            </a:r>
            <a:r>
              <a:rPr lang="hr-HR" dirty="0" err="1"/>
              <a:t>journal</a:t>
            </a:r>
            <a:r>
              <a:rPr lang="hr-HR" dirty="0"/>
              <a:t> home </a:t>
            </a:r>
            <a:r>
              <a:rPr lang="hr-HR" dirty="0" err="1"/>
              <a:t>page</a:t>
            </a:r>
            <a:r>
              <a:rPr lang="hr-HR" dirty="0"/>
              <a:t> </a:t>
            </a:r>
            <a:r>
              <a:rPr lang="hr-HR" dirty="0" err="1"/>
              <a:t>available</a:t>
            </a:r>
            <a:endParaRPr lang="hr-HR" dirty="0"/>
          </a:p>
          <a:p>
            <a:r>
              <a:rPr lang="hr-HR" b="1" dirty="0" err="1"/>
              <a:t>Quality</a:t>
            </a:r>
            <a:r>
              <a:rPr lang="hr-HR" b="1" dirty="0"/>
              <a:t> </a:t>
            </a:r>
            <a:r>
              <a:rPr lang="hr-HR" b="1" dirty="0" err="1"/>
              <a:t>of</a:t>
            </a:r>
            <a:r>
              <a:rPr lang="hr-HR" b="1" dirty="0"/>
              <a:t> </a:t>
            </a:r>
            <a:r>
              <a:rPr lang="hr-HR" b="1" dirty="0" err="1"/>
              <a:t>journal</a:t>
            </a:r>
            <a:r>
              <a:rPr lang="hr-HR" b="1" dirty="0"/>
              <a:t> home </a:t>
            </a:r>
            <a:r>
              <a:rPr lang="hr-HR" b="1" dirty="0" err="1"/>
              <a:t>page</a:t>
            </a:r>
            <a:r>
              <a:rPr lang="hr-HR" b="1" dirty="0"/>
              <a:t> </a:t>
            </a:r>
          </a:p>
        </p:txBody>
      </p:sp>
      <p:sp>
        <p:nvSpPr>
          <p:cNvPr id="6" name="Footer Placeholder 5"/>
          <p:cNvSpPr>
            <a:spLocks noGrp="1"/>
          </p:cNvSpPr>
          <p:nvPr>
            <p:ph type="ftr" sz="quarter" idx="11"/>
          </p:nvPr>
        </p:nvSpPr>
        <p:spPr/>
        <p:txBody>
          <a:bodyPr/>
          <a:lstStyle/>
          <a:p>
            <a:r>
              <a:rPr lang="pl-PL" smtClean="0"/>
              <a:t>Jadranka Stojanovski - ZNANOST, ZNANSTVENA KOMUNIKACIJA I ČASOPISI, Mostar 2020</a:t>
            </a:r>
            <a:endParaRPr lang="hr-HR"/>
          </a:p>
        </p:txBody>
      </p:sp>
    </p:spTree>
    <p:extLst>
      <p:ext uri="{BB962C8B-B14F-4D97-AF65-F5344CB8AC3E}">
        <p14:creationId xmlns:p14="http://schemas.microsoft.com/office/powerpoint/2010/main" val="1277050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Scopus</a:t>
            </a:r>
            <a:r>
              <a:rPr lang="hr-HR" dirty="0" smtClean="0"/>
              <a:t> – </a:t>
            </a:r>
            <a:r>
              <a:rPr lang="hr-HR" dirty="0" err="1" smtClean="0"/>
              <a:t>poor</a:t>
            </a:r>
            <a:r>
              <a:rPr lang="hr-HR" dirty="0" smtClean="0"/>
              <a:t> </a:t>
            </a:r>
            <a:r>
              <a:rPr lang="hr-HR" dirty="0" err="1" smtClean="0"/>
              <a:t>quality</a:t>
            </a:r>
            <a:endParaRPr lang="hr-HR" dirty="0"/>
          </a:p>
        </p:txBody>
      </p:sp>
      <p:sp>
        <p:nvSpPr>
          <p:cNvPr id="3" name="Content Placeholder 2"/>
          <p:cNvSpPr>
            <a:spLocks noGrp="1"/>
          </p:cNvSpPr>
          <p:nvPr>
            <p:ph idx="1"/>
          </p:nvPr>
        </p:nvSpPr>
        <p:spPr/>
        <p:txBody>
          <a:bodyPr/>
          <a:lstStyle/>
          <a:p>
            <a:r>
              <a:rPr lang="en-US" b="1" dirty="0">
                <a:solidFill>
                  <a:schemeClr val="accent1">
                    <a:lumMod val="60000"/>
                    <a:lumOff val="40000"/>
                  </a:schemeClr>
                </a:solidFill>
              </a:rPr>
              <a:t>Editors and authors from the same </a:t>
            </a:r>
            <a:r>
              <a:rPr lang="en-US" b="1" dirty="0" smtClean="0">
                <a:solidFill>
                  <a:schemeClr val="accent1">
                    <a:lumMod val="60000"/>
                    <a:lumOff val="40000"/>
                  </a:schemeClr>
                </a:solidFill>
              </a:rPr>
              <a:t>institution</a:t>
            </a:r>
            <a:endParaRPr lang="hr-HR" b="1" dirty="0" smtClean="0">
              <a:solidFill>
                <a:schemeClr val="accent1">
                  <a:lumMod val="60000"/>
                  <a:lumOff val="40000"/>
                </a:schemeClr>
              </a:solidFill>
            </a:endParaRPr>
          </a:p>
          <a:p>
            <a:r>
              <a:rPr lang="en-US" dirty="0" smtClean="0"/>
              <a:t>Plagiarism</a:t>
            </a:r>
            <a:endParaRPr lang="hr-HR" dirty="0" smtClean="0"/>
          </a:p>
          <a:p>
            <a:r>
              <a:rPr lang="en-US" dirty="0" smtClean="0"/>
              <a:t>Poor figures</a:t>
            </a:r>
            <a:endParaRPr lang="hr-HR" dirty="0" smtClean="0"/>
          </a:p>
          <a:p>
            <a:r>
              <a:rPr lang="en-US" dirty="0" smtClean="0"/>
              <a:t>Bad grammar</a:t>
            </a:r>
            <a:endParaRPr lang="hr-HR" dirty="0" smtClean="0"/>
          </a:p>
          <a:p>
            <a:r>
              <a:rPr lang="en-US" dirty="0" smtClean="0"/>
              <a:t>Flawed science</a:t>
            </a:r>
            <a:endParaRPr lang="hr-HR" dirty="0" smtClean="0"/>
          </a:p>
          <a:p>
            <a:r>
              <a:rPr lang="en-US" dirty="0" smtClean="0"/>
              <a:t>Uneven quality</a:t>
            </a:r>
            <a:endParaRPr lang="hr-HR" dirty="0" smtClean="0"/>
          </a:p>
          <a:p>
            <a:r>
              <a:rPr lang="en-US" b="1" dirty="0" smtClean="0">
                <a:solidFill>
                  <a:schemeClr val="accent1">
                    <a:lumMod val="60000"/>
                    <a:lumOff val="40000"/>
                  </a:schemeClr>
                </a:solidFill>
              </a:rPr>
              <a:t>Poor homepage</a:t>
            </a:r>
            <a:endParaRPr lang="hr-HR" b="1" dirty="0" smtClean="0">
              <a:solidFill>
                <a:schemeClr val="accent1">
                  <a:lumMod val="60000"/>
                  <a:lumOff val="40000"/>
                </a:schemeClr>
              </a:solidFill>
            </a:endParaRPr>
          </a:p>
          <a:p>
            <a:r>
              <a:rPr lang="en-US" b="1" dirty="0" smtClean="0">
                <a:solidFill>
                  <a:schemeClr val="accent1">
                    <a:lumMod val="60000"/>
                    <a:lumOff val="40000"/>
                  </a:schemeClr>
                </a:solidFill>
              </a:rPr>
              <a:t>Lack </a:t>
            </a:r>
            <a:r>
              <a:rPr lang="en-US" b="1" dirty="0">
                <a:solidFill>
                  <a:schemeClr val="accent1">
                    <a:lumMod val="60000"/>
                    <a:lumOff val="40000"/>
                  </a:schemeClr>
                </a:solidFill>
              </a:rPr>
              <a:t>of journal focus</a:t>
            </a:r>
            <a:r>
              <a:rPr lang="en-US" dirty="0"/>
              <a:t> </a:t>
            </a:r>
            <a:endParaRPr lang="hr-HR" dirty="0"/>
          </a:p>
        </p:txBody>
      </p:sp>
      <p:sp>
        <p:nvSpPr>
          <p:cNvPr id="4" name="Footer Placeholder 3"/>
          <p:cNvSpPr>
            <a:spLocks noGrp="1"/>
          </p:cNvSpPr>
          <p:nvPr>
            <p:ph type="ftr" sz="quarter" idx="11"/>
          </p:nvPr>
        </p:nvSpPr>
        <p:spPr/>
        <p:txBody>
          <a:bodyPr/>
          <a:lstStyle/>
          <a:p>
            <a:r>
              <a:rPr lang="pl-PL" smtClean="0"/>
              <a:t>Jadranka Stojanovski - ZNANOST, ZNANSTVENA KOMUNIKACIJA I ČASOPISI, Mostar 2020</a:t>
            </a:r>
            <a:endParaRPr lang="hr-HR"/>
          </a:p>
        </p:txBody>
      </p:sp>
    </p:spTree>
    <p:extLst>
      <p:ext uri="{BB962C8B-B14F-4D97-AF65-F5344CB8AC3E}">
        <p14:creationId xmlns:p14="http://schemas.microsoft.com/office/powerpoint/2010/main" val="33025727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Scopus</a:t>
            </a:r>
            <a:r>
              <a:rPr lang="hr-HR" dirty="0" smtClean="0"/>
              <a:t> – </a:t>
            </a:r>
            <a:r>
              <a:rPr lang="hr-HR" dirty="0" err="1" smtClean="0"/>
              <a:t>re</a:t>
            </a:r>
            <a:r>
              <a:rPr lang="hr-HR" dirty="0" smtClean="0"/>
              <a:t>-evaluacija</a:t>
            </a:r>
            <a:endParaRPr lang="hr-HR"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4936" y="1264555"/>
            <a:ext cx="8438786" cy="4966447"/>
          </a:xfrm>
        </p:spPr>
      </p:pic>
      <p:sp>
        <p:nvSpPr>
          <p:cNvPr id="7" name="Freeform 6"/>
          <p:cNvSpPr/>
          <p:nvPr/>
        </p:nvSpPr>
        <p:spPr bwMode="auto">
          <a:xfrm>
            <a:off x="1984453" y="5373808"/>
            <a:ext cx="1541930" cy="762000"/>
          </a:xfrm>
          <a:custGeom>
            <a:avLst/>
            <a:gdLst>
              <a:gd name="connsiteX0" fmla="*/ 1515036 w 1541930"/>
              <a:gd name="connsiteY0" fmla="*/ 224117 h 762000"/>
              <a:gd name="connsiteX1" fmla="*/ 1461247 w 1541930"/>
              <a:gd name="connsiteY1" fmla="*/ 143435 h 762000"/>
              <a:gd name="connsiteX2" fmla="*/ 1434353 w 1541930"/>
              <a:gd name="connsiteY2" fmla="*/ 116541 h 762000"/>
              <a:gd name="connsiteX3" fmla="*/ 1398494 w 1541930"/>
              <a:gd name="connsiteY3" fmla="*/ 107576 h 762000"/>
              <a:gd name="connsiteX4" fmla="*/ 1371600 w 1541930"/>
              <a:gd name="connsiteY4" fmla="*/ 89647 h 762000"/>
              <a:gd name="connsiteX5" fmla="*/ 1335741 w 1541930"/>
              <a:gd name="connsiteY5" fmla="*/ 80682 h 762000"/>
              <a:gd name="connsiteX6" fmla="*/ 1192306 w 1541930"/>
              <a:gd name="connsiteY6" fmla="*/ 62753 h 762000"/>
              <a:gd name="connsiteX7" fmla="*/ 1111624 w 1541930"/>
              <a:gd name="connsiteY7" fmla="*/ 53788 h 762000"/>
              <a:gd name="connsiteX8" fmla="*/ 1048871 w 1541930"/>
              <a:gd name="connsiteY8" fmla="*/ 35858 h 762000"/>
              <a:gd name="connsiteX9" fmla="*/ 986118 w 1541930"/>
              <a:gd name="connsiteY9" fmla="*/ 8964 h 762000"/>
              <a:gd name="connsiteX10" fmla="*/ 833718 w 1541930"/>
              <a:gd name="connsiteY10" fmla="*/ 0 h 762000"/>
              <a:gd name="connsiteX11" fmla="*/ 430306 w 1541930"/>
              <a:gd name="connsiteY11" fmla="*/ 17929 h 762000"/>
              <a:gd name="connsiteX12" fmla="*/ 403412 w 1541930"/>
              <a:gd name="connsiteY12" fmla="*/ 26894 h 762000"/>
              <a:gd name="connsiteX13" fmla="*/ 340659 w 1541930"/>
              <a:gd name="connsiteY13" fmla="*/ 44823 h 762000"/>
              <a:gd name="connsiteX14" fmla="*/ 268941 w 1541930"/>
              <a:gd name="connsiteY14" fmla="*/ 80682 h 762000"/>
              <a:gd name="connsiteX15" fmla="*/ 242047 w 1541930"/>
              <a:gd name="connsiteY15" fmla="*/ 107576 h 762000"/>
              <a:gd name="connsiteX16" fmla="*/ 188259 w 1541930"/>
              <a:gd name="connsiteY16" fmla="*/ 143435 h 762000"/>
              <a:gd name="connsiteX17" fmla="*/ 170330 w 1541930"/>
              <a:gd name="connsiteY17" fmla="*/ 170329 h 762000"/>
              <a:gd name="connsiteX18" fmla="*/ 134471 w 1541930"/>
              <a:gd name="connsiteY18" fmla="*/ 188258 h 762000"/>
              <a:gd name="connsiteX19" fmla="*/ 107577 w 1541930"/>
              <a:gd name="connsiteY19" fmla="*/ 206188 h 762000"/>
              <a:gd name="connsiteX20" fmla="*/ 44824 w 1541930"/>
              <a:gd name="connsiteY20" fmla="*/ 259976 h 762000"/>
              <a:gd name="connsiteX21" fmla="*/ 17930 w 1541930"/>
              <a:gd name="connsiteY21" fmla="*/ 340658 h 762000"/>
              <a:gd name="connsiteX22" fmla="*/ 8965 w 1541930"/>
              <a:gd name="connsiteY22" fmla="*/ 367553 h 762000"/>
              <a:gd name="connsiteX23" fmla="*/ 0 w 1541930"/>
              <a:gd name="connsiteY23" fmla="*/ 394447 h 762000"/>
              <a:gd name="connsiteX24" fmla="*/ 8965 w 1541930"/>
              <a:gd name="connsiteY24" fmla="*/ 493058 h 762000"/>
              <a:gd name="connsiteX25" fmla="*/ 17930 w 1541930"/>
              <a:gd name="connsiteY25" fmla="*/ 519953 h 762000"/>
              <a:gd name="connsiteX26" fmla="*/ 53789 w 1541930"/>
              <a:gd name="connsiteY26" fmla="*/ 546847 h 762000"/>
              <a:gd name="connsiteX27" fmla="*/ 80683 w 1541930"/>
              <a:gd name="connsiteY27" fmla="*/ 555811 h 762000"/>
              <a:gd name="connsiteX28" fmla="*/ 107577 w 1541930"/>
              <a:gd name="connsiteY28" fmla="*/ 573741 h 762000"/>
              <a:gd name="connsiteX29" fmla="*/ 206189 w 1541930"/>
              <a:gd name="connsiteY29" fmla="*/ 618564 h 762000"/>
              <a:gd name="connsiteX30" fmla="*/ 286871 w 1541930"/>
              <a:gd name="connsiteY30" fmla="*/ 645458 h 762000"/>
              <a:gd name="connsiteX31" fmla="*/ 313765 w 1541930"/>
              <a:gd name="connsiteY31" fmla="*/ 654423 h 762000"/>
              <a:gd name="connsiteX32" fmla="*/ 340659 w 1541930"/>
              <a:gd name="connsiteY32" fmla="*/ 672353 h 762000"/>
              <a:gd name="connsiteX33" fmla="*/ 385483 w 1541930"/>
              <a:gd name="connsiteY33" fmla="*/ 681317 h 762000"/>
              <a:gd name="connsiteX34" fmla="*/ 457200 w 1541930"/>
              <a:gd name="connsiteY34" fmla="*/ 699247 h 762000"/>
              <a:gd name="connsiteX35" fmla="*/ 537883 w 1541930"/>
              <a:gd name="connsiteY35" fmla="*/ 717176 h 762000"/>
              <a:gd name="connsiteX36" fmla="*/ 591671 w 1541930"/>
              <a:gd name="connsiteY36" fmla="*/ 726141 h 762000"/>
              <a:gd name="connsiteX37" fmla="*/ 627530 w 1541930"/>
              <a:gd name="connsiteY37" fmla="*/ 735106 h 762000"/>
              <a:gd name="connsiteX38" fmla="*/ 654424 w 1541930"/>
              <a:gd name="connsiteY38" fmla="*/ 744070 h 762000"/>
              <a:gd name="connsiteX39" fmla="*/ 770965 w 1541930"/>
              <a:gd name="connsiteY39" fmla="*/ 762000 h 762000"/>
              <a:gd name="connsiteX40" fmla="*/ 1048871 w 1541930"/>
              <a:gd name="connsiteY40" fmla="*/ 744070 h 762000"/>
              <a:gd name="connsiteX41" fmla="*/ 1075765 w 1541930"/>
              <a:gd name="connsiteY41" fmla="*/ 735106 h 762000"/>
              <a:gd name="connsiteX42" fmla="*/ 1102659 w 1541930"/>
              <a:gd name="connsiteY42" fmla="*/ 717176 h 762000"/>
              <a:gd name="connsiteX43" fmla="*/ 1129553 w 1541930"/>
              <a:gd name="connsiteY43" fmla="*/ 708211 h 762000"/>
              <a:gd name="connsiteX44" fmla="*/ 1147483 w 1541930"/>
              <a:gd name="connsiteY44" fmla="*/ 690282 h 762000"/>
              <a:gd name="connsiteX45" fmla="*/ 1174377 w 1541930"/>
              <a:gd name="connsiteY45" fmla="*/ 672353 h 762000"/>
              <a:gd name="connsiteX46" fmla="*/ 1210236 w 1541930"/>
              <a:gd name="connsiteY46" fmla="*/ 636494 h 762000"/>
              <a:gd name="connsiteX47" fmla="*/ 1264024 w 1541930"/>
              <a:gd name="connsiteY47" fmla="*/ 600635 h 762000"/>
              <a:gd name="connsiteX48" fmla="*/ 1290918 w 1541930"/>
              <a:gd name="connsiteY48" fmla="*/ 582706 h 762000"/>
              <a:gd name="connsiteX49" fmla="*/ 1317812 w 1541930"/>
              <a:gd name="connsiteY49" fmla="*/ 573741 h 762000"/>
              <a:gd name="connsiteX50" fmla="*/ 1389530 w 1541930"/>
              <a:gd name="connsiteY50" fmla="*/ 510988 h 762000"/>
              <a:gd name="connsiteX51" fmla="*/ 1416424 w 1541930"/>
              <a:gd name="connsiteY51" fmla="*/ 493058 h 762000"/>
              <a:gd name="connsiteX52" fmla="*/ 1461247 w 1541930"/>
              <a:gd name="connsiteY52" fmla="*/ 448235 h 762000"/>
              <a:gd name="connsiteX53" fmla="*/ 1506071 w 1541930"/>
              <a:gd name="connsiteY53" fmla="*/ 412376 h 762000"/>
              <a:gd name="connsiteX54" fmla="*/ 1532965 w 1541930"/>
              <a:gd name="connsiteY54" fmla="*/ 331694 h 762000"/>
              <a:gd name="connsiteX55" fmla="*/ 1541930 w 1541930"/>
              <a:gd name="connsiteY55" fmla="*/ 304800 h 762000"/>
              <a:gd name="connsiteX56" fmla="*/ 1532965 w 1541930"/>
              <a:gd name="connsiteY56" fmla="*/ 224117 h 762000"/>
              <a:gd name="connsiteX57" fmla="*/ 1506071 w 1541930"/>
              <a:gd name="connsiteY57" fmla="*/ 206188 h 762000"/>
              <a:gd name="connsiteX58" fmla="*/ 1488141 w 1541930"/>
              <a:gd name="connsiteY58" fmla="*/ 188258 h 762000"/>
              <a:gd name="connsiteX59" fmla="*/ 1407459 w 1541930"/>
              <a:gd name="connsiteY59" fmla="*/ 152400 h 762000"/>
              <a:gd name="connsiteX60" fmla="*/ 1398494 w 1541930"/>
              <a:gd name="connsiteY60" fmla="*/ 1524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41930" h="762000">
                <a:moveTo>
                  <a:pt x="1515036" y="224117"/>
                </a:moveTo>
                <a:cubicBezTo>
                  <a:pt x="1490828" y="163599"/>
                  <a:pt x="1508485" y="190673"/>
                  <a:pt x="1461247" y="143435"/>
                </a:cubicBezTo>
                <a:cubicBezTo>
                  <a:pt x="1452282" y="134470"/>
                  <a:pt x="1446652" y="119616"/>
                  <a:pt x="1434353" y="116541"/>
                </a:cubicBezTo>
                <a:lnTo>
                  <a:pt x="1398494" y="107576"/>
                </a:lnTo>
                <a:cubicBezTo>
                  <a:pt x="1389529" y="101600"/>
                  <a:pt x="1381503" y="93891"/>
                  <a:pt x="1371600" y="89647"/>
                </a:cubicBezTo>
                <a:cubicBezTo>
                  <a:pt x="1360275" y="84794"/>
                  <a:pt x="1347588" y="84067"/>
                  <a:pt x="1335741" y="80682"/>
                </a:cubicBezTo>
                <a:cubicBezTo>
                  <a:pt x="1254081" y="57350"/>
                  <a:pt x="1391674" y="80877"/>
                  <a:pt x="1192306" y="62753"/>
                </a:cubicBezTo>
                <a:cubicBezTo>
                  <a:pt x="1165358" y="60303"/>
                  <a:pt x="1138518" y="56776"/>
                  <a:pt x="1111624" y="53788"/>
                </a:cubicBezTo>
                <a:cubicBezTo>
                  <a:pt x="1093425" y="49238"/>
                  <a:pt x="1066878" y="43575"/>
                  <a:pt x="1048871" y="35858"/>
                </a:cubicBezTo>
                <a:cubicBezTo>
                  <a:pt x="1034673" y="29773"/>
                  <a:pt x="1004397" y="10792"/>
                  <a:pt x="986118" y="8964"/>
                </a:cubicBezTo>
                <a:cubicBezTo>
                  <a:pt x="935483" y="3901"/>
                  <a:pt x="884518" y="2988"/>
                  <a:pt x="833718" y="0"/>
                </a:cubicBezTo>
                <a:cubicBezTo>
                  <a:pt x="775860" y="1753"/>
                  <a:pt x="536283" y="3798"/>
                  <a:pt x="430306" y="17929"/>
                </a:cubicBezTo>
                <a:cubicBezTo>
                  <a:pt x="420939" y="19178"/>
                  <a:pt x="412498" y="24298"/>
                  <a:pt x="403412" y="26894"/>
                </a:cubicBezTo>
                <a:cubicBezTo>
                  <a:pt x="384969" y="32163"/>
                  <a:pt x="358853" y="36553"/>
                  <a:pt x="340659" y="44823"/>
                </a:cubicBezTo>
                <a:cubicBezTo>
                  <a:pt x="316327" y="55883"/>
                  <a:pt x="268941" y="80682"/>
                  <a:pt x="268941" y="80682"/>
                </a:cubicBezTo>
                <a:cubicBezTo>
                  <a:pt x="259976" y="89647"/>
                  <a:pt x="252054" y="99792"/>
                  <a:pt x="242047" y="107576"/>
                </a:cubicBezTo>
                <a:cubicBezTo>
                  <a:pt x="225038" y="120806"/>
                  <a:pt x="188259" y="143435"/>
                  <a:pt x="188259" y="143435"/>
                </a:cubicBezTo>
                <a:cubicBezTo>
                  <a:pt x="182283" y="152400"/>
                  <a:pt x="178607" y="163432"/>
                  <a:pt x="170330" y="170329"/>
                </a:cubicBezTo>
                <a:cubicBezTo>
                  <a:pt x="160064" y="178884"/>
                  <a:pt x="146074" y="181628"/>
                  <a:pt x="134471" y="188258"/>
                </a:cubicBezTo>
                <a:cubicBezTo>
                  <a:pt x="125116" y="193604"/>
                  <a:pt x="115757" y="199176"/>
                  <a:pt x="107577" y="206188"/>
                </a:cubicBezTo>
                <a:cubicBezTo>
                  <a:pt x="31498" y="271399"/>
                  <a:pt x="106562" y="218818"/>
                  <a:pt x="44824" y="259976"/>
                </a:cubicBezTo>
                <a:lnTo>
                  <a:pt x="17930" y="340658"/>
                </a:lnTo>
                <a:lnTo>
                  <a:pt x="8965" y="367553"/>
                </a:lnTo>
                <a:lnTo>
                  <a:pt x="0" y="394447"/>
                </a:lnTo>
                <a:cubicBezTo>
                  <a:pt x="2988" y="427317"/>
                  <a:pt x="4297" y="460384"/>
                  <a:pt x="8965" y="493058"/>
                </a:cubicBezTo>
                <a:cubicBezTo>
                  <a:pt x="10301" y="502413"/>
                  <a:pt x="11880" y="512693"/>
                  <a:pt x="17930" y="519953"/>
                </a:cubicBezTo>
                <a:cubicBezTo>
                  <a:pt x="27495" y="531431"/>
                  <a:pt x="40816" y="539434"/>
                  <a:pt x="53789" y="546847"/>
                </a:cubicBezTo>
                <a:cubicBezTo>
                  <a:pt x="61994" y="551535"/>
                  <a:pt x="71718" y="552823"/>
                  <a:pt x="80683" y="555811"/>
                </a:cubicBezTo>
                <a:cubicBezTo>
                  <a:pt x="89648" y="561788"/>
                  <a:pt x="98159" y="568508"/>
                  <a:pt x="107577" y="573741"/>
                </a:cubicBezTo>
                <a:cubicBezTo>
                  <a:pt x="139602" y="591533"/>
                  <a:pt x="171779" y="606275"/>
                  <a:pt x="206189" y="618564"/>
                </a:cubicBezTo>
                <a:cubicBezTo>
                  <a:pt x="232886" y="628099"/>
                  <a:pt x="259977" y="636493"/>
                  <a:pt x="286871" y="645458"/>
                </a:cubicBezTo>
                <a:cubicBezTo>
                  <a:pt x="295836" y="648446"/>
                  <a:pt x="305903" y="649181"/>
                  <a:pt x="313765" y="654423"/>
                </a:cubicBezTo>
                <a:cubicBezTo>
                  <a:pt x="322730" y="660400"/>
                  <a:pt x="330571" y="668570"/>
                  <a:pt x="340659" y="672353"/>
                </a:cubicBezTo>
                <a:cubicBezTo>
                  <a:pt x="354926" y="677703"/>
                  <a:pt x="370636" y="677891"/>
                  <a:pt x="385483" y="681317"/>
                </a:cubicBezTo>
                <a:cubicBezTo>
                  <a:pt x="409493" y="686858"/>
                  <a:pt x="433294" y="693271"/>
                  <a:pt x="457200" y="699247"/>
                </a:cubicBezTo>
                <a:cubicBezTo>
                  <a:pt x="495555" y="708836"/>
                  <a:pt x="496172" y="709592"/>
                  <a:pt x="537883" y="717176"/>
                </a:cubicBezTo>
                <a:cubicBezTo>
                  <a:pt x="555766" y="720428"/>
                  <a:pt x="573847" y="722576"/>
                  <a:pt x="591671" y="726141"/>
                </a:cubicBezTo>
                <a:cubicBezTo>
                  <a:pt x="603753" y="728557"/>
                  <a:pt x="615683" y="731721"/>
                  <a:pt x="627530" y="735106"/>
                </a:cubicBezTo>
                <a:cubicBezTo>
                  <a:pt x="636616" y="737702"/>
                  <a:pt x="645199" y="742020"/>
                  <a:pt x="654424" y="744070"/>
                </a:cubicBezTo>
                <a:cubicBezTo>
                  <a:pt x="676817" y="749046"/>
                  <a:pt x="750943" y="759140"/>
                  <a:pt x="770965" y="762000"/>
                </a:cubicBezTo>
                <a:cubicBezTo>
                  <a:pt x="873284" y="758065"/>
                  <a:pt x="956416" y="767183"/>
                  <a:pt x="1048871" y="744070"/>
                </a:cubicBezTo>
                <a:cubicBezTo>
                  <a:pt x="1058038" y="741778"/>
                  <a:pt x="1066800" y="738094"/>
                  <a:pt x="1075765" y="735106"/>
                </a:cubicBezTo>
                <a:cubicBezTo>
                  <a:pt x="1084730" y="729129"/>
                  <a:pt x="1093022" y="721995"/>
                  <a:pt x="1102659" y="717176"/>
                </a:cubicBezTo>
                <a:cubicBezTo>
                  <a:pt x="1111111" y="712950"/>
                  <a:pt x="1121450" y="713073"/>
                  <a:pt x="1129553" y="708211"/>
                </a:cubicBezTo>
                <a:cubicBezTo>
                  <a:pt x="1136801" y="703863"/>
                  <a:pt x="1140883" y="695562"/>
                  <a:pt x="1147483" y="690282"/>
                </a:cubicBezTo>
                <a:cubicBezTo>
                  <a:pt x="1155896" y="683552"/>
                  <a:pt x="1166197" y="679365"/>
                  <a:pt x="1174377" y="672353"/>
                </a:cubicBezTo>
                <a:cubicBezTo>
                  <a:pt x="1187212" y="661352"/>
                  <a:pt x="1196171" y="645871"/>
                  <a:pt x="1210236" y="636494"/>
                </a:cubicBezTo>
                <a:lnTo>
                  <a:pt x="1264024" y="600635"/>
                </a:lnTo>
                <a:cubicBezTo>
                  <a:pt x="1272989" y="594659"/>
                  <a:pt x="1280697" y="586113"/>
                  <a:pt x="1290918" y="582706"/>
                </a:cubicBezTo>
                <a:lnTo>
                  <a:pt x="1317812" y="573741"/>
                </a:lnTo>
                <a:cubicBezTo>
                  <a:pt x="1347694" y="528917"/>
                  <a:pt x="1326776" y="552825"/>
                  <a:pt x="1389530" y="510988"/>
                </a:cubicBezTo>
                <a:lnTo>
                  <a:pt x="1416424" y="493058"/>
                </a:lnTo>
                <a:cubicBezTo>
                  <a:pt x="1464232" y="421345"/>
                  <a:pt x="1401486" y="507995"/>
                  <a:pt x="1461247" y="448235"/>
                </a:cubicBezTo>
                <a:cubicBezTo>
                  <a:pt x="1501797" y="407685"/>
                  <a:pt x="1453714" y="429829"/>
                  <a:pt x="1506071" y="412376"/>
                </a:cubicBezTo>
                <a:lnTo>
                  <a:pt x="1532965" y="331694"/>
                </a:lnTo>
                <a:lnTo>
                  <a:pt x="1541930" y="304800"/>
                </a:lnTo>
                <a:cubicBezTo>
                  <a:pt x="1538942" y="277906"/>
                  <a:pt x="1542213" y="249548"/>
                  <a:pt x="1532965" y="224117"/>
                </a:cubicBezTo>
                <a:cubicBezTo>
                  <a:pt x="1529283" y="213992"/>
                  <a:pt x="1514484" y="212919"/>
                  <a:pt x="1506071" y="206188"/>
                </a:cubicBezTo>
                <a:cubicBezTo>
                  <a:pt x="1499471" y="200908"/>
                  <a:pt x="1494741" y="193538"/>
                  <a:pt x="1488141" y="188258"/>
                </a:cubicBezTo>
                <a:cubicBezTo>
                  <a:pt x="1467830" y="172009"/>
                  <a:pt x="1432337" y="152400"/>
                  <a:pt x="1407459" y="152400"/>
                </a:cubicBezTo>
                <a:lnTo>
                  <a:pt x="1398494" y="152400"/>
                </a:lnTo>
              </a:path>
            </a:pathLst>
          </a:custGeom>
          <a:noFill/>
          <a:ln w="571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hr-HR" sz="1800" b="0" i="0" u="none" strike="noStrike" cap="none" normalizeH="0" baseline="0" smtClean="0">
              <a:ln>
                <a:noFill/>
              </a:ln>
              <a:solidFill>
                <a:schemeClr val="tx1"/>
              </a:solidFill>
              <a:effectLst/>
              <a:latin typeface="Arial" charset="0"/>
              <a:cs typeface="Times New Roman" pitchFamily="18" charset="0"/>
            </a:endParaRPr>
          </a:p>
        </p:txBody>
      </p:sp>
      <p:sp>
        <p:nvSpPr>
          <p:cNvPr id="8" name="Footer Placeholder 7"/>
          <p:cNvSpPr>
            <a:spLocks noGrp="1"/>
          </p:cNvSpPr>
          <p:nvPr>
            <p:ph type="ftr" sz="quarter" idx="11"/>
          </p:nvPr>
        </p:nvSpPr>
        <p:spPr/>
        <p:txBody>
          <a:bodyPr/>
          <a:lstStyle/>
          <a:p>
            <a:r>
              <a:rPr lang="pl-PL" smtClean="0"/>
              <a:t>Jadranka Stojanovski - ZNANOST, ZNANSTVENA KOMUNIKACIJA I ČASOPISI, Mostar 2020</a:t>
            </a:r>
            <a:endParaRPr lang="hr-HR"/>
          </a:p>
        </p:txBody>
      </p:sp>
    </p:spTree>
    <p:extLst>
      <p:ext uri="{BB962C8B-B14F-4D97-AF65-F5344CB8AC3E}">
        <p14:creationId xmlns:p14="http://schemas.microsoft.com/office/powerpoint/2010/main" val="18098434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Etički standardi</a:t>
            </a:r>
            <a:endParaRPr lang="hr-HR" dirty="0"/>
          </a:p>
        </p:txBody>
      </p:sp>
      <p:sp>
        <p:nvSpPr>
          <p:cNvPr id="3" name="Content Placeholder 2"/>
          <p:cNvSpPr>
            <a:spLocks noGrp="1"/>
          </p:cNvSpPr>
          <p:nvPr>
            <p:ph idx="1"/>
          </p:nvPr>
        </p:nvSpPr>
        <p:spPr/>
        <p:txBody>
          <a:bodyPr/>
          <a:lstStyle/>
          <a:p>
            <a:r>
              <a:rPr lang="hr-HR" dirty="0" smtClean="0"/>
              <a:t>plagiranje, fabriciranje, falsificiranje</a:t>
            </a:r>
          </a:p>
          <a:p>
            <a:r>
              <a:rPr lang="hr-HR" dirty="0" smtClean="0"/>
              <a:t>suradnja</a:t>
            </a:r>
          </a:p>
          <a:p>
            <a:r>
              <a:rPr lang="hr-HR" dirty="0" smtClean="0"/>
              <a:t>originalnost</a:t>
            </a:r>
          </a:p>
          <a:p>
            <a:r>
              <a:rPr lang="hr-HR" dirty="0" err="1" smtClean="0"/>
              <a:t>CoI</a:t>
            </a:r>
            <a:endParaRPr lang="hr-HR" dirty="0" smtClean="0"/>
          </a:p>
          <a:p>
            <a:endParaRPr lang="hr-HR" dirty="0"/>
          </a:p>
          <a:p>
            <a:r>
              <a:rPr lang="hr-HR" dirty="0" smtClean="0"/>
              <a:t>časopisi </a:t>
            </a:r>
            <a:r>
              <a:rPr lang="hr-HR" b="1" dirty="0" smtClean="0"/>
              <a:t>bez </a:t>
            </a:r>
            <a:r>
              <a:rPr lang="hr-HR" dirty="0" smtClean="0"/>
              <a:t>osporenih (</a:t>
            </a:r>
            <a:r>
              <a:rPr lang="hr-HR" i="1" dirty="0" err="1" smtClean="0"/>
              <a:t>retracted</a:t>
            </a:r>
            <a:r>
              <a:rPr lang="hr-HR" dirty="0" smtClean="0"/>
              <a:t>) radova, bez korekcija, ispravaka…</a:t>
            </a:r>
          </a:p>
          <a:p>
            <a:r>
              <a:rPr lang="hr-HR" b="1" dirty="0" smtClean="0"/>
              <a:t>brisanje</a:t>
            </a:r>
            <a:r>
              <a:rPr lang="hr-HR" dirty="0" smtClean="0"/>
              <a:t> osporenih radova???</a:t>
            </a:r>
          </a:p>
          <a:p>
            <a:r>
              <a:rPr lang="hr-HR" b="1" dirty="0" smtClean="0"/>
              <a:t>mijenjanje već objavljenih radova (nakon nekoliko mjeseci ili godina)???</a:t>
            </a:r>
            <a:endParaRPr lang="hr-HR" b="1" dirty="0"/>
          </a:p>
        </p:txBody>
      </p:sp>
      <p:sp>
        <p:nvSpPr>
          <p:cNvPr id="5" name="TextBox 4"/>
          <p:cNvSpPr txBox="1"/>
          <p:nvPr/>
        </p:nvSpPr>
        <p:spPr>
          <a:xfrm>
            <a:off x="7333130" y="5284851"/>
            <a:ext cx="3558988" cy="1200329"/>
          </a:xfrm>
          <a:prstGeom prst="rect">
            <a:avLst/>
          </a:prstGeom>
          <a:solidFill>
            <a:srgbClr val="FFC000"/>
          </a:solidFill>
        </p:spPr>
        <p:txBody>
          <a:bodyPr wrap="square" rtlCol="0">
            <a:spAutoFit/>
          </a:bodyPr>
          <a:lstStyle/>
          <a:p>
            <a:r>
              <a:rPr lang="hr-HR" dirty="0" err="1" smtClean="0"/>
              <a:t>rejection</a:t>
            </a:r>
            <a:r>
              <a:rPr lang="hr-HR" dirty="0" smtClean="0"/>
              <a:t> vs </a:t>
            </a:r>
            <a:r>
              <a:rPr lang="hr-HR" dirty="0" err="1" smtClean="0"/>
              <a:t>retraction</a:t>
            </a:r>
            <a:endParaRPr lang="hr-HR" dirty="0" smtClean="0"/>
          </a:p>
          <a:p>
            <a:endParaRPr lang="hr-HR" dirty="0" smtClean="0"/>
          </a:p>
          <a:p>
            <a:pPr algn="ctr"/>
            <a:r>
              <a:rPr lang="hr-HR" dirty="0" smtClean="0"/>
              <a:t>Preporuka: Bodovi za postotak odbijenih radova</a:t>
            </a:r>
            <a:endParaRPr lang="hr-HR" dirty="0"/>
          </a:p>
        </p:txBody>
      </p:sp>
      <p:sp>
        <p:nvSpPr>
          <p:cNvPr id="6" name="Footer Placeholder 5"/>
          <p:cNvSpPr>
            <a:spLocks noGrp="1"/>
          </p:cNvSpPr>
          <p:nvPr>
            <p:ph type="ftr" sz="quarter" idx="11"/>
          </p:nvPr>
        </p:nvSpPr>
        <p:spPr/>
        <p:txBody>
          <a:bodyPr/>
          <a:lstStyle/>
          <a:p>
            <a:r>
              <a:rPr lang="pl-PL" smtClean="0"/>
              <a:t>Jadranka Stojanovski - ZNANOST, ZNANSTVENA KOMUNIKACIJA I ČASOPISI, Mostar 2020</a:t>
            </a:r>
            <a:endParaRPr lang="hr-HR" dirty="0"/>
          </a:p>
        </p:txBody>
      </p:sp>
      <p:sp>
        <p:nvSpPr>
          <p:cNvPr id="7" name="TextBox 6"/>
          <p:cNvSpPr txBox="1"/>
          <p:nvPr/>
        </p:nvSpPr>
        <p:spPr>
          <a:xfrm>
            <a:off x="7252448" y="2129586"/>
            <a:ext cx="4252164" cy="1477328"/>
          </a:xfrm>
          <a:prstGeom prst="rect">
            <a:avLst/>
          </a:prstGeom>
          <a:solidFill>
            <a:srgbClr val="FFC000"/>
          </a:solidFill>
        </p:spPr>
        <p:txBody>
          <a:bodyPr wrap="square" rtlCol="0">
            <a:spAutoFit/>
          </a:bodyPr>
          <a:lstStyle/>
          <a:p>
            <a:pPr algn="ctr"/>
            <a:r>
              <a:rPr lang="hr-HR" dirty="0" smtClean="0"/>
              <a:t>Preporuka: Dodatno bodovati etičke standarde, dodatno bodovati kvalitetan opis postupaka pri plagiranju, fabriciranju, falsificiranju, sukobu interesa i dr.!!!</a:t>
            </a:r>
            <a:endParaRPr lang="hr-HR" dirty="0"/>
          </a:p>
        </p:txBody>
      </p:sp>
    </p:spTree>
    <p:extLst>
      <p:ext uri="{BB962C8B-B14F-4D97-AF65-F5344CB8AC3E}">
        <p14:creationId xmlns:p14="http://schemas.microsoft.com/office/powerpoint/2010/main" val="32376302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WoS</a:t>
            </a:r>
            <a:r>
              <a:rPr lang="hr-HR" dirty="0" smtClean="0"/>
              <a:t> (razlike između citatnih indeksa i ESCI)</a:t>
            </a:r>
            <a:endParaRPr lang="hr-HR" dirty="0"/>
          </a:p>
        </p:txBody>
      </p:sp>
      <p:sp>
        <p:nvSpPr>
          <p:cNvPr id="4" name="Footer Placeholder 3"/>
          <p:cNvSpPr>
            <a:spLocks noGrp="1"/>
          </p:cNvSpPr>
          <p:nvPr>
            <p:ph type="ftr" sz="quarter" idx="11"/>
          </p:nvPr>
        </p:nvSpPr>
        <p:spPr/>
        <p:txBody>
          <a:bodyPr/>
          <a:lstStyle/>
          <a:p>
            <a:r>
              <a:rPr lang="pl-PL" smtClean="0"/>
              <a:t>Jadranka Stojanovski - ZNANOST, ZNANSTVENA KOMUNIKACIJA I ČASOPISI, Mostar 2020</a:t>
            </a:r>
            <a:endParaRPr lang="hr-HR"/>
          </a:p>
        </p:txBody>
      </p:sp>
      <p:pic>
        <p:nvPicPr>
          <p:cNvPr id="1026" name="Picture 2" descr="Image result for esci clarivat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89212" y="2052917"/>
            <a:ext cx="4158817" cy="3778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esci clariv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3881" y="2645556"/>
            <a:ext cx="5219513" cy="29229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33882" y="1905000"/>
            <a:ext cx="5056094" cy="646331"/>
          </a:xfrm>
          <a:prstGeom prst="rect">
            <a:avLst/>
          </a:prstGeom>
          <a:noFill/>
        </p:spPr>
        <p:txBody>
          <a:bodyPr wrap="square" rtlCol="0">
            <a:spAutoFit/>
          </a:bodyPr>
          <a:lstStyle/>
          <a:p>
            <a:r>
              <a:rPr lang="hr-HR" dirty="0" smtClean="0"/>
              <a:t>Primjer Ekonomskog fakulteta u Zagrebu pokazuje nerazumijevanje</a:t>
            </a:r>
            <a:endParaRPr lang="hr-HR" dirty="0"/>
          </a:p>
        </p:txBody>
      </p:sp>
    </p:spTree>
    <p:extLst>
      <p:ext uri="{BB962C8B-B14F-4D97-AF65-F5344CB8AC3E}">
        <p14:creationId xmlns:p14="http://schemas.microsoft.com/office/powerpoint/2010/main" val="1513324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Opća pitanja</a:t>
            </a:r>
            <a:endParaRPr lang="hr-HR" b="1" dirty="0">
              <a:effectLst/>
            </a:endParaRPr>
          </a:p>
        </p:txBody>
      </p:sp>
      <p:sp>
        <p:nvSpPr>
          <p:cNvPr id="3" name="Content Placeholder 2"/>
          <p:cNvSpPr>
            <a:spLocks noGrp="1"/>
          </p:cNvSpPr>
          <p:nvPr>
            <p:ph idx="1"/>
          </p:nvPr>
        </p:nvSpPr>
        <p:spPr>
          <a:xfrm>
            <a:off x="1757082" y="1532964"/>
            <a:ext cx="10197352" cy="5150223"/>
          </a:xfrm>
        </p:spPr>
        <p:txBody>
          <a:bodyPr>
            <a:normAutofit/>
          </a:bodyPr>
          <a:lstStyle/>
          <a:p>
            <a:r>
              <a:rPr lang="hr-HR" dirty="0" smtClean="0"/>
              <a:t>“međunarodno” i „inozemno” </a:t>
            </a:r>
            <a:r>
              <a:rPr lang="hr-HR" dirty="0"/>
              <a:t>vs. </a:t>
            </a:r>
            <a:r>
              <a:rPr lang="hr-HR" dirty="0" smtClean="0"/>
              <a:t>“domaće</a:t>
            </a:r>
            <a:r>
              <a:rPr lang="hr-HR" dirty="0"/>
              <a:t>”. Kako ispraviti </a:t>
            </a:r>
            <a:r>
              <a:rPr lang="hr-HR" dirty="0" smtClean="0"/>
              <a:t>pogrešan </a:t>
            </a:r>
            <a:r>
              <a:rPr lang="hr-HR" dirty="0"/>
              <a:t>pristup prema pitanju “međunarodne” vidljivosti i prema "domaćim" časopisima? </a:t>
            </a:r>
            <a:endParaRPr lang="hr-HR" dirty="0" smtClean="0"/>
          </a:p>
          <a:p>
            <a:pPr lvl="1"/>
            <a:r>
              <a:rPr lang="hr-HR" dirty="0" smtClean="0"/>
              <a:t>Što </a:t>
            </a:r>
            <a:r>
              <a:rPr lang="hr-HR" dirty="0"/>
              <a:t>je to </a:t>
            </a:r>
            <a:r>
              <a:rPr lang="hr-HR" dirty="0" smtClean="0"/>
              <a:t>međunarodni/inozemni časopis (međunarodna recenzija, međunarodno uredništvo, inozemni izdavač/nakladnik/vlasnik...)? </a:t>
            </a:r>
          </a:p>
          <a:p>
            <a:pPr lvl="1"/>
            <a:r>
              <a:rPr lang="hr-HR" dirty="0" smtClean="0"/>
              <a:t>Što </a:t>
            </a:r>
            <a:r>
              <a:rPr lang="hr-HR" dirty="0"/>
              <a:t>je </a:t>
            </a:r>
            <a:r>
              <a:rPr lang="hr-HR" dirty="0" smtClean="0"/>
              <a:t>točno </a:t>
            </a:r>
            <a:r>
              <a:rPr lang="hr-HR" dirty="0"/>
              <a:t>međunarodna </a:t>
            </a:r>
            <a:r>
              <a:rPr lang="hr-HR" dirty="0" smtClean="0"/>
              <a:t>vidljivost (prisutnost na Google Scholaru, indeksiranost u komercijalnim bazama podataka...)? </a:t>
            </a:r>
          </a:p>
          <a:p>
            <a:pPr lvl="1"/>
            <a:r>
              <a:rPr lang="hr-HR" dirty="0" smtClean="0"/>
              <a:t>Trebali </a:t>
            </a:r>
            <a:r>
              <a:rPr lang="hr-HR" dirty="0"/>
              <a:t>li kriterij “međunarodnosti” zamijeniti kriterijem </a:t>
            </a:r>
            <a:r>
              <a:rPr lang="hr-HR" dirty="0" smtClean="0"/>
              <a:t>kvalitete? </a:t>
            </a:r>
          </a:p>
          <a:p>
            <a:r>
              <a:rPr lang="hr-HR" dirty="0" smtClean="0"/>
              <a:t>Kako </a:t>
            </a:r>
            <a:r>
              <a:rPr lang="hr-HR" dirty="0"/>
              <a:t>jačati institucije, znanstvenike, </a:t>
            </a:r>
            <a:r>
              <a:rPr lang="hr-HR" dirty="0" smtClean="0"/>
              <a:t>časopise?</a:t>
            </a:r>
            <a:endParaRPr lang="hr-HR" b="0" dirty="0" smtClean="0">
              <a:effectLst/>
            </a:endParaRPr>
          </a:p>
          <a:p>
            <a:r>
              <a:rPr lang="hr-HR" dirty="0" smtClean="0"/>
              <a:t>Treba </a:t>
            </a:r>
            <a:r>
              <a:rPr lang="hr-HR" dirty="0"/>
              <a:t>li podupirati edukaciju članova </a:t>
            </a:r>
            <a:r>
              <a:rPr lang="hr-HR" dirty="0" smtClean="0"/>
              <a:t>uredništava</a:t>
            </a:r>
            <a:r>
              <a:rPr lang="hr-HR" dirty="0"/>
              <a:t>?</a:t>
            </a:r>
            <a:endParaRPr lang="hr-HR" b="0" dirty="0" smtClean="0">
              <a:effectLst/>
            </a:endParaRPr>
          </a:p>
        </p:txBody>
      </p:sp>
      <p:sp>
        <p:nvSpPr>
          <p:cNvPr id="4" name="Footer Placeholder 3"/>
          <p:cNvSpPr>
            <a:spLocks noGrp="1"/>
          </p:cNvSpPr>
          <p:nvPr>
            <p:ph type="ftr" sz="quarter" idx="11"/>
          </p:nvPr>
        </p:nvSpPr>
        <p:spPr/>
        <p:txBody>
          <a:bodyPr/>
          <a:lstStyle/>
          <a:p>
            <a:r>
              <a:rPr lang="pl-PL" smtClean="0"/>
              <a:t>Jadranka Stojanovski - ZNANOST, ZNANSTVENA KOMUNIKACIJA I ČASOPISI, Mostar 2020</a:t>
            </a:r>
            <a:endParaRPr lang="hr-HR"/>
          </a:p>
        </p:txBody>
      </p:sp>
    </p:spTree>
    <p:extLst>
      <p:ext uri="{BB962C8B-B14F-4D97-AF65-F5344CB8AC3E}">
        <p14:creationId xmlns:p14="http://schemas.microsoft.com/office/powerpoint/2010/main" val="31351602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hrcak.srce.hr/logo/3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75237">
            <a:off x="4727848" y="1626269"/>
            <a:ext cx="2857500" cy="3676651"/>
          </a:xfrm>
          <a:prstGeom prst="rect">
            <a:avLst/>
          </a:prstGeom>
          <a:noFill/>
          <a:effectLst>
            <a:outerShdw blurRad="279400" dist="50800" dir="5400000" sx="105000" sy="105000" algn="ctr" rotWithShape="0">
              <a:schemeClr val="tx1">
                <a:alpha val="48000"/>
              </a:schemeClr>
            </a:outerShdw>
          </a:effectLst>
          <a:extLst>
            <a:ext uri="{909E8E84-426E-40DD-AFC4-6F175D3DCCD1}">
              <a14:hiddenFill xmlns:a14="http://schemas.microsoft.com/office/drawing/2010/main">
                <a:solidFill>
                  <a:srgbClr val="FFFFFF"/>
                </a:solidFill>
              </a14:hiddenFill>
            </a:ext>
          </a:extLst>
        </p:spPr>
      </p:pic>
      <p:pic>
        <p:nvPicPr>
          <p:cNvPr id="1026" name="Picture 2" descr="http://hrcak.srce.hr/logo/19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516920">
            <a:off x="2423592" y="1411958"/>
            <a:ext cx="2857500" cy="4105275"/>
          </a:xfrm>
          <a:prstGeom prst="rect">
            <a:avLst/>
          </a:prstGeom>
          <a:noFill/>
          <a:effectLst>
            <a:outerShdw blurRad="381000" dir="11280000" sx="104000" sy="104000" algn="tr" rotWithShape="0">
              <a:schemeClr val="tx1">
                <a:alpha val="50000"/>
              </a:schemeClr>
            </a:outerShdw>
          </a:effectLst>
          <a:extLst>
            <a:ext uri="{909E8E84-426E-40DD-AFC4-6F175D3DCCD1}">
              <a14:hiddenFill xmlns:a14="http://schemas.microsoft.com/office/drawing/2010/main">
                <a:solidFill>
                  <a:srgbClr val="FFFFFF"/>
                </a:solidFill>
              </a14:hiddenFill>
            </a:ext>
          </a:extLst>
        </p:spPr>
      </p:pic>
      <p:pic>
        <p:nvPicPr>
          <p:cNvPr id="1030" name="Picture 6" descr="http://hrcak.srce.hr/logo/16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89487">
            <a:off x="6888086" y="1232661"/>
            <a:ext cx="2857500" cy="4000501"/>
          </a:xfrm>
          <a:prstGeom prst="rect">
            <a:avLst/>
          </a:prstGeom>
          <a:noFill/>
          <a:effectLst>
            <a:outerShdw blurRad="203200" dist="38100" dir="2700000" sx="104000" sy="104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2" name="Picture 8" descr="http://hrcak.srce.hr/logo/15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111988">
            <a:off x="4661822" y="3250741"/>
            <a:ext cx="2857500" cy="4048125"/>
          </a:xfrm>
          <a:prstGeom prst="rect">
            <a:avLst/>
          </a:prstGeom>
          <a:noFill/>
          <a:effectLst>
            <a:outerShdw blurRad="228600" dist="38100" dir="2700000" sx="106000" sy="106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4" name="Picture 10" descr="http://hrcak.srce.hr/logo/19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327680">
            <a:off x="1764224" y="3479772"/>
            <a:ext cx="2381250" cy="329565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unizd.hr/Portals/0/Images/novosti/Liburna_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9893370">
            <a:off x="7461647" y="3345957"/>
            <a:ext cx="3228975"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hrcak.srce.hr/logo/16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23792" y="2155966"/>
            <a:ext cx="2857500" cy="4162426"/>
          </a:xfrm>
          <a:prstGeom prst="rect">
            <a:avLst/>
          </a:prstGeom>
          <a:noFill/>
          <a:effectLst>
            <a:outerShdw blurRad="190500" dist="38100" dir="2700000" sx="103000" sy="103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40" name="Picture 16" descr="http://www.unizd.hr/portals/4/Oeconomica/Novije_january2014/Naslovnica_new.jpe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775051">
            <a:off x="7195494" y="2550721"/>
            <a:ext cx="2998902" cy="4239102"/>
          </a:xfrm>
          <a:prstGeom prst="rect">
            <a:avLst/>
          </a:prstGeom>
          <a:noFill/>
          <a:effectLst>
            <a:outerShdw blurRad="203200" dist="38100" dir="2700000" sx="103000" sy="103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42" name="Picture 18" descr="http://hrcak.srce.hr/ojs/public/journals/10/homepageImage_hr_HR.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9599327">
            <a:off x="2499137" y="2366833"/>
            <a:ext cx="3281533" cy="3577701"/>
          </a:xfrm>
          <a:prstGeom prst="rect">
            <a:avLst/>
          </a:prstGeom>
          <a:noFill/>
          <a:effectLst>
            <a:outerShdw blurRad="127000" dist="38100" dir="8100000" sx="102000" sy="102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700754" y="139279"/>
            <a:ext cx="8911687" cy="1280890"/>
          </a:xfrm>
        </p:spPr>
        <p:txBody>
          <a:bodyPr/>
          <a:lstStyle/>
          <a:p>
            <a:r>
              <a:rPr lang="hr-HR" dirty="0" smtClean="0"/>
              <a:t>Hrvatski časopisi</a:t>
            </a:r>
            <a:endParaRPr lang="hr-HR" dirty="0"/>
          </a:p>
        </p:txBody>
      </p:sp>
      <p:sp>
        <p:nvSpPr>
          <p:cNvPr id="5" name="Content Placeholder 4"/>
          <p:cNvSpPr>
            <a:spLocks noGrp="1"/>
          </p:cNvSpPr>
          <p:nvPr>
            <p:ph idx="1"/>
          </p:nvPr>
        </p:nvSpPr>
        <p:spPr/>
        <p:txBody>
          <a:bodyPr/>
          <a:lstStyle/>
          <a:p>
            <a:endParaRPr lang="hr-HR"/>
          </a:p>
        </p:txBody>
      </p:sp>
      <p:sp>
        <p:nvSpPr>
          <p:cNvPr id="2" name="Footer Placeholder 1"/>
          <p:cNvSpPr>
            <a:spLocks noGrp="1"/>
          </p:cNvSpPr>
          <p:nvPr>
            <p:ph type="ftr" sz="quarter" idx="11"/>
          </p:nvPr>
        </p:nvSpPr>
        <p:spPr/>
        <p:txBody>
          <a:bodyPr/>
          <a:lstStyle/>
          <a:p>
            <a:r>
              <a:rPr lang="pl-PL" smtClean="0"/>
              <a:t>Jadranka Stojanovski - ZNANOST, ZNANSTVENA KOMUNIKACIJA I ČASOPISI, Mostar 2020</a:t>
            </a:r>
            <a:endParaRPr lang="hr-HR"/>
          </a:p>
        </p:txBody>
      </p:sp>
    </p:spTree>
    <p:extLst>
      <p:ext uri="{BB962C8B-B14F-4D97-AF65-F5344CB8AC3E}">
        <p14:creationId xmlns:p14="http://schemas.microsoft.com/office/powerpoint/2010/main" val="346739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fade">
                                      <p:cBhvr>
                                        <p:cTn id="11" dur="2000"/>
                                        <p:tgtEl>
                                          <p:spTgt spid="1028"/>
                                        </p:tgtEl>
                                      </p:cBhvr>
                                    </p:animEffect>
                                  </p:childTnLst>
                                </p:cTn>
                              </p:par>
                            </p:childTnLst>
                          </p:cTn>
                        </p:par>
                        <p:par>
                          <p:cTn id="12" fill="hold">
                            <p:stCondLst>
                              <p:cond delay="5000"/>
                            </p:stCondLst>
                            <p:childTnLst>
                              <p:par>
                                <p:cTn id="13" presetID="10" presetClass="entr" presetSubtype="0" fill="hold" nodeType="afterEffect">
                                  <p:stCondLst>
                                    <p:cond delay="3000"/>
                                  </p:stCondLst>
                                  <p:childTnLst>
                                    <p:set>
                                      <p:cBhvr>
                                        <p:cTn id="14" dur="1" fill="hold">
                                          <p:stCondLst>
                                            <p:cond delay="0"/>
                                          </p:stCondLst>
                                        </p:cTn>
                                        <p:tgtEl>
                                          <p:spTgt spid="1030"/>
                                        </p:tgtEl>
                                        <p:attrNameLst>
                                          <p:attrName>style.visibility</p:attrName>
                                        </p:attrNameLst>
                                      </p:cBhvr>
                                      <p:to>
                                        <p:strVal val="visible"/>
                                      </p:to>
                                    </p:set>
                                    <p:animEffect transition="in" filter="fade">
                                      <p:cBhvr>
                                        <p:cTn id="15" dur="2000"/>
                                        <p:tgtEl>
                                          <p:spTgt spid="1030"/>
                                        </p:tgtEl>
                                      </p:cBhvr>
                                    </p:animEffect>
                                  </p:childTnLst>
                                </p:cTn>
                              </p:par>
                            </p:childTnLst>
                          </p:cTn>
                        </p:par>
                        <p:par>
                          <p:cTn id="16" fill="hold">
                            <p:stCondLst>
                              <p:cond delay="10000"/>
                            </p:stCondLst>
                            <p:childTnLst>
                              <p:par>
                                <p:cTn id="17" presetID="10" presetClass="entr" presetSubtype="0" fill="hold" nodeType="afterEffect">
                                  <p:stCondLst>
                                    <p:cond delay="3000"/>
                                  </p:stCondLst>
                                  <p:childTnLst>
                                    <p:set>
                                      <p:cBhvr>
                                        <p:cTn id="18" dur="1" fill="hold">
                                          <p:stCondLst>
                                            <p:cond delay="0"/>
                                          </p:stCondLst>
                                        </p:cTn>
                                        <p:tgtEl>
                                          <p:spTgt spid="1032"/>
                                        </p:tgtEl>
                                        <p:attrNameLst>
                                          <p:attrName>style.visibility</p:attrName>
                                        </p:attrNameLst>
                                      </p:cBhvr>
                                      <p:to>
                                        <p:strVal val="visible"/>
                                      </p:to>
                                    </p:set>
                                    <p:animEffect transition="in" filter="fade">
                                      <p:cBhvr>
                                        <p:cTn id="19" dur="2000"/>
                                        <p:tgtEl>
                                          <p:spTgt spid="1032"/>
                                        </p:tgtEl>
                                      </p:cBhvr>
                                    </p:animEffect>
                                  </p:childTnLst>
                                </p:cTn>
                              </p:par>
                            </p:childTnLst>
                          </p:cTn>
                        </p:par>
                        <p:par>
                          <p:cTn id="20" fill="hold">
                            <p:stCondLst>
                              <p:cond delay="15000"/>
                            </p:stCondLst>
                            <p:childTnLst>
                              <p:par>
                                <p:cTn id="21" presetID="10" presetClass="entr" presetSubtype="0" fill="hold" nodeType="afterEffect">
                                  <p:stCondLst>
                                    <p:cond delay="3000"/>
                                  </p:stCondLst>
                                  <p:childTnLst>
                                    <p:set>
                                      <p:cBhvr>
                                        <p:cTn id="22" dur="1" fill="hold">
                                          <p:stCondLst>
                                            <p:cond delay="0"/>
                                          </p:stCondLst>
                                        </p:cTn>
                                        <p:tgtEl>
                                          <p:spTgt spid="1034"/>
                                        </p:tgtEl>
                                        <p:attrNameLst>
                                          <p:attrName>style.visibility</p:attrName>
                                        </p:attrNameLst>
                                      </p:cBhvr>
                                      <p:to>
                                        <p:strVal val="visible"/>
                                      </p:to>
                                    </p:set>
                                    <p:animEffect transition="in" filter="fade">
                                      <p:cBhvr>
                                        <p:cTn id="23" dur="2000"/>
                                        <p:tgtEl>
                                          <p:spTgt spid="1034"/>
                                        </p:tgtEl>
                                      </p:cBhvr>
                                    </p:animEffect>
                                  </p:childTnLst>
                                </p:cTn>
                              </p:par>
                            </p:childTnLst>
                          </p:cTn>
                        </p:par>
                        <p:par>
                          <p:cTn id="24" fill="hold">
                            <p:stCondLst>
                              <p:cond delay="20000"/>
                            </p:stCondLst>
                            <p:childTnLst>
                              <p:par>
                                <p:cTn id="25" presetID="10" presetClass="entr" presetSubtype="0" fill="hold" nodeType="afterEffect">
                                  <p:stCondLst>
                                    <p:cond delay="3000"/>
                                  </p:stCondLst>
                                  <p:childTnLst>
                                    <p:set>
                                      <p:cBhvr>
                                        <p:cTn id="26" dur="1" fill="hold">
                                          <p:stCondLst>
                                            <p:cond delay="0"/>
                                          </p:stCondLst>
                                        </p:cTn>
                                        <p:tgtEl>
                                          <p:spTgt spid="1036"/>
                                        </p:tgtEl>
                                        <p:attrNameLst>
                                          <p:attrName>style.visibility</p:attrName>
                                        </p:attrNameLst>
                                      </p:cBhvr>
                                      <p:to>
                                        <p:strVal val="visible"/>
                                      </p:to>
                                    </p:set>
                                    <p:animEffect transition="in" filter="fade">
                                      <p:cBhvr>
                                        <p:cTn id="27" dur="2000"/>
                                        <p:tgtEl>
                                          <p:spTgt spid="1036"/>
                                        </p:tgtEl>
                                      </p:cBhvr>
                                    </p:animEffect>
                                  </p:childTnLst>
                                </p:cTn>
                              </p:par>
                            </p:childTnLst>
                          </p:cTn>
                        </p:par>
                        <p:par>
                          <p:cTn id="28" fill="hold">
                            <p:stCondLst>
                              <p:cond delay="25000"/>
                            </p:stCondLst>
                            <p:childTnLst>
                              <p:par>
                                <p:cTn id="29" presetID="10" presetClass="entr" presetSubtype="0" fill="hold" nodeType="afterEffect">
                                  <p:stCondLst>
                                    <p:cond delay="3000"/>
                                  </p:stCondLst>
                                  <p:childTnLst>
                                    <p:set>
                                      <p:cBhvr>
                                        <p:cTn id="30" dur="1" fill="hold">
                                          <p:stCondLst>
                                            <p:cond delay="0"/>
                                          </p:stCondLst>
                                        </p:cTn>
                                        <p:tgtEl>
                                          <p:spTgt spid="1038"/>
                                        </p:tgtEl>
                                        <p:attrNameLst>
                                          <p:attrName>style.visibility</p:attrName>
                                        </p:attrNameLst>
                                      </p:cBhvr>
                                      <p:to>
                                        <p:strVal val="visible"/>
                                      </p:to>
                                    </p:set>
                                    <p:animEffect transition="in" filter="fade">
                                      <p:cBhvr>
                                        <p:cTn id="31" dur="2000"/>
                                        <p:tgtEl>
                                          <p:spTgt spid="1038"/>
                                        </p:tgtEl>
                                      </p:cBhvr>
                                    </p:animEffect>
                                  </p:childTnLst>
                                </p:cTn>
                              </p:par>
                            </p:childTnLst>
                          </p:cTn>
                        </p:par>
                        <p:par>
                          <p:cTn id="32" fill="hold">
                            <p:stCondLst>
                              <p:cond delay="30000"/>
                            </p:stCondLst>
                            <p:childTnLst>
                              <p:par>
                                <p:cTn id="33" presetID="10" presetClass="entr" presetSubtype="0" fill="hold" nodeType="afterEffect">
                                  <p:stCondLst>
                                    <p:cond delay="3000"/>
                                  </p:stCondLst>
                                  <p:childTnLst>
                                    <p:set>
                                      <p:cBhvr>
                                        <p:cTn id="34" dur="1" fill="hold">
                                          <p:stCondLst>
                                            <p:cond delay="0"/>
                                          </p:stCondLst>
                                        </p:cTn>
                                        <p:tgtEl>
                                          <p:spTgt spid="1040"/>
                                        </p:tgtEl>
                                        <p:attrNameLst>
                                          <p:attrName>style.visibility</p:attrName>
                                        </p:attrNameLst>
                                      </p:cBhvr>
                                      <p:to>
                                        <p:strVal val="visible"/>
                                      </p:to>
                                    </p:set>
                                    <p:animEffect transition="in" filter="fade">
                                      <p:cBhvr>
                                        <p:cTn id="35" dur="2000"/>
                                        <p:tgtEl>
                                          <p:spTgt spid="1040"/>
                                        </p:tgtEl>
                                      </p:cBhvr>
                                    </p:animEffect>
                                  </p:childTnLst>
                                </p:cTn>
                              </p:par>
                            </p:childTnLst>
                          </p:cTn>
                        </p:par>
                        <p:par>
                          <p:cTn id="36" fill="hold">
                            <p:stCondLst>
                              <p:cond delay="35000"/>
                            </p:stCondLst>
                            <p:childTnLst>
                              <p:par>
                                <p:cTn id="37" presetID="10" presetClass="entr" presetSubtype="0" fill="hold" nodeType="afterEffect">
                                  <p:stCondLst>
                                    <p:cond delay="3000"/>
                                  </p:stCondLst>
                                  <p:childTnLst>
                                    <p:set>
                                      <p:cBhvr>
                                        <p:cTn id="38" dur="1" fill="hold">
                                          <p:stCondLst>
                                            <p:cond delay="0"/>
                                          </p:stCondLst>
                                        </p:cTn>
                                        <p:tgtEl>
                                          <p:spTgt spid="1042"/>
                                        </p:tgtEl>
                                        <p:attrNameLst>
                                          <p:attrName>style.visibility</p:attrName>
                                        </p:attrNameLst>
                                      </p:cBhvr>
                                      <p:to>
                                        <p:strVal val="visible"/>
                                      </p:to>
                                    </p:set>
                                    <p:animEffect transition="in" filter="fade">
                                      <p:cBhvr>
                                        <p:cTn id="39" dur="2000"/>
                                        <p:tgtEl>
                                          <p:spTgt spid="1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Što je dobro?</a:t>
            </a:r>
            <a:endParaRPr lang="hr-HR" dirty="0"/>
          </a:p>
        </p:txBody>
      </p:sp>
      <p:sp>
        <p:nvSpPr>
          <p:cNvPr id="3" name="Content Placeholder 2"/>
          <p:cNvSpPr>
            <a:spLocks noGrp="1"/>
          </p:cNvSpPr>
          <p:nvPr>
            <p:ph idx="1"/>
          </p:nvPr>
        </p:nvSpPr>
        <p:spPr/>
        <p:txBody>
          <a:bodyPr/>
          <a:lstStyle/>
          <a:p>
            <a:r>
              <a:rPr lang="hr-HR" dirty="0" smtClean="0"/>
              <a:t>financiranje časopisa</a:t>
            </a:r>
          </a:p>
          <a:p>
            <a:r>
              <a:rPr lang="hr-HR" dirty="0" smtClean="0"/>
              <a:t>kriteriji koji se razvijaju i unaprjeđuju</a:t>
            </a:r>
          </a:p>
          <a:p>
            <a:r>
              <a:rPr lang="hr-HR" dirty="0" smtClean="0"/>
              <a:t>otvoreni pristup</a:t>
            </a:r>
          </a:p>
          <a:p>
            <a:r>
              <a:rPr lang="hr-HR" dirty="0" smtClean="0"/>
              <a:t>uvažavanje višejezičnosti (nedovoljne potpore paralelnom objavljivanju na više jezika)</a:t>
            </a:r>
          </a:p>
          <a:p>
            <a:r>
              <a:rPr lang="hr-HR" dirty="0" smtClean="0"/>
              <a:t>uvažavanje razlika između znanstvenih područja/polja/grana</a:t>
            </a:r>
          </a:p>
          <a:p>
            <a:r>
              <a:rPr lang="hr-HR" dirty="0" smtClean="0"/>
              <a:t>nenaplaćivanje autorima</a:t>
            </a:r>
          </a:p>
          <a:p>
            <a:r>
              <a:rPr lang="hr-HR" dirty="0" smtClean="0"/>
              <a:t>vrednovanje (volonterskog) uredničkog rada</a:t>
            </a:r>
            <a:endParaRPr lang="hr-HR" dirty="0"/>
          </a:p>
        </p:txBody>
      </p:sp>
      <p:sp>
        <p:nvSpPr>
          <p:cNvPr id="4" name="Footer Placeholder 3"/>
          <p:cNvSpPr>
            <a:spLocks noGrp="1"/>
          </p:cNvSpPr>
          <p:nvPr>
            <p:ph type="ftr" sz="quarter" idx="11"/>
          </p:nvPr>
        </p:nvSpPr>
        <p:spPr/>
        <p:txBody>
          <a:bodyPr/>
          <a:lstStyle/>
          <a:p>
            <a:r>
              <a:rPr lang="pl-PL" smtClean="0"/>
              <a:t>Jadranka Stojanovski - ZNANOST, ZNANSTVENA KOMUNIKACIJA I ČASOPISI, Mostar 2020</a:t>
            </a:r>
            <a:endParaRPr lang="hr-HR"/>
          </a:p>
        </p:txBody>
      </p:sp>
    </p:spTree>
    <p:extLst>
      <p:ext uri="{BB962C8B-B14F-4D97-AF65-F5344CB8AC3E}">
        <p14:creationId xmlns:p14="http://schemas.microsoft.com/office/powerpoint/2010/main" val="32223329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Što nije dobro?</a:t>
            </a:r>
            <a:endParaRPr lang="hr-HR" dirty="0"/>
          </a:p>
        </p:txBody>
      </p:sp>
      <p:sp>
        <p:nvSpPr>
          <p:cNvPr id="3" name="Content Placeholder 2"/>
          <p:cNvSpPr>
            <a:spLocks noGrp="1"/>
          </p:cNvSpPr>
          <p:nvPr>
            <p:ph idx="1"/>
          </p:nvPr>
        </p:nvSpPr>
        <p:spPr/>
        <p:txBody>
          <a:bodyPr>
            <a:normAutofit/>
          </a:bodyPr>
          <a:lstStyle/>
          <a:p>
            <a:r>
              <a:rPr lang="hr-HR" dirty="0" smtClean="0"/>
              <a:t>manjkavi recenzijski postupak (isključivo domaća recenzija, „urednička recenzija”, površna recenzija…)</a:t>
            </a:r>
          </a:p>
          <a:p>
            <a:r>
              <a:rPr lang="hr-HR" dirty="0" smtClean="0"/>
              <a:t>prevelik broj malih časopisa u istim znanstvenim područjima koji objavljuju nekoliko znanstvenih radova godišnje – motivirati objedinjavanje časopisa iz istih područja/polja/grana</a:t>
            </a:r>
          </a:p>
          <a:p>
            <a:r>
              <a:rPr lang="hr-HR" dirty="0" smtClean="0"/>
              <a:t>objavljivanje članova uredništva u „vlastitom” časopisu</a:t>
            </a:r>
          </a:p>
          <a:p>
            <a:r>
              <a:rPr lang="hr-HR" dirty="0" smtClean="0"/>
              <a:t>nedovoljna „brzina” usvajanja globalnih uređivačkih kriterija (posebno EU)</a:t>
            </a:r>
          </a:p>
          <a:p>
            <a:r>
              <a:rPr lang="hr-HR" dirty="0" smtClean="0"/>
              <a:t>forsiranje tiskanog koncepta časopisa</a:t>
            </a:r>
          </a:p>
          <a:p>
            <a:r>
              <a:rPr lang="hr-HR" dirty="0" smtClean="0"/>
              <a:t>nezadovoljavanje osnovnih tehničkih zahtjeva</a:t>
            </a:r>
          </a:p>
          <a:p>
            <a:r>
              <a:rPr lang="hr-HR" dirty="0" smtClean="0"/>
              <a:t>nedovoljna transparentnost uređivačkih politika</a:t>
            </a:r>
          </a:p>
          <a:p>
            <a:endParaRPr lang="hr-HR" dirty="0"/>
          </a:p>
        </p:txBody>
      </p:sp>
      <p:sp>
        <p:nvSpPr>
          <p:cNvPr id="4" name="Footer Placeholder 3"/>
          <p:cNvSpPr>
            <a:spLocks noGrp="1"/>
          </p:cNvSpPr>
          <p:nvPr>
            <p:ph type="ftr" sz="quarter" idx="11"/>
          </p:nvPr>
        </p:nvSpPr>
        <p:spPr/>
        <p:txBody>
          <a:bodyPr/>
          <a:lstStyle/>
          <a:p>
            <a:r>
              <a:rPr lang="pl-PL" smtClean="0"/>
              <a:t>Jadranka Stojanovski - ZNANOST, ZNANSTVENA KOMUNIKACIJA I ČASOPISI, Mostar 2020</a:t>
            </a:r>
            <a:endParaRPr lang="hr-HR"/>
          </a:p>
        </p:txBody>
      </p:sp>
    </p:spTree>
    <p:extLst>
      <p:ext uri="{BB962C8B-B14F-4D97-AF65-F5344CB8AC3E}">
        <p14:creationId xmlns:p14="http://schemas.microsoft.com/office/powerpoint/2010/main" val="39345145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Što treba unaprijediti u Kriterijima za financijsku potporu znanstvenim časopisima (Hrvatska)?</a:t>
            </a:r>
            <a:endParaRPr lang="hr-HR" dirty="0"/>
          </a:p>
        </p:txBody>
      </p:sp>
      <p:sp>
        <p:nvSpPr>
          <p:cNvPr id="3" name="Text Placeholder 2"/>
          <p:cNvSpPr>
            <a:spLocks noGrp="1"/>
          </p:cNvSpPr>
          <p:nvPr>
            <p:ph type="body" idx="1"/>
          </p:nvPr>
        </p:nvSpPr>
        <p:spPr/>
        <p:txBody>
          <a:bodyPr/>
          <a:lstStyle/>
          <a:p>
            <a:r>
              <a:rPr lang="hr-HR" dirty="0" smtClean="0"/>
              <a:t>Preporuke</a:t>
            </a:r>
            <a:endParaRPr lang="hr-HR" dirty="0"/>
          </a:p>
        </p:txBody>
      </p:sp>
      <p:sp>
        <p:nvSpPr>
          <p:cNvPr id="4" name="Footer Placeholder 3"/>
          <p:cNvSpPr>
            <a:spLocks noGrp="1"/>
          </p:cNvSpPr>
          <p:nvPr>
            <p:ph type="ftr" sz="quarter" idx="11"/>
          </p:nvPr>
        </p:nvSpPr>
        <p:spPr/>
        <p:txBody>
          <a:bodyPr/>
          <a:lstStyle/>
          <a:p>
            <a:r>
              <a:rPr lang="pl-PL" smtClean="0"/>
              <a:t>Jadranka Stojanovski - ZNANOST, ZNANSTVENA KOMUNIKACIJA I ČASOPISI, Mostar 2020</a:t>
            </a:r>
            <a:endParaRPr lang="hr-HR"/>
          </a:p>
        </p:txBody>
      </p:sp>
    </p:spTree>
    <p:extLst>
      <p:ext uri="{BB962C8B-B14F-4D97-AF65-F5344CB8AC3E}">
        <p14:creationId xmlns:p14="http://schemas.microsoft.com/office/powerpoint/2010/main" val="15365633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r-HR" dirty="0" smtClean="0"/>
              <a:t>Nužni uvjeti za dobivanje financijske potpore:</a:t>
            </a:r>
            <a:endParaRPr lang="hr-HR" dirty="0"/>
          </a:p>
        </p:txBody>
      </p:sp>
      <p:sp>
        <p:nvSpPr>
          <p:cNvPr id="5" name="Content Placeholder 4"/>
          <p:cNvSpPr>
            <a:spLocks noGrp="1"/>
          </p:cNvSpPr>
          <p:nvPr>
            <p:ph idx="1"/>
          </p:nvPr>
        </p:nvSpPr>
        <p:spPr>
          <a:xfrm>
            <a:off x="2589212" y="2133599"/>
            <a:ext cx="8915400" cy="4133385"/>
          </a:xfrm>
        </p:spPr>
        <p:txBody>
          <a:bodyPr>
            <a:normAutofit/>
          </a:bodyPr>
          <a:lstStyle/>
          <a:p>
            <a:r>
              <a:rPr lang="hr-HR" dirty="0" smtClean="0"/>
              <a:t>TRANSPARENTNOST UREĐIVAČKE POLITIKE</a:t>
            </a:r>
          </a:p>
          <a:p>
            <a:pPr fontAlgn="base"/>
            <a:r>
              <a:rPr lang="hr-HR" dirty="0"/>
              <a:t>javna dostupnost </a:t>
            </a:r>
            <a:r>
              <a:rPr lang="hr-HR" dirty="0" smtClean="0"/>
              <a:t>dokumenata </a:t>
            </a:r>
            <a:r>
              <a:rPr lang="hr-HR" dirty="0"/>
              <a:t>kao što su </a:t>
            </a:r>
          </a:p>
          <a:p>
            <a:pPr lvl="1" fontAlgn="base"/>
            <a:r>
              <a:rPr lang="hr-HR" dirty="0"/>
              <a:t>impresum</a:t>
            </a:r>
          </a:p>
          <a:p>
            <a:pPr lvl="1" fontAlgn="base"/>
            <a:r>
              <a:rPr lang="hr-HR" dirty="0" smtClean="0"/>
              <a:t>upute </a:t>
            </a:r>
            <a:r>
              <a:rPr lang="hr-HR" dirty="0"/>
              <a:t>za autore</a:t>
            </a:r>
          </a:p>
          <a:p>
            <a:pPr lvl="1" fontAlgn="base"/>
            <a:r>
              <a:rPr lang="hr-HR" dirty="0"/>
              <a:t>etički kodeks</a:t>
            </a:r>
          </a:p>
          <a:p>
            <a:pPr lvl="1" fontAlgn="base"/>
            <a:r>
              <a:rPr lang="hr-HR" dirty="0"/>
              <a:t>upute za recenzente </a:t>
            </a:r>
            <a:r>
              <a:rPr lang="hr-HR" dirty="0" smtClean="0"/>
              <a:t>(dodatno: obrazac za recenzente)</a:t>
            </a:r>
          </a:p>
          <a:p>
            <a:pPr lvl="1" fontAlgn="base"/>
            <a:r>
              <a:rPr lang="hr-HR" dirty="0"/>
              <a:t>autorskopravna pitanja - jasno definirani uvjeti korištenja (npr. Creative Commons licencijama), odnosi s autorima...</a:t>
            </a:r>
          </a:p>
          <a:p>
            <a:pPr lvl="1" fontAlgn="base"/>
            <a:r>
              <a:rPr lang="hr-HR" dirty="0" smtClean="0"/>
              <a:t>jasno </a:t>
            </a:r>
            <a:r>
              <a:rPr lang="hr-HR" dirty="0"/>
              <a:t>definirane obveze uredništva, vlasnika, </a:t>
            </a:r>
            <a:r>
              <a:rPr lang="hr-HR" dirty="0" smtClean="0"/>
              <a:t>izdavača/nakladnika, </a:t>
            </a:r>
            <a:r>
              <a:rPr lang="hr-HR" dirty="0"/>
              <a:t>financijera</a:t>
            </a:r>
          </a:p>
          <a:p>
            <a:pPr lvl="1" fontAlgn="base"/>
            <a:r>
              <a:rPr lang="hr-HR" dirty="0"/>
              <a:t>svrha, </a:t>
            </a:r>
            <a:r>
              <a:rPr lang="hr-HR" dirty="0" smtClean="0"/>
              <a:t>obuhvat, djelokrug (eng. </a:t>
            </a:r>
            <a:r>
              <a:rPr lang="hr-HR" i="1" dirty="0" smtClean="0"/>
              <a:t>scope</a:t>
            </a:r>
            <a:r>
              <a:rPr lang="hr-HR" dirty="0" smtClean="0"/>
              <a:t>)</a:t>
            </a:r>
            <a:endParaRPr lang="hr-HR" dirty="0"/>
          </a:p>
          <a:p>
            <a:pPr lvl="1" fontAlgn="base"/>
            <a:r>
              <a:rPr lang="hr-HR" dirty="0"/>
              <a:t>upute za tehnično </a:t>
            </a:r>
            <a:r>
              <a:rPr lang="hr-HR" dirty="0" smtClean="0"/>
              <a:t>oblikovanje </a:t>
            </a:r>
            <a:endParaRPr lang="hr-HR" dirty="0"/>
          </a:p>
        </p:txBody>
      </p:sp>
      <p:sp>
        <p:nvSpPr>
          <p:cNvPr id="2" name="Footer Placeholder 1"/>
          <p:cNvSpPr>
            <a:spLocks noGrp="1"/>
          </p:cNvSpPr>
          <p:nvPr>
            <p:ph type="ftr" sz="quarter" idx="11"/>
          </p:nvPr>
        </p:nvSpPr>
        <p:spPr/>
        <p:txBody>
          <a:bodyPr/>
          <a:lstStyle/>
          <a:p>
            <a:r>
              <a:rPr lang="pl-PL" smtClean="0"/>
              <a:t>Jadranka Stojanovski - ZNANOST, ZNANSTVENA KOMUNIKACIJA I ČASOPISI, Mostar 2020</a:t>
            </a:r>
            <a:endParaRPr lang="hr-HR"/>
          </a:p>
        </p:txBody>
      </p:sp>
    </p:spTree>
    <p:extLst>
      <p:ext uri="{BB962C8B-B14F-4D97-AF65-F5344CB8AC3E}">
        <p14:creationId xmlns:p14="http://schemas.microsoft.com/office/powerpoint/2010/main" val="3896703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4873" y="355169"/>
            <a:ext cx="8911687" cy="1280890"/>
          </a:xfrm>
        </p:spPr>
        <p:txBody>
          <a:bodyPr/>
          <a:lstStyle/>
          <a:p>
            <a:r>
              <a:rPr lang="hr-HR" dirty="0" smtClean="0"/>
              <a:t>„Proširiti” priznate troškove objavljivanja časopisa</a:t>
            </a:r>
            <a:endParaRPr lang="hr-HR" dirty="0"/>
          </a:p>
        </p:txBody>
      </p:sp>
      <p:sp>
        <p:nvSpPr>
          <p:cNvPr id="3" name="Content Placeholder 2"/>
          <p:cNvSpPr>
            <a:spLocks noGrp="1"/>
          </p:cNvSpPr>
          <p:nvPr>
            <p:ph idx="1"/>
          </p:nvPr>
        </p:nvSpPr>
        <p:spPr>
          <a:xfrm>
            <a:off x="1835426" y="2133600"/>
            <a:ext cx="10184296" cy="4572000"/>
          </a:xfrm>
        </p:spPr>
        <p:txBody>
          <a:bodyPr>
            <a:normAutofit/>
          </a:bodyPr>
          <a:lstStyle/>
          <a:p>
            <a:pPr marL="0" indent="0">
              <a:buNone/>
            </a:pPr>
            <a:r>
              <a:rPr lang="hr-HR" dirty="0" smtClean="0"/>
              <a:t>Preporuka:</a:t>
            </a:r>
          </a:p>
          <a:p>
            <a:r>
              <a:rPr lang="hr-HR" dirty="0" smtClean="0"/>
              <a:t>priprema tekstova (lektura, korektura, prijevod, DOI, uređivanje bibliografije, ugradnja grafike, audia, videa, vizualizacije podataka</a:t>
            </a:r>
          </a:p>
          <a:p>
            <a:r>
              <a:rPr lang="hr-HR" dirty="0" smtClean="0"/>
              <a:t>obrada (prijelom) – ukoliko se od autora </a:t>
            </a:r>
            <a:r>
              <a:rPr lang="hr-HR" b="1" dirty="0" smtClean="0"/>
              <a:t>ne</a:t>
            </a:r>
            <a:r>
              <a:rPr lang="hr-HR" dirty="0" smtClean="0"/>
              <a:t> traži </a:t>
            </a:r>
            <a:r>
              <a:rPr lang="hr-HR" i="1" dirty="0" err="1" smtClean="0"/>
              <a:t>camera-ready</a:t>
            </a:r>
            <a:r>
              <a:rPr lang="hr-HR" dirty="0" smtClean="0"/>
              <a:t> rukopis – smanjiti udio pripreme za tisak u odnosu na pripremu za online korištenje</a:t>
            </a:r>
          </a:p>
          <a:p>
            <a:r>
              <a:rPr lang="hr-HR" dirty="0"/>
              <a:t>priprema kvalitetnog </a:t>
            </a:r>
            <a:r>
              <a:rPr lang="hr-HR" dirty="0" smtClean="0"/>
              <a:t>pretraživog PDF </a:t>
            </a:r>
            <a:r>
              <a:rPr lang="hr-HR" dirty="0"/>
              <a:t>formata rada s pripadajućim metapodacima</a:t>
            </a:r>
          </a:p>
          <a:p>
            <a:r>
              <a:rPr lang="hr-HR" dirty="0"/>
              <a:t>priprema drugih formata rada (XML, HTML, ePUB, i dr</a:t>
            </a:r>
            <a:r>
              <a:rPr lang="hr-HR" dirty="0" smtClean="0"/>
              <a:t>.)</a:t>
            </a:r>
          </a:p>
          <a:p>
            <a:r>
              <a:rPr lang="hr-HR" dirty="0" smtClean="0"/>
              <a:t>digitalizacija starih brojeva, izdrada/održavanje mrežne stranice ili elektroničkog sustava za uređivanje časopisa</a:t>
            </a:r>
          </a:p>
          <a:p>
            <a:r>
              <a:rPr lang="hr-HR" dirty="0" smtClean="0"/>
              <a:t>sustavi za otkrivanje plagijata</a:t>
            </a:r>
          </a:p>
          <a:p>
            <a:r>
              <a:rPr lang="hr-HR" dirty="0"/>
              <a:t>uredski </a:t>
            </a:r>
            <a:r>
              <a:rPr lang="hr-HR" dirty="0" smtClean="0"/>
              <a:t>pribor, alati za uređivanje, honorari</a:t>
            </a:r>
            <a:r>
              <a:rPr lang="hr-HR" dirty="0"/>
              <a:t>...</a:t>
            </a:r>
          </a:p>
          <a:p>
            <a:endParaRPr lang="hr-HR" dirty="0" smtClean="0"/>
          </a:p>
        </p:txBody>
      </p:sp>
      <p:sp>
        <p:nvSpPr>
          <p:cNvPr id="4" name="Footer Placeholder 3"/>
          <p:cNvSpPr>
            <a:spLocks noGrp="1"/>
          </p:cNvSpPr>
          <p:nvPr>
            <p:ph type="ftr" sz="quarter" idx="11"/>
          </p:nvPr>
        </p:nvSpPr>
        <p:spPr/>
        <p:txBody>
          <a:bodyPr/>
          <a:lstStyle/>
          <a:p>
            <a:r>
              <a:rPr lang="pl-PL" smtClean="0"/>
              <a:t>Jadranka Stojanovski - ZNANOST, ZNANSTVENA KOMUNIKACIJA I ČASOPISI, Mostar 2020</a:t>
            </a:r>
            <a:endParaRPr lang="hr-HR"/>
          </a:p>
        </p:txBody>
      </p:sp>
    </p:spTree>
    <p:extLst>
      <p:ext uri="{BB962C8B-B14F-4D97-AF65-F5344CB8AC3E}">
        <p14:creationId xmlns:p14="http://schemas.microsoft.com/office/powerpoint/2010/main" val="3845254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8662" y="328274"/>
            <a:ext cx="8911687" cy="1280890"/>
          </a:xfrm>
        </p:spPr>
        <p:txBody>
          <a:bodyPr>
            <a:normAutofit fontScale="90000"/>
          </a:bodyPr>
          <a:lstStyle/>
          <a:p>
            <a:r>
              <a:rPr lang="hr-HR" dirty="0" smtClean="0"/>
              <a:t>U priznate troškove objavljivanja časopisa trebaju ući i naprednije funkcionalnosti</a:t>
            </a:r>
            <a:endParaRPr lang="hr-HR" dirty="0"/>
          </a:p>
        </p:txBody>
      </p:sp>
      <p:sp>
        <p:nvSpPr>
          <p:cNvPr id="3" name="Content Placeholder 2"/>
          <p:cNvSpPr>
            <a:spLocks noGrp="1"/>
          </p:cNvSpPr>
          <p:nvPr>
            <p:ph idx="1"/>
          </p:nvPr>
        </p:nvSpPr>
        <p:spPr>
          <a:xfrm>
            <a:off x="1835426" y="2133600"/>
            <a:ext cx="10184296" cy="4572000"/>
          </a:xfrm>
        </p:spPr>
        <p:txBody>
          <a:bodyPr>
            <a:normAutofit/>
          </a:bodyPr>
          <a:lstStyle/>
          <a:p>
            <a:pPr marL="0" indent="0">
              <a:buNone/>
            </a:pPr>
            <a:r>
              <a:rPr lang="hr-HR" dirty="0" smtClean="0"/>
              <a:t>Preporuka:</a:t>
            </a:r>
          </a:p>
          <a:p>
            <a:r>
              <a:rPr lang="hr-HR" dirty="0" smtClean="0"/>
              <a:t>pohrana istraživačkih podataka (r</a:t>
            </a:r>
            <a:r>
              <a:rPr lang="hr-HR" i="1" dirty="0" smtClean="0"/>
              <a:t>aw data, underlying data</a:t>
            </a:r>
            <a:r>
              <a:rPr lang="hr-HR" dirty="0" smtClean="0"/>
              <a:t>...)</a:t>
            </a:r>
          </a:p>
          <a:p>
            <a:r>
              <a:rPr lang="hr-HR" dirty="0" smtClean="0"/>
              <a:t>organiziranje otvorene recenzije</a:t>
            </a:r>
          </a:p>
          <a:p>
            <a:r>
              <a:rPr lang="hr-HR" dirty="0" smtClean="0"/>
              <a:t>objedinjavanje recenzentskih </a:t>
            </a:r>
            <a:r>
              <a:rPr lang="hr-HR" i="1" dirty="0" smtClean="0"/>
              <a:t>pool-</a:t>
            </a:r>
            <a:r>
              <a:rPr lang="hr-HR" dirty="0" smtClean="0"/>
              <a:t>ova za tematski srodne časopise</a:t>
            </a:r>
          </a:p>
          <a:p>
            <a:r>
              <a:rPr lang="hr-HR" dirty="0" smtClean="0"/>
              <a:t>vizualizacija podataka, multimedija</a:t>
            </a:r>
          </a:p>
          <a:p>
            <a:r>
              <a:rPr lang="hr-HR" dirty="0" smtClean="0"/>
              <a:t>druge napredne značajke znanstvenog izdavaštva</a:t>
            </a:r>
            <a:endParaRPr lang="hr-HR" dirty="0"/>
          </a:p>
        </p:txBody>
      </p:sp>
      <p:sp>
        <p:nvSpPr>
          <p:cNvPr id="4" name="Footer Placeholder 3"/>
          <p:cNvSpPr>
            <a:spLocks noGrp="1"/>
          </p:cNvSpPr>
          <p:nvPr>
            <p:ph type="ftr" sz="quarter" idx="11"/>
          </p:nvPr>
        </p:nvSpPr>
        <p:spPr/>
        <p:txBody>
          <a:bodyPr/>
          <a:lstStyle/>
          <a:p>
            <a:r>
              <a:rPr lang="pl-PL" smtClean="0"/>
              <a:t>Jadranka Stojanovski - ZNANOST, ZNANSTVENA KOMUNIKACIJA I ČASOPISI, Mostar 2020</a:t>
            </a:r>
            <a:endParaRPr lang="hr-HR"/>
          </a:p>
        </p:txBody>
      </p:sp>
    </p:spTree>
    <p:extLst>
      <p:ext uri="{BB962C8B-B14F-4D97-AF65-F5344CB8AC3E}">
        <p14:creationId xmlns:p14="http://schemas.microsoft.com/office/powerpoint/2010/main" val="6584013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Čimbenici</a:t>
            </a:r>
            <a:endParaRPr lang="hr-HR" dirty="0"/>
          </a:p>
        </p:txBody>
      </p:sp>
      <p:sp>
        <p:nvSpPr>
          <p:cNvPr id="3" name="Content Placeholder 2"/>
          <p:cNvSpPr>
            <a:spLocks noGrp="1"/>
          </p:cNvSpPr>
          <p:nvPr>
            <p:ph idx="1"/>
          </p:nvPr>
        </p:nvSpPr>
        <p:spPr>
          <a:xfrm>
            <a:off x="2589212" y="1483113"/>
            <a:ext cx="8915400" cy="5282122"/>
          </a:xfrm>
        </p:spPr>
        <p:txBody>
          <a:bodyPr>
            <a:normAutofit/>
          </a:bodyPr>
          <a:lstStyle/>
          <a:p>
            <a:r>
              <a:rPr lang="hr-HR" dirty="0" smtClean="0"/>
              <a:t>Preporuka:</a:t>
            </a:r>
          </a:p>
          <a:p>
            <a:r>
              <a:rPr lang="hr-HR" dirty="0" smtClean="0"/>
              <a:t>Čimbenik opsega: arke zamijeniti brojem zaprimljenih/odbijenih/recenziranih/prihvaćenih radova (radovi su ujednačene duljine, opseg u arcima nije mjera kvalitete...)</a:t>
            </a:r>
          </a:p>
          <a:p>
            <a:r>
              <a:rPr lang="hr-HR" dirty="0" smtClean="0"/>
              <a:t>Čimbenik težine teksta: revidirati, procijeniti angažman uredništva i ustanoviti u kojoj mjeri autor dostavlja priređen tekst, dodati ugradnju grafike visoke rezolucije, audia, videa, multimedije i alata za vizualizaciju podatka</a:t>
            </a:r>
          </a:p>
          <a:p>
            <a:r>
              <a:rPr lang="hr-HR" dirty="0" smtClean="0"/>
              <a:t>Čimbenik naklade – tisak smanjiti na minimum, tiskanu razmjenu treba financirati ustanova koja time nadopunjava fond knjižnica</a:t>
            </a:r>
          </a:p>
          <a:p>
            <a:pPr lvl="1"/>
            <a:r>
              <a:rPr lang="hr-HR" dirty="0" smtClean="0"/>
              <a:t>nikako ne bi trebalo sankcionirati/diskriminirati časopise koji nemaju tiskanu nakladu!!!</a:t>
            </a:r>
            <a:endParaRPr lang="hr-HR" dirty="0"/>
          </a:p>
        </p:txBody>
      </p:sp>
      <p:sp>
        <p:nvSpPr>
          <p:cNvPr id="4" name="Footer Placeholder 3"/>
          <p:cNvSpPr>
            <a:spLocks noGrp="1"/>
          </p:cNvSpPr>
          <p:nvPr>
            <p:ph type="ftr" sz="quarter" idx="11"/>
          </p:nvPr>
        </p:nvSpPr>
        <p:spPr/>
        <p:txBody>
          <a:bodyPr/>
          <a:lstStyle/>
          <a:p>
            <a:r>
              <a:rPr lang="pl-PL" smtClean="0"/>
              <a:t>Jadranka Stojanovski - ZNANOST, ZNANSTVENA KOMUNIKACIJA I ČASOPISI, Mostar 2020</a:t>
            </a:r>
            <a:endParaRPr lang="hr-HR"/>
          </a:p>
        </p:txBody>
      </p:sp>
    </p:spTree>
    <p:extLst>
      <p:ext uri="{BB962C8B-B14F-4D97-AF65-F5344CB8AC3E}">
        <p14:creationId xmlns:p14="http://schemas.microsoft.com/office/powerpoint/2010/main" val="3078014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Indeksiranost i citiranost (1)</a:t>
            </a:r>
            <a:endParaRPr lang="hr-HR" dirty="0"/>
          </a:p>
        </p:txBody>
      </p:sp>
      <p:sp>
        <p:nvSpPr>
          <p:cNvPr id="3" name="Content Placeholder 2"/>
          <p:cNvSpPr>
            <a:spLocks noGrp="1"/>
          </p:cNvSpPr>
          <p:nvPr>
            <p:ph idx="1"/>
          </p:nvPr>
        </p:nvSpPr>
        <p:spPr>
          <a:xfrm>
            <a:off x="2492299" y="1483111"/>
            <a:ext cx="8647770" cy="5118411"/>
          </a:xfrm>
        </p:spPr>
        <p:txBody>
          <a:bodyPr>
            <a:normAutofit/>
          </a:bodyPr>
          <a:lstStyle/>
          <a:p>
            <a:r>
              <a:rPr lang="hr-HR" dirty="0" smtClean="0"/>
              <a:t>revidirati utjecaj i značaj pojedinih komercijalnih baza podataka</a:t>
            </a:r>
          </a:p>
          <a:p>
            <a:r>
              <a:rPr lang="hr-HR" dirty="0" smtClean="0"/>
              <a:t>Web of Science Core Collection uključuje više baza podataka koje imaju različite razine selektivnosti:</a:t>
            </a:r>
          </a:p>
          <a:p>
            <a:r>
              <a:rPr lang="hr-HR" dirty="0" smtClean="0"/>
              <a:t>Science Citation Index Expanded, Social Science Citation Index, Arts and Humanities Citation Index, Emerging Source Citation Index, Current Chemical Reactions i Index Chemicus (ne navodim baze podataka koje uključuju knjige i zbornike skupova)</a:t>
            </a:r>
          </a:p>
          <a:p>
            <a:r>
              <a:rPr lang="hr-HR" dirty="0" smtClean="0"/>
              <a:t>ovaj popis podložan je promjenama sukladno </a:t>
            </a:r>
            <a:r>
              <a:rPr lang="hr-HR" b="1" dirty="0" smtClean="0"/>
              <a:t>tržišnim kriterijima</a:t>
            </a:r>
            <a:r>
              <a:rPr lang="hr-HR" dirty="0" smtClean="0"/>
              <a:t> tvrtke Clarivate Analytics</a:t>
            </a:r>
          </a:p>
          <a:p>
            <a:r>
              <a:rPr lang="hr-HR" dirty="0" smtClean="0"/>
              <a:t>također Science Citation Index više nije moguće izdvojiti iz Science Citation Index Expanded</a:t>
            </a:r>
          </a:p>
        </p:txBody>
      </p:sp>
      <p:sp>
        <p:nvSpPr>
          <p:cNvPr id="4" name="Footer Placeholder 3"/>
          <p:cNvSpPr>
            <a:spLocks noGrp="1"/>
          </p:cNvSpPr>
          <p:nvPr>
            <p:ph type="ftr" sz="quarter" idx="11"/>
          </p:nvPr>
        </p:nvSpPr>
        <p:spPr/>
        <p:txBody>
          <a:bodyPr/>
          <a:lstStyle/>
          <a:p>
            <a:r>
              <a:rPr lang="pl-PL" smtClean="0"/>
              <a:t>Jadranka Stojanovski - ZNANOST, ZNANSTVENA KOMUNIKACIJA I ČASOPISI, Mostar 2020</a:t>
            </a:r>
            <a:endParaRPr lang="hr-HR"/>
          </a:p>
        </p:txBody>
      </p:sp>
    </p:spTree>
    <p:extLst>
      <p:ext uri="{BB962C8B-B14F-4D97-AF65-F5344CB8AC3E}">
        <p14:creationId xmlns:p14="http://schemas.microsoft.com/office/powerpoint/2010/main" val="20196758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Metrika</a:t>
            </a:r>
            <a:endParaRPr lang="hr-HR" dirty="0"/>
          </a:p>
        </p:txBody>
      </p:sp>
      <p:sp>
        <p:nvSpPr>
          <p:cNvPr id="3" name="Content Placeholder 2"/>
          <p:cNvSpPr>
            <a:spLocks noGrp="1"/>
          </p:cNvSpPr>
          <p:nvPr>
            <p:ph idx="1"/>
          </p:nvPr>
        </p:nvSpPr>
        <p:spPr/>
        <p:txBody>
          <a:bodyPr/>
          <a:lstStyle/>
          <a:p>
            <a:r>
              <a:rPr lang="hr-HR" dirty="0" smtClean="0"/>
              <a:t>ukupna citiranost časopisa iz raspoloživih baza podataka</a:t>
            </a:r>
          </a:p>
          <a:p>
            <a:r>
              <a:rPr lang="hr-HR" dirty="0" smtClean="0"/>
              <a:t>h-</a:t>
            </a:r>
            <a:r>
              <a:rPr lang="hr-HR" dirty="0" err="1" smtClean="0"/>
              <a:t>index</a:t>
            </a:r>
            <a:endParaRPr lang="hr-HR" dirty="0" smtClean="0"/>
          </a:p>
          <a:p>
            <a:r>
              <a:rPr lang="hr-HR" dirty="0" smtClean="0"/>
              <a:t>citiranost radova objavljenih u prethodnoj godini</a:t>
            </a:r>
          </a:p>
          <a:p>
            <a:r>
              <a:rPr lang="hr-HR" dirty="0" smtClean="0"/>
              <a:t>gledati je li časopis iznad ili ispod prosjeka područja, razina </a:t>
            </a:r>
            <a:r>
              <a:rPr lang="hr-HR" dirty="0" err="1" smtClean="0"/>
              <a:t>kvartila</a:t>
            </a:r>
            <a:r>
              <a:rPr lang="hr-HR" dirty="0" smtClean="0"/>
              <a:t> je nepotrebna</a:t>
            </a:r>
          </a:p>
          <a:p>
            <a:r>
              <a:rPr lang="hr-HR" dirty="0" smtClean="0"/>
              <a:t>dodavanje altmetrijskih pokazatelja</a:t>
            </a:r>
          </a:p>
        </p:txBody>
      </p:sp>
      <p:sp>
        <p:nvSpPr>
          <p:cNvPr id="4" name="Footer Placeholder 3"/>
          <p:cNvSpPr>
            <a:spLocks noGrp="1"/>
          </p:cNvSpPr>
          <p:nvPr>
            <p:ph type="ftr" sz="quarter" idx="11"/>
          </p:nvPr>
        </p:nvSpPr>
        <p:spPr/>
        <p:txBody>
          <a:bodyPr/>
          <a:lstStyle/>
          <a:p>
            <a:r>
              <a:rPr lang="pl-PL" dirty="0" smtClean="0"/>
              <a:t>Jadranka Stojanovski - ZNANOST, ZNANSTVENA KOMUNIKACIJA I ČASOPISI, Mostar 2020</a:t>
            </a:r>
            <a:endParaRPr lang="hr-HR" dirty="0"/>
          </a:p>
        </p:txBody>
      </p:sp>
    </p:spTree>
    <p:extLst>
      <p:ext uri="{BB962C8B-B14F-4D97-AF65-F5344CB8AC3E}">
        <p14:creationId xmlns:p14="http://schemas.microsoft.com/office/powerpoint/2010/main" val="1713431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Opća pitanja</a:t>
            </a:r>
            <a:endParaRPr lang="hr-HR" b="1" dirty="0">
              <a:effectLst/>
            </a:endParaRPr>
          </a:p>
        </p:txBody>
      </p:sp>
      <p:sp>
        <p:nvSpPr>
          <p:cNvPr id="3" name="Content Placeholder 2"/>
          <p:cNvSpPr>
            <a:spLocks noGrp="1"/>
          </p:cNvSpPr>
          <p:nvPr>
            <p:ph idx="1"/>
          </p:nvPr>
        </p:nvSpPr>
        <p:spPr>
          <a:xfrm>
            <a:off x="1371600" y="1532964"/>
            <a:ext cx="10582834" cy="5150223"/>
          </a:xfrm>
        </p:spPr>
        <p:txBody>
          <a:bodyPr>
            <a:normAutofit/>
          </a:bodyPr>
          <a:lstStyle/>
          <a:p>
            <a:r>
              <a:rPr lang="hr-HR" dirty="0" smtClean="0"/>
              <a:t>dodatno </a:t>
            </a:r>
            <a:r>
              <a:rPr lang="hr-HR" b="1" dirty="0" smtClean="0"/>
              <a:t>vrednovanje rada urednika i recenzenata</a:t>
            </a:r>
            <a:r>
              <a:rPr lang="hr-HR" dirty="0" smtClean="0"/>
              <a:t> kroz sustave napredovanja</a:t>
            </a:r>
          </a:p>
          <a:p>
            <a:r>
              <a:rPr lang="hr-HR" dirty="0" smtClean="0"/>
              <a:t>je </a:t>
            </a:r>
            <a:r>
              <a:rPr lang="hr-HR" dirty="0"/>
              <a:t>li </a:t>
            </a:r>
            <a:r>
              <a:rPr lang="hr-HR" b="1" dirty="0"/>
              <a:t>udio stranih autora</a:t>
            </a:r>
            <a:r>
              <a:rPr lang="hr-HR" dirty="0"/>
              <a:t> </a:t>
            </a:r>
            <a:r>
              <a:rPr lang="hr-HR" dirty="0" smtClean="0"/>
              <a:t>prednost ili nedostatak? </a:t>
            </a:r>
            <a:r>
              <a:rPr lang="hr-HR" dirty="0"/>
              <a:t>Jesu li časopisi koji većinom objavljuju radove stranih autora (bez udjela domaćih) bolji ili lošiji od onih koji objavljuju većinu radova hrvatskih autora? Treba li poticati i međunarodno, međuinstitucionalno koautorstvo? Treba li sankcionirati (pre)veliki udio autora iz jedne ustanove ili iz </a:t>
            </a:r>
            <a:r>
              <a:rPr lang="hr-HR" dirty="0" smtClean="0"/>
              <a:t>uredništva časopisa?</a:t>
            </a:r>
            <a:endParaRPr lang="hr-HR" dirty="0"/>
          </a:p>
          <a:p>
            <a:r>
              <a:rPr lang="hr-HR" dirty="0" smtClean="0"/>
              <a:t>od udjela stranih/domaćih autora </a:t>
            </a:r>
            <a:r>
              <a:rPr lang="hr-HR" b="1" dirty="0" smtClean="0"/>
              <a:t>bitnije je smanjiti/ukloniti udio autora iz samo jedne ustanove i udio radova članova uredništva</a:t>
            </a:r>
            <a:r>
              <a:rPr lang="hr-HR" dirty="0" smtClean="0"/>
              <a:t> - za sve objavljene radove članova uredništva časopis mora javno i jasno deklarirati na koji je način osigurana nepristranost recenzijskog postupka.</a:t>
            </a:r>
          </a:p>
          <a:p>
            <a:r>
              <a:rPr lang="hr-HR" b="1" dirty="0"/>
              <a:t>kvaliteta rada uredništva</a:t>
            </a:r>
            <a:r>
              <a:rPr lang="hr-HR" dirty="0"/>
              <a:t> prenosi se na poboljšanu kvalitetu radova i časopisa, bez obzira na udio </a:t>
            </a:r>
            <a:r>
              <a:rPr lang="hr-HR" dirty="0" smtClean="0"/>
              <a:t>afilijacija</a:t>
            </a:r>
          </a:p>
          <a:p>
            <a:r>
              <a:rPr lang="hr-HR" dirty="0" smtClean="0"/>
              <a:t>kvalitetan časopis širi utjecaj</a:t>
            </a:r>
            <a:r>
              <a:rPr lang="hr-HR" dirty="0"/>
              <a:t> </a:t>
            </a:r>
            <a:r>
              <a:rPr lang="hr-HR" dirty="0" smtClean="0"/>
              <a:t>ustanove i države </a:t>
            </a:r>
            <a:r>
              <a:rPr lang="hr-HR" dirty="0"/>
              <a:t>u </a:t>
            </a:r>
            <a:r>
              <a:rPr lang="hr-HR" dirty="0" smtClean="0"/>
              <a:t>druge zemlje</a:t>
            </a:r>
          </a:p>
        </p:txBody>
      </p:sp>
      <p:sp>
        <p:nvSpPr>
          <p:cNvPr id="4" name="Footer Placeholder 3"/>
          <p:cNvSpPr>
            <a:spLocks noGrp="1"/>
          </p:cNvSpPr>
          <p:nvPr>
            <p:ph type="ftr" sz="quarter" idx="11"/>
          </p:nvPr>
        </p:nvSpPr>
        <p:spPr/>
        <p:txBody>
          <a:bodyPr/>
          <a:lstStyle/>
          <a:p>
            <a:r>
              <a:rPr lang="pl-PL" smtClean="0"/>
              <a:t>Jadranka Stojanovski - ZNANOST, ZNANSTVENA KOMUNIKACIJA I ČASOPISI, Mostar 2020</a:t>
            </a:r>
            <a:endParaRPr lang="hr-HR"/>
          </a:p>
        </p:txBody>
      </p:sp>
    </p:spTree>
    <p:extLst>
      <p:ext uri="{BB962C8B-B14F-4D97-AF65-F5344CB8AC3E}">
        <p14:creationId xmlns:p14="http://schemas.microsoft.com/office/powerpoint/2010/main" val="3009012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K</a:t>
            </a:r>
            <a:r>
              <a:rPr lang="hr-HR" dirty="0" smtClean="0"/>
              <a:t>valiteta </a:t>
            </a:r>
            <a:r>
              <a:rPr lang="hr-HR" dirty="0"/>
              <a:t>i transparentnost uređivačke politike</a:t>
            </a:r>
          </a:p>
        </p:txBody>
      </p:sp>
      <p:sp>
        <p:nvSpPr>
          <p:cNvPr id="3" name="Content Placeholder 2"/>
          <p:cNvSpPr>
            <a:spLocks noGrp="1"/>
          </p:cNvSpPr>
          <p:nvPr>
            <p:ph idx="1"/>
          </p:nvPr>
        </p:nvSpPr>
        <p:spPr>
          <a:xfrm>
            <a:off x="2592925" y="1972235"/>
            <a:ext cx="9495214" cy="4596161"/>
          </a:xfrm>
        </p:spPr>
        <p:txBody>
          <a:bodyPr>
            <a:normAutofit lnSpcReduction="10000"/>
          </a:bodyPr>
          <a:lstStyle/>
          <a:p>
            <a:pPr fontAlgn="base"/>
            <a:r>
              <a:rPr lang="hr-HR" dirty="0" smtClean="0"/>
              <a:t>poticanje transparentnosti uređivačke politike časopisa i svih uključenih procesa</a:t>
            </a:r>
          </a:p>
          <a:p>
            <a:pPr fontAlgn="base"/>
            <a:r>
              <a:rPr lang="hr-HR" dirty="0" smtClean="0"/>
              <a:t>poticanje kvalitete </a:t>
            </a:r>
            <a:r>
              <a:rPr lang="hr-HR" dirty="0"/>
              <a:t>i </a:t>
            </a:r>
            <a:r>
              <a:rPr lang="hr-HR" dirty="0" smtClean="0"/>
              <a:t>transparentnosti </a:t>
            </a:r>
            <a:r>
              <a:rPr lang="hr-HR" dirty="0"/>
              <a:t>recenzijskih postupaka</a:t>
            </a:r>
          </a:p>
          <a:p>
            <a:pPr fontAlgn="base"/>
            <a:endParaRPr lang="hr-HR" dirty="0"/>
          </a:p>
          <a:p>
            <a:pPr fontAlgn="base"/>
            <a:r>
              <a:rPr lang="hr-HR" dirty="0"/>
              <a:t>javna dostupnost kvalitetnih dokumenata kao što </a:t>
            </a:r>
            <a:r>
              <a:rPr lang="hr-HR" dirty="0" smtClean="0"/>
              <a:t>su: </a:t>
            </a:r>
          </a:p>
          <a:p>
            <a:pPr lvl="1" fontAlgn="base"/>
            <a:r>
              <a:rPr lang="hr-HR" dirty="0" smtClean="0"/>
              <a:t>impresum(</a:t>
            </a:r>
            <a:r>
              <a:rPr lang="hr-HR" i="1" dirty="0" err="1" smtClean="0"/>
              <a:t>musthead</a:t>
            </a:r>
            <a:r>
              <a:rPr lang="hr-HR" dirty="0"/>
              <a:t>)</a:t>
            </a:r>
            <a:endParaRPr lang="hr-HR" dirty="0" smtClean="0"/>
          </a:p>
          <a:p>
            <a:pPr lvl="1" fontAlgn="base"/>
            <a:r>
              <a:rPr lang="hr-HR" dirty="0" smtClean="0"/>
              <a:t>upute </a:t>
            </a:r>
            <a:r>
              <a:rPr lang="hr-HR" dirty="0"/>
              <a:t>za </a:t>
            </a:r>
            <a:r>
              <a:rPr lang="hr-HR" dirty="0" smtClean="0"/>
              <a:t>autore</a:t>
            </a:r>
          </a:p>
          <a:p>
            <a:pPr lvl="1" fontAlgn="base"/>
            <a:r>
              <a:rPr lang="hr-HR" dirty="0" smtClean="0"/>
              <a:t>etički kodeks</a:t>
            </a:r>
          </a:p>
          <a:p>
            <a:pPr lvl="1" fontAlgn="base"/>
            <a:r>
              <a:rPr lang="hr-HR" dirty="0" smtClean="0"/>
              <a:t>upute </a:t>
            </a:r>
            <a:r>
              <a:rPr lang="hr-HR" dirty="0"/>
              <a:t>za </a:t>
            </a:r>
            <a:r>
              <a:rPr lang="hr-HR" dirty="0" smtClean="0"/>
              <a:t>recenzente (pored obrasca!)</a:t>
            </a:r>
          </a:p>
          <a:p>
            <a:pPr lvl="1" fontAlgn="base"/>
            <a:r>
              <a:rPr lang="hr-HR" dirty="0"/>
              <a:t>autorskopravna pitanja - </a:t>
            </a:r>
            <a:r>
              <a:rPr lang="hr-HR" dirty="0" smtClean="0"/>
              <a:t>definirani </a:t>
            </a:r>
            <a:r>
              <a:rPr lang="hr-HR" dirty="0"/>
              <a:t>uvjeti korištenja (npr. Creative </a:t>
            </a:r>
            <a:r>
              <a:rPr lang="hr-HR" dirty="0" err="1"/>
              <a:t>Commons</a:t>
            </a:r>
            <a:r>
              <a:rPr lang="hr-HR" dirty="0"/>
              <a:t> </a:t>
            </a:r>
            <a:r>
              <a:rPr lang="hr-HR" dirty="0" smtClean="0"/>
              <a:t>licencije), </a:t>
            </a:r>
            <a:r>
              <a:rPr lang="hr-HR" dirty="0"/>
              <a:t>odnosi s autorima</a:t>
            </a:r>
            <a:r>
              <a:rPr lang="hr-HR" dirty="0" smtClean="0"/>
              <a:t>...</a:t>
            </a:r>
          </a:p>
          <a:p>
            <a:pPr lvl="1" fontAlgn="base"/>
            <a:r>
              <a:rPr lang="hr-HR" dirty="0" smtClean="0"/>
              <a:t>jasno </a:t>
            </a:r>
            <a:r>
              <a:rPr lang="hr-HR" dirty="0"/>
              <a:t>definirane obveze </a:t>
            </a:r>
            <a:r>
              <a:rPr lang="hr-HR" dirty="0" smtClean="0"/>
              <a:t>uredništva, vlasnika, izdavača, financijera</a:t>
            </a:r>
          </a:p>
          <a:p>
            <a:pPr lvl="1" fontAlgn="base"/>
            <a:r>
              <a:rPr lang="hr-HR" dirty="0" smtClean="0"/>
              <a:t>svrha</a:t>
            </a:r>
            <a:r>
              <a:rPr lang="hr-HR" dirty="0"/>
              <a:t>, </a:t>
            </a:r>
            <a:r>
              <a:rPr lang="hr-HR" dirty="0" smtClean="0"/>
              <a:t>obuhvat </a:t>
            </a:r>
            <a:r>
              <a:rPr lang="hr-HR" dirty="0"/>
              <a:t>(</a:t>
            </a:r>
            <a:r>
              <a:rPr lang="hr-HR" i="1" dirty="0"/>
              <a:t>scope</a:t>
            </a:r>
            <a:r>
              <a:rPr lang="hr-HR" dirty="0"/>
              <a:t>)..i ostalo, sukladno međunarodnim izdavačkim </a:t>
            </a:r>
            <a:r>
              <a:rPr lang="hr-HR" dirty="0" smtClean="0"/>
              <a:t>standardima</a:t>
            </a:r>
          </a:p>
          <a:p>
            <a:pPr lvl="1" fontAlgn="base"/>
            <a:r>
              <a:rPr lang="hr-HR" dirty="0"/>
              <a:t>upute za tehnično </a:t>
            </a:r>
            <a:r>
              <a:rPr lang="hr-HR" dirty="0" smtClean="0"/>
              <a:t>oblikovanje (najmanje važne, a najviše zastupljene)...</a:t>
            </a:r>
            <a:endParaRPr lang="hr-HR" dirty="0"/>
          </a:p>
        </p:txBody>
      </p:sp>
      <p:sp>
        <p:nvSpPr>
          <p:cNvPr id="4" name="Footer Placeholder 3"/>
          <p:cNvSpPr>
            <a:spLocks noGrp="1"/>
          </p:cNvSpPr>
          <p:nvPr>
            <p:ph type="ftr" sz="quarter" idx="11"/>
          </p:nvPr>
        </p:nvSpPr>
        <p:spPr>
          <a:xfrm rot="16200000">
            <a:off x="-3063875" y="3238313"/>
            <a:ext cx="6858000" cy="381374"/>
          </a:xfrm>
        </p:spPr>
        <p:txBody>
          <a:bodyPr/>
          <a:lstStyle/>
          <a:p>
            <a:r>
              <a:rPr lang="pl-PL" smtClean="0"/>
              <a:t>Jadranka Stojanovski - ZNANOST, ZNANSTVENA KOMUNIKACIJA I ČASOPISI, Mostar 2020</a:t>
            </a:r>
            <a:endParaRPr lang="hr-HR" dirty="0"/>
          </a:p>
        </p:txBody>
      </p:sp>
    </p:spTree>
    <p:extLst>
      <p:ext uri="{BB962C8B-B14F-4D97-AF65-F5344CB8AC3E}">
        <p14:creationId xmlns:p14="http://schemas.microsoft.com/office/powerpoint/2010/main" val="1574704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Sadržaj časopisa - kvaliteta i znanstveni udio</a:t>
            </a:r>
          </a:p>
        </p:txBody>
      </p:sp>
      <p:sp>
        <p:nvSpPr>
          <p:cNvPr id="3" name="Content Placeholder 2"/>
          <p:cNvSpPr>
            <a:spLocks noGrp="1"/>
          </p:cNvSpPr>
          <p:nvPr>
            <p:ph idx="1"/>
          </p:nvPr>
        </p:nvSpPr>
        <p:spPr>
          <a:xfrm>
            <a:off x="2418523" y="2133600"/>
            <a:ext cx="9086090" cy="3777622"/>
          </a:xfrm>
        </p:spPr>
        <p:txBody>
          <a:bodyPr>
            <a:normAutofit/>
          </a:bodyPr>
          <a:lstStyle/>
          <a:p>
            <a:r>
              <a:rPr lang="hr-HR" dirty="0" smtClean="0"/>
              <a:t>višejezičnost</a:t>
            </a:r>
          </a:p>
          <a:p>
            <a:r>
              <a:rPr lang="hr-HR" dirty="0" smtClean="0"/>
              <a:t>znanstveni udio </a:t>
            </a:r>
          </a:p>
          <a:p>
            <a:pPr marL="514350" indent="-514350">
              <a:buFont typeface="+mj-lt"/>
              <a:buAutoNum type="arabicPeriod"/>
            </a:pPr>
            <a:r>
              <a:rPr lang="hr-HR" dirty="0" smtClean="0"/>
              <a:t>koliko </a:t>
            </a:r>
            <a:r>
              <a:rPr lang="hr-HR" dirty="0"/>
              <a:t>je </a:t>
            </a:r>
            <a:r>
              <a:rPr lang="hr-HR" dirty="0" smtClean="0"/>
              <a:t>znanstvenih/stručnih/popularnih </a:t>
            </a:r>
            <a:r>
              <a:rPr lang="hr-HR" dirty="0"/>
              <a:t>radova u godištu </a:t>
            </a:r>
            <a:r>
              <a:rPr lang="hr-HR" b="1" dirty="0" smtClean="0"/>
              <a:t>objavljeno</a:t>
            </a:r>
          </a:p>
          <a:p>
            <a:pPr marL="514350" indent="-514350">
              <a:buFont typeface="+mj-lt"/>
              <a:buAutoNum type="arabicPeriod"/>
            </a:pPr>
            <a:r>
              <a:rPr lang="hr-HR" dirty="0" smtClean="0"/>
              <a:t>koliko </a:t>
            </a:r>
            <a:r>
              <a:rPr lang="hr-HR" dirty="0"/>
              <a:t>je ukupno </a:t>
            </a:r>
            <a:r>
              <a:rPr lang="hr-HR" b="1" dirty="0"/>
              <a:t>zaprimljenih</a:t>
            </a:r>
            <a:r>
              <a:rPr lang="hr-HR" dirty="0"/>
              <a:t> </a:t>
            </a:r>
            <a:r>
              <a:rPr lang="hr-HR" dirty="0" smtClean="0"/>
              <a:t>radova</a:t>
            </a:r>
          </a:p>
          <a:p>
            <a:pPr marL="514350" indent="-514350">
              <a:buFont typeface="+mj-lt"/>
              <a:buAutoNum type="arabicPeriod"/>
            </a:pPr>
            <a:r>
              <a:rPr lang="hr-HR" dirty="0" smtClean="0"/>
              <a:t>koliko </a:t>
            </a:r>
            <a:r>
              <a:rPr lang="hr-HR" dirty="0"/>
              <a:t>je od ukupno zaprimljenih radova </a:t>
            </a:r>
            <a:r>
              <a:rPr lang="hr-HR" b="1" dirty="0"/>
              <a:t>odbijeno na uredničkom </a:t>
            </a:r>
            <a:r>
              <a:rPr lang="hr-HR" b="1" dirty="0" smtClean="0"/>
              <a:t>pregledu</a:t>
            </a:r>
            <a:r>
              <a:rPr lang="hr-HR" dirty="0" smtClean="0"/>
              <a:t> </a:t>
            </a:r>
            <a:r>
              <a:rPr lang="hr-HR" dirty="0"/>
              <a:t>i </a:t>
            </a:r>
            <a:endParaRPr lang="hr-HR" dirty="0" smtClean="0"/>
          </a:p>
          <a:p>
            <a:pPr marL="514350" indent="-514350">
              <a:buFont typeface="+mj-lt"/>
              <a:buAutoNum type="arabicPeriod"/>
            </a:pPr>
            <a:r>
              <a:rPr lang="hr-HR" dirty="0" smtClean="0"/>
              <a:t>koliko </a:t>
            </a:r>
            <a:r>
              <a:rPr lang="hr-HR" dirty="0"/>
              <a:t>je radova odbijeno nakon </a:t>
            </a:r>
            <a:r>
              <a:rPr lang="hr-HR" b="1" dirty="0"/>
              <a:t>recenzentskoga postupka</a:t>
            </a:r>
            <a:r>
              <a:rPr lang="hr-HR" dirty="0"/>
              <a:t>. </a:t>
            </a:r>
            <a:endParaRPr lang="hr-HR" dirty="0" smtClean="0"/>
          </a:p>
          <a:p>
            <a:r>
              <a:rPr lang="hr-HR" dirty="0" smtClean="0"/>
              <a:t>ispravna procjena </a:t>
            </a:r>
            <a:r>
              <a:rPr lang="hr-HR" dirty="0"/>
              <a:t>voluminoznosti rada </a:t>
            </a:r>
            <a:r>
              <a:rPr lang="hr-HR" dirty="0" smtClean="0"/>
              <a:t>redakcije </a:t>
            </a:r>
            <a:r>
              <a:rPr lang="hr-HR" dirty="0"/>
              <a:t>i </a:t>
            </a:r>
            <a:r>
              <a:rPr lang="hr-HR" dirty="0" smtClean="0"/>
              <a:t>kvalitete</a:t>
            </a:r>
          </a:p>
        </p:txBody>
      </p:sp>
      <p:sp>
        <p:nvSpPr>
          <p:cNvPr id="4" name="Footer Placeholder 3"/>
          <p:cNvSpPr>
            <a:spLocks noGrp="1"/>
          </p:cNvSpPr>
          <p:nvPr>
            <p:ph type="ftr" sz="quarter" idx="11"/>
          </p:nvPr>
        </p:nvSpPr>
        <p:spPr/>
        <p:txBody>
          <a:bodyPr/>
          <a:lstStyle/>
          <a:p>
            <a:r>
              <a:rPr lang="pl-PL" smtClean="0"/>
              <a:t>Jadranka Stojanovski - ZNANOST, ZNANSTVENA KOMUNIKACIJA I ČASOPISI, Mostar 2020</a:t>
            </a:r>
            <a:endParaRPr lang="hr-HR"/>
          </a:p>
        </p:txBody>
      </p:sp>
    </p:spTree>
    <p:extLst>
      <p:ext uri="{BB962C8B-B14F-4D97-AF65-F5344CB8AC3E}">
        <p14:creationId xmlns:p14="http://schemas.microsoft.com/office/powerpoint/2010/main" val="3335111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Vidljivost i indeksiranost</a:t>
            </a:r>
          </a:p>
        </p:txBody>
      </p:sp>
      <p:sp>
        <p:nvSpPr>
          <p:cNvPr id="3" name="Content Placeholder 2"/>
          <p:cNvSpPr>
            <a:spLocks noGrp="1"/>
          </p:cNvSpPr>
          <p:nvPr>
            <p:ph idx="1"/>
          </p:nvPr>
        </p:nvSpPr>
        <p:spPr>
          <a:xfrm>
            <a:off x="931126" y="1825625"/>
            <a:ext cx="10422673" cy="4954316"/>
          </a:xfrm>
        </p:spPr>
        <p:txBody>
          <a:bodyPr>
            <a:normAutofit/>
          </a:bodyPr>
          <a:lstStyle/>
          <a:p>
            <a:r>
              <a:rPr lang="hr-HR" b="1" dirty="0" smtClean="0"/>
              <a:t>selektivne</a:t>
            </a:r>
            <a:r>
              <a:rPr lang="hr-HR" dirty="0" smtClean="0"/>
              <a:t> i </a:t>
            </a:r>
            <a:r>
              <a:rPr lang="hr-HR" b="1" dirty="0" smtClean="0"/>
              <a:t>neselektivne</a:t>
            </a:r>
            <a:r>
              <a:rPr lang="hr-HR" dirty="0" smtClean="0"/>
              <a:t> baze podataka</a:t>
            </a:r>
          </a:p>
          <a:p>
            <a:r>
              <a:rPr lang="hr-HR" dirty="0" smtClean="0"/>
              <a:t>popularne i relativno nepoznate baze podataka</a:t>
            </a:r>
          </a:p>
          <a:p>
            <a:r>
              <a:rPr lang="hr-HR" dirty="0" smtClean="0"/>
              <a:t>predmetne i višedisciplinarne baze podataka</a:t>
            </a:r>
          </a:p>
          <a:p>
            <a:endParaRPr lang="hr-HR" dirty="0" smtClean="0"/>
          </a:p>
          <a:p>
            <a:r>
              <a:rPr lang="hr-HR" dirty="0" smtClean="0"/>
              <a:t>indeksiranost </a:t>
            </a:r>
            <a:r>
              <a:rPr lang="hr-HR" dirty="0"/>
              <a:t>u međunarodnim bazama podataka </a:t>
            </a:r>
            <a:r>
              <a:rPr lang="hr-HR" dirty="0" smtClean="0"/>
              <a:t>(časopis bi </a:t>
            </a:r>
            <a:r>
              <a:rPr lang="hr-HR" dirty="0"/>
              <a:t>prvenstveno trebao biti indeksiran u </a:t>
            </a:r>
            <a:r>
              <a:rPr lang="hr-HR" dirty="0" err="1" smtClean="0"/>
              <a:t>Directory</a:t>
            </a:r>
            <a:r>
              <a:rPr lang="hr-HR" dirty="0" smtClean="0"/>
              <a:t> </a:t>
            </a:r>
            <a:r>
              <a:rPr lang="hr-HR" dirty="0" err="1" smtClean="0"/>
              <a:t>of</a:t>
            </a:r>
            <a:r>
              <a:rPr lang="hr-HR" dirty="0" smtClean="0"/>
              <a:t> Open Access </a:t>
            </a:r>
            <a:r>
              <a:rPr lang="hr-HR" dirty="0" err="1" smtClean="0"/>
              <a:t>Journals</a:t>
            </a:r>
            <a:r>
              <a:rPr lang="hr-HR" dirty="0" smtClean="0"/>
              <a:t>, zatim u osnovnoj </a:t>
            </a:r>
            <a:r>
              <a:rPr lang="hr-HR" dirty="0"/>
              <a:t>disciplinarnoj bazi podataka svog znanstvenog područja, a tek potom u višedisciplinarnim bazama podataka kao što su </a:t>
            </a:r>
            <a:r>
              <a:rPr lang="hr-HR" dirty="0" smtClean="0"/>
              <a:t>WoSCC </a:t>
            </a:r>
            <a:r>
              <a:rPr lang="hr-HR" dirty="0"/>
              <a:t>i </a:t>
            </a:r>
            <a:r>
              <a:rPr lang="hr-HR" dirty="0" err="1" smtClean="0"/>
              <a:t>Scopus</a:t>
            </a:r>
            <a:r>
              <a:rPr lang="hr-HR" dirty="0" smtClean="0"/>
              <a:t>)</a:t>
            </a:r>
          </a:p>
          <a:p>
            <a:r>
              <a:rPr lang="hr-HR" dirty="0" smtClean="0"/>
              <a:t>indeksiranost u DOAJ! Nužno (zahtjev Plana S).</a:t>
            </a:r>
          </a:p>
          <a:p>
            <a:r>
              <a:rPr lang="hr-HR" dirty="0" smtClean="0"/>
              <a:t>vidljivost – prisutnost na istraživačkim društvenim mrežama </a:t>
            </a:r>
            <a:r>
              <a:rPr lang="hr-HR" dirty="0"/>
              <a:t>(academia.edu; CiteSeerX, </a:t>
            </a:r>
            <a:r>
              <a:rPr lang="hr-HR" dirty="0" smtClean="0"/>
              <a:t>ResearchGate, Mendeley...)</a:t>
            </a:r>
          </a:p>
          <a:p>
            <a:r>
              <a:rPr lang="hr-HR" dirty="0" smtClean="0"/>
              <a:t>indeksiranost u </a:t>
            </a:r>
            <a:r>
              <a:rPr lang="hr-HR" dirty="0" err="1" smtClean="0"/>
              <a:t>Scopusu</a:t>
            </a:r>
            <a:r>
              <a:rPr lang="hr-HR" dirty="0" smtClean="0"/>
              <a:t> i WoSCC razmatrati „sa zrnom soli”</a:t>
            </a:r>
            <a:endParaRPr lang="hr-HR" dirty="0" smtClean="0">
              <a:solidFill>
                <a:schemeClr val="tx1"/>
              </a:solidFill>
            </a:endParaRPr>
          </a:p>
        </p:txBody>
      </p:sp>
      <p:sp>
        <p:nvSpPr>
          <p:cNvPr id="4" name="TextBox 3"/>
          <p:cNvSpPr txBox="1"/>
          <p:nvPr/>
        </p:nvSpPr>
        <p:spPr>
          <a:xfrm>
            <a:off x="7732715" y="1408806"/>
            <a:ext cx="4309947" cy="1754326"/>
          </a:xfrm>
          <a:prstGeom prst="rect">
            <a:avLst/>
          </a:prstGeom>
          <a:solidFill>
            <a:schemeClr val="accent2">
              <a:lumMod val="40000"/>
              <a:lumOff val="60000"/>
            </a:schemeClr>
          </a:solidFill>
        </p:spPr>
        <p:txBody>
          <a:bodyPr wrap="square" rtlCol="0">
            <a:spAutoFit/>
          </a:bodyPr>
          <a:lstStyle/>
          <a:p>
            <a:pPr algn="r"/>
            <a:r>
              <a:rPr lang="hr-HR" dirty="0" smtClean="0">
                <a:solidFill>
                  <a:srgbClr val="C00000"/>
                </a:solidFill>
              </a:rPr>
              <a:t>Aplicirati za indeksiranje u različite baze podataka!</a:t>
            </a:r>
          </a:p>
          <a:p>
            <a:pPr algn="r"/>
            <a:r>
              <a:rPr lang="hr-HR" dirty="0" smtClean="0">
                <a:solidFill>
                  <a:srgbClr val="C00000"/>
                </a:solidFill>
              </a:rPr>
              <a:t>Ažurnost podataka na SHERPA/ROMEO.</a:t>
            </a:r>
          </a:p>
          <a:p>
            <a:pPr algn="r"/>
            <a:r>
              <a:rPr lang="hr-HR" dirty="0" smtClean="0">
                <a:solidFill>
                  <a:srgbClr val="C00000"/>
                </a:solidFill>
              </a:rPr>
              <a:t>Važeće poveznice iz WoSCC i </a:t>
            </a:r>
            <a:r>
              <a:rPr lang="hr-HR" dirty="0" err="1" smtClean="0">
                <a:solidFill>
                  <a:srgbClr val="C00000"/>
                </a:solidFill>
              </a:rPr>
              <a:t>Scopusa</a:t>
            </a:r>
            <a:r>
              <a:rPr lang="hr-HR" dirty="0" smtClean="0">
                <a:solidFill>
                  <a:srgbClr val="C00000"/>
                </a:solidFill>
              </a:rPr>
              <a:t> na cjelovite tekstove</a:t>
            </a:r>
            <a:endParaRPr lang="hr-HR" dirty="0">
              <a:solidFill>
                <a:srgbClr val="C00000"/>
              </a:solidFill>
            </a:endParaRPr>
          </a:p>
        </p:txBody>
      </p:sp>
      <p:sp>
        <p:nvSpPr>
          <p:cNvPr id="5" name="Footer Placeholder 4"/>
          <p:cNvSpPr>
            <a:spLocks noGrp="1"/>
          </p:cNvSpPr>
          <p:nvPr>
            <p:ph type="ftr" sz="quarter" idx="11"/>
          </p:nvPr>
        </p:nvSpPr>
        <p:spPr/>
        <p:txBody>
          <a:bodyPr/>
          <a:lstStyle/>
          <a:p>
            <a:r>
              <a:rPr lang="pl-PL" smtClean="0"/>
              <a:t>Jadranka Stojanovski - ZNANOST, ZNANSTVENA KOMUNIKACIJA I ČASOPISI, Mostar 2020</a:t>
            </a:r>
            <a:endParaRPr lang="hr-HR"/>
          </a:p>
        </p:txBody>
      </p:sp>
    </p:spTree>
    <p:extLst>
      <p:ext uri="{BB962C8B-B14F-4D97-AF65-F5344CB8AC3E}">
        <p14:creationId xmlns:p14="http://schemas.microsoft.com/office/powerpoint/2010/main" val="767140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2666" y="131051"/>
            <a:ext cx="9814228" cy="1280890"/>
          </a:xfrm>
        </p:spPr>
        <p:txBody>
          <a:bodyPr/>
          <a:lstStyle/>
          <a:p>
            <a:r>
              <a:rPr lang="hr-HR" dirty="0"/>
              <a:t>Naprednije značajke u uredničkim/izdavačkim procesima</a:t>
            </a:r>
          </a:p>
        </p:txBody>
      </p:sp>
      <p:sp>
        <p:nvSpPr>
          <p:cNvPr id="3" name="Content Placeholder 2"/>
          <p:cNvSpPr>
            <a:spLocks noGrp="1"/>
          </p:cNvSpPr>
          <p:nvPr>
            <p:ph idx="1"/>
          </p:nvPr>
        </p:nvSpPr>
        <p:spPr>
          <a:xfrm>
            <a:off x="1721224" y="1411942"/>
            <a:ext cx="10039678" cy="5175780"/>
          </a:xfrm>
        </p:spPr>
        <p:txBody>
          <a:bodyPr>
            <a:normAutofit/>
          </a:bodyPr>
          <a:lstStyle/>
          <a:p>
            <a:pPr fontAlgn="base"/>
            <a:r>
              <a:rPr lang="hr-HR" dirty="0" smtClean="0"/>
              <a:t>poticanje uvođenja </a:t>
            </a:r>
            <a:r>
              <a:rPr lang="hr-HR" dirty="0"/>
              <a:t>što više elemenata suvremenog </a:t>
            </a:r>
            <a:r>
              <a:rPr lang="hr-HR" dirty="0" smtClean="0"/>
              <a:t>izdavaštva</a:t>
            </a:r>
            <a:endParaRPr lang="hr-HR" dirty="0"/>
          </a:p>
          <a:p>
            <a:pPr fontAlgn="base"/>
            <a:r>
              <a:rPr lang="hr-HR" dirty="0" smtClean="0"/>
              <a:t>primjena </a:t>
            </a:r>
            <a:r>
              <a:rPr lang="hr-HR" dirty="0"/>
              <a:t>nekog od softvera kao sto je </a:t>
            </a:r>
            <a:r>
              <a:rPr lang="hr-HR" dirty="0" smtClean="0"/>
              <a:t>Open Journal System (OJS) </a:t>
            </a:r>
            <a:r>
              <a:rPr lang="hr-HR" dirty="0"/>
              <a:t>npr. koji impliciraju dobro definirane procese </a:t>
            </a:r>
            <a:r>
              <a:rPr lang="hr-HR" dirty="0" smtClean="0"/>
              <a:t>uređivanja</a:t>
            </a:r>
          </a:p>
          <a:p>
            <a:pPr fontAlgn="base"/>
            <a:r>
              <a:rPr lang="hr-HR" dirty="0" smtClean="0"/>
              <a:t>kvalitetne web stranice i dodatne funkcionalnosti</a:t>
            </a:r>
          </a:p>
          <a:p>
            <a:pPr fontAlgn="base"/>
            <a:r>
              <a:rPr lang="hr-HR" dirty="0" smtClean="0"/>
              <a:t>otvoreni recenzijski postupak s javno dostupnim recenzijama</a:t>
            </a:r>
          </a:p>
          <a:p>
            <a:pPr fontAlgn="base"/>
            <a:r>
              <a:rPr lang="hr-HR" dirty="0" smtClean="0"/>
              <a:t>pohrana istraživačkih podataka (obavezna za H2020 projekate)</a:t>
            </a:r>
          </a:p>
          <a:p>
            <a:pPr fontAlgn="base"/>
            <a:r>
              <a:rPr lang="hr-HR" dirty="0" smtClean="0"/>
              <a:t>mogućnost komentiranja članaka</a:t>
            </a:r>
          </a:p>
          <a:p>
            <a:pPr fontAlgn="base"/>
            <a:r>
              <a:rPr lang="hr-HR" dirty="0" smtClean="0"/>
              <a:t>mogućnost dijeljenja članaka na društvenim mrežama</a:t>
            </a:r>
          </a:p>
          <a:p>
            <a:pPr fontAlgn="base"/>
            <a:r>
              <a:rPr lang="hr-HR" dirty="0" smtClean="0"/>
              <a:t>istaknuti metrijski (i altmetrijski) pokazatelji na web stranicama na razini rada</a:t>
            </a:r>
          </a:p>
          <a:p>
            <a:pPr fontAlgn="base"/>
            <a:r>
              <a:rPr lang="hr-HR" dirty="0" smtClean="0"/>
              <a:t>kvalitetan </a:t>
            </a:r>
            <a:r>
              <a:rPr lang="hr-HR" b="1" dirty="0" smtClean="0">
                <a:solidFill>
                  <a:schemeClr val="accent1"/>
                </a:solidFill>
              </a:rPr>
              <a:t>PRETRAŽIV/EDITABILAN</a:t>
            </a:r>
            <a:r>
              <a:rPr lang="hr-HR" dirty="0" smtClean="0"/>
              <a:t> PDF (s uključenim metapodacima), najbolje PDF/A</a:t>
            </a:r>
          </a:p>
          <a:p>
            <a:pPr fontAlgn="base"/>
            <a:r>
              <a:rPr lang="hr-HR" dirty="0" smtClean="0"/>
              <a:t>alternativni </a:t>
            </a:r>
            <a:r>
              <a:rPr lang="hr-HR" dirty="0"/>
              <a:t>formati teksta i </a:t>
            </a:r>
            <a:r>
              <a:rPr lang="hr-HR" dirty="0" smtClean="0"/>
              <a:t>priloga (pored PDF) kao npr. XML, HTML, ePUB, LaTeX i dr.</a:t>
            </a:r>
          </a:p>
          <a:p>
            <a:pPr fontAlgn="base"/>
            <a:r>
              <a:rPr lang="hr-HR" dirty="0" smtClean="0"/>
              <a:t>implementacija različitih medija (grafika, audio, video...)</a:t>
            </a:r>
          </a:p>
        </p:txBody>
      </p:sp>
      <p:sp>
        <p:nvSpPr>
          <p:cNvPr id="4" name="Footer Placeholder 3"/>
          <p:cNvSpPr>
            <a:spLocks noGrp="1"/>
          </p:cNvSpPr>
          <p:nvPr>
            <p:ph type="ftr" sz="quarter" idx="11"/>
          </p:nvPr>
        </p:nvSpPr>
        <p:spPr/>
        <p:txBody>
          <a:bodyPr/>
          <a:lstStyle/>
          <a:p>
            <a:r>
              <a:rPr lang="pl-PL" smtClean="0"/>
              <a:t>Jadranka Stojanovski - ZNANOST, ZNANSTVENA KOMUNIKACIJA I ČASOPISI, Mostar 2020</a:t>
            </a:r>
            <a:endParaRPr lang="hr-HR"/>
          </a:p>
        </p:txBody>
      </p:sp>
    </p:spTree>
    <p:extLst>
      <p:ext uri="{BB962C8B-B14F-4D97-AF65-F5344CB8AC3E}">
        <p14:creationId xmlns:p14="http://schemas.microsoft.com/office/powerpoint/2010/main" val="3057832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7864</TotalTime>
  <Words>4044</Words>
  <Application>Microsoft Office PowerPoint</Application>
  <PresentationFormat>Widescreen</PresentationFormat>
  <Paragraphs>419</Paragraphs>
  <Slides>49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Century Gothic</vt:lpstr>
      <vt:lpstr>Times New Roman</vt:lpstr>
      <vt:lpstr>Wingdings 3</vt:lpstr>
      <vt:lpstr>Wisp</vt:lpstr>
      <vt:lpstr> KRITERIJI KVALITETE ČASOPISA KAO KANALA ZNANSTVENE KOMUNIKACIJE</vt:lpstr>
      <vt:lpstr>Zašto su lokalni/regionalni časopisi važni?</vt:lpstr>
      <vt:lpstr>Zašto je važno objavljivanje (i) na materinjem (hrvatskom) jeziku?</vt:lpstr>
      <vt:lpstr>Opća pitanja</vt:lpstr>
      <vt:lpstr>Opća pitanja</vt:lpstr>
      <vt:lpstr>Kvaliteta i transparentnost uređivačke politike</vt:lpstr>
      <vt:lpstr>Sadržaj časopisa - kvaliteta i znanstveni udio</vt:lpstr>
      <vt:lpstr>Vidljivost i indeksiranost</vt:lpstr>
      <vt:lpstr>Naprednije značajke u uredničkim/izdavačkim procesima</vt:lpstr>
      <vt:lpstr>(Još) naprednije značajke u uredničkim/izdavačkim procesima</vt:lpstr>
      <vt:lpstr>Metrijski pokazatelji</vt:lpstr>
      <vt:lpstr>PowerPoint Presentation</vt:lpstr>
      <vt:lpstr>Važno, a zanemareno</vt:lpstr>
      <vt:lpstr>Transparentost financiranja</vt:lpstr>
      <vt:lpstr>Međunarodni kriteriji</vt:lpstr>
      <vt:lpstr>Pregled</vt:lpstr>
      <vt:lpstr>DOAJ kriteriji </vt:lpstr>
      <vt:lpstr>DOAJ kriteriji </vt:lpstr>
      <vt:lpstr>DOAJ kriteriji </vt:lpstr>
      <vt:lpstr>DOAJ Seal – journals that adhere to best practices</vt:lpstr>
      <vt:lpstr>Plan S</vt:lpstr>
      <vt:lpstr>Plan S</vt:lpstr>
      <vt:lpstr>journalquality.info – novi naslovi</vt:lpstr>
      <vt:lpstr>journalquality.info – novi naslovi</vt:lpstr>
      <vt:lpstr>journalquality.info – jedna zvjezdica</vt:lpstr>
      <vt:lpstr>journalquality.info – dvije zvjezdice</vt:lpstr>
      <vt:lpstr>journalquality.info – dvije zvjezdice</vt:lpstr>
      <vt:lpstr>journalquality.info – tri zvjezdice</vt:lpstr>
      <vt:lpstr>journalquality.info – tri zvjezdice</vt:lpstr>
      <vt:lpstr>Scopus kriteriji</vt:lpstr>
      <vt:lpstr>Scopus – JOURNAL POLICY</vt:lpstr>
      <vt:lpstr>Scopus - CONTENT</vt:lpstr>
      <vt:lpstr>Scopus – JOURNAL STANDING</vt:lpstr>
      <vt:lpstr>Scopus - REGULARITY</vt:lpstr>
      <vt:lpstr>Scopus – ONLINE AVAILABILITY</vt:lpstr>
      <vt:lpstr>Scopus – poor quality</vt:lpstr>
      <vt:lpstr>Scopus – re-evaluacija</vt:lpstr>
      <vt:lpstr>Etički standardi</vt:lpstr>
      <vt:lpstr>WoS (razlike između citatnih indeksa i ESCI)</vt:lpstr>
      <vt:lpstr>Hrvatski časopisi</vt:lpstr>
      <vt:lpstr>Što je dobro?</vt:lpstr>
      <vt:lpstr>Što nije dobro?</vt:lpstr>
      <vt:lpstr>Što treba unaprijediti u Kriterijima za financijsku potporu znanstvenim časopisima (Hrvatska)?</vt:lpstr>
      <vt:lpstr>Nužni uvjeti za dobivanje financijske potpore:</vt:lpstr>
      <vt:lpstr>„Proširiti” priznate troškove objavljivanja časopisa</vt:lpstr>
      <vt:lpstr>U priznate troškove objavljivanja časopisa trebaju ući i naprednije funkcionalnosti</vt:lpstr>
      <vt:lpstr>Čimbenici</vt:lpstr>
      <vt:lpstr>Indeksiranost i citiranost (1)</vt:lpstr>
      <vt:lpstr>Metrika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Kriteriji kvalitete časopisa kao kanala znanstvene komunikacije </dc:title>
  <dc:creator>Jadranka Stojanovski</dc:creator>
  <cp:lastModifiedBy>Jadranka S</cp:lastModifiedBy>
  <cp:revision>87</cp:revision>
  <dcterms:created xsi:type="dcterms:W3CDTF">2015-09-24T14:35:37Z</dcterms:created>
  <dcterms:modified xsi:type="dcterms:W3CDTF">2020-02-13T21:11:05Z</dcterms:modified>
</cp:coreProperties>
</file>