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2" r:id="rId2"/>
  </p:sldMasterIdLst>
  <p:notesMasterIdLst>
    <p:notesMasterId r:id="rId145"/>
  </p:notesMasterIdLst>
  <p:handoutMasterIdLst>
    <p:handoutMasterId r:id="rId146"/>
  </p:handoutMasterIdLst>
  <p:sldIdLst>
    <p:sldId id="260" r:id="rId3"/>
    <p:sldId id="263" r:id="rId4"/>
    <p:sldId id="258" r:id="rId5"/>
    <p:sldId id="322" r:id="rId6"/>
    <p:sldId id="323" r:id="rId7"/>
    <p:sldId id="337" r:id="rId8"/>
    <p:sldId id="334" r:id="rId9"/>
    <p:sldId id="333" r:id="rId10"/>
    <p:sldId id="339" r:id="rId11"/>
    <p:sldId id="332" r:id="rId12"/>
    <p:sldId id="293" r:id="rId13"/>
    <p:sldId id="345" r:id="rId14"/>
    <p:sldId id="357" r:id="rId15"/>
    <p:sldId id="346" r:id="rId16"/>
    <p:sldId id="343" r:id="rId17"/>
    <p:sldId id="341" r:id="rId18"/>
    <p:sldId id="347" r:id="rId19"/>
    <p:sldId id="349" r:id="rId20"/>
    <p:sldId id="330" r:id="rId21"/>
    <p:sldId id="348" r:id="rId22"/>
    <p:sldId id="324" r:id="rId23"/>
    <p:sldId id="325" r:id="rId24"/>
    <p:sldId id="326" r:id="rId25"/>
    <p:sldId id="327" r:id="rId26"/>
    <p:sldId id="328" r:id="rId27"/>
    <p:sldId id="329" r:id="rId28"/>
    <p:sldId id="294" r:id="rId29"/>
    <p:sldId id="297" r:id="rId30"/>
    <p:sldId id="298" r:id="rId31"/>
    <p:sldId id="299" r:id="rId32"/>
    <p:sldId id="300" r:id="rId33"/>
    <p:sldId id="301" r:id="rId34"/>
    <p:sldId id="302" r:id="rId35"/>
    <p:sldId id="303" r:id="rId36"/>
    <p:sldId id="304" r:id="rId37"/>
    <p:sldId id="305" r:id="rId38"/>
    <p:sldId id="307" r:id="rId39"/>
    <p:sldId id="308" r:id="rId40"/>
    <p:sldId id="306" r:id="rId41"/>
    <p:sldId id="309" r:id="rId42"/>
    <p:sldId id="312" r:id="rId43"/>
    <p:sldId id="311" r:id="rId44"/>
    <p:sldId id="355" r:id="rId45"/>
    <p:sldId id="356" r:id="rId46"/>
    <p:sldId id="350" r:id="rId47"/>
    <p:sldId id="351" r:id="rId48"/>
    <p:sldId id="352" r:id="rId49"/>
    <p:sldId id="353" r:id="rId50"/>
    <p:sldId id="358" r:id="rId51"/>
    <p:sldId id="354" r:id="rId52"/>
    <p:sldId id="283"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 id="406" r:id="rId101"/>
    <p:sldId id="407" r:id="rId102"/>
    <p:sldId id="408" r:id="rId103"/>
    <p:sldId id="409" r:id="rId104"/>
    <p:sldId id="410" r:id="rId105"/>
    <p:sldId id="411" r:id="rId106"/>
    <p:sldId id="412" r:id="rId107"/>
    <p:sldId id="413" r:id="rId108"/>
    <p:sldId id="414" r:id="rId109"/>
    <p:sldId id="415" r:id="rId110"/>
    <p:sldId id="416" r:id="rId111"/>
    <p:sldId id="417" r:id="rId112"/>
    <p:sldId id="418" r:id="rId113"/>
    <p:sldId id="419" r:id="rId114"/>
    <p:sldId id="420" r:id="rId115"/>
    <p:sldId id="421" r:id="rId116"/>
    <p:sldId id="422" r:id="rId117"/>
    <p:sldId id="423" r:id="rId118"/>
    <p:sldId id="424" r:id="rId119"/>
    <p:sldId id="425" r:id="rId120"/>
    <p:sldId id="426" r:id="rId121"/>
    <p:sldId id="427" r:id="rId122"/>
    <p:sldId id="428" r:id="rId123"/>
    <p:sldId id="429" r:id="rId124"/>
    <p:sldId id="430" r:id="rId125"/>
    <p:sldId id="431" r:id="rId126"/>
    <p:sldId id="432" r:id="rId127"/>
    <p:sldId id="433" r:id="rId128"/>
    <p:sldId id="434" r:id="rId129"/>
    <p:sldId id="435" r:id="rId130"/>
    <p:sldId id="436" r:id="rId131"/>
    <p:sldId id="437" r:id="rId132"/>
    <p:sldId id="438" r:id="rId133"/>
    <p:sldId id="439" r:id="rId134"/>
    <p:sldId id="440" r:id="rId135"/>
    <p:sldId id="441" r:id="rId136"/>
    <p:sldId id="442" r:id="rId137"/>
    <p:sldId id="443" r:id="rId138"/>
    <p:sldId id="444" r:id="rId139"/>
    <p:sldId id="445" r:id="rId140"/>
    <p:sldId id="446" r:id="rId141"/>
    <p:sldId id="447" r:id="rId142"/>
    <p:sldId id="448" r:id="rId143"/>
    <p:sldId id="449" r:id="rId144"/>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6D6D6"/>
    <a:srgbClr val="F2F2F2"/>
    <a:srgbClr val="2D3293"/>
    <a:srgbClr val="4687E6"/>
    <a:srgbClr val="5AC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p:restoredTop sz="73929" autoAdjust="0"/>
  </p:normalViewPr>
  <p:slideViewPr>
    <p:cSldViewPr snapToGrid="0" snapToObjects="1">
      <p:cViewPr>
        <p:scale>
          <a:sx n="33" d="100"/>
          <a:sy n="33" d="100"/>
        </p:scale>
        <p:origin x="1596" y="120"/>
      </p:cViewPr>
      <p:guideLst/>
    </p:cSldViewPr>
  </p:slideViewPr>
  <p:outlineViewPr>
    <p:cViewPr>
      <p:scale>
        <a:sx n="33" d="100"/>
        <a:sy n="33" d="100"/>
      </p:scale>
      <p:origin x="0" y="-4308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1" d="100"/>
          <a:sy n="161" d="100"/>
        </p:scale>
        <p:origin x="5048" y="21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5A852-C8E2-9D48-BA00-496CD8E656BB}" type="doc">
      <dgm:prSet loTypeId="urn:microsoft.com/office/officeart/2005/8/layout/lProcess3" loCatId="" qsTypeId="urn:microsoft.com/office/officeart/2005/8/quickstyle/simple1" qsCatId="simple" csTypeId="urn:microsoft.com/office/officeart/2005/8/colors/colorful2" csCatId="colorful" phldr="1"/>
      <dgm:spPr/>
      <dgm:t>
        <a:bodyPr/>
        <a:lstStyle/>
        <a:p>
          <a:endParaRPr lang="en-US"/>
        </a:p>
      </dgm:t>
    </dgm:pt>
    <dgm:pt modelId="{F9CBDDC3-1C3C-4A47-B52B-377D42DDA2E9}">
      <dgm:prSet phldrT="[Text]"/>
      <dgm:spPr/>
      <dgm:t>
        <a:bodyPr/>
        <a:lstStyle/>
        <a:p>
          <a:r>
            <a:rPr lang="en-US" dirty="0"/>
            <a:t>FP7 pilot</a:t>
          </a:r>
        </a:p>
      </dgm:t>
    </dgm:pt>
    <dgm:pt modelId="{F6BE9624-BE04-F946-B908-DFDAA243A4E4}" type="parTrans" cxnId="{5ED1FAD4-7B78-F441-B3C5-E01E30D80EB1}">
      <dgm:prSet/>
      <dgm:spPr/>
      <dgm:t>
        <a:bodyPr/>
        <a:lstStyle/>
        <a:p>
          <a:endParaRPr lang="en-US"/>
        </a:p>
      </dgm:t>
    </dgm:pt>
    <dgm:pt modelId="{D9D646D8-AD03-D448-A428-9044A86FA4F6}" type="sibTrans" cxnId="{5ED1FAD4-7B78-F441-B3C5-E01E30D80EB1}">
      <dgm:prSet/>
      <dgm:spPr/>
      <dgm:t>
        <a:bodyPr/>
        <a:lstStyle/>
        <a:p>
          <a:endParaRPr lang="en-US"/>
        </a:p>
      </dgm:t>
    </dgm:pt>
    <dgm:pt modelId="{3622F968-EEEA-254D-A341-361BC11507C0}">
      <dgm:prSet phldrT="[Text]"/>
      <dgm:spPr/>
      <dgm:t>
        <a:bodyPr/>
        <a:lstStyle/>
        <a:p>
          <a:r>
            <a:rPr lang="en-US"/>
            <a:t>H2020</a:t>
          </a:r>
          <a:endParaRPr lang="en-US" dirty="0"/>
        </a:p>
      </dgm:t>
    </dgm:pt>
    <dgm:pt modelId="{95553B6C-92BB-1F40-9805-73FD2CDB2DD7}" type="parTrans" cxnId="{DEE9533B-D439-5040-894A-86B1105AE19B}">
      <dgm:prSet/>
      <dgm:spPr/>
      <dgm:t>
        <a:bodyPr/>
        <a:lstStyle/>
        <a:p>
          <a:endParaRPr lang="en-US"/>
        </a:p>
      </dgm:t>
    </dgm:pt>
    <dgm:pt modelId="{DD2BC1C7-429E-8145-903D-D86A58320053}" type="sibTrans" cxnId="{DEE9533B-D439-5040-894A-86B1105AE19B}">
      <dgm:prSet/>
      <dgm:spPr/>
      <dgm:t>
        <a:bodyPr/>
        <a:lstStyle/>
        <a:p>
          <a:endParaRPr lang="en-US"/>
        </a:p>
      </dgm:t>
    </dgm:pt>
    <dgm:pt modelId="{E28EE9A2-3B68-094C-B7C1-E7B59C0715F3}">
      <dgm:prSet phldrT="[Text]"/>
      <dgm:spPr/>
      <dgm:t>
        <a:bodyPr/>
        <a:lstStyle/>
        <a:p>
          <a:r>
            <a:rPr lang="en-US"/>
            <a:t>Horizon Europe</a:t>
          </a:r>
          <a:endParaRPr lang="en-US" dirty="0"/>
        </a:p>
      </dgm:t>
    </dgm:pt>
    <dgm:pt modelId="{9331C2E1-12AB-014F-8256-CDD84F677A0C}" type="parTrans" cxnId="{53717AF7-6ADA-9C4D-9911-B194ED3A9532}">
      <dgm:prSet/>
      <dgm:spPr/>
      <dgm:t>
        <a:bodyPr/>
        <a:lstStyle/>
        <a:p>
          <a:endParaRPr lang="en-US"/>
        </a:p>
      </dgm:t>
    </dgm:pt>
    <dgm:pt modelId="{EC5669F5-2C50-034E-A77D-C7C8263ACC7D}" type="sibTrans" cxnId="{53717AF7-6ADA-9C4D-9911-B194ED3A9532}">
      <dgm:prSet/>
      <dgm:spPr/>
      <dgm:t>
        <a:bodyPr/>
        <a:lstStyle/>
        <a:p>
          <a:endParaRPr lang="en-US"/>
        </a:p>
      </dgm:t>
    </dgm:pt>
    <dgm:pt modelId="{08366D7C-AA9C-0B4F-9F55-165E878C68F0}">
      <dgm:prSet phldrT="[Text]"/>
      <dgm:spPr/>
      <dgm:t>
        <a:bodyPr/>
        <a:lstStyle/>
        <a:p>
          <a:r>
            <a:rPr lang="en-US" dirty="0"/>
            <a:t>Open Science will be the modus operandi</a:t>
          </a:r>
        </a:p>
      </dgm:t>
    </dgm:pt>
    <dgm:pt modelId="{66722A1E-6C96-134E-A471-16AF1DF94D41}" type="sibTrans" cxnId="{24D577F7-27C1-9B4A-A87A-90C3BCCC6E45}">
      <dgm:prSet/>
      <dgm:spPr/>
      <dgm:t>
        <a:bodyPr/>
        <a:lstStyle/>
        <a:p>
          <a:endParaRPr lang="en-US"/>
        </a:p>
      </dgm:t>
    </dgm:pt>
    <dgm:pt modelId="{7DBE3162-C6ED-8E46-9F2A-7E9E0BB1823A}" type="parTrans" cxnId="{24D577F7-27C1-9B4A-A87A-90C3BCCC6E45}">
      <dgm:prSet/>
      <dgm:spPr/>
      <dgm:t>
        <a:bodyPr/>
        <a:lstStyle/>
        <a:p>
          <a:endParaRPr lang="en-US"/>
        </a:p>
      </dgm:t>
    </dgm:pt>
    <dgm:pt modelId="{02BCDDFA-8F40-9444-8B5F-F2606592667A}">
      <dgm:prSet phldrT="[Text]"/>
      <dgm:spPr/>
      <dgm:t>
        <a:bodyPr/>
        <a:lstStyle/>
        <a:p>
          <a:r>
            <a:rPr lang="en-US" dirty="0"/>
            <a:t>OA by default for data</a:t>
          </a:r>
        </a:p>
      </dgm:t>
    </dgm:pt>
    <dgm:pt modelId="{6124718C-E168-BC4B-91DE-58AD70BD284E}" type="sibTrans" cxnId="{013C62A6-5EAC-024A-B185-57727BB206AD}">
      <dgm:prSet/>
      <dgm:spPr/>
      <dgm:t>
        <a:bodyPr/>
        <a:lstStyle/>
        <a:p>
          <a:endParaRPr lang="en-US"/>
        </a:p>
      </dgm:t>
    </dgm:pt>
    <dgm:pt modelId="{C578AC00-BED8-934B-A40B-638512FBFD60}" type="parTrans" cxnId="{013C62A6-5EAC-024A-B185-57727BB206AD}">
      <dgm:prSet/>
      <dgm:spPr/>
      <dgm:t>
        <a:bodyPr/>
        <a:lstStyle/>
        <a:p>
          <a:endParaRPr lang="en-US"/>
        </a:p>
      </dgm:t>
    </dgm:pt>
    <dgm:pt modelId="{D898855D-A8E1-074B-8D70-DEEA795CEE69}">
      <dgm:prSet phldrT="[Text]"/>
      <dgm:spPr/>
      <dgm:t>
        <a:bodyPr/>
        <a:lstStyle/>
        <a:p>
          <a:r>
            <a:rPr lang="en-US" dirty="0"/>
            <a:t>OA pilot for data</a:t>
          </a:r>
        </a:p>
      </dgm:t>
    </dgm:pt>
    <dgm:pt modelId="{EF86AAEE-6011-564E-B507-BCE53514C88B}" type="sibTrans" cxnId="{C3669FA0-0FCC-DA43-B04E-84EDC6A026DD}">
      <dgm:prSet/>
      <dgm:spPr/>
      <dgm:t>
        <a:bodyPr/>
        <a:lstStyle/>
        <a:p>
          <a:endParaRPr lang="en-US"/>
        </a:p>
      </dgm:t>
    </dgm:pt>
    <dgm:pt modelId="{17B6E889-3E98-5445-B2F3-4ED5B3814B06}" type="parTrans" cxnId="{C3669FA0-0FCC-DA43-B04E-84EDC6A026DD}">
      <dgm:prSet/>
      <dgm:spPr/>
      <dgm:t>
        <a:bodyPr/>
        <a:lstStyle/>
        <a:p>
          <a:endParaRPr lang="en-US"/>
        </a:p>
      </dgm:t>
    </dgm:pt>
    <dgm:pt modelId="{CD1A7D48-2034-1046-8DCF-385675AA2404}">
      <dgm:prSet phldrT="[Text]"/>
      <dgm:spPr/>
      <dgm:t>
        <a:bodyPr/>
        <a:lstStyle/>
        <a:p>
          <a:r>
            <a:rPr lang="en-US" dirty="0"/>
            <a:t>OA to ALL publications</a:t>
          </a:r>
        </a:p>
      </dgm:t>
    </dgm:pt>
    <dgm:pt modelId="{4C8C75A6-EC7F-E34F-A8DF-3D93B70BABA7}" type="sibTrans" cxnId="{8CE9FF12-2243-264D-82A2-FA651229E4B9}">
      <dgm:prSet/>
      <dgm:spPr/>
      <dgm:t>
        <a:bodyPr/>
        <a:lstStyle/>
        <a:p>
          <a:endParaRPr lang="en-US"/>
        </a:p>
      </dgm:t>
    </dgm:pt>
    <dgm:pt modelId="{013D16DA-B456-614B-BA92-C1588BEA30A2}" type="parTrans" cxnId="{8CE9FF12-2243-264D-82A2-FA651229E4B9}">
      <dgm:prSet/>
      <dgm:spPr/>
      <dgm:t>
        <a:bodyPr/>
        <a:lstStyle/>
        <a:p>
          <a:endParaRPr lang="en-US"/>
        </a:p>
      </dgm:t>
    </dgm:pt>
    <dgm:pt modelId="{F07E4BBE-373C-0E49-8F32-FA651086F59A}">
      <dgm:prSet phldrT="[Text]"/>
      <dgm:spPr/>
      <dgm:t>
        <a:bodyPr/>
        <a:lstStyle/>
        <a:p>
          <a:r>
            <a:rPr lang="en-US" dirty="0"/>
            <a:t>H2020</a:t>
          </a:r>
        </a:p>
      </dgm:t>
    </dgm:pt>
    <dgm:pt modelId="{4B5FF2EC-5C8C-8243-B408-86E1DE5ED456}" type="sibTrans" cxnId="{592A2585-8BC1-A749-A654-640F02C0E3CA}">
      <dgm:prSet/>
      <dgm:spPr/>
      <dgm:t>
        <a:bodyPr/>
        <a:lstStyle/>
        <a:p>
          <a:endParaRPr lang="en-US"/>
        </a:p>
      </dgm:t>
    </dgm:pt>
    <dgm:pt modelId="{E6202F1C-6687-E945-8736-47988EA4F78D}" type="parTrans" cxnId="{592A2585-8BC1-A749-A654-640F02C0E3CA}">
      <dgm:prSet/>
      <dgm:spPr/>
      <dgm:t>
        <a:bodyPr/>
        <a:lstStyle/>
        <a:p>
          <a:endParaRPr lang="en-US"/>
        </a:p>
      </dgm:t>
    </dgm:pt>
    <dgm:pt modelId="{E4A8D2E6-8885-4446-AB38-087FEDB20125}">
      <dgm:prSet phldrT="[Text]"/>
      <dgm:spPr/>
      <dgm:t>
        <a:bodyPr/>
        <a:lstStyle/>
        <a:p>
          <a:r>
            <a:rPr lang="en-US" dirty="0"/>
            <a:t>OA publications pilot</a:t>
          </a:r>
        </a:p>
      </dgm:t>
    </dgm:pt>
    <dgm:pt modelId="{19D0EA80-4C35-BF4F-B79C-9600D309E852}" type="parTrans" cxnId="{C72432C2-AA0A-EE4E-AFB9-276DD10D8C2C}">
      <dgm:prSet/>
      <dgm:spPr/>
      <dgm:t>
        <a:bodyPr/>
        <a:lstStyle/>
        <a:p>
          <a:endParaRPr lang="en-US"/>
        </a:p>
      </dgm:t>
    </dgm:pt>
    <dgm:pt modelId="{4722D8B1-92E1-A14D-B052-A2F1F32FDCC6}" type="sibTrans" cxnId="{C72432C2-AA0A-EE4E-AFB9-276DD10D8C2C}">
      <dgm:prSet/>
      <dgm:spPr/>
      <dgm:t>
        <a:bodyPr/>
        <a:lstStyle/>
        <a:p>
          <a:endParaRPr lang="en-US"/>
        </a:p>
      </dgm:t>
    </dgm:pt>
    <dgm:pt modelId="{7889CDFE-1332-D24E-9463-A2A2C4A9D0D8}" type="pres">
      <dgm:prSet presAssocID="{B855A852-C8E2-9D48-BA00-496CD8E656BB}" presName="Name0" presStyleCnt="0">
        <dgm:presLayoutVars>
          <dgm:chPref val="3"/>
          <dgm:dir/>
          <dgm:animLvl val="lvl"/>
          <dgm:resizeHandles/>
        </dgm:presLayoutVars>
      </dgm:prSet>
      <dgm:spPr/>
      <dgm:t>
        <a:bodyPr/>
        <a:lstStyle/>
        <a:p>
          <a:endParaRPr lang="hr-HR"/>
        </a:p>
      </dgm:t>
    </dgm:pt>
    <dgm:pt modelId="{C0A2ACC3-2F9E-4244-A614-A5610C2FB05F}" type="pres">
      <dgm:prSet presAssocID="{F9CBDDC3-1C3C-4A47-B52B-377D42DDA2E9}" presName="horFlow" presStyleCnt="0"/>
      <dgm:spPr/>
    </dgm:pt>
    <dgm:pt modelId="{C5F08023-FD94-A744-B607-7A4B4AFAF195}" type="pres">
      <dgm:prSet presAssocID="{F9CBDDC3-1C3C-4A47-B52B-377D42DDA2E9}" presName="bigChev" presStyleLbl="node1" presStyleIdx="0" presStyleCnt="4"/>
      <dgm:spPr/>
      <dgm:t>
        <a:bodyPr/>
        <a:lstStyle/>
        <a:p>
          <a:endParaRPr lang="hr-HR"/>
        </a:p>
      </dgm:t>
    </dgm:pt>
    <dgm:pt modelId="{78FF43D2-60EA-3746-AB54-1299F4471275}" type="pres">
      <dgm:prSet presAssocID="{19D0EA80-4C35-BF4F-B79C-9600D309E852}" presName="parTrans" presStyleCnt="0"/>
      <dgm:spPr/>
    </dgm:pt>
    <dgm:pt modelId="{2609292E-3E50-6E42-A27F-BEB8852AC9AE}" type="pres">
      <dgm:prSet presAssocID="{E4A8D2E6-8885-4446-AB38-087FEDB20125}" presName="node" presStyleLbl="alignAccFollowNode1" presStyleIdx="0" presStyleCnt="5">
        <dgm:presLayoutVars>
          <dgm:bulletEnabled val="1"/>
        </dgm:presLayoutVars>
      </dgm:prSet>
      <dgm:spPr/>
      <dgm:t>
        <a:bodyPr/>
        <a:lstStyle/>
        <a:p>
          <a:endParaRPr lang="hr-HR"/>
        </a:p>
      </dgm:t>
    </dgm:pt>
    <dgm:pt modelId="{53332529-1DDF-AD4B-A425-41742848B0A1}" type="pres">
      <dgm:prSet presAssocID="{F9CBDDC3-1C3C-4A47-B52B-377D42DDA2E9}" presName="vSp" presStyleCnt="0"/>
      <dgm:spPr/>
    </dgm:pt>
    <dgm:pt modelId="{65543B9D-CB0C-C34E-B9A9-7114A3D74B48}" type="pres">
      <dgm:prSet presAssocID="{F07E4BBE-373C-0E49-8F32-FA651086F59A}" presName="horFlow" presStyleCnt="0"/>
      <dgm:spPr/>
    </dgm:pt>
    <dgm:pt modelId="{98984082-4C01-AD45-927F-D65EFA96DD7C}" type="pres">
      <dgm:prSet presAssocID="{F07E4BBE-373C-0E49-8F32-FA651086F59A}" presName="bigChev" presStyleLbl="node1" presStyleIdx="1" presStyleCnt="4"/>
      <dgm:spPr/>
      <dgm:t>
        <a:bodyPr/>
        <a:lstStyle/>
        <a:p>
          <a:endParaRPr lang="hr-HR"/>
        </a:p>
      </dgm:t>
    </dgm:pt>
    <dgm:pt modelId="{A9A2EA12-DABC-5543-8629-8A395CFEC368}" type="pres">
      <dgm:prSet presAssocID="{013D16DA-B456-614B-BA92-C1588BEA30A2}" presName="parTrans" presStyleCnt="0"/>
      <dgm:spPr/>
    </dgm:pt>
    <dgm:pt modelId="{7DFCFC6F-9072-F84C-89DA-FFF029CC05DF}" type="pres">
      <dgm:prSet presAssocID="{CD1A7D48-2034-1046-8DCF-385675AA2404}" presName="node" presStyleLbl="alignAccFollowNode1" presStyleIdx="1" presStyleCnt="5">
        <dgm:presLayoutVars>
          <dgm:bulletEnabled val="1"/>
        </dgm:presLayoutVars>
      </dgm:prSet>
      <dgm:spPr/>
      <dgm:t>
        <a:bodyPr/>
        <a:lstStyle/>
        <a:p>
          <a:endParaRPr lang="hr-HR"/>
        </a:p>
      </dgm:t>
    </dgm:pt>
    <dgm:pt modelId="{ADE54B28-0FF7-A84D-95EB-B085E93DD4CB}" type="pres">
      <dgm:prSet presAssocID="{4C8C75A6-EC7F-E34F-A8DF-3D93B70BABA7}" presName="sibTrans" presStyleCnt="0"/>
      <dgm:spPr/>
    </dgm:pt>
    <dgm:pt modelId="{67E41497-37F9-5848-BECB-7518A9A62CDE}" type="pres">
      <dgm:prSet presAssocID="{D898855D-A8E1-074B-8D70-DEEA795CEE69}" presName="node" presStyleLbl="alignAccFollowNode1" presStyleIdx="2" presStyleCnt="5">
        <dgm:presLayoutVars>
          <dgm:bulletEnabled val="1"/>
        </dgm:presLayoutVars>
      </dgm:prSet>
      <dgm:spPr/>
      <dgm:t>
        <a:bodyPr/>
        <a:lstStyle/>
        <a:p>
          <a:endParaRPr lang="hr-HR"/>
        </a:p>
      </dgm:t>
    </dgm:pt>
    <dgm:pt modelId="{1796011E-3317-864D-81DA-2B0B36CCBA53}" type="pres">
      <dgm:prSet presAssocID="{F07E4BBE-373C-0E49-8F32-FA651086F59A}" presName="vSp" presStyleCnt="0"/>
      <dgm:spPr/>
    </dgm:pt>
    <dgm:pt modelId="{193682B6-EC4F-4646-B5E7-C7F15DC07874}" type="pres">
      <dgm:prSet presAssocID="{3622F968-EEEA-254D-A341-361BC11507C0}" presName="horFlow" presStyleCnt="0"/>
      <dgm:spPr/>
    </dgm:pt>
    <dgm:pt modelId="{333C92EB-15B4-AE47-B236-045337A41580}" type="pres">
      <dgm:prSet presAssocID="{3622F968-EEEA-254D-A341-361BC11507C0}" presName="bigChev" presStyleLbl="node1" presStyleIdx="2" presStyleCnt="4"/>
      <dgm:spPr/>
      <dgm:t>
        <a:bodyPr/>
        <a:lstStyle/>
        <a:p>
          <a:endParaRPr lang="hr-HR"/>
        </a:p>
      </dgm:t>
    </dgm:pt>
    <dgm:pt modelId="{4ACC1055-A933-924B-A35B-D7FD37A56208}" type="pres">
      <dgm:prSet presAssocID="{C578AC00-BED8-934B-A40B-638512FBFD60}" presName="parTrans" presStyleCnt="0"/>
      <dgm:spPr/>
    </dgm:pt>
    <dgm:pt modelId="{A00B1C9A-C59A-4149-910A-1B6974277462}" type="pres">
      <dgm:prSet presAssocID="{02BCDDFA-8F40-9444-8B5F-F2606592667A}" presName="node" presStyleLbl="alignAccFollowNode1" presStyleIdx="3" presStyleCnt="5">
        <dgm:presLayoutVars>
          <dgm:bulletEnabled val="1"/>
        </dgm:presLayoutVars>
      </dgm:prSet>
      <dgm:spPr/>
      <dgm:t>
        <a:bodyPr/>
        <a:lstStyle/>
        <a:p>
          <a:endParaRPr lang="hr-HR"/>
        </a:p>
      </dgm:t>
    </dgm:pt>
    <dgm:pt modelId="{A28E32F7-3027-1543-84F8-C1E0EB56EB39}" type="pres">
      <dgm:prSet presAssocID="{3622F968-EEEA-254D-A341-361BC11507C0}" presName="vSp" presStyleCnt="0"/>
      <dgm:spPr/>
    </dgm:pt>
    <dgm:pt modelId="{2F79B8F1-8B95-1E48-A96D-F1D01A1F92EF}" type="pres">
      <dgm:prSet presAssocID="{E28EE9A2-3B68-094C-B7C1-E7B59C0715F3}" presName="horFlow" presStyleCnt="0"/>
      <dgm:spPr/>
    </dgm:pt>
    <dgm:pt modelId="{367F32A6-DDB7-494B-8CFE-619C710EAC8C}" type="pres">
      <dgm:prSet presAssocID="{E28EE9A2-3B68-094C-B7C1-E7B59C0715F3}" presName="bigChev" presStyleLbl="node1" presStyleIdx="3" presStyleCnt="4"/>
      <dgm:spPr/>
      <dgm:t>
        <a:bodyPr/>
        <a:lstStyle/>
        <a:p>
          <a:endParaRPr lang="hr-HR"/>
        </a:p>
      </dgm:t>
    </dgm:pt>
    <dgm:pt modelId="{ECCF6CE2-6222-244C-88A5-13FEB6BE53AB}" type="pres">
      <dgm:prSet presAssocID="{7DBE3162-C6ED-8E46-9F2A-7E9E0BB1823A}" presName="parTrans" presStyleCnt="0"/>
      <dgm:spPr/>
    </dgm:pt>
    <dgm:pt modelId="{573D01F6-22F7-494E-A183-335C2331ACBA}" type="pres">
      <dgm:prSet presAssocID="{08366D7C-AA9C-0B4F-9F55-165E878C68F0}" presName="node" presStyleLbl="alignAccFollowNode1" presStyleIdx="4" presStyleCnt="5">
        <dgm:presLayoutVars>
          <dgm:bulletEnabled val="1"/>
        </dgm:presLayoutVars>
      </dgm:prSet>
      <dgm:spPr/>
      <dgm:t>
        <a:bodyPr/>
        <a:lstStyle/>
        <a:p>
          <a:endParaRPr lang="hr-HR"/>
        </a:p>
      </dgm:t>
    </dgm:pt>
  </dgm:ptLst>
  <dgm:cxnLst>
    <dgm:cxn modelId="{441FA0E4-575E-4310-BE03-B726356600FB}" type="presOf" srcId="{E28EE9A2-3B68-094C-B7C1-E7B59C0715F3}" destId="{367F32A6-DDB7-494B-8CFE-619C710EAC8C}" srcOrd="0" destOrd="0" presId="urn:microsoft.com/office/officeart/2005/8/layout/lProcess3"/>
    <dgm:cxn modelId="{53717AF7-6ADA-9C4D-9911-B194ED3A9532}" srcId="{B855A852-C8E2-9D48-BA00-496CD8E656BB}" destId="{E28EE9A2-3B68-094C-B7C1-E7B59C0715F3}" srcOrd="3" destOrd="0" parTransId="{9331C2E1-12AB-014F-8256-CDD84F677A0C}" sibTransId="{EC5669F5-2C50-034E-A77D-C7C8263ACC7D}"/>
    <dgm:cxn modelId="{8CE9FF12-2243-264D-82A2-FA651229E4B9}" srcId="{F07E4BBE-373C-0E49-8F32-FA651086F59A}" destId="{CD1A7D48-2034-1046-8DCF-385675AA2404}" srcOrd="0" destOrd="0" parTransId="{013D16DA-B456-614B-BA92-C1588BEA30A2}" sibTransId="{4C8C75A6-EC7F-E34F-A8DF-3D93B70BABA7}"/>
    <dgm:cxn modelId="{5ED1FAD4-7B78-F441-B3C5-E01E30D80EB1}" srcId="{B855A852-C8E2-9D48-BA00-496CD8E656BB}" destId="{F9CBDDC3-1C3C-4A47-B52B-377D42DDA2E9}" srcOrd="0" destOrd="0" parTransId="{F6BE9624-BE04-F946-B908-DFDAA243A4E4}" sibTransId="{D9D646D8-AD03-D448-A428-9044A86FA4F6}"/>
    <dgm:cxn modelId="{69F0C215-766B-4BD6-8E00-40A2E1CEAB01}" type="presOf" srcId="{E4A8D2E6-8885-4446-AB38-087FEDB20125}" destId="{2609292E-3E50-6E42-A27F-BEB8852AC9AE}" srcOrd="0" destOrd="0" presId="urn:microsoft.com/office/officeart/2005/8/layout/lProcess3"/>
    <dgm:cxn modelId="{08C725AA-DB3B-4F71-B1A1-242E9797A009}" type="presOf" srcId="{CD1A7D48-2034-1046-8DCF-385675AA2404}" destId="{7DFCFC6F-9072-F84C-89DA-FFF029CC05DF}" srcOrd="0" destOrd="0" presId="urn:microsoft.com/office/officeart/2005/8/layout/lProcess3"/>
    <dgm:cxn modelId="{24D577F7-27C1-9B4A-A87A-90C3BCCC6E45}" srcId="{E28EE9A2-3B68-094C-B7C1-E7B59C0715F3}" destId="{08366D7C-AA9C-0B4F-9F55-165E878C68F0}" srcOrd="0" destOrd="0" parTransId="{7DBE3162-C6ED-8E46-9F2A-7E9E0BB1823A}" sibTransId="{66722A1E-6C96-134E-A471-16AF1DF94D41}"/>
    <dgm:cxn modelId="{60A1BF85-89E0-4DF9-BB9A-83AC15A07017}" type="presOf" srcId="{F9CBDDC3-1C3C-4A47-B52B-377D42DDA2E9}" destId="{C5F08023-FD94-A744-B607-7A4B4AFAF195}" srcOrd="0" destOrd="0" presId="urn:microsoft.com/office/officeart/2005/8/layout/lProcess3"/>
    <dgm:cxn modelId="{BDE3B421-7AC1-4289-B653-0AF8BFDCCE09}" type="presOf" srcId="{B855A852-C8E2-9D48-BA00-496CD8E656BB}" destId="{7889CDFE-1332-D24E-9463-A2A2C4A9D0D8}" srcOrd="0" destOrd="0" presId="urn:microsoft.com/office/officeart/2005/8/layout/lProcess3"/>
    <dgm:cxn modelId="{6E029CFD-39C8-4556-A1C1-95DA70194BC4}" type="presOf" srcId="{02BCDDFA-8F40-9444-8B5F-F2606592667A}" destId="{A00B1C9A-C59A-4149-910A-1B6974277462}" srcOrd="0" destOrd="0" presId="urn:microsoft.com/office/officeart/2005/8/layout/lProcess3"/>
    <dgm:cxn modelId="{9FB7EAA4-2B76-4685-8EE4-FEA5F04673D9}" type="presOf" srcId="{3622F968-EEEA-254D-A341-361BC11507C0}" destId="{333C92EB-15B4-AE47-B236-045337A41580}" srcOrd="0" destOrd="0" presId="urn:microsoft.com/office/officeart/2005/8/layout/lProcess3"/>
    <dgm:cxn modelId="{C72432C2-AA0A-EE4E-AFB9-276DD10D8C2C}" srcId="{F9CBDDC3-1C3C-4A47-B52B-377D42DDA2E9}" destId="{E4A8D2E6-8885-4446-AB38-087FEDB20125}" srcOrd="0" destOrd="0" parTransId="{19D0EA80-4C35-BF4F-B79C-9600D309E852}" sibTransId="{4722D8B1-92E1-A14D-B052-A2F1F32FDCC6}"/>
    <dgm:cxn modelId="{C3669FA0-0FCC-DA43-B04E-84EDC6A026DD}" srcId="{F07E4BBE-373C-0E49-8F32-FA651086F59A}" destId="{D898855D-A8E1-074B-8D70-DEEA795CEE69}" srcOrd="1" destOrd="0" parTransId="{17B6E889-3E98-5445-B2F3-4ED5B3814B06}" sibTransId="{EF86AAEE-6011-564E-B507-BCE53514C88B}"/>
    <dgm:cxn modelId="{5F2C7168-0CC0-4FB9-B119-0AA72E1F6665}" type="presOf" srcId="{F07E4BBE-373C-0E49-8F32-FA651086F59A}" destId="{98984082-4C01-AD45-927F-D65EFA96DD7C}" srcOrd="0" destOrd="0" presId="urn:microsoft.com/office/officeart/2005/8/layout/lProcess3"/>
    <dgm:cxn modelId="{7D96D375-5506-4882-BB46-0C77D68F7212}" type="presOf" srcId="{D898855D-A8E1-074B-8D70-DEEA795CEE69}" destId="{67E41497-37F9-5848-BECB-7518A9A62CDE}" srcOrd="0" destOrd="0" presId="urn:microsoft.com/office/officeart/2005/8/layout/lProcess3"/>
    <dgm:cxn modelId="{013C62A6-5EAC-024A-B185-57727BB206AD}" srcId="{3622F968-EEEA-254D-A341-361BC11507C0}" destId="{02BCDDFA-8F40-9444-8B5F-F2606592667A}" srcOrd="0" destOrd="0" parTransId="{C578AC00-BED8-934B-A40B-638512FBFD60}" sibTransId="{6124718C-E168-BC4B-91DE-58AD70BD284E}"/>
    <dgm:cxn modelId="{592A2585-8BC1-A749-A654-640F02C0E3CA}" srcId="{B855A852-C8E2-9D48-BA00-496CD8E656BB}" destId="{F07E4BBE-373C-0E49-8F32-FA651086F59A}" srcOrd="1" destOrd="0" parTransId="{E6202F1C-6687-E945-8736-47988EA4F78D}" sibTransId="{4B5FF2EC-5C8C-8243-B408-86E1DE5ED456}"/>
    <dgm:cxn modelId="{DEE9533B-D439-5040-894A-86B1105AE19B}" srcId="{B855A852-C8E2-9D48-BA00-496CD8E656BB}" destId="{3622F968-EEEA-254D-A341-361BC11507C0}" srcOrd="2" destOrd="0" parTransId="{95553B6C-92BB-1F40-9805-73FD2CDB2DD7}" sibTransId="{DD2BC1C7-429E-8145-903D-D86A58320053}"/>
    <dgm:cxn modelId="{C327918E-9DF8-4E5D-9649-67B268CECAF7}" type="presOf" srcId="{08366D7C-AA9C-0B4F-9F55-165E878C68F0}" destId="{573D01F6-22F7-494E-A183-335C2331ACBA}" srcOrd="0" destOrd="0" presId="urn:microsoft.com/office/officeart/2005/8/layout/lProcess3"/>
    <dgm:cxn modelId="{3DAB5EE7-ECF0-452E-BB85-F3B57C026875}" type="presParOf" srcId="{7889CDFE-1332-D24E-9463-A2A2C4A9D0D8}" destId="{C0A2ACC3-2F9E-4244-A614-A5610C2FB05F}" srcOrd="0" destOrd="0" presId="urn:microsoft.com/office/officeart/2005/8/layout/lProcess3"/>
    <dgm:cxn modelId="{E564615A-6EF1-4316-9204-C9F867ACE76E}" type="presParOf" srcId="{C0A2ACC3-2F9E-4244-A614-A5610C2FB05F}" destId="{C5F08023-FD94-A744-B607-7A4B4AFAF195}" srcOrd="0" destOrd="0" presId="urn:microsoft.com/office/officeart/2005/8/layout/lProcess3"/>
    <dgm:cxn modelId="{54D400FA-D3B2-4E95-9F4E-C3B3FE01B63A}" type="presParOf" srcId="{C0A2ACC3-2F9E-4244-A614-A5610C2FB05F}" destId="{78FF43D2-60EA-3746-AB54-1299F4471275}" srcOrd="1" destOrd="0" presId="urn:microsoft.com/office/officeart/2005/8/layout/lProcess3"/>
    <dgm:cxn modelId="{55DD29ED-19B5-4498-BCE4-3179211E971B}" type="presParOf" srcId="{C0A2ACC3-2F9E-4244-A614-A5610C2FB05F}" destId="{2609292E-3E50-6E42-A27F-BEB8852AC9AE}" srcOrd="2" destOrd="0" presId="urn:microsoft.com/office/officeart/2005/8/layout/lProcess3"/>
    <dgm:cxn modelId="{6BE90EF0-54EC-437E-83D8-44A83D1A0F88}" type="presParOf" srcId="{7889CDFE-1332-D24E-9463-A2A2C4A9D0D8}" destId="{53332529-1DDF-AD4B-A425-41742848B0A1}" srcOrd="1" destOrd="0" presId="urn:microsoft.com/office/officeart/2005/8/layout/lProcess3"/>
    <dgm:cxn modelId="{0F0A5270-CBCC-4AA3-93DF-235F1EE3B287}" type="presParOf" srcId="{7889CDFE-1332-D24E-9463-A2A2C4A9D0D8}" destId="{65543B9D-CB0C-C34E-B9A9-7114A3D74B48}" srcOrd="2" destOrd="0" presId="urn:microsoft.com/office/officeart/2005/8/layout/lProcess3"/>
    <dgm:cxn modelId="{2E5A6330-04B9-4D79-AB9D-CC7030846428}" type="presParOf" srcId="{65543B9D-CB0C-C34E-B9A9-7114A3D74B48}" destId="{98984082-4C01-AD45-927F-D65EFA96DD7C}" srcOrd="0" destOrd="0" presId="urn:microsoft.com/office/officeart/2005/8/layout/lProcess3"/>
    <dgm:cxn modelId="{B07F8520-283A-4D37-B92A-73AFD4EA7FFC}" type="presParOf" srcId="{65543B9D-CB0C-C34E-B9A9-7114A3D74B48}" destId="{A9A2EA12-DABC-5543-8629-8A395CFEC368}" srcOrd="1" destOrd="0" presId="urn:microsoft.com/office/officeart/2005/8/layout/lProcess3"/>
    <dgm:cxn modelId="{D0E769F8-3CF9-4F8E-8595-DCACB65CEBA2}" type="presParOf" srcId="{65543B9D-CB0C-C34E-B9A9-7114A3D74B48}" destId="{7DFCFC6F-9072-F84C-89DA-FFF029CC05DF}" srcOrd="2" destOrd="0" presId="urn:microsoft.com/office/officeart/2005/8/layout/lProcess3"/>
    <dgm:cxn modelId="{990D672B-95FD-478D-94F9-B859E6F64CCA}" type="presParOf" srcId="{65543B9D-CB0C-C34E-B9A9-7114A3D74B48}" destId="{ADE54B28-0FF7-A84D-95EB-B085E93DD4CB}" srcOrd="3" destOrd="0" presId="urn:microsoft.com/office/officeart/2005/8/layout/lProcess3"/>
    <dgm:cxn modelId="{E0143BB5-704E-4378-A4FD-5F93308EC921}" type="presParOf" srcId="{65543B9D-CB0C-C34E-B9A9-7114A3D74B48}" destId="{67E41497-37F9-5848-BECB-7518A9A62CDE}" srcOrd="4" destOrd="0" presId="urn:microsoft.com/office/officeart/2005/8/layout/lProcess3"/>
    <dgm:cxn modelId="{A2A23174-D0FF-4655-B8D5-2FAFBC87C0C9}" type="presParOf" srcId="{7889CDFE-1332-D24E-9463-A2A2C4A9D0D8}" destId="{1796011E-3317-864D-81DA-2B0B36CCBA53}" srcOrd="3" destOrd="0" presId="urn:microsoft.com/office/officeart/2005/8/layout/lProcess3"/>
    <dgm:cxn modelId="{686AA59D-5984-4275-97AC-554DCADE74A9}" type="presParOf" srcId="{7889CDFE-1332-D24E-9463-A2A2C4A9D0D8}" destId="{193682B6-EC4F-4646-B5E7-C7F15DC07874}" srcOrd="4" destOrd="0" presId="urn:microsoft.com/office/officeart/2005/8/layout/lProcess3"/>
    <dgm:cxn modelId="{1641A15D-B9C0-4BF0-A421-4A90B53F830D}" type="presParOf" srcId="{193682B6-EC4F-4646-B5E7-C7F15DC07874}" destId="{333C92EB-15B4-AE47-B236-045337A41580}" srcOrd="0" destOrd="0" presId="urn:microsoft.com/office/officeart/2005/8/layout/lProcess3"/>
    <dgm:cxn modelId="{39ABD2EE-FFB5-429B-BB6C-62C4CCB4F482}" type="presParOf" srcId="{193682B6-EC4F-4646-B5E7-C7F15DC07874}" destId="{4ACC1055-A933-924B-A35B-D7FD37A56208}" srcOrd="1" destOrd="0" presId="urn:microsoft.com/office/officeart/2005/8/layout/lProcess3"/>
    <dgm:cxn modelId="{0ADF25E1-8149-48FE-A040-C0A1E6872F87}" type="presParOf" srcId="{193682B6-EC4F-4646-B5E7-C7F15DC07874}" destId="{A00B1C9A-C59A-4149-910A-1B6974277462}" srcOrd="2" destOrd="0" presId="urn:microsoft.com/office/officeart/2005/8/layout/lProcess3"/>
    <dgm:cxn modelId="{08D40F5C-E920-4358-91DA-602E74358F37}" type="presParOf" srcId="{7889CDFE-1332-D24E-9463-A2A2C4A9D0D8}" destId="{A28E32F7-3027-1543-84F8-C1E0EB56EB39}" srcOrd="5" destOrd="0" presId="urn:microsoft.com/office/officeart/2005/8/layout/lProcess3"/>
    <dgm:cxn modelId="{B33EE402-8D67-43D5-BD4C-D4743DF5CD99}" type="presParOf" srcId="{7889CDFE-1332-D24E-9463-A2A2C4A9D0D8}" destId="{2F79B8F1-8B95-1E48-A96D-F1D01A1F92EF}" srcOrd="6" destOrd="0" presId="urn:microsoft.com/office/officeart/2005/8/layout/lProcess3"/>
    <dgm:cxn modelId="{76764B38-404C-4914-AFD0-C4819737EF0F}" type="presParOf" srcId="{2F79B8F1-8B95-1E48-A96D-F1D01A1F92EF}" destId="{367F32A6-DDB7-494B-8CFE-619C710EAC8C}" srcOrd="0" destOrd="0" presId="urn:microsoft.com/office/officeart/2005/8/layout/lProcess3"/>
    <dgm:cxn modelId="{8DD9DFA9-C3D3-426A-9FD7-D7B62CAE5D2F}" type="presParOf" srcId="{2F79B8F1-8B95-1E48-A96D-F1D01A1F92EF}" destId="{ECCF6CE2-6222-244C-88A5-13FEB6BE53AB}" srcOrd="1" destOrd="0" presId="urn:microsoft.com/office/officeart/2005/8/layout/lProcess3"/>
    <dgm:cxn modelId="{AA9BBC7B-E19B-46F6-984C-19EAD1100D00}" type="presParOf" srcId="{2F79B8F1-8B95-1E48-A96D-F1D01A1F92EF}" destId="{573D01F6-22F7-494E-A183-335C2331ACB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08023-FD94-A744-B607-7A4B4AFAF195}">
      <dsp:nvSpPr>
        <dsp:cNvPr id="0" name=""/>
        <dsp:cNvSpPr/>
      </dsp:nvSpPr>
      <dsp:spPr>
        <a:xfrm>
          <a:off x="1287547" y="1874"/>
          <a:ext cx="3787708" cy="151508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lvl="0" algn="ctr" defTabSz="2222500">
            <a:lnSpc>
              <a:spcPct val="90000"/>
            </a:lnSpc>
            <a:spcBef>
              <a:spcPct val="0"/>
            </a:spcBef>
            <a:spcAft>
              <a:spcPct val="35000"/>
            </a:spcAft>
          </a:pPr>
          <a:r>
            <a:rPr lang="en-US" sz="5000" kern="1200" dirty="0"/>
            <a:t>FP7 pilot</a:t>
          </a:r>
        </a:p>
      </dsp:txBody>
      <dsp:txXfrm>
        <a:off x="2045089" y="1874"/>
        <a:ext cx="2272625" cy="1515083"/>
      </dsp:txXfrm>
    </dsp:sp>
    <dsp:sp modelId="{2609292E-3E50-6E42-A27F-BEB8852AC9AE}">
      <dsp:nvSpPr>
        <dsp:cNvPr id="0" name=""/>
        <dsp:cNvSpPr/>
      </dsp:nvSpPr>
      <dsp:spPr>
        <a:xfrm>
          <a:off x="4582854" y="130656"/>
          <a:ext cx="3143798" cy="1257519"/>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a:t>OA publications pilot</a:t>
          </a:r>
        </a:p>
      </dsp:txBody>
      <dsp:txXfrm>
        <a:off x="5211614" y="130656"/>
        <a:ext cx="1886279" cy="1257519"/>
      </dsp:txXfrm>
    </dsp:sp>
    <dsp:sp modelId="{98984082-4C01-AD45-927F-D65EFA96DD7C}">
      <dsp:nvSpPr>
        <dsp:cNvPr id="0" name=""/>
        <dsp:cNvSpPr/>
      </dsp:nvSpPr>
      <dsp:spPr>
        <a:xfrm>
          <a:off x="1287547" y="1729069"/>
          <a:ext cx="3787708" cy="1515083"/>
        </a:xfrm>
        <a:prstGeom prst="chevron">
          <a:avLst/>
        </a:prstGeom>
        <a:solidFill>
          <a:schemeClr val="accent2">
            <a:hueOff val="-284038"/>
            <a:satOff val="4545"/>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lvl="0" algn="ctr" defTabSz="2222500">
            <a:lnSpc>
              <a:spcPct val="90000"/>
            </a:lnSpc>
            <a:spcBef>
              <a:spcPct val="0"/>
            </a:spcBef>
            <a:spcAft>
              <a:spcPct val="35000"/>
            </a:spcAft>
          </a:pPr>
          <a:r>
            <a:rPr lang="en-US" sz="5000" kern="1200" dirty="0"/>
            <a:t>H2020</a:t>
          </a:r>
        </a:p>
      </dsp:txBody>
      <dsp:txXfrm>
        <a:off x="2045089" y="1729069"/>
        <a:ext cx="2272625" cy="1515083"/>
      </dsp:txXfrm>
    </dsp:sp>
    <dsp:sp modelId="{7DFCFC6F-9072-F84C-89DA-FFF029CC05DF}">
      <dsp:nvSpPr>
        <dsp:cNvPr id="0" name=""/>
        <dsp:cNvSpPr/>
      </dsp:nvSpPr>
      <dsp:spPr>
        <a:xfrm>
          <a:off x="4582854" y="1857851"/>
          <a:ext cx="3143798" cy="1257519"/>
        </a:xfrm>
        <a:prstGeom prst="chevron">
          <a:avLst/>
        </a:prstGeom>
        <a:solidFill>
          <a:schemeClr val="accent2">
            <a:tint val="40000"/>
            <a:alpha val="90000"/>
            <a:hueOff val="-286385"/>
            <a:satOff val="5215"/>
            <a:lumOff val="672"/>
            <a:alphaOff val="0"/>
          </a:schemeClr>
        </a:solidFill>
        <a:ln w="25400" cap="flat" cmpd="sng" algn="ctr">
          <a:solidFill>
            <a:schemeClr val="accent2">
              <a:tint val="40000"/>
              <a:alpha val="90000"/>
              <a:hueOff val="-286385"/>
              <a:satOff val="5215"/>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a:t>OA to ALL publications</a:t>
          </a:r>
        </a:p>
      </dsp:txBody>
      <dsp:txXfrm>
        <a:off x="5211614" y="1857851"/>
        <a:ext cx="1886279" cy="1257519"/>
      </dsp:txXfrm>
    </dsp:sp>
    <dsp:sp modelId="{67E41497-37F9-5848-BECB-7518A9A62CDE}">
      <dsp:nvSpPr>
        <dsp:cNvPr id="0" name=""/>
        <dsp:cNvSpPr/>
      </dsp:nvSpPr>
      <dsp:spPr>
        <a:xfrm>
          <a:off x="7286521" y="1857851"/>
          <a:ext cx="3143798" cy="1257519"/>
        </a:xfrm>
        <a:prstGeom prst="chevron">
          <a:avLst/>
        </a:prstGeom>
        <a:solidFill>
          <a:schemeClr val="accent2">
            <a:tint val="40000"/>
            <a:alpha val="90000"/>
            <a:hueOff val="-572770"/>
            <a:satOff val="10429"/>
            <a:lumOff val="1345"/>
            <a:alphaOff val="0"/>
          </a:schemeClr>
        </a:solidFill>
        <a:ln w="25400" cap="flat" cmpd="sng" algn="ctr">
          <a:solidFill>
            <a:schemeClr val="accent2">
              <a:tint val="40000"/>
              <a:alpha val="90000"/>
              <a:hueOff val="-572770"/>
              <a:satOff val="10429"/>
              <a:lumOff val="13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a:t>OA pilot for data</a:t>
          </a:r>
        </a:p>
      </dsp:txBody>
      <dsp:txXfrm>
        <a:off x="7915281" y="1857851"/>
        <a:ext cx="1886279" cy="1257519"/>
      </dsp:txXfrm>
    </dsp:sp>
    <dsp:sp modelId="{333C92EB-15B4-AE47-B236-045337A41580}">
      <dsp:nvSpPr>
        <dsp:cNvPr id="0" name=""/>
        <dsp:cNvSpPr/>
      </dsp:nvSpPr>
      <dsp:spPr>
        <a:xfrm>
          <a:off x="1287547" y="3456264"/>
          <a:ext cx="3787708" cy="1515083"/>
        </a:xfrm>
        <a:prstGeom prst="chevron">
          <a:avLst/>
        </a:prstGeom>
        <a:solidFill>
          <a:schemeClr val="accent2">
            <a:hueOff val="-568076"/>
            <a:satOff val="9089"/>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lvl="0" algn="ctr" defTabSz="2222500">
            <a:lnSpc>
              <a:spcPct val="90000"/>
            </a:lnSpc>
            <a:spcBef>
              <a:spcPct val="0"/>
            </a:spcBef>
            <a:spcAft>
              <a:spcPct val="35000"/>
            </a:spcAft>
          </a:pPr>
          <a:r>
            <a:rPr lang="en-US" sz="5000" kern="1200"/>
            <a:t>H2020</a:t>
          </a:r>
          <a:endParaRPr lang="en-US" sz="5000" kern="1200" dirty="0"/>
        </a:p>
      </dsp:txBody>
      <dsp:txXfrm>
        <a:off x="2045089" y="3456264"/>
        <a:ext cx="2272625" cy="1515083"/>
      </dsp:txXfrm>
    </dsp:sp>
    <dsp:sp modelId="{A00B1C9A-C59A-4149-910A-1B6974277462}">
      <dsp:nvSpPr>
        <dsp:cNvPr id="0" name=""/>
        <dsp:cNvSpPr/>
      </dsp:nvSpPr>
      <dsp:spPr>
        <a:xfrm>
          <a:off x="4582854" y="3585046"/>
          <a:ext cx="3143798" cy="1257519"/>
        </a:xfrm>
        <a:prstGeom prst="chevron">
          <a:avLst/>
        </a:prstGeom>
        <a:solidFill>
          <a:schemeClr val="accent2">
            <a:tint val="40000"/>
            <a:alpha val="90000"/>
            <a:hueOff val="-859156"/>
            <a:satOff val="15644"/>
            <a:lumOff val="2017"/>
            <a:alphaOff val="0"/>
          </a:schemeClr>
        </a:solidFill>
        <a:ln w="25400" cap="flat" cmpd="sng" algn="ctr">
          <a:solidFill>
            <a:schemeClr val="accent2">
              <a:tint val="40000"/>
              <a:alpha val="90000"/>
              <a:hueOff val="-859156"/>
              <a:satOff val="15644"/>
              <a:lumOff val="20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a:t>OA by default for data</a:t>
          </a:r>
        </a:p>
      </dsp:txBody>
      <dsp:txXfrm>
        <a:off x="5211614" y="3585046"/>
        <a:ext cx="1886279" cy="1257519"/>
      </dsp:txXfrm>
    </dsp:sp>
    <dsp:sp modelId="{367F32A6-DDB7-494B-8CFE-619C710EAC8C}">
      <dsp:nvSpPr>
        <dsp:cNvPr id="0" name=""/>
        <dsp:cNvSpPr/>
      </dsp:nvSpPr>
      <dsp:spPr>
        <a:xfrm>
          <a:off x="1287547" y="5183460"/>
          <a:ext cx="3787708" cy="1515083"/>
        </a:xfrm>
        <a:prstGeom prst="chevron">
          <a:avLst/>
        </a:prstGeom>
        <a:solidFill>
          <a:schemeClr val="accent2">
            <a:hueOff val="-852113"/>
            <a:satOff val="13634"/>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31750" rIns="0" bIns="31750" numCol="1" spcCol="1270" anchor="ctr" anchorCtr="0">
          <a:noAutofit/>
        </a:bodyPr>
        <a:lstStyle/>
        <a:p>
          <a:pPr lvl="0" algn="ctr" defTabSz="2222500">
            <a:lnSpc>
              <a:spcPct val="90000"/>
            </a:lnSpc>
            <a:spcBef>
              <a:spcPct val="0"/>
            </a:spcBef>
            <a:spcAft>
              <a:spcPct val="35000"/>
            </a:spcAft>
          </a:pPr>
          <a:r>
            <a:rPr lang="en-US" sz="5000" kern="1200"/>
            <a:t>Horizon Europe</a:t>
          </a:r>
          <a:endParaRPr lang="en-US" sz="5000" kern="1200" dirty="0"/>
        </a:p>
      </dsp:txBody>
      <dsp:txXfrm>
        <a:off x="2045089" y="5183460"/>
        <a:ext cx="2272625" cy="1515083"/>
      </dsp:txXfrm>
    </dsp:sp>
    <dsp:sp modelId="{573D01F6-22F7-494E-A183-335C2331ACBA}">
      <dsp:nvSpPr>
        <dsp:cNvPr id="0" name=""/>
        <dsp:cNvSpPr/>
      </dsp:nvSpPr>
      <dsp:spPr>
        <a:xfrm>
          <a:off x="4582854" y="5312242"/>
          <a:ext cx="3143798" cy="1257519"/>
        </a:xfrm>
        <a:prstGeom prst="chevron">
          <a:avLst/>
        </a:prstGeom>
        <a:solidFill>
          <a:schemeClr val="accent2">
            <a:tint val="40000"/>
            <a:alpha val="90000"/>
            <a:hueOff val="-1145541"/>
            <a:satOff val="20859"/>
            <a:lumOff val="2690"/>
            <a:alphaOff val="0"/>
          </a:schemeClr>
        </a:solidFill>
        <a:ln w="25400" cap="flat" cmpd="sng" algn="ctr">
          <a:solidFill>
            <a:schemeClr val="accent2">
              <a:tint val="40000"/>
              <a:alpha val="90000"/>
              <a:hueOff val="-1145541"/>
              <a:satOff val="20859"/>
              <a:lumOff val="26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a:t>Open Science will be the modus operandi</a:t>
          </a:r>
        </a:p>
      </dsp:txBody>
      <dsp:txXfrm>
        <a:off x="5211614" y="5312242"/>
        <a:ext cx="1886279" cy="125751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2/22/2019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Tree>
    <p:extLst>
      <p:ext uri="{BB962C8B-B14F-4D97-AF65-F5344CB8AC3E}">
        <p14:creationId xmlns:p14="http://schemas.microsoft.com/office/powerpoint/2010/main" val="286516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0429b3ee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0429b3ee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26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0429b3ee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0429b3ee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440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0429b3ee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0429b3ee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68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0429b3ee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0429b3ee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647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0429b3ee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0429b3ee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2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0429b3eef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0429b3eef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18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0429b3ee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0429b3ee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6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0429b3eef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0429b3eef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66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0429b3ee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0429b3ee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952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0429b3ee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0429b3ee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39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Tree>
    <p:extLst>
      <p:ext uri="{BB962C8B-B14F-4D97-AF65-F5344CB8AC3E}">
        <p14:creationId xmlns:p14="http://schemas.microsoft.com/office/powerpoint/2010/main" val="3200365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0429b3ee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0429b3ee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254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0429b3ee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0429b3ee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18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0429b3ee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0429b3ee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56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0429b3ee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0429b3ee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24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0429b3ee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0429b3ee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139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0429b3ee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0429b3ee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53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429b3ee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0429b3ee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795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429b3ee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429b3ee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367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0429b3ee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0429b3ee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825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Tree>
    <p:extLst>
      <p:ext uri="{BB962C8B-B14F-4D97-AF65-F5344CB8AC3E}">
        <p14:creationId xmlns:p14="http://schemas.microsoft.com/office/powerpoint/2010/main" val="145832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Horizon Europe (FP9): </a:t>
            </a:r>
            <a:r>
              <a:rPr lang="en-US" dirty="0"/>
              <a:t>More openness: </a:t>
            </a:r>
            <a:r>
              <a:rPr lang="en-US" b="0" dirty="0"/>
              <a:t>The principle of 'open science' will become the modus operandi of Horizon Europe, requiring open access to publications and data. This will assist market uptake and increase the innovation potential of results generated by EU funding.</a:t>
            </a:r>
            <a:endParaRPr lang="en-GB" dirty="0"/>
          </a:p>
        </p:txBody>
      </p:sp>
    </p:spTree>
    <p:extLst>
      <p:ext uri="{BB962C8B-B14F-4D97-AF65-F5344CB8AC3E}">
        <p14:creationId xmlns:p14="http://schemas.microsoft.com/office/powerpoint/2010/main" val="780681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ako je časopis u 2010</a:t>
            </a:r>
            <a:r>
              <a:rPr lang="hr-HR" baseline="0" dirty="0" smtClean="0"/>
              <a:t> objavio 40 radova, u 2011 60 radova, a u 2012 su ti radovi prikupili 100 citata, onda će IF biti 1</a:t>
            </a:r>
            <a:endParaRPr lang="hr-H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fld id="{80C32CC7-A4D0-4B46-B478-FCC8FDBF1FBC}" type="slidenum">
              <a:rPr kumimoji="0" lang="hr-HR" sz="32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547687" rtl="0" eaLnBrk="1" fontAlgn="auto" latinLnBrk="0" hangingPunct="0">
                <a:lnSpc>
                  <a:spcPct val="100000"/>
                </a:lnSpc>
                <a:spcBef>
                  <a:spcPts val="0"/>
                </a:spcBef>
                <a:spcAft>
                  <a:spcPts val="0"/>
                </a:spcAft>
                <a:buClrTx/>
                <a:buSzTx/>
                <a:buFontTx/>
                <a:buNone/>
                <a:tabLst/>
                <a:defRPr/>
              </a:pPr>
              <a:t>125</a:t>
            </a:fld>
            <a:endParaRPr kumimoji="0" lang="hr-HR" sz="32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580721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63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0325" y="728663"/>
            <a:ext cx="6467475" cy="3638550"/>
          </a:xfrm>
          <a:solidFill>
            <a:schemeClr val="accent1"/>
          </a:solidFill>
          <a:ln w="25400">
            <a:solidFill>
              <a:schemeClr val="accent1">
                <a:shade val="50000"/>
              </a:schemeClr>
            </a:solidFill>
          </a:ln>
        </p:spPr>
      </p:sp>
      <p:sp>
        <p:nvSpPr>
          <p:cNvPr id="88067" name="Notes Placeholder 2"/>
          <p:cNvSpPr>
            <a:spLocks noGrp="1"/>
          </p:cNvSpPr>
          <p:nvPr>
            <p:ph type="body" sz="quarter" idx="1"/>
          </p:nvPr>
        </p:nvSpPr>
        <p:spPr>
          <a:xfrm>
            <a:off x="658813" y="4608513"/>
            <a:ext cx="5270500" cy="4367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57" tIns="44429" rIns="88857" bIns="44429"/>
          <a:lstStyle/>
          <a:p>
            <a:endParaRPr lang="es-ES" altLang="en-US" smtClean="0">
              <a:latin typeface="Times New Roman" panose="02020603050405020304" pitchFamily="18" charset="0"/>
            </a:endParaRPr>
          </a:p>
        </p:txBody>
      </p:sp>
      <p:sp>
        <p:nvSpPr>
          <p:cNvPr id="88068" name="Slide Number Placeholder 3"/>
          <p:cNvSpPr>
            <a:spLocks noGrp="1"/>
          </p:cNvSpPr>
          <p:nvPr>
            <p:ph type="sldNum" sz="quarter" idx="5"/>
          </p:nvPr>
        </p:nvSpPr>
        <p:spPr>
          <a:xfrm>
            <a:off x="3730625" y="9217025"/>
            <a:ext cx="2855913" cy="48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57" tIns="44429" rIns="88857" bIns="44429" anchor="t"/>
          <a:lstStyle>
            <a:lvl1pPr defTabSz="912813">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2813">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2813">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2813">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2813">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l">
              <a:spcBef>
                <a:spcPct val="0"/>
              </a:spcBef>
            </a:pPr>
            <a:fld id="{FC1957F9-8A9E-468F-B800-EE00CE7FE308}" type="slidenum">
              <a:rPr lang="en-US" altLang="en-US"/>
              <a:pPr algn="l">
                <a:spcBef>
                  <a:spcPct val="0"/>
                </a:spcBef>
              </a:pPr>
              <a:t>44</a:t>
            </a:fld>
            <a:endParaRPr lang="es-ES" altLang="en-US">
              <a:latin typeface="Verdana" panose="020B0604030504040204" pitchFamily="34" charset="0"/>
            </a:endParaRPr>
          </a:p>
        </p:txBody>
      </p:sp>
    </p:spTree>
    <p:extLst>
      <p:ext uri="{BB962C8B-B14F-4D97-AF65-F5344CB8AC3E}">
        <p14:creationId xmlns:p14="http://schemas.microsoft.com/office/powerpoint/2010/main" val="86005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98438" y="800100"/>
            <a:ext cx="7013575" cy="3946525"/>
          </a:xfrm>
          <a:solidFill>
            <a:schemeClr val="accent1"/>
          </a:solidFill>
          <a:ln w="25400">
            <a:solidFill>
              <a:schemeClr val="accent1">
                <a:shade val="50000"/>
              </a:schemeClr>
            </a:solidFill>
          </a:ln>
        </p:spPr>
      </p:sp>
      <p:sp>
        <p:nvSpPr>
          <p:cNvPr id="90115" name="Notes Placeholder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smtClean="0">
              <a:latin typeface="Arial" panose="020B0604020202020204" pitchFamily="34" charset="0"/>
            </a:endParaRPr>
          </a:p>
        </p:txBody>
      </p:sp>
    </p:spTree>
    <p:extLst>
      <p:ext uri="{BB962C8B-B14F-4D97-AF65-F5344CB8AC3E}">
        <p14:creationId xmlns:p14="http://schemas.microsoft.com/office/powerpoint/2010/main" val="3632089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47638" y="800100"/>
            <a:ext cx="7023100" cy="3951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828413" y="4880318"/>
            <a:ext cx="5422970" cy="4435076"/>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mn-cs"/>
            </a:endParaRPr>
          </a:p>
          <a:p>
            <a:endParaRPr lang="es-ES" dirty="0"/>
          </a:p>
        </p:txBody>
      </p:sp>
    </p:spTree>
    <p:extLst>
      <p:ext uri="{BB962C8B-B14F-4D97-AF65-F5344CB8AC3E}">
        <p14:creationId xmlns:p14="http://schemas.microsoft.com/office/powerpoint/2010/main" val="311881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41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0429b3e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0429b3e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463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0429b3ee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0429b3ee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75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 y="-1"/>
            <a:ext cx="16233455"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15"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2964" y="8203664"/>
            <a:ext cx="2076544" cy="7412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18"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2077712634"/>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Calibri" charset="0"/>
                <a:ea typeface="Calibri" charset="0"/>
                <a:cs typeface="Calibri" charset="0"/>
              </a:defRPr>
            </a:lvl1pPr>
            <a:lvl2pPr>
              <a:lnSpc>
                <a:spcPct val="100000"/>
              </a:lnSpc>
              <a:spcBef>
                <a:spcPts val="0"/>
              </a:spcBef>
              <a:buClr>
                <a:srgbClr val="4687E6"/>
              </a:buClr>
              <a:buSzPct val="85000"/>
              <a:defRPr sz="3200" b="0" i="0" spc="-151">
                <a:solidFill>
                  <a:srgbClr val="4687E6"/>
                </a:solidFill>
                <a:latin typeface="Calibri" charset="0"/>
                <a:ea typeface="Calibri" charset="0"/>
                <a:cs typeface="Calibri" charset="0"/>
              </a:defRPr>
            </a:lvl2pPr>
            <a:lvl3pPr>
              <a:lnSpc>
                <a:spcPct val="100000"/>
              </a:lnSpc>
              <a:spcBef>
                <a:spcPts val="600"/>
              </a:spcBef>
              <a:buClr>
                <a:schemeClr val="accent6"/>
              </a:buClr>
              <a:buSzPct val="85000"/>
              <a:defRPr sz="3000" b="0" i="0" spc="-51" baseline="0">
                <a:solidFill>
                  <a:schemeClr val="accent6"/>
                </a:solidFill>
                <a:latin typeface="Calibri" charset="0"/>
                <a:ea typeface="Calibri" charset="0"/>
                <a:cs typeface="Calibri" charset="0"/>
              </a:defRPr>
            </a:lvl3pPr>
          </a:lstStyle>
          <a:p>
            <a:pPr lvl="0"/>
            <a:r>
              <a:rPr lang="en-US" dirty="0" smtClean="0"/>
              <a:t>Bullet</a:t>
            </a:r>
          </a:p>
          <a:p>
            <a:pPr lvl="1"/>
            <a:r>
              <a:rPr lang="en-US" dirty="0" smtClean="0"/>
              <a:t>Bullet Second Level</a:t>
            </a:r>
          </a:p>
          <a:p>
            <a:pPr lvl="2"/>
            <a:r>
              <a:rPr lang="en-US" dirty="0" smtClean="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Bullet points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3145466" y="792163"/>
            <a:ext cx="9972912"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2. LOREM IPSUM CHAPTER </a:t>
            </a:r>
          </a:p>
        </p:txBody>
      </p:sp>
    </p:spTree>
    <p:extLst>
      <p:ext uri="{BB962C8B-B14F-4D97-AF65-F5344CB8AC3E}">
        <p14:creationId xmlns:p14="http://schemas.microsoft.com/office/powerpoint/2010/main" val="539264525"/>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sp>
        <p:nvSpPr>
          <p:cNvPr id="21" name="Rectangle 20"/>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791105"/>
            <a:ext cx="12872179" cy="961332"/>
          </a:xfrm>
          <a:prstGeom prst="rect">
            <a:avLst/>
          </a:prstGeom>
        </p:spPr>
        <p:txBody>
          <a:bodyPr lIns="0" tIns="0" rIns="0" bIns="0" anchor="t" anchorCtr="0">
            <a:normAutofit/>
          </a:bodyPr>
          <a:lstStyle>
            <a:lvl1pPr marL="0" indent="0">
              <a:buNone/>
              <a:defRPr sz="48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dolor. </a:t>
            </a:r>
            <a:r>
              <a:rPr lang="en-US" dirty="0" err="1" smtClean="0"/>
              <a:t>Aenean</a:t>
            </a:r>
            <a:r>
              <a:rPr lang="en-US" dirty="0" smtClean="0"/>
              <a:t> </a:t>
            </a:r>
            <a:r>
              <a:rPr lang="en-US" dirty="0" err="1" smtClean="0"/>
              <a:t>massa</a:t>
            </a:r>
            <a:r>
              <a:rPr lang="en-US" dirty="0" smtClean="0"/>
              <a:t>. Cum </a:t>
            </a:r>
            <a:r>
              <a:rPr lang="en-US" dirty="0" err="1" smtClean="0"/>
              <a:t>sociis</a:t>
            </a:r>
            <a:r>
              <a:rPr lang="en-US" dirty="0" smtClean="0"/>
              <a:t> </a:t>
            </a:r>
            <a:r>
              <a:rPr lang="en-US" dirty="0" err="1" smtClean="0"/>
              <a:t>natoque</a:t>
            </a:r>
            <a:r>
              <a:rPr lang="en-US" dirty="0" smtClean="0"/>
              <a:t> </a:t>
            </a:r>
            <a:r>
              <a:rPr lang="en-US" dirty="0" err="1" smtClean="0"/>
              <a:t>penatibus</a:t>
            </a:r>
            <a:r>
              <a:rPr lang="en-US" dirty="0" smtClean="0"/>
              <a:t> et </a:t>
            </a:r>
            <a:r>
              <a:rPr lang="en-US" dirty="0" err="1" smtClean="0"/>
              <a:t>magnis</a:t>
            </a:r>
            <a:r>
              <a:rPr lang="en-US" dirty="0" smtClean="0"/>
              <a:t> dis parturient </a:t>
            </a:r>
            <a:r>
              <a:rPr lang="en-US" dirty="0" err="1" smtClean="0"/>
              <a:t>montes</a:t>
            </a:r>
            <a:r>
              <a:rPr lang="en-US" dirty="0" smtClean="0"/>
              <a:t>, </a:t>
            </a:r>
            <a:r>
              <a:rPr lang="en-US" dirty="0" err="1" smtClean="0"/>
              <a:t>nascetur</a:t>
            </a:r>
            <a:r>
              <a:rPr lang="en-US" dirty="0" smtClean="0"/>
              <a:t> </a:t>
            </a:r>
            <a:r>
              <a:rPr lang="en-US" dirty="0" err="1" smtClean="0"/>
              <a:t>ridiculus</a:t>
            </a:r>
            <a:r>
              <a:rPr lang="en-US" dirty="0" smtClean="0"/>
              <a:t> mus. </a:t>
            </a:r>
            <a:r>
              <a:rPr lang="en-US" dirty="0" err="1" smtClean="0"/>
              <a:t>Donec</a:t>
            </a:r>
            <a:r>
              <a:rPr lang="en-US" dirty="0" smtClean="0"/>
              <a:t> quam </a:t>
            </a:r>
            <a:r>
              <a:rPr lang="en-US" dirty="0" err="1" smtClean="0"/>
              <a:t>felis</a:t>
            </a:r>
            <a:r>
              <a:rPr lang="en-US" dirty="0" smtClean="0"/>
              <a:t>, </a:t>
            </a:r>
            <a:r>
              <a:rPr lang="en-US" dirty="0" err="1" smtClean="0"/>
              <a:t>ultricies</a:t>
            </a:r>
            <a:r>
              <a:rPr lang="en-US" dirty="0" smtClean="0"/>
              <a:t> </a:t>
            </a:r>
            <a:r>
              <a:rPr lang="en-US" dirty="0" err="1" smtClean="0"/>
              <a:t>nec</a:t>
            </a:r>
            <a:r>
              <a:rPr lang="en-US" dirty="0" smtClean="0"/>
              <a:t>, </a:t>
            </a:r>
            <a:r>
              <a:rPr lang="en-US" dirty="0" err="1" smtClean="0"/>
              <a:t>pellentesque</a:t>
            </a:r>
            <a:r>
              <a:rPr lang="en-US" dirty="0" smtClean="0"/>
              <a:t> </a:t>
            </a:r>
            <a:r>
              <a:rPr lang="en-US" dirty="0" err="1" smtClean="0"/>
              <a:t>eu</a:t>
            </a:r>
            <a:r>
              <a:rPr lang="en-US" dirty="0" smtClean="0"/>
              <a:t>, </a:t>
            </a:r>
            <a:r>
              <a:rPr lang="en-US" dirty="0" err="1" smtClean="0"/>
              <a:t>pretium</a:t>
            </a:r>
            <a:r>
              <a:rPr lang="en-US" dirty="0" smtClean="0"/>
              <a:t> </a:t>
            </a:r>
            <a:r>
              <a:rPr lang="en-US" dirty="0" err="1" smtClean="0"/>
              <a:t>quis</a:t>
            </a:r>
            <a:r>
              <a:rPr lang="en-US" dirty="0" smtClean="0"/>
              <a:t>, sem. </a:t>
            </a:r>
            <a:r>
              <a:rPr lang="en-US" dirty="0" err="1" smtClean="0"/>
              <a:t>Nulla</a:t>
            </a:r>
            <a:r>
              <a:rPr lang="en-US" dirty="0" smtClean="0"/>
              <a:t> </a:t>
            </a:r>
            <a:r>
              <a:rPr lang="en-US" dirty="0" err="1" smtClean="0"/>
              <a:t>consequat</a:t>
            </a:r>
            <a:r>
              <a:rPr lang="en-US" dirty="0" smtClean="0"/>
              <a:t> </a:t>
            </a:r>
            <a:r>
              <a:rPr lang="en-US" dirty="0" err="1" smtClean="0"/>
              <a:t>massa</a:t>
            </a:r>
            <a:r>
              <a:rPr lang="en-US" dirty="0" smtClean="0"/>
              <a:t> </a:t>
            </a:r>
            <a:r>
              <a:rPr lang="en-US" dirty="0" err="1" smtClean="0"/>
              <a:t>quis</a:t>
            </a:r>
            <a:r>
              <a:rPr lang="en-US" dirty="0" smtClean="0"/>
              <a:t> </a:t>
            </a:r>
            <a:r>
              <a:rPr lang="en-US" dirty="0" err="1" smtClean="0"/>
              <a:t>enim</a:t>
            </a:r>
            <a:r>
              <a:rPr lang="en-US" dirty="0" smtClean="0"/>
              <a:t>. </a:t>
            </a:r>
            <a:r>
              <a:rPr lang="en-US" dirty="0" err="1" smtClean="0"/>
              <a:t>Donec</a:t>
            </a:r>
            <a:r>
              <a:rPr lang="en-US" dirty="0" smtClean="0"/>
              <a:t> </a:t>
            </a:r>
            <a:r>
              <a:rPr lang="en-US" dirty="0" err="1" smtClean="0"/>
              <a:t>pede</a:t>
            </a:r>
            <a:r>
              <a:rPr lang="en-US" dirty="0" smtClean="0"/>
              <a:t> </a:t>
            </a:r>
            <a:r>
              <a:rPr lang="en-US" dirty="0" err="1" smtClean="0"/>
              <a:t>justo</a:t>
            </a:r>
            <a:r>
              <a:rPr lang="en-US" dirty="0" smtClean="0"/>
              <a:t>, </a:t>
            </a:r>
            <a:r>
              <a:rPr lang="en-US" dirty="0" err="1" smtClean="0"/>
              <a:t>fringilla</a:t>
            </a:r>
            <a:r>
              <a:rPr lang="en-US" dirty="0" smtClean="0"/>
              <a:t> </a:t>
            </a:r>
            <a:r>
              <a:rPr lang="en-US" dirty="0" err="1" smtClean="0"/>
              <a:t>vel</a:t>
            </a:r>
            <a:r>
              <a:rPr lang="en-US" dirty="0" smtClean="0"/>
              <a:t>, </a:t>
            </a:r>
            <a:r>
              <a:rPr lang="en-US" dirty="0" err="1" smtClean="0"/>
              <a:t>aliquet</a:t>
            </a:r>
            <a:r>
              <a:rPr lang="en-US" dirty="0" smtClean="0"/>
              <a:t> </a:t>
            </a:r>
            <a:r>
              <a:rPr lang="en-US" dirty="0" err="1" smtClean="0"/>
              <a:t>nec</a:t>
            </a:r>
            <a:r>
              <a:rPr lang="en-US" dirty="0" smtClean="0"/>
              <a:t>, </a:t>
            </a:r>
            <a:r>
              <a:rPr lang="en-US" dirty="0" err="1" smtClean="0"/>
              <a:t>vulputate</a:t>
            </a:r>
            <a:r>
              <a:rPr lang="en-US" dirty="0" smtClean="0"/>
              <a:t> </a:t>
            </a:r>
            <a:r>
              <a:rPr lang="en-US" dirty="0" err="1" smtClean="0"/>
              <a:t>eget</a:t>
            </a:r>
            <a:r>
              <a:rPr lang="en-US" dirty="0" smtClean="0"/>
              <a:t>, </a:t>
            </a:r>
            <a:r>
              <a:rPr lang="en-US" dirty="0" err="1" smtClean="0"/>
              <a:t>arcu</a:t>
            </a:r>
            <a:r>
              <a:rPr lang="en-US" dirty="0" smtClean="0"/>
              <a:t>. In </a:t>
            </a:r>
            <a:r>
              <a:rPr lang="en-US" dirty="0" err="1" smtClean="0"/>
              <a:t>enim</a:t>
            </a:r>
            <a:r>
              <a:rPr lang="en-US" dirty="0" smtClean="0"/>
              <a:t> </a:t>
            </a:r>
            <a:r>
              <a:rPr lang="en-US" dirty="0" err="1" smtClean="0"/>
              <a:t>justo</a:t>
            </a:r>
            <a:r>
              <a:rPr lang="en-US" dirty="0" smtClean="0"/>
              <a:t>, </a:t>
            </a:r>
            <a:r>
              <a:rPr lang="en-US" dirty="0" err="1" smtClean="0"/>
              <a:t>rhoncus</a:t>
            </a:r>
            <a:r>
              <a:rPr lang="en-US" dirty="0" smtClean="0"/>
              <a:t> </a:t>
            </a:r>
            <a:r>
              <a:rPr lang="en-US" dirty="0" err="1" smtClean="0"/>
              <a:t>ut</a:t>
            </a:r>
            <a:r>
              <a:rPr lang="en-US" dirty="0" smtClean="0"/>
              <a:t>, </a:t>
            </a:r>
            <a:r>
              <a:rPr lang="en-US" dirty="0" err="1" smtClean="0"/>
              <a:t>imperdiet</a:t>
            </a:r>
            <a:r>
              <a:rPr lang="en-US" dirty="0" smtClean="0"/>
              <a:t> a, </a:t>
            </a:r>
            <a:r>
              <a:rPr lang="en-US" dirty="0" err="1" smtClean="0"/>
              <a:t>venenatis</a:t>
            </a:r>
            <a:r>
              <a:rPr lang="en-US" dirty="0" smtClean="0"/>
              <a:t> vitae, </a:t>
            </a:r>
            <a:r>
              <a:rPr lang="en-US" dirty="0" err="1" smtClean="0"/>
              <a:t>justo</a:t>
            </a:r>
            <a:r>
              <a:rPr lang="en-US" dirty="0" smtClean="0"/>
              <a:t>. </a:t>
            </a:r>
            <a:r>
              <a:rPr lang="en-US" dirty="0" err="1" smtClean="0"/>
              <a:t>Nullam</a:t>
            </a:r>
            <a:r>
              <a:rPr lang="en-US" dirty="0" smtClean="0"/>
              <a:t> dictum </a:t>
            </a:r>
            <a:r>
              <a:rPr lang="en-US" dirty="0" err="1" smtClean="0"/>
              <a:t>felis</a:t>
            </a:r>
            <a:r>
              <a:rPr lang="en-US" dirty="0" smtClean="0"/>
              <a:t> </a:t>
            </a:r>
            <a:r>
              <a:rPr lang="en-US" dirty="0" err="1" smtClean="0"/>
              <a:t>eu</a:t>
            </a:r>
            <a:r>
              <a:rPr lang="en-US" dirty="0" smtClean="0"/>
              <a:t> </a:t>
            </a:r>
            <a:r>
              <a:rPr lang="en-US" dirty="0" err="1" smtClean="0"/>
              <a:t>pede</a:t>
            </a:r>
            <a:r>
              <a:rPr lang="en-US" dirty="0" smtClean="0"/>
              <a:t> </a:t>
            </a:r>
            <a:r>
              <a:rPr lang="en-US" dirty="0" err="1" smtClean="0"/>
              <a:t>mollis</a:t>
            </a:r>
            <a:r>
              <a:rPr lang="en-US" dirty="0" smtClean="0"/>
              <a:t> </a:t>
            </a:r>
            <a:r>
              <a:rPr lang="en-US" dirty="0" err="1" smtClean="0"/>
              <a:t>pretium</a:t>
            </a:r>
            <a:r>
              <a:rPr lang="en-US" dirty="0" smtClean="0"/>
              <a:t>. Integer </a:t>
            </a:r>
            <a:r>
              <a:rPr lang="en-US" dirty="0" err="1" smtClean="0"/>
              <a:t>tincidunt</a:t>
            </a:r>
            <a:r>
              <a:rPr lang="en-US" dirty="0" smtClean="0"/>
              <a:t>. </a:t>
            </a:r>
            <a:r>
              <a:rPr lang="en-US" dirty="0" err="1" smtClean="0"/>
              <a:t>Cras</a:t>
            </a:r>
            <a:r>
              <a:rPr lang="en-US" dirty="0" smtClean="0"/>
              <a:t> </a:t>
            </a:r>
            <a:r>
              <a:rPr lang="en-US" dirty="0" err="1" smtClean="0"/>
              <a:t>dapibus</a:t>
            </a:r>
            <a:r>
              <a:rPr lang="en-US" dirty="0" smtClean="0"/>
              <a:t>. </a:t>
            </a:r>
            <a:r>
              <a:rPr lang="en-US" dirty="0" err="1" smtClean="0"/>
              <a:t>Vivamus</a:t>
            </a:r>
            <a:r>
              <a:rPr lang="en-US" dirty="0" smtClean="0"/>
              <a:t> </a:t>
            </a:r>
            <a:r>
              <a:rPr lang="en-US" dirty="0" err="1" smtClean="0"/>
              <a:t>elementum</a:t>
            </a:r>
            <a:r>
              <a:rPr lang="en-US" dirty="0" smtClean="0"/>
              <a:t> semper nisi. </a:t>
            </a:r>
            <a:r>
              <a:rPr lang="en-US" dirty="0" err="1" smtClean="0"/>
              <a:t>Aenean</a:t>
            </a:r>
            <a:r>
              <a:rPr lang="en-US" dirty="0" smtClean="0"/>
              <a:t> </a:t>
            </a:r>
            <a:r>
              <a:rPr lang="en-US" dirty="0" err="1" smtClean="0"/>
              <a:t>vulputate</a:t>
            </a:r>
            <a:r>
              <a:rPr lang="en-US" dirty="0" smtClean="0"/>
              <a:t> </a:t>
            </a:r>
            <a:r>
              <a:rPr lang="en-US" dirty="0" err="1" smtClean="0"/>
              <a:t>eleifend</a:t>
            </a:r>
            <a:r>
              <a:rPr lang="en-US" dirty="0" smtClean="0"/>
              <a:t> </a:t>
            </a:r>
            <a:r>
              <a:rPr lang="en-US" dirty="0" err="1" smtClean="0"/>
              <a:t>tellus</a:t>
            </a:r>
            <a:r>
              <a:rPr lang="en-US" dirty="0" smtClean="0"/>
              <a:t>. </a:t>
            </a:r>
            <a:r>
              <a:rPr lang="en-US" dirty="0" err="1" smtClean="0"/>
              <a:t>Aenean</a:t>
            </a:r>
            <a:r>
              <a:rPr lang="en-US" dirty="0" smtClean="0"/>
              <a:t> </a:t>
            </a:r>
            <a:r>
              <a:rPr lang="en-US" dirty="0" err="1" smtClean="0"/>
              <a:t>leo</a:t>
            </a:r>
            <a:r>
              <a:rPr lang="en-US" dirty="0" smtClean="0"/>
              <a:t> ligula, </a:t>
            </a:r>
            <a:r>
              <a:rPr lang="en-US" dirty="0" err="1" smtClean="0"/>
              <a:t>porttitor</a:t>
            </a:r>
            <a:r>
              <a:rPr lang="en-US" dirty="0" smtClean="0"/>
              <a:t> </a:t>
            </a:r>
            <a:r>
              <a:rPr lang="en-US" dirty="0" err="1" smtClean="0"/>
              <a:t>eu</a:t>
            </a:r>
            <a:r>
              <a:rPr lang="en-US" dirty="0" smtClean="0"/>
              <a:t>, </a:t>
            </a:r>
            <a:r>
              <a:rPr lang="en-US" dirty="0" err="1" smtClean="0"/>
              <a:t>consequat</a:t>
            </a:r>
            <a:r>
              <a:rPr lang="en-US" dirty="0" smtClean="0"/>
              <a:t> vitae, </a:t>
            </a:r>
            <a:r>
              <a:rPr lang="en-US" dirty="0" err="1" smtClean="0"/>
              <a:t>eleifend</a:t>
            </a:r>
            <a:r>
              <a:rPr lang="en-US" dirty="0" smtClean="0"/>
              <a:t> ac, </a:t>
            </a:r>
            <a:r>
              <a:rPr lang="en-US" dirty="0" err="1" smtClean="0"/>
              <a:t>enim</a:t>
            </a:r>
            <a:r>
              <a:rPr lang="en-US" dirty="0" smtClean="0"/>
              <a:t>. </a:t>
            </a:r>
            <a:r>
              <a:rPr lang="en-US" dirty="0" err="1" smtClean="0"/>
              <a:t>Aliquam</a:t>
            </a:r>
            <a:r>
              <a:rPr lang="en-US" dirty="0" smtClean="0"/>
              <a:t> </a:t>
            </a:r>
            <a:r>
              <a:rPr lang="en-US" dirty="0" err="1" smtClean="0"/>
              <a:t>lorem</a:t>
            </a:r>
            <a:r>
              <a:rPr lang="en-US" dirty="0" smtClean="0"/>
              <a:t> ante, </a:t>
            </a:r>
            <a:r>
              <a:rPr lang="en-US" dirty="0" err="1" smtClean="0"/>
              <a:t>dapibus</a:t>
            </a:r>
            <a:r>
              <a:rPr lang="en-US" dirty="0" smtClean="0"/>
              <a:t> in, </a:t>
            </a:r>
            <a:r>
              <a:rPr lang="en-US" dirty="0" err="1" smtClean="0"/>
              <a:t>viverra</a:t>
            </a:r>
            <a:r>
              <a:rPr lang="en-US" dirty="0" smtClean="0"/>
              <a:t> </a:t>
            </a:r>
            <a:r>
              <a:rPr lang="en-US" dirty="0" err="1" smtClean="0"/>
              <a:t>quis</a:t>
            </a:r>
            <a:r>
              <a:rPr lang="en-US" dirty="0" smtClean="0"/>
              <a:t>, </a:t>
            </a:r>
            <a:r>
              <a:rPr lang="en-US" dirty="0" err="1" smtClean="0"/>
              <a:t>feugiat</a:t>
            </a:r>
            <a:r>
              <a:rPr lang="en-US" dirty="0" smtClean="0"/>
              <a:t> a, </a:t>
            </a:r>
            <a:r>
              <a:rPr lang="en-US" dirty="0" err="1" smtClean="0"/>
              <a:t>tellus</a:t>
            </a:r>
            <a:r>
              <a:rPr lang="en-US" dirty="0" smtClean="0"/>
              <a:t>. </a:t>
            </a:r>
            <a:r>
              <a:rPr lang="en-US" dirty="0" err="1" smtClean="0"/>
              <a:t>Phasellus</a:t>
            </a:r>
            <a:r>
              <a:rPr lang="en-US" dirty="0" smtClean="0"/>
              <a:t> </a:t>
            </a:r>
            <a:r>
              <a:rPr lang="en-US" dirty="0" err="1" smtClean="0"/>
              <a:t>viverra</a:t>
            </a:r>
            <a:r>
              <a:rPr lang="en-US" dirty="0" smtClean="0"/>
              <a:t> </a:t>
            </a:r>
            <a:r>
              <a:rPr lang="en-US" dirty="0" err="1" smtClean="0"/>
              <a:t>nulla</a:t>
            </a:r>
            <a:r>
              <a:rPr lang="en-US" dirty="0" smtClean="0"/>
              <a:t> </a:t>
            </a:r>
            <a:r>
              <a:rPr lang="en-US" dirty="0" err="1" smtClean="0"/>
              <a:t>ut</a:t>
            </a:r>
            <a:r>
              <a:rPr lang="en-US" dirty="0" smtClean="0"/>
              <a:t> </a:t>
            </a:r>
            <a:r>
              <a:rPr lang="en-US" dirty="0" err="1" smtClean="0"/>
              <a:t>metus</a:t>
            </a:r>
            <a:r>
              <a:rPr lang="en-US" dirty="0" smtClean="0"/>
              <a:t> </a:t>
            </a:r>
            <a:r>
              <a:rPr lang="en-US" dirty="0" err="1" smtClean="0"/>
              <a:t>varius</a:t>
            </a:r>
            <a:r>
              <a:rPr lang="en-US" dirty="0" smtClean="0"/>
              <a:t> </a:t>
            </a:r>
            <a:r>
              <a:rPr lang="en-US" dirty="0" err="1" smtClean="0"/>
              <a:t>laoreet</a:t>
            </a:r>
            <a:r>
              <a:rPr lang="en-US" dirty="0" smtClean="0"/>
              <a:t>. </a:t>
            </a:r>
            <a:r>
              <a:rPr lang="en-US" dirty="0" err="1" smtClean="0"/>
              <a:t>Quisque</a:t>
            </a:r>
            <a:r>
              <a:rPr lang="en-US" dirty="0" smtClean="0"/>
              <a:t> </a:t>
            </a:r>
            <a:r>
              <a:rPr lang="en-US" dirty="0" err="1" smtClean="0"/>
              <a:t>rutrum</a:t>
            </a:r>
            <a:r>
              <a:rPr lang="en-US" dirty="0" smtClean="0"/>
              <a:t>. </a:t>
            </a:r>
            <a:r>
              <a:rPr lang="en-US" dirty="0" err="1" smtClean="0"/>
              <a:t>Aenean</a:t>
            </a:r>
            <a:r>
              <a:rPr lang="en-US" dirty="0" smtClean="0"/>
              <a:t> </a:t>
            </a:r>
            <a:r>
              <a:rPr lang="en-US" dirty="0" err="1" smtClean="0"/>
              <a:t>imperdiet</a:t>
            </a:r>
            <a:r>
              <a:rPr lang="en-US" dirty="0" smtClean="0"/>
              <a:t>. </a:t>
            </a:r>
            <a:r>
              <a:rPr lang="en-US" dirty="0" err="1" smtClean="0"/>
              <a:t>Etiam</a:t>
            </a:r>
            <a:r>
              <a:rPr lang="en-US" dirty="0" smtClean="0"/>
              <a:t> </a:t>
            </a:r>
            <a:r>
              <a:rPr lang="en-US" dirty="0" err="1" smtClean="0"/>
              <a:t>ultricies</a:t>
            </a:r>
            <a:r>
              <a:rPr lang="en-US" dirty="0" smtClean="0"/>
              <a:t> nisi </a:t>
            </a:r>
            <a:r>
              <a:rPr lang="en-US" dirty="0" err="1" smtClean="0"/>
              <a:t>vel</a:t>
            </a:r>
            <a:r>
              <a:rPr lang="en-US" dirty="0" smtClean="0"/>
              <a:t> </a:t>
            </a:r>
            <a:r>
              <a:rPr lang="en-US" dirty="0" err="1" smtClean="0"/>
              <a:t>augue</a:t>
            </a:r>
            <a:r>
              <a:rPr lang="en-US" dirty="0" smtClean="0"/>
              <a:t>. </a:t>
            </a:r>
          </a:p>
        </p:txBody>
      </p:sp>
      <p:sp>
        <p:nvSpPr>
          <p:cNvPr id="3" name="Rounded Rectangle 2"/>
          <p:cNvSpPr/>
          <p:nvPr userDrawn="1"/>
        </p:nvSpPr>
        <p:spPr>
          <a:xfrm>
            <a:off x="7373823" y="4233946"/>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a:t>
            </a:r>
            <a:r>
              <a:rPr lang="mr-IN" dirty="0" smtClean="0"/>
              <a:t>…</a:t>
            </a:r>
            <a:endParaRPr lang="en-US" dirty="0" smtClean="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3"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16"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262893262"/>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2" name="Rectangle 1"/>
          <p:cNvSpPr/>
          <p:nvPr userDrawn="1"/>
        </p:nvSpPr>
        <p:spPr>
          <a:xfrm>
            <a:off x="0" y="0"/>
            <a:ext cx="16256000" cy="9144001"/>
          </a:xfrm>
          <a:prstGeom prst="rect">
            <a:avLst/>
          </a:prstGeom>
          <a:gradFill>
            <a:gsLst>
              <a:gs pos="16000">
                <a:schemeClr val="bg2"/>
              </a:gs>
              <a:gs pos="60000">
                <a:schemeClr val="bg1">
                  <a:alpha val="0"/>
                  <a:lumMod val="0"/>
                  <a:lumOff val="100000"/>
                </a:schemeClr>
              </a:gs>
            </a:gsLst>
            <a:lin ang="3600000" scaled="0"/>
          </a:gradFill>
          <a:ln w="3175" cap="flat">
            <a:noFill/>
            <a:miter lim="400000"/>
          </a:ln>
          <a:effectLst>
            <a:outerShdw dist="12700" sx="1000" sy="1000" rotWithShape="0">
              <a:schemeClr val="bg1"/>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chemeClr val="accent6"/>
                </a:solidFill>
                <a:latin typeface="Calibri Light" charset="0"/>
                <a:ea typeface="Calibri Light" charset="0"/>
                <a:cs typeface="+mn-cs"/>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Maecenas tempus, </a:t>
            </a:r>
            <a:r>
              <a:rPr lang="en-US" dirty="0" err="1" smtClean="0"/>
              <a:t>tellus</a:t>
            </a:r>
            <a:r>
              <a:rPr lang="en-US" dirty="0" smtClean="0"/>
              <a:t> </a:t>
            </a:r>
            <a:r>
              <a:rPr lang="en-US" dirty="0" err="1" smtClean="0"/>
              <a:t>eget</a:t>
            </a:r>
            <a:r>
              <a:rPr lang="en-US" dirty="0" smtClean="0"/>
              <a:t> </a:t>
            </a:r>
            <a:r>
              <a:rPr lang="en-US" dirty="0" err="1" smtClean="0"/>
              <a:t>condimentum</a:t>
            </a:r>
            <a:r>
              <a:rPr lang="en-US" dirty="0" smtClean="0"/>
              <a:t> </a:t>
            </a:r>
            <a:r>
              <a:rPr lang="en-US" dirty="0" err="1" smtClean="0"/>
              <a:t>rhoncus</a:t>
            </a:r>
            <a:r>
              <a:rPr lang="en-US" dirty="0" smtClean="0"/>
              <a:t>, </a:t>
            </a:r>
            <a:r>
              <a:rPr lang="en-US" dirty="0" err="1" smtClean="0"/>
              <a:t>sem</a:t>
            </a:r>
            <a:r>
              <a:rPr lang="en-US" dirty="0" smtClean="0"/>
              <a:t> quam semper libero, sit </a:t>
            </a:r>
            <a:r>
              <a:rPr lang="en-US" dirty="0" err="1" smtClean="0"/>
              <a:t>amet</a:t>
            </a:r>
            <a:r>
              <a:rPr lang="en-US" dirty="0" smtClean="0"/>
              <a:t> </a:t>
            </a:r>
            <a:r>
              <a:rPr lang="en-US" dirty="0" err="1" smtClean="0"/>
              <a:t>adipiscing</a:t>
            </a:r>
            <a:r>
              <a:rPr lang="en-US" dirty="0" smtClean="0"/>
              <a:t> </a:t>
            </a:r>
            <a:r>
              <a:rPr lang="en-US" dirty="0" err="1" smtClean="0"/>
              <a:t>sem</a:t>
            </a:r>
            <a:r>
              <a:rPr lang="en-US" dirty="0" smtClean="0"/>
              <a:t> </a:t>
            </a:r>
            <a:r>
              <a:rPr lang="en-US" dirty="0" err="1" smtClean="0"/>
              <a:t>neque</a:t>
            </a:r>
            <a:r>
              <a:rPr lang="en-US" dirty="0" smtClean="0"/>
              <a:t> </a:t>
            </a:r>
            <a:r>
              <a:rPr lang="en-US" dirty="0" err="1" smtClean="0"/>
              <a:t>sed</a:t>
            </a:r>
            <a:r>
              <a:rPr lang="en-US" dirty="0" smtClean="0"/>
              <a:t> </a:t>
            </a:r>
            <a:r>
              <a:rPr lang="en-US" dirty="0" err="1" smtClean="0"/>
              <a:t>ipsum</a:t>
            </a:r>
            <a:r>
              <a:rPr lang="en-US" dirty="0" smtClean="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Autofit/>
          </a:bodyPr>
          <a:lstStyle>
            <a:lvl1pPr marL="0" indent="0" algn="l">
              <a:lnSpc>
                <a:spcPct val="75000"/>
              </a:lnSpc>
              <a:spcBef>
                <a:spcPts val="0"/>
              </a:spcBef>
              <a:buNone/>
              <a:defRPr sz="22800" b="1" i="0" spc="-300" baseline="0">
                <a:solidFill>
                  <a:schemeClr val="accent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smtClean="0"/>
              <a:t>52</a:t>
            </a:r>
            <a:r>
              <a:rPr lang="en-US" dirty="0" smtClean="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7242" y="1653863"/>
            <a:ext cx="1193305" cy="1193305"/>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20"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1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824361889"/>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Calibri" charset="0"/>
                <a:ea typeface="Calibri" charset="0"/>
                <a:cs typeface="Calibri" charset="0"/>
              </a:defRPr>
            </a:lvl1pPr>
            <a:lvl2pPr>
              <a:lnSpc>
                <a:spcPct val="100000"/>
              </a:lnSpc>
              <a:spcBef>
                <a:spcPts val="0"/>
              </a:spcBef>
              <a:buClr>
                <a:srgbClr val="4687E6"/>
              </a:buClr>
              <a:buSzPct val="85000"/>
              <a:defRPr sz="3200" b="0" i="0" spc="-151">
                <a:solidFill>
                  <a:srgbClr val="4687E6"/>
                </a:solidFill>
                <a:latin typeface="Calibri" charset="0"/>
                <a:ea typeface="Calibri" charset="0"/>
                <a:cs typeface="Calibri" charset="0"/>
              </a:defRPr>
            </a:lvl2pPr>
            <a:lvl3pPr>
              <a:lnSpc>
                <a:spcPct val="100000"/>
              </a:lnSpc>
              <a:spcBef>
                <a:spcPts val="600"/>
              </a:spcBef>
              <a:buClr>
                <a:schemeClr val="accent6"/>
              </a:buClr>
              <a:buSzPct val="85000"/>
              <a:defRPr sz="3000" b="0" i="0" spc="-51" baseline="0">
                <a:solidFill>
                  <a:schemeClr val="accent6"/>
                </a:solidFill>
                <a:latin typeface="Calibri" charset="0"/>
                <a:ea typeface="Calibri" charset="0"/>
                <a:cs typeface="Calibri" charset="0"/>
              </a:defRPr>
            </a:lvl3pPr>
          </a:lstStyle>
          <a:p>
            <a:pPr lvl="0"/>
            <a:r>
              <a:rPr lang="en-US" dirty="0" smtClean="0"/>
              <a:t>Bullet</a:t>
            </a:r>
          </a:p>
          <a:p>
            <a:pPr lvl="1"/>
            <a:r>
              <a:rPr lang="en-US" dirty="0" smtClean="0"/>
              <a:t>Bullet Second Level</a:t>
            </a:r>
          </a:p>
          <a:p>
            <a:pPr lvl="2"/>
            <a:r>
              <a:rPr lang="en-US" dirty="0" smtClean="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Bullet points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9"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670194194"/>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400" b="1" i="0" spc="-151">
                <a:solidFill>
                  <a:schemeClr val="tx2"/>
                </a:solidFill>
                <a:latin typeface="Calibri" charset="0"/>
                <a:ea typeface="Calibri" charset="0"/>
                <a:cs typeface="Calibri" charset="0"/>
              </a:defRPr>
            </a:lvl1pPr>
            <a:lvl2pPr>
              <a:lnSpc>
                <a:spcPct val="100000"/>
              </a:lnSpc>
              <a:spcBef>
                <a:spcPts val="0"/>
              </a:spcBef>
              <a:buClr>
                <a:srgbClr val="4687E6"/>
              </a:buClr>
              <a:buSzPct val="85000"/>
              <a:defRPr sz="3200" b="0" i="0" spc="-151">
                <a:solidFill>
                  <a:srgbClr val="4687E6"/>
                </a:solidFill>
                <a:latin typeface="Calibri" charset="0"/>
                <a:ea typeface="Calibri" charset="0"/>
                <a:cs typeface="Calibri" charset="0"/>
              </a:defRPr>
            </a:lvl2pPr>
            <a:lvl3pPr>
              <a:lnSpc>
                <a:spcPct val="100000"/>
              </a:lnSpc>
              <a:spcBef>
                <a:spcPts val="600"/>
              </a:spcBef>
              <a:buClr>
                <a:schemeClr val="accent6"/>
              </a:buClr>
              <a:buSzPct val="85000"/>
              <a:defRPr sz="3000" b="0" i="0" spc="-51" baseline="0">
                <a:solidFill>
                  <a:schemeClr val="accent6"/>
                </a:solidFill>
                <a:latin typeface="Calibri" charset="0"/>
                <a:ea typeface="Calibri" charset="0"/>
                <a:cs typeface="Calibri" charset="0"/>
              </a:defRPr>
            </a:lvl3pPr>
          </a:lstStyle>
          <a:p>
            <a:pPr lvl="0"/>
            <a:r>
              <a:rPr lang="en-US" dirty="0" smtClean="0"/>
              <a:t>Bullet</a:t>
            </a:r>
          </a:p>
          <a:p>
            <a:pPr lvl="1"/>
            <a:r>
              <a:rPr lang="en-US" dirty="0" smtClean="0"/>
              <a:t>Bullet Second Level</a:t>
            </a:r>
          </a:p>
          <a:p>
            <a:pPr lvl="2"/>
            <a:r>
              <a:rPr lang="en-US" dirty="0" smtClean="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Bullet points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9"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1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Tree>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a:t>
            </a:r>
            <a:r>
              <a:rPr lang="en-US" dirty="0" err="1" smtClean="0"/>
              <a:t>DolorSit</a:t>
            </a:r>
            <a:r>
              <a:rPr lang="en-US" dirty="0" smtClean="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118853900"/>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 y="-1"/>
            <a:ext cx="16233455" cy="9144000"/>
          </a:xfrm>
          <a:prstGeom prst="rect">
            <a:avLst/>
          </a:prstGeom>
        </p:spPr>
      </p:pic>
    </p:spTree>
    <p:extLst>
      <p:ext uri="{BB962C8B-B14F-4D97-AF65-F5344CB8AC3E}">
        <p14:creationId xmlns:p14="http://schemas.microsoft.com/office/powerpoint/2010/main" val="1241665371"/>
      </p:ext>
    </p:extLst>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a:t>
            </a:r>
            <a:r>
              <a:rPr lang="en-US" dirty="0" err="1" smtClean="0"/>
              <a:t>DolorSit</a:t>
            </a:r>
            <a:r>
              <a:rPr lang="en-US" dirty="0" smtClean="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If you are going to remember only one thing from this slide, remember this!</a:t>
            </a:r>
          </a:p>
        </p:txBody>
      </p:sp>
    </p:spTree>
    <p:extLst>
      <p:ext uri="{BB962C8B-B14F-4D97-AF65-F5344CB8AC3E}">
        <p14:creationId xmlns:p14="http://schemas.microsoft.com/office/powerpoint/2010/main" val="1210623697"/>
      </p:ext>
    </p:extLst>
  </p:cSld>
  <p:clrMapOvr>
    <a:masterClrMapping/>
  </p:clrMapOvr>
  <p:transition spd="med"/>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416"/>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dolor. </a:t>
            </a:r>
            <a:r>
              <a:rPr lang="en-US" dirty="0" err="1" smtClean="0"/>
              <a:t>Aenean</a:t>
            </a:r>
            <a:r>
              <a:rPr lang="en-US" dirty="0" smtClean="0"/>
              <a:t> </a:t>
            </a:r>
            <a:r>
              <a:rPr lang="en-US" dirty="0" err="1" smtClean="0"/>
              <a:t>massa</a:t>
            </a:r>
            <a:r>
              <a:rPr lang="en-US" dirty="0" smtClean="0"/>
              <a:t>.</a:t>
            </a:r>
          </a:p>
        </p:txBody>
      </p:sp>
      <p:sp>
        <p:nvSpPr>
          <p:cNvPr id="3" name="Rounded Rectangle 2"/>
          <p:cNvSpPr/>
          <p:nvPr userDrawn="1"/>
        </p:nvSpPr>
        <p:spPr>
          <a:xfrm>
            <a:off x="-1229193" y="1763713"/>
            <a:ext cx="10478124" cy="2398426"/>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a:t>
            </a:r>
          </a:p>
        </p:txBody>
      </p:sp>
      <p:sp>
        <p:nvSpPr>
          <p:cNvPr id="11" name="Rounded Rectangle 10"/>
          <p:cNvSpPr/>
          <p:nvPr userDrawn="1"/>
        </p:nvSpPr>
        <p:spPr>
          <a:xfrm>
            <a:off x="7120328" y="4593134"/>
            <a:ext cx="10343214" cy="2398426"/>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Etiam</a:t>
            </a:r>
            <a:r>
              <a:rPr lang="en-US" dirty="0" smtClean="0"/>
              <a:t> </a:t>
            </a:r>
            <a:r>
              <a:rPr lang="en-US" dirty="0" err="1" smtClean="0"/>
              <a:t>ultricies</a:t>
            </a:r>
            <a:r>
              <a:rPr lang="en-US" dirty="0" smtClean="0"/>
              <a:t> nisi </a:t>
            </a:r>
            <a:r>
              <a:rPr lang="en-US" dirty="0" err="1" smtClean="0"/>
              <a:t>vel</a:t>
            </a:r>
            <a:r>
              <a:rPr lang="en-US" dirty="0" smtClean="0"/>
              <a:t> </a:t>
            </a:r>
            <a:r>
              <a:rPr lang="en-US" dirty="0" err="1" smtClean="0"/>
              <a:t>augue</a:t>
            </a:r>
            <a:r>
              <a:rPr lang="en-US" dirty="0" smtClean="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7"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21"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680034891"/>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8702" y="210266"/>
            <a:ext cx="2127557" cy="1822674"/>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85000"/>
              </a:lnSpc>
              <a:spcBef>
                <a:spcPts val="0"/>
              </a:spcBef>
              <a:buNone/>
              <a:defRPr sz="8800" b="1" i="0" spc="-451" baseline="0">
                <a:solidFill>
                  <a:schemeClr val="bg1"/>
                </a:solidFill>
                <a:latin typeface="Arial Black" charset="0"/>
                <a:ea typeface="Arial Black" charset="0"/>
                <a:cs typeface="Arial Black"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Calibri Light" charset="0"/>
                <a:ea typeface="Calibri Light" charset="0"/>
                <a:cs typeface="Calibri Light"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 Cicero, 45BC</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3519049" y="6438271"/>
            <a:ext cx="1486104" cy="1273144"/>
          </a:xfrm>
          <a:prstGeom prst="rect">
            <a:avLst/>
          </a:prstGeom>
        </p:spPr>
      </p:pic>
    </p:spTree>
    <p:extLst>
      <p:ext uri="{BB962C8B-B14F-4D97-AF65-F5344CB8AC3E}">
        <p14:creationId xmlns:p14="http://schemas.microsoft.com/office/powerpoint/2010/main" val="442259062"/>
      </p:ext>
    </p:extLst>
  </p:cSld>
  <p:clrMapOvr>
    <a:masterClrMapping/>
  </p:clrMapOvr>
  <p:transition spd="med"/>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557" y="360168"/>
            <a:ext cx="1012668" cy="867551"/>
          </a:xfrm>
          <a:prstGeom prst="rect">
            <a:avLst/>
          </a:prstGeom>
          <a:noFill/>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0550653" y="5696990"/>
            <a:ext cx="2007487" cy="1719809"/>
          </a:xfrm>
          <a:prstGeom prst="rect">
            <a:avLst/>
          </a:prstGeom>
          <a:effectLst/>
        </p:spPr>
      </p:pic>
      <p:sp>
        <p:nvSpPr>
          <p:cNvPr id="4" name="Text Placeholder 25"/>
          <p:cNvSpPr>
            <a:spLocks noGrp="1"/>
          </p:cNvSpPr>
          <p:nvPr>
            <p:ph type="body" sz="quarter" idx="10" hasCustomPrompt="1"/>
          </p:nvPr>
        </p:nvSpPr>
        <p:spPr>
          <a:xfrm>
            <a:off x="711199"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Arial Black" charset="0"/>
                <a:ea typeface="Arial Black" charset="0"/>
                <a:cs typeface="Arial Black"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5" name="Text Placeholder 25"/>
          <p:cNvSpPr>
            <a:spLocks noGrp="1"/>
          </p:cNvSpPr>
          <p:nvPr>
            <p:ph type="body" sz="quarter" idx="11" hasCustomPrompt="1"/>
          </p:nvPr>
        </p:nvSpPr>
        <p:spPr>
          <a:xfrm>
            <a:off x="11686288"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Cicero, 45 BC</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87700" y="8197313"/>
            <a:ext cx="1171863" cy="813671"/>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Tree>
    <p:extLst>
      <p:ext uri="{BB962C8B-B14F-4D97-AF65-F5344CB8AC3E}">
        <p14:creationId xmlns:p14="http://schemas.microsoft.com/office/powerpoint/2010/main" val="1492086713"/>
      </p:ext>
    </p:extLst>
  </p:cSld>
  <p:clrMapOvr>
    <a:masterClrMapping/>
  </p:clrMapOvr>
  <p:transition spd="med"/>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643" y="839842"/>
            <a:ext cx="1840460" cy="1576718"/>
          </a:xfrm>
          <a:prstGeom prst="rect">
            <a:avLst/>
          </a:prstGeom>
        </p:spPr>
      </p:pic>
      <p:pic>
        <p:nvPicPr>
          <p:cNvPr id="37" name="Pictur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3402389" y="5622439"/>
            <a:ext cx="1884726" cy="1614641"/>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027944" y="5067711"/>
            <a:ext cx="1061902" cy="909729"/>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297" y="1671810"/>
            <a:ext cx="688857" cy="590142"/>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Arial Black" charset="0"/>
                <a:ea typeface="Arial Black" charset="0"/>
                <a:cs typeface="Arial Black"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Arial Black" charset="0"/>
                <a:ea typeface="Arial Black" charset="0"/>
                <a:cs typeface="Arial Black"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Donec</a:t>
            </a:r>
            <a:r>
              <a:rPr lang="en-US" dirty="0" smtClean="0"/>
              <a:t> </a:t>
            </a:r>
            <a:r>
              <a:rPr lang="en-US" dirty="0" err="1" smtClean="0"/>
              <a:t>pede</a:t>
            </a:r>
            <a:r>
              <a:rPr lang="en-US" dirty="0" smtClean="0"/>
              <a:t> </a:t>
            </a:r>
            <a:r>
              <a:rPr lang="en-US" dirty="0" err="1" smtClean="0"/>
              <a:t>justo</a:t>
            </a:r>
            <a:r>
              <a:rPr lang="en-US" dirty="0" smtClean="0"/>
              <a:t>, </a:t>
            </a:r>
            <a:r>
              <a:rPr lang="en-US" dirty="0" err="1" smtClean="0"/>
              <a:t>fringilla</a:t>
            </a:r>
            <a:r>
              <a:rPr lang="en-US" dirty="0" smtClean="0"/>
              <a:t> </a:t>
            </a:r>
            <a:r>
              <a:rPr lang="en-US" dirty="0" err="1" smtClean="0"/>
              <a:t>vel</a:t>
            </a:r>
            <a:r>
              <a:rPr lang="en-US" dirty="0" smtClean="0"/>
              <a:t>, </a:t>
            </a:r>
            <a:r>
              <a:rPr lang="en-US" dirty="0" err="1" smtClean="0"/>
              <a:t>aliquet</a:t>
            </a:r>
            <a:r>
              <a:rPr lang="en-US" dirty="0" smtClean="0"/>
              <a:t> </a:t>
            </a:r>
            <a:r>
              <a:rPr lang="en-US" dirty="0" err="1" smtClean="0"/>
              <a:t>nec</a:t>
            </a:r>
            <a:r>
              <a:rPr lang="en-US" dirty="0" smtClean="0"/>
              <a:t>, </a:t>
            </a:r>
            <a:r>
              <a:rPr lang="en-US" dirty="0" err="1" smtClean="0"/>
              <a:t>vulputate</a:t>
            </a:r>
            <a:r>
              <a:rPr lang="en-US" dirty="0" smtClean="0"/>
              <a:t> </a:t>
            </a:r>
            <a:r>
              <a:rPr lang="en-US" dirty="0" err="1" smtClean="0"/>
              <a:t>eget</a:t>
            </a:r>
            <a:r>
              <a:rPr lang="en-US" dirty="0" smtClean="0"/>
              <a:t>, </a:t>
            </a:r>
            <a:r>
              <a:rPr lang="en-US" dirty="0" err="1" smtClean="0"/>
              <a:t>arcu</a:t>
            </a:r>
            <a:r>
              <a:rPr lang="en-US" dirty="0" smtClean="0"/>
              <a:t>. </a:t>
            </a:r>
            <a:r>
              <a:rPr lang="en-US" dirty="0" err="1" smtClean="0"/>
              <a:t>Nullam</a:t>
            </a:r>
            <a:r>
              <a:rPr lang="en-US" dirty="0" smtClean="0"/>
              <a:t> dictum </a:t>
            </a:r>
            <a:r>
              <a:rPr lang="en-US" dirty="0" err="1" smtClean="0"/>
              <a:t>felis</a:t>
            </a:r>
            <a:r>
              <a:rPr lang="en-US" dirty="0" smtClean="0"/>
              <a:t> </a:t>
            </a:r>
            <a:r>
              <a:rPr lang="en-US" dirty="0" err="1" smtClean="0"/>
              <a:t>eu</a:t>
            </a:r>
            <a:r>
              <a:rPr lang="en-US" dirty="0" smtClean="0"/>
              <a:t> </a:t>
            </a:r>
            <a:r>
              <a:rPr lang="en-US" dirty="0" err="1" smtClean="0"/>
              <a:t>pede</a:t>
            </a:r>
            <a:r>
              <a:rPr lang="en-US" dirty="0" smtClean="0"/>
              <a:t> </a:t>
            </a:r>
            <a:r>
              <a:rPr lang="en-US" dirty="0" err="1" smtClean="0"/>
              <a:t>mollis</a:t>
            </a:r>
            <a:r>
              <a:rPr lang="en-US" dirty="0" smtClean="0"/>
              <a:t> </a:t>
            </a:r>
            <a:r>
              <a:rPr lang="en-US" dirty="0" err="1" smtClean="0"/>
              <a:t>pretium</a:t>
            </a:r>
            <a:r>
              <a:rPr lang="en-US" dirty="0" smtClean="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Cicero, 45BC</a:t>
            </a:r>
          </a:p>
        </p:txBody>
      </p:sp>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42"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Tree>
    <p:extLst>
      <p:ext uri="{BB962C8B-B14F-4D97-AF65-F5344CB8AC3E}">
        <p14:creationId xmlns:p14="http://schemas.microsoft.com/office/powerpoint/2010/main" val="2050061142"/>
      </p:ext>
    </p:extLst>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Cum </a:t>
            </a:r>
            <a:r>
              <a:rPr lang="en-US" dirty="0" err="1" smtClean="0"/>
              <a:t>sociis</a:t>
            </a:r>
            <a:r>
              <a:rPr lang="en-US" dirty="0" smtClean="0"/>
              <a:t> </a:t>
            </a:r>
            <a:r>
              <a:rPr lang="en-US" dirty="0" err="1" smtClean="0"/>
              <a:t>natoque</a:t>
            </a:r>
            <a:r>
              <a:rPr lang="en-US" dirty="0" smtClean="0"/>
              <a:t> </a:t>
            </a:r>
            <a:r>
              <a:rPr lang="en-US" dirty="0" err="1" smtClean="0"/>
              <a:t>penatibus</a:t>
            </a:r>
            <a:r>
              <a:rPr lang="en-US" dirty="0" smtClean="0"/>
              <a:t> et </a:t>
            </a:r>
            <a:r>
              <a:rPr lang="en-US" dirty="0" err="1" smtClean="0"/>
              <a:t>magnis</a:t>
            </a:r>
            <a:r>
              <a:rPr lang="en-US" dirty="0" smtClean="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Cum </a:t>
            </a:r>
            <a:r>
              <a:rPr lang="en-US" dirty="0" err="1" smtClean="0"/>
              <a:t>sociis</a:t>
            </a:r>
            <a:r>
              <a:rPr lang="en-US" dirty="0" smtClean="0"/>
              <a:t> </a:t>
            </a:r>
            <a:r>
              <a:rPr lang="en-US" dirty="0" err="1" smtClean="0"/>
              <a:t>natoque</a:t>
            </a:r>
            <a:r>
              <a:rPr lang="en-US" dirty="0" smtClean="0"/>
              <a:t> </a:t>
            </a:r>
            <a:r>
              <a:rPr lang="en-US" dirty="0" err="1" smtClean="0"/>
              <a:t>penatibus</a:t>
            </a:r>
            <a:r>
              <a:rPr lang="en-US" dirty="0" smtClean="0"/>
              <a:t> et </a:t>
            </a:r>
            <a:r>
              <a:rPr lang="en-US" dirty="0" err="1" smtClean="0"/>
              <a:t>magnis</a:t>
            </a:r>
            <a:r>
              <a:rPr lang="en-US" dirty="0" smtClean="0"/>
              <a:t> dis parturient </a:t>
            </a:r>
            <a:r>
              <a:rPr lang="en-US" dirty="0" err="1" smtClean="0"/>
              <a:t>montes</a:t>
            </a:r>
            <a:r>
              <a:rPr lang="en-US" dirty="0" smtClean="0"/>
              <a:t>, </a:t>
            </a:r>
            <a:r>
              <a:rPr lang="en-US" dirty="0" err="1" smtClean="0"/>
              <a:t>nascetur</a:t>
            </a:r>
            <a:r>
              <a:rPr lang="en-US" dirty="0" smtClean="0"/>
              <a:t> </a:t>
            </a:r>
            <a:r>
              <a:rPr lang="en-US" dirty="0" err="1" smtClean="0"/>
              <a:t>ridiculus</a:t>
            </a:r>
            <a:r>
              <a:rPr lang="en-US" dirty="0" smtClean="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Cum </a:t>
            </a:r>
            <a:r>
              <a:rPr lang="en-US" dirty="0" err="1" smtClean="0"/>
              <a:t>sociis</a:t>
            </a:r>
            <a:r>
              <a:rPr lang="en-US" dirty="0" smtClean="0"/>
              <a:t> </a:t>
            </a:r>
            <a:r>
              <a:rPr lang="en-US" dirty="0" err="1" smtClean="0"/>
              <a:t>natoque</a:t>
            </a:r>
            <a:r>
              <a:rPr lang="en-US" dirty="0" smtClean="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Cum </a:t>
            </a:r>
            <a:r>
              <a:rPr lang="en-US" dirty="0" err="1" smtClean="0"/>
              <a:t>sociis</a:t>
            </a:r>
            <a:r>
              <a:rPr lang="en-US" dirty="0" smtClean="0"/>
              <a:t> </a:t>
            </a:r>
            <a:r>
              <a:rPr lang="en-US" dirty="0" err="1" smtClean="0"/>
              <a:t>natoque</a:t>
            </a:r>
            <a:r>
              <a:rPr lang="en-US" dirty="0" smtClean="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872" y="2701698"/>
            <a:ext cx="3258477" cy="3715808"/>
          </a:xfrm>
          <a:prstGeom prst="rect">
            <a:avLst/>
          </a:prstGeom>
        </p:spPr>
      </p:pic>
      <p:pic>
        <p:nvPicPr>
          <p:cNvPr id="65" name="Picture 6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6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DOLOR SIT</a:t>
            </a:r>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167527539"/>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smtClean="0"/>
              <a:t>Ι</a:t>
            </a:r>
            <a:r>
              <a:rPr lang="en-US" dirty="0" err="1" smtClean="0"/>
              <a:t>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ligula </a:t>
            </a:r>
            <a:r>
              <a:rPr lang="en-US" dirty="0" err="1" smtClean="0"/>
              <a:t>eget</a:t>
            </a:r>
            <a:r>
              <a:rPr lang="en-US" dirty="0" smtClean="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dolor.</a:t>
            </a:r>
            <a:r>
              <a:rPr lang="el-GR" dirty="0" smtClean="0"/>
              <a:t> </a:t>
            </a:r>
            <a:r>
              <a:rPr lang="en-US" dirty="0" err="1" smtClean="0"/>
              <a:t>ipsum</a:t>
            </a:r>
            <a:r>
              <a:rPr lang="en-US" dirty="0" smtClean="0"/>
              <a:t> </a:t>
            </a:r>
          </a:p>
        </p:txBody>
      </p:sp>
      <p:pic>
        <p:nvPicPr>
          <p:cNvPr id="44" name="Picture 4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45"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1"/>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Tree>
    <p:extLst>
      <p:ext uri="{BB962C8B-B14F-4D97-AF65-F5344CB8AC3E}">
        <p14:creationId xmlns:p14="http://schemas.microsoft.com/office/powerpoint/2010/main" val="621002971"/>
      </p:ext>
    </p:extLst>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a:t>
            </a:r>
            <a:r>
              <a:rPr lang="el-GR" dirty="0" smtClean="0"/>
              <a:t>- 3</a:t>
            </a:r>
            <a:r>
              <a:rPr lang="en-US" dirty="0" smtClean="0"/>
              <a:t> Boxes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mauris</a:t>
            </a:r>
            <a:r>
              <a:rPr lang="en-US" dirty="0" smtClean="0"/>
              <a:t> sit </a:t>
            </a:r>
            <a:r>
              <a:rPr lang="en-US" dirty="0" err="1" smtClean="0"/>
              <a:t>amet</a:t>
            </a:r>
            <a:r>
              <a:rPr lang="en-US" dirty="0" smtClean="0"/>
              <a:t> </a:t>
            </a:r>
            <a:r>
              <a:rPr lang="en-US" dirty="0" err="1" smtClean="0"/>
              <a:t>nibh</a:t>
            </a:r>
            <a:r>
              <a:rPr lang="en-US" dirty="0" smtClean="0"/>
              <a:t>. </a:t>
            </a:r>
            <a:r>
              <a:rPr lang="en-US" dirty="0" err="1" smtClean="0"/>
              <a:t>Donec</a:t>
            </a:r>
            <a:r>
              <a:rPr lang="en-US" dirty="0" smtClean="0"/>
              <a:t> </a:t>
            </a:r>
            <a:r>
              <a:rPr lang="en-US" dirty="0" err="1" smtClean="0"/>
              <a:t>sodales</a:t>
            </a:r>
            <a:r>
              <a:rPr lang="en-US" dirty="0" smtClean="0"/>
              <a:t> </a:t>
            </a:r>
            <a:r>
              <a:rPr lang="en-US" dirty="0" err="1" smtClean="0"/>
              <a:t>sagittis</a:t>
            </a:r>
            <a:r>
              <a:rPr lang="en-US" dirty="0" smtClean="0"/>
              <a:t> magna.</a:t>
            </a:r>
            <a:r>
              <a:rPr lang="el-GR" dirty="0" smtClean="0"/>
              <a:t> </a:t>
            </a:r>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54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mauris</a:t>
            </a:r>
            <a:r>
              <a:rPr lang="en-US" dirty="0" smtClean="0"/>
              <a:t> sit </a:t>
            </a:r>
            <a:r>
              <a:rPr lang="en-US" dirty="0" err="1" smtClean="0"/>
              <a:t>amet</a:t>
            </a:r>
            <a:r>
              <a:rPr lang="en-US" dirty="0" smtClean="0"/>
              <a:t> </a:t>
            </a:r>
            <a:r>
              <a:rPr lang="en-US" dirty="0" err="1" smtClean="0"/>
              <a:t>nibh</a:t>
            </a:r>
            <a:r>
              <a:rPr lang="en-US" dirty="0" smtClean="0"/>
              <a:t>. </a:t>
            </a:r>
            <a:r>
              <a:rPr lang="en-US" dirty="0" err="1" smtClean="0"/>
              <a:t>Donec</a:t>
            </a:r>
            <a:r>
              <a:rPr lang="en-US" dirty="0" smtClean="0"/>
              <a:t> </a:t>
            </a:r>
            <a:r>
              <a:rPr lang="en-US" dirty="0" err="1" smtClean="0"/>
              <a:t>sodales</a:t>
            </a:r>
            <a:r>
              <a:rPr lang="en-US" dirty="0" smtClean="0"/>
              <a:t> </a:t>
            </a:r>
            <a:r>
              <a:rPr lang="en-US" dirty="0" err="1" smtClean="0"/>
              <a:t>sagittis</a:t>
            </a:r>
            <a:r>
              <a:rPr lang="en-US" dirty="0" smtClean="0"/>
              <a:t> magna.</a:t>
            </a:r>
            <a:r>
              <a:rPr lang="el-GR" dirty="0" smtClean="0"/>
              <a:t> </a:t>
            </a:r>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54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mauris</a:t>
            </a:r>
            <a:r>
              <a:rPr lang="en-US" dirty="0" smtClean="0"/>
              <a:t> sit </a:t>
            </a:r>
            <a:r>
              <a:rPr lang="en-US" dirty="0" err="1" smtClean="0"/>
              <a:t>amet</a:t>
            </a:r>
            <a:r>
              <a:rPr lang="en-US" dirty="0" smtClean="0"/>
              <a:t> </a:t>
            </a:r>
            <a:r>
              <a:rPr lang="en-US" dirty="0" err="1" smtClean="0"/>
              <a:t>nibh</a:t>
            </a:r>
            <a:r>
              <a:rPr lang="en-US" dirty="0" smtClean="0"/>
              <a:t>. </a:t>
            </a:r>
            <a:r>
              <a:rPr lang="en-US" dirty="0" err="1" smtClean="0"/>
              <a:t>Donec</a:t>
            </a:r>
            <a:r>
              <a:rPr lang="en-US" dirty="0" smtClean="0"/>
              <a:t> </a:t>
            </a:r>
            <a:r>
              <a:rPr lang="en-US" dirty="0" err="1" smtClean="0"/>
              <a:t>sodales</a:t>
            </a:r>
            <a:r>
              <a:rPr lang="en-US" dirty="0" smtClean="0"/>
              <a:t> </a:t>
            </a:r>
            <a:r>
              <a:rPr lang="en-US" dirty="0" err="1" smtClean="0"/>
              <a:t>sagittis</a:t>
            </a:r>
            <a:r>
              <a:rPr lang="en-US" dirty="0" smtClean="0"/>
              <a:t> magna.</a:t>
            </a:r>
            <a:r>
              <a:rPr lang="el-GR" dirty="0" smtClean="0"/>
              <a:t> </a:t>
            </a:r>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54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3</a:t>
            </a:r>
          </a:p>
        </p:txBody>
      </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957436715"/>
      </p:ext>
    </p:extLst>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a:t>
            </a:r>
            <a:r>
              <a:rPr lang="el-GR" dirty="0" smtClean="0"/>
              <a:t>- 6</a:t>
            </a:r>
            <a:r>
              <a:rPr lang="en-US" dirty="0" smtClean="0"/>
              <a:t> Boxes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760109"/>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760109"/>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48" name="Text Placeholder 15"/>
          <p:cNvSpPr>
            <a:spLocks noGrp="1"/>
          </p:cNvSpPr>
          <p:nvPr>
            <p:ph type="body" sz="quarter" idx="27" hasCustomPrompt="1"/>
          </p:nvPr>
        </p:nvSpPr>
        <p:spPr>
          <a:xfrm>
            <a:off x="711201"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49" name="Text Placeholder 25"/>
          <p:cNvSpPr>
            <a:spLocks noGrp="1"/>
          </p:cNvSpPr>
          <p:nvPr>
            <p:ph type="body" sz="quarter" idx="28" hasCustomPrompt="1"/>
          </p:nvPr>
        </p:nvSpPr>
        <p:spPr>
          <a:xfrm>
            <a:off x="711200"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1</a:t>
            </a:r>
          </a:p>
        </p:txBody>
      </p:sp>
      <p:sp>
        <p:nvSpPr>
          <p:cNvPr id="23" name="Text Placeholder 15"/>
          <p:cNvSpPr>
            <a:spLocks noGrp="1"/>
          </p:cNvSpPr>
          <p:nvPr>
            <p:ph type="body" sz="quarter" idx="29" hasCustomPrompt="1"/>
          </p:nvPr>
        </p:nvSpPr>
        <p:spPr>
          <a:xfrm>
            <a:off x="5861935"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24" name="Text Placeholder 25"/>
          <p:cNvSpPr>
            <a:spLocks noGrp="1"/>
          </p:cNvSpPr>
          <p:nvPr>
            <p:ph type="body" sz="quarter" idx="30" hasCustomPrompt="1"/>
          </p:nvPr>
        </p:nvSpPr>
        <p:spPr>
          <a:xfrm>
            <a:off x="5861934"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a:t>
            </a:r>
            <a:r>
              <a:rPr lang="el-GR" dirty="0" smtClean="0"/>
              <a:t>2</a:t>
            </a:r>
            <a:endParaRPr lang="en-US" dirty="0" smtClean="0"/>
          </a:p>
        </p:txBody>
      </p:sp>
      <p:sp>
        <p:nvSpPr>
          <p:cNvPr id="25" name="Text Placeholder 15"/>
          <p:cNvSpPr>
            <a:spLocks noGrp="1"/>
          </p:cNvSpPr>
          <p:nvPr>
            <p:ph type="body" sz="quarter" idx="31" hasCustomPrompt="1"/>
          </p:nvPr>
        </p:nvSpPr>
        <p:spPr>
          <a:xfrm>
            <a:off x="11005306"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26" name="Text Placeholder 25"/>
          <p:cNvSpPr>
            <a:spLocks noGrp="1"/>
          </p:cNvSpPr>
          <p:nvPr>
            <p:ph type="body" sz="quarter" idx="32" hasCustomPrompt="1"/>
          </p:nvPr>
        </p:nvSpPr>
        <p:spPr>
          <a:xfrm>
            <a:off x="11005305"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a:t>
            </a:r>
            <a:r>
              <a:rPr lang="el-GR" dirty="0" smtClean="0"/>
              <a:t>3</a:t>
            </a:r>
            <a:endParaRPr lang="en-US" dirty="0" smtClean="0"/>
          </a:p>
        </p:txBody>
      </p:sp>
      <p:sp>
        <p:nvSpPr>
          <p:cNvPr id="45" name="Rectangle 44"/>
          <p:cNvSpPr/>
          <p:nvPr userDrawn="1"/>
        </p:nvSpPr>
        <p:spPr>
          <a:xfrm>
            <a:off x="711200" y="4841820"/>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5861934" y="4841820"/>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11012668" y="4841820"/>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Text Placeholder 15"/>
          <p:cNvSpPr>
            <a:spLocks noGrp="1"/>
          </p:cNvSpPr>
          <p:nvPr>
            <p:ph type="body" sz="quarter" idx="33" hasCustomPrompt="1"/>
          </p:nvPr>
        </p:nvSpPr>
        <p:spPr>
          <a:xfrm>
            <a:off x="711201"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58" name="Text Placeholder 25"/>
          <p:cNvSpPr>
            <a:spLocks noGrp="1"/>
          </p:cNvSpPr>
          <p:nvPr>
            <p:ph type="body" sz="quarter" idx="34" hasCustomPrompt="1"/>
          </p:nvPr>
        </p:nvSpPr>
        <p:spPr>
          <a:xfrm>
            <a:off x="711200"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a:t>
            </a:r>
            <a:r>
              <a:rPr lang="el-GR" dirty="0" smtClean="0"/>
              <a:t>4</a:t>
            </a:r>
            <a:endParaRPr lang="en-US" dirty="0" smtClean="0"/>
          </a:p>
        </p:txBody>
      </p:sp>
      <p:sp>
        <p:nvSpPr>
          <p:cNvPr id="59" name="Text Placeholder 15"/>
          <p:cNvSpPr>
            <a:spLocks noGrp="1"/>
          </p:cNvSpPr>
          <p:nvPr>
            <p:ph type="body" sz="quarter" idx="35" hasCustomPrompt="1"/>
          </p:nvPr>
        </p:nvSpPr>
        <p:spPr>
          <a:xfrm>
            <a:off x="5861935"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60" name="Text Placeholder 25"/>
          <p:cNvSpPr>
            <a:spLocks noGrp="1"/>
          </p:cNvSpPr>
          <p:nvPr>
            <p:ph type="body" sz="quarter" idx="36" hasCustomPrompt="1"/>
          </p:nvPr>
        </p:nvSpPr>
        <p:spPr>
          <a:xfrm>
            <a:off x="5861934"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a:t>
            </a:r>
            <a:r>
              <a:rPr lang="el-GR" dirty="0" smtClean="0"/>
              <a:t>5</a:t>
            </a:r>
            <a:endParaRPr lang="en-US" dirty="0" smtClean="0"/>
          </a:p>
        </p:txBody>
      </p:sp>
      <p:sp>
        <p:nvSpPr>
          <p:cNvPr id="61" name="Text Placeholder 15"/>
          <p:cNvSpPr>
            <a:spLocks noGrp="1"/>
          </p:cNvSpPr>
          <p:nvPr>
            <p:ph type="body" sz="quarter" idx="37" hasCustomPrompt="1"/>
          </p:nvPr>
        </p:nvSpPr>
        <p:spPr>
          <a:xfrm>
            <a:off x="11005306"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Maecenas </a:t>
            </a:r>
            <a:r>
              <a:rPr lang="en-US" dirty="0" err="1" smtClean="0"/>
              <a:t>nec</a:t>
            </a:r>
            <a:r>
              <a:rPr lang="en-US" dirty="0" smtClean="0"/>
              <a:t> </a:t>
            </a:r>
            <a:r>
              <a:rPr lang="en-US" dirty="0" err="1" smtClean="0"/>
              <a:t>odio</a:t>
            </a:r>
            <a:r>
              <a:rPr lang="en-US" dirty="0" smtClean="0"/>
              <a:t> et ante </a:t>
            </a:r>
            <a:r>
              <a:rPr lang="en-US" dirty="0" err="1" smtClean="0"/>
              <a:t>tincidunt</a:t>
            </a:r>
            <a:r>
              <a:rPr lang="en-US" dirty="0" smtClean="0"/>
              <a:t> tempus. </a:t>
            </a:r>
            <a:r>
              <a:rPr lang="en-US" dirty="0" err="1" smtClean="0"/>
              <a:t>Donec</a:t>
            </a:r>
            <a:r>
              <a:rPr lang="en-US" dirty="0" smtClean="0"/>
              <a:t> vitae </a:t>
            </a:r>
            <a:r>
              <a:rPr lang="en-US" dirty="0" err="1" smtClean="0"/>
              <a:t>sapien</a:t>
            </a:r>
            <a:r>
              <a:rPr lang="en-US" dirty="0" smtClean="0"/>
              <a:t> </a:t>
            </a:r>
            <a:r>
              <a:rPr lang="en-US" dirty="0" err="1" smtClean="0"/>
              <a:t>ut</a:t>
            </a:r>
            <a:r>
              <a:rPr lang="en-US" dirty="0" smtClean="0"/>
              <a:t> libero </a:t>
            </a:r>
            <a:r>
              <a:rPr lang="en-US" dirty="0" err="1" smtClean="0"/>
              <a:t>venenatis</a:t>
            </a:r>
            <a:r>
              <a:rPr lang="en-US" dirty="0" smtClean="0"/>
              <a:t> </a:t>
            </a:r>
            <a:r>
              <a:rPr lang="en-US" dirty="0" err="1" smtClean="0"/>
              <a:t>faucibus</a:t>
            </a:r>
            <a:r>
              <a:rPr lang="en-US" dirty="0" smtClean="0"/>
              <a:t>. </a:t>
            </a:r>
            <a:r>
              <a:rPr lang="en-US" dirty="0" err="1" smtClean="0"/>
              <a:t>Nullam</a:t>
            </a:r>
            <a:r>
              <a:rPr lang="en-US" dirty="0" smtClean="0"/>
              <a:t> </a:t>
            </a:r>
            <a:r>
              <a:rPr lang="en-US" dirty="0" err="1" smtClean="0"/>
              <a:t>quis</a:t>
            </a:r>
            <a:r>
              <a:rPr lang="en-US" dirty="0" smtClean="0"/>
              <a:t> ante. </a:t>
            </a:r>
            <a:r>
              <a:rPr lang="en-US" dirty="0" err="1" smtClean="0"/>
              <a:t>Etiam</a:t>
            </a:r>
            <a:r>
              <a:rPr lang="en-US" dirty="0" smtClean="0"/>
              <a:t> sit </a:t>
            </a:r>
            <a:r>
              <a:rPr lang="en-US" dirty="0" err="1" smtClean="0"/>
              <a:t>amet</a:t>
            </a:r>
            <a:r>
              <a:rPr lang="en-US" dirty="0" smtClean="0"/>
              <a:t> </a:t>
            </a:r>
            <a:r>
              <a:rPr lang="en-US" dirty="0" err="1" smtClean="0"/>
              <a:t>orci</a:t>
            </a:r>
            <a:r>
              <a:rPr lang="en-US" dirty="0" smtClean="0"/>
              <a:t> </a:t>
            </a:r>
            <a:r>
              <a:rPr lang="en-US" dirty="0" err="1" smtClean="0"/>
              <a:t>eget</a:t>
            </a:r>
            <a:r>
              <a:rPr lang="en-US" dirty="0" smtClean="0"/>
              <a:t> </a:t>
            </a:r>
            <a:r>
              <a:rPr lang="en-US" dirty="0" err="1" smtClean="0"/>
              <a:t>eros</a:t>
            </a:r>
            <a:r>
              <a:rPr lang="en-US" dirty="0" smtClean="0"/>
              <a:t> </a:t>
            </a:r>
            <a:r>
              <a:rPr lang="en-US" dirty="0" err="1" smtClean="0"/>
              <a:t>faucibus</a:t>
            </a:r>
            <a:r>
              <a:rPr lang="en-US" dirty="0" smtClean="0"/>
              <a:t> </a:t>
            </a:r>
            <a:r>
              <a:rPr lang="en-US" dirty="0" err="1" smtClean="0"/>
              <a:t>tincidunt</a:t>
            </a:r>
            <a:r>
              <a:rPr lang="en-US" dirty="0" smtClean="0"/>
              <a:t>. </a:t>
            </a:r>
            <a:r>
              <a:rPr lang="en-US" dirty="0" err="1" smtClean="0"/>
              <a:t>Duis</a:t>
            </a:r>
            <a:r>
              <a:rPr lang="en-US" dirty="0" smtClean="0"/>
              <a:t> </a:t>
            </a:r>
            <a:r>
              <a:rPr lang="en-US" dirty="0" err="1" smtClean="0"/>
              <a:t>leo</a:t>
            </a:r>
            <a:r>
              <a:rPr lang="en-US" dirty="0" smtClean="0"/>
              <a:t>.</a:t>
            </a:r>
          </a:p>
        </p:txBody>
      </p:sp>
      <p:sp>
        <p:nvSpPr>
          <p:cNvPr id="62" name="Text Placeholder 25"/>
          <p:cNvSpPr>
            <a:spLocks noGrp="1"/>
          </p:cNvSpPr>
          <p:nvPr>
            <p:ph type="body" sz="quarter" idx="38" hasCustomPrompt="1"/>
          </p:nvPr>
        </p:nvSpPr>
        <p:spPr>
          <a:xfrm>
            <a:off x="11005305"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Option </a:t>
            </a:r>
            <a:r>
              <a:rPr lang="el-GR" dirty="0" smtClean="0"/>
              <a:t>6</a:t>
            </a:r>
            <a:endParaRPr lang="en-US" dirty="0" smtClean="0"/>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2119016289"/>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l-GR" dirty="0" smtClean="0"/>
              <a:t>.</a:t>
            </a:r>
            <a:endParaRPr lang="en-US" dirty="0" smtClean="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l-GR" dirty="0" smtClean="0"/>
              <a:t>.</a:t>
            </a:r>
            <a:endParaRPr lang="en-US" dirty="0" smtClean="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smtClean="0"/>
              <a:t>Ε</a:t>
            </a:r>
            <a:r>
              <a:rPr lang="en-US" dirty="0" err="1" smtClean="0"/>
              <a:t>tincidunt</a:t>
            </a:r>
            <a:r>
              <a:rPr lang="en-US" dirty="0" smtClean="0"/>
              <a:t> </a:t>
            </a:r>
            <a:r>
              <a:rPr lang="en-US" dirty="0" err="1" smtClean="0"/>
              <a:t>ut</a:t>
            </a:r>
            <a:r>
              <a:rPr lang="en-US" dirty="0" smtClean="0"/>
              <a:t> </a:t>
            </a:r>
            <a:r>
              <a:rPr lang="en-US" dirty="0" err="1" smtClean="0"/>
              <a:t>laoreet</a:t>
            </a:r>
            <a:r>
              <a:rPr lang="en-US" dirty="0" smtClean="0"/>
              <a:t> </a:t>
            </a:r>
            <a:r>
              <a:rPr lang="en-US" dirty="0" err="1" smtClean="0"/>
              <a:t>dolore</a:t>
            </a:r>
            <a:r>
              <a:rPr lang="en-US" dirty="0" smtClean="0"/>
              <a:t> magna </a:t>
            </a:r>
            <a:r>
              <a:rPr lang="en-US" dirty="0" err="1" smtClean="0"/>
              <a:t>aliquam</a:t>
            </a:r>
            <a:r>
              <a:rPr lang="en-US" dirty="0" smtClean="0"/>
              <a:t> </a:t>
            </a:r>
            <a:r>
              <a:rPr lang="en-US" dirty="0" err="1" smtClean="0"/>
              <a:t>erat</a:t>
            </a:r>
            <a:r>
              <a:rPr lang="en-US" dirty="0" smtClean="0"/>
              <a:t> </a:t>
            </a:r>
            <a:r>
              <a:rPr lang="en-US" dirty="0" err="1" smtClean="0"/>
              <a:t>volutpat</a:t>
            </a:r>
            <a:r>
              <a:rPr lang="en-US" dirty="0" smtClean="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DOLOR SIT</a:t>
            </a:r>
            <a:r>
              <a:rPr lang="el-GR" dirty="0" smtClean="0"/>
              <a:t> </a:t>
            </a:r>
            <a:r>
              <a:rPr lang="mr-IN" dirty="0" smtClean="0"/>
              <a:t>–</a:t>
            </a:r>
            <a:r>
              <a:rPr lang="el-GR" dirty="0" smtClean="0"/>
              <a:t> 4 </a:t>
            </a:r>
            <a:r>
              <a:rPr lang="en-US" dirty="0" smtClean="0"/>
              <a:t>Images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393634573"/>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1427" y="0"/>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800" b="1" i="0"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SUBTITLE</a:t>
            </a:r>
          </a:p>
        </p:txBody>
      </p:sp>
      <p:sp>
        <p:nvSpPr>
          <p:cNvPr id="40" name="Text Placeholder 39"/>
          <p:cNvSpPr>
            <a:spLocks noGrp="1"/>
          </p:cNvSpPr>
          <p:nvPr>
            <p:ph type="body" sz="quarter" idx="16" hasCustomPrompt="1"/>
          </p:nvPr>
        </p:nvSpPr>
        <p:spPr>
          <a:xfrm>
            <a:off x="4176060" y="1498215"/>
            <a:ext cx="7901640" cy="382019"/>
          </a:xfrm>
          <a:prstGeom prst="rect">
            <a:avLst/>
          </a:prstGeom>
          <a:noFill/>
          <a:ln>
            <a:noFill/>
          </a:ln>
        </p:spPr>
        <p:txBody>
          <a:bodyPr vert="horz" wrap="square" lIns="0" tIns="0" rIns="0" bIns="0" anchor="b" anchorCtr="1">
            <a:normAutofit/>
          </a:bodyPr>
          <a:lstStyle>
            <a:lvl1pPr marL="0" indent="0" algn="r">
              <a:buNone/>
              <a:defRPr sz="3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Name Surname</a:t>
            </a:r>
            <a:endParaRPr lang="en-US" dirty="0"/>
          </a:p>
        </p:txBody>
      </p:sp>
      <p:sp>
        <p:nvSpPr>
          <p:cNvPr id="42" name="Text Placeholder 39"/>
          <p:cNvSpPr>
            <a:spLocks noGrp="1"/>
          </p:cNvSpPr>
          <p:nvPr>
            <p:ph type="body" sz="quarter" idx="17" hasCustomPrompt="1"/>
          </p:nvPr>
        </p:nvSpPr>
        <p:spPr>
          <a:xfrm>
            <a:off x="4176060" y="1880235"/>
            <a:ext cx="7901640" cy="405683"/>
          </a:xfrm>
          <a:prstGeom prst="rect">
            <a:avLst/>
          </a:prstGeom>
          <a:noFill/>
          <a:ln>
            <a:noFill/>
          </a:ln>
        </p:spPr>
        <p:txBody>
          <a:bodyPr vert="horz" wrap="square" lIns="0" tIns="36000" rIns="0" bIns="0" anchor="t" anchorCtr="1">
            <a:normAutofit/>
          </a:bodyPr>
          <a:lstStyle>
            <a:lvl1pPr marL="0" indent="0" algn="ctr">
              <a:buNone/>
              <a:defRPr sz="2400" b="0" i="0" spc="-150">
                <a:solidFill>
                  <a:schemeClr val="accent2"/>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831589" y="8416031"/>
            <a:ext cx="6593411" cy="376237"/>
          </a:xfrm>
        </p:spPr>
        <p:txBody>
          <a:bodyPr>
            <a:normAutofit/>
          </a:bodyPr>
          <a:lstStyle>
            <a:lvl1pPr algn="ct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52" name="Picture 51"/>
          <p:cNvPicPr>
            <a:picLocks noChangeAspect="1"/>
          </p:cNvPicPr>
          <p:nvPr userDrawn="1"/>
        </p:nvPicPr>
        <p:blipFill>
          <a:blip r:embed="rId4"/>
          <a:stretch>
            <a:fillRect/>
          </a:stretch>
        </p:blipFill>
        <p:spPr>
          <a:xfrm>
            <a:off x="14508879" y="8458973"/>
            <a:ext cx="860081" cy="307930"/>
          </a:xfrm>
          <a:prstGeom prst="rect">
            <a:avLst/>
          </a:prstGeom>
        </p:spPr>
      </p:pic>
      <p:grpSp>
        <p:nvGrpSpPr>
          <p:cNvPr id="54" name="Group 53"/>
          <p:cNvGrpSpPr/>
          <p:nvPr userDrawn="1"/>
        </p:nvGrpSpPr>
        <p:grpSpPr>
          <a:xfrm>
            <a:off x="11933564" y="8344670"/>
            <a:ext cx="2333858" cy="481060"/>
            <a:chOff x="11725043" y="8364911"/>
            <a:chExt cx="2333858" cy="481060"/>
          </a:xfrm>
        </p:grpSpPr>
        <p:pic>
          <p:nvPicPr>
            <p:cNvPr id="55" name="Picture 5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a:noFill/>
          </p:spPr>
        </p:pic>
        <p:sp>
          <p:nvSpPr>
            <p:cNvPr id="56" name="Title 1"/>
            <p:cNvSpPr txBox="1">
              <a:spLocks/>
            </p:cNvSpPr>
            <p:nvPr userDrawn="1"/>
          </p:nvSpPr>
          <p:spPr>
            <a:xfrm>
              <a:off x="12340417" y="8446825"/>
              <a:ext cx="171848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smtClean="0">
                  <a:latin typeface="Calibri" charset="0"/>
                  <a:ea typeface="Calibri" charset="0"/>
                  <a:cs typeface="Calibri" charset="0"/>
                </a:rPr>
                <a:t>@</a:t>
              </a:r>
              <a:r>
                <a:rPr lang="en-US" sz="2200" b="1" i="0" dirty="0" err="1" smtClean="0">
                  <a:latin typeface="Calibri" charset="0"/>
                  <a:ea typeface="Calibri" charset="0"/>
                  <a:cs typeface="Calibri" charset="0"/>
                </a:rPr>
                <a:t>openaire_eu</a:t>
              </a:r>
              <a:endParaRPr lang="en-US" sz="2200" b="1" i="0" dirty="0">
                <a:latin typeface="Calibri" charset="0"/>
                <a:ea typeface="Calibri" charset="0"/>
                <a:cs typeface="Calibri" charset="0"/>
              </a:endParaRPr>
            </a:p>
          </p:txBody>
        </p:sp>
      </p:gr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9427" y="8197315"/>
            <a:ext cx="1036956" cy="720000"/>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2964" y="8197315"/>
            <a:ext cx="2076544" cy="741219"/>
          </a:xfrm>
          <a:prstGeom prst="rect">
            <a:avLst/>
          </a:prstGeom>
        </p:spPr>
      </p:pic>
    </p:spTree>
    <p:extLst>
      <p:ext uri="{BB962C8B-B14F-4D97-AF65-F5344CB8AC3E}">
        <p14:creationId xmlns:p14="http://schemas.microsoft.com/office/powerpoint/2010/main" val="790399975"/>
      </p:ext>
    </p:extLst>
  </p:cSld>
  <p:clrMapOvr>
    <a:masterClrMapping/>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1"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endParaRPr lang="en-US" dirty="0" smtClean="0"/>
          </a:p>
          <a:p>
            <a:pPr lvl="0"/>
            <a:r>
              <a:rPr lang="en-US" dirty="0" err="1" smtClean="0"/>
              <a:t>Ipsum</a:t>
            </a:r>
            <a:endParaRPr lang="en-US" dirty="0" smtClean="0"/>
          </a:p>
          <a:p>
            <a:pPr lvl="0"/>
            <a:r>
              <a:rPr lang="en-US" dirty="0" smtClean="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DOLOR SIT</a:t>
            </a:r>
            <a:r>
              <a:rPr lang="el-GR" dirty="0" smtClean="0"/>
              <a:t> </a:t>
            </a:r>
            <a:r>
              <a:rPr lang="mr-IN" dirty="0" smtClean="0"/>
              <a:t>–</a:t>
            </a:r>
            <a:r>
              <a:rPr lang="el-GR" dirty="0" smtClean="0"/>
              <a:t> 4 </a:t>
            </a:r>
            <a:r>
              <a:rPr lang="en-US" dirty="0" smtClean="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1"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endParaRPr lang="en-US" dirty="0" smtClean="0"/>
          </a:p>
          <a:p>
            <a:pPr lvl="0"/>
            <a:r>
              <a:rPr lang="en-US" dirty="0" err="1" smtClean="0"/>
              <a:t>Ipsum</a:t>
            </a:r>
            <a:endParaRPr lang="en-US" dirty="0" smtClean="0"/>
          </a:p>
          <a:p>
            <a:pPr lvl="0"/>
            <a:r>
              <a:rPr lang="en-US" dirty="0" smtClean="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1"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endParaRPr lang="en-US" dirty="0" smtClean="0"/>
          </a:p>
          <a:p>
            <a:pPr lvl="0"/>
            <a:r>
              <a:rPr lang="en-US" dirty="0" err="1" smtClean="0"/>
              <a:t>Ipsum</a:t>
            </a:r>
            <a:endParaRPr lang="en-US" dirty="0" smtClean="0"/>
          </a:p>
          <a:p>
            <a:pPr lvl="0"/>
            <a:r>
              <a:rPr lang="en-US" dirty="0" smtClean="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1"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endParaRPr lang="en-US" dirty="0" smtClean="0"/>
          </a:p>
          <a:p>
            <a:pPr lvl="0"/>
            <a:r>
              <a:rPr lang="en-US" dirty="0" err="1" smtClean="0"/>
              <a:t>Ipsum</a:t>
            </a:r>
            <a:endParaRPr lang="en-US" dirty="0" smtClean="0"/>
          </a:p>
          <a:p>
            <a:pPr lvl="0"/>
            <a:r>
              <a:rPr lang="en-US" dirty="0" smtClean="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1" i="0" spc="-51" baseline="0">
                <a:solidFill>
                  <a:schemeClr val="bg2">
                    <a:lumMod val="25000"/>
                  </a:schemeClr>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endParaRPr lang="en-US" dirty="0" smtClean="0"/>
          </a:p>
          <a:p>
            <a:pPr lvl="0"/>
            <a:r>
              <a:rPr lang="en-US" dirty="0" err="1" smtClean="0"/>
              <a:t>Ipsum</a:t>
            </a:r>
            <a:endParaRPr lang="en-US" dirty="0" smtClean="0"/>
          </a:p>
          <a:p>
            <a:pPr lvl="0"/>
            <a:r>
              <a:rPr lang="en-US" dirty="0" smtClean="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49"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
        <p:nvSpPr>
          <p:cNvPr id="23"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037446991"/>
      </p:ext>
    </p:extLst>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27" name="Text Placeholder 25"/>
          <p:cNvSpPr>
            <a:spLocks noGrp="1"/>
          </p:cNvSpPr>
          <p:nvPr>
            <p:ph type="body" sz="quarter" idx="10" hasCustomPrompt="1"/>
          </p:nvPr>
        </p:nvSpPr>
        <p:spPr>
          <a:xfrm>
            <a:off x="711199" y="792164"/>
            <a:ext cx="14303103" cy="668336"/>
          </a:xfrm>
          <a:prstGeom prst="rect">
            <a:avLst/>
          </a:prstGeom>
        </p:spPr>
        <p:txBody>
          <a:bodyPr wrap="square" lIns="0" tIns="0" rIns="0" bIns="0" anchor="t" anchorCtr="0">
            <a:normAutofit/>
          </a:bodyPr>
          <a:lstStyle>
            <a:lvl1pPr marL="0" indent="0" algn="l">
              <a:lnSpc>
                <a:spcPct val="85000"/>
              </a:lnSpc>
              <a:spcBef>
                <a:spcPts val="0"/>
              </a:spcBef>
              <a:buNone/>
              <a:defRPr sz="4400" b="1" i="0" spc="-150"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DOLOR SIT</a:t>
            </a:r>
            <a:r>
              <a:rPr lang="el-GR" dirty="0" smtClean="0"/>
              <a:t> </a:t>
            </a:r>
            <a:r>
              <a:rPr lang="mr-IN" dirty="0" smtClean="0"/>
              <a:t>–</a:t>
            </a:r>
            <a:r>
              <a:rPr lang="el-GR" dirty="0" smtClean="0"/>
              <a:t> 6 </a:t>
            </a:r>
            <a:r>
              <a:rPr lang="en-US" dirty="0" smtClean="0"/>
              <a:t>Images,</a:t>
            </a:r>
            <a:r>
              <a:rPr lang="el-GR" dirty="0" smtClean="0"/>
              <a:t> </a:t>
            </a:r>
            <a:r>
              <a:rPr lang="en-US" dirty="0" smtClean="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smtClean="0"/>
              <a:t>Insert Photo</a:t>
            </a:r>
            <a:endParaRPr lang="en-US" dirty="0" smtClean="0"/>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smtClean="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1" i="0" spc="-51" baseline="0">
                <a:solidFill>
                  <a:schemeClr val="bg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4050" y="-434050"/>
            <a:ext cx="1736203" cy="26043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042761" y="5824735"/>
            <a:ext cx="1770592" cy="2655888"/>
          </a:xfrm>
          <a:prstGeom prst="rect">
            <a:avLst/>
          </a:prstGeom>
        </p:spPr>
      </p:pic>
      <p:pic>
        <p:nvPicPr>
          <p:cNvPr id="58" name="Picture 5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59"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spTree>
    <p:extLst>
      <p:ext uri="{BB962C8B-B14F-4D97-AF65-F5344CB8AC3E}">
        <p14:creationId xmlns:p14="http://schemas.microsoft.com/office/powerpoint/2010/main" val="1143449243"/>
      </p:ext>
    </p:extLst>
  </p:cSld>
  <p:clrMapOvr>
    <a:masterClrMapping/>
  </p:clrMapOvr>
  <p:transition spd="med"/>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a:t>
            </a:r>
            <a:r>
              <a:rPr lang="en-US" dirty="0" err="1" smtClean="0"/>
              <a:t>DolorSit</a:t>
            </a:r>
            <a:r>
              <a:rPr lang="en-US" dirty="0" smtClean="0"/>
              <a:t> </a:t>
            </a:r>
            <a:r>
              <a:rPr lang="en-US" dirty="0" err="1" smtClean="0"/>
              <a:t>Amet</a:t>
            </a:r>
            <a:r>
              <a:rPr lang="en-US" dirty="0" smtClean="0"/>
              <a:t>.</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7"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dolor.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smtClean="0"/>
              <a:t>Drag picture to placeholder or click icon to add</a:t>
            </a:r>
            <a:endParaRPr lang="en-GB"/>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24"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836215461"/>
      </p:ext>
    </p:extLst>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smtClean="0"/>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a:t>
            </a:r>
            <a:r>
              <a:rPr lang="en-US" dirty="0" err="1" smtClean="0"/>
              <a:t>DolorSit</a:t>
            </a:r>
            <a:r>
              <a:rPr lang="en-US" dirty="0" smtClean="0"/>
              <a:t> </a:t>
            </a:r>
            <a:r>
              <a:rPr lang="en-US" dirty="0" err="1" smtClean="0"/>
              <a:t>Amet</a:t>
            </a:r>
            <a:r>
              <a:rPr lang="en-US" dirty="0" smtClean="0"/>
              <a:t>.</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7"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Calibri Light" charset="0"/>
                <a:ea typeface="Calibri Light" charset="0"/>
                <a:cs typeface="Calibri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Aenean</a:t>
            </a:r>
            <a:r>
              <a:rPr lang="en-US" dirty="0" smtClean="0"/>
              <a:t> </a:t>
            </a:r>
            <a:r>
              <a:rPr lang="en-US" dirty="0" err="1" smtClean="0"/>
              <a:t>commodo</a:t>
            </a:r>
            <a:r>
              <a:rPr lang="en-US" dirty="0" smtClean="0"/>
              <a:t> ligula </a:t>
            </a:r>
            <a:r>
              <a:rPr lang="en-US" dirty="0" err="1" smtClean="0"/>
              <a:t>eget</a:t>
            </a:r>
            <a:r>
              <a:rPr lang="en-US" dirty="0" smtClean="0"/>
              <a:t> dolor. </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0" name="Rounded Rectangle 9"/>
          <p:cNvSpPr/>
          <p:nvPr userDrawn="1"/>
        </p:nvSpPr>
        <p:spPr>
          <a:xfrm>
            <a:off x="8921831" y="6031940"/>
            <a:ext cx="8968799" cy="1616977"/>
          </a:xfrm>
          <a:prstGeom prst="roundRect">
            <a:avLst>
              <a:gd name="adj" fmla="val 50000"/>
            </a:avLst>
          </a:prstGeom>
          <a:solidFill>
            <a:schemeClr val="accent3"/>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 Placeholder 15"/>
          <p:cNvSpPr>
            <a:spLocks noGrp="1"/>
          </p:cNvSpPr>
          <p:nvPr>
            <p:ph type="body" sz="quarter" idx="23" hasCustomPrompt="1"/>
          </p:nvPr>
        </p:nvSpPr>
        <p:spPr>
          <a:xfrm>
            <a:off x="9593704" y="6162363"/>
            <a:ext cx="6355830" cy="1250066"/>
          </a:xfrm>
          <a:prstGeom prst="rect">
            <a:avLst/>
          </a:prstGeom>
        </p:spPr>
        <p:txBody>
          <a:bodyPr lIns="0" tIns="0" rIns="0" bIns="0" anchor="ctr" anchorCtr="0">
            <a:normAutofit/>
          </a:bodyPr>
          <a:lstStyle>
            <a:lvl1pPr marL="0" indent="0">
              <a:lnSpc>
                <a:spcPct val="100000"/>
              </a:lnSpc>
              <a:buNone/>
              <a:defRPr sz="4400" b="1" i="1" spc="-300" baseline="0">
                <a:solidFill>
                  <a:schemeClr val="accent1"/>
                </a:solidFill>
                <a:latin typeface="Calibri" charset="0"/>
                <a:ea typeface="Calibri" charset="0"/>
                <a:cs typeface="Calibri"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aenean</a:t>
            </a:r>
            <a:r>
              <a:rPr lang="en-US" dirty="0" smtClean="0"/>
              <a:t> </a:t>
            </a:r>
            <a:r>
              <a:rPr lang="en-US" dirty="0" err="1" smtClean="0"/>
              <a:t>commodo</a:t>
            </a:r>
            <a:r>
              <a:rPr lang="en-US" dirty="0" smtClean="0"/>
              <a:t>.</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272357430"/>
      </p:ext>
    </p:extLst>
  </p:cSld>
  <p:clrMapOvr>
    <a:masterClrMapping/>
  </p:clrMapOvr>
  <p:transition spd="med"/>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dirty="0" smtClean="0">
                <a:ln>
                  <a:noFill/>
                </a:ln>
                <a:solidFill>
                  <a:srgbClr val="5AC3F0"/>
                </a:solidFill>
                <a:effectLst/>
                <a:uFillTx/>
                <a:latin typeface="Calibri" charset="0"/>
                <a:ea typeface="Calibri" charset="0"/>
                <a:cs typeface="Calibri" charset="0"/>
                <a:sym typeface="Helvetica Light"/>
              </a:rPr>
              <a:t>Thank </a:t>
            </a:r>
            <a:r>
              <a:rPr kumimoji="0" lang="en-US" sz="13000" b="1" i="0" u="none" strike="noStrike" cap="none" spc="-300" normalizeH="0" baseline="0" smtClean="0">
                <a:ln>
                  <a:noFill/>
                </a:ln>
                <a:solidFill>
                  <a:srgbClr val="5AC3F0"/>
                </a:solidFill>
                <a:effectLst/>
                <a:uFillTx/>
                <a:latin typeface="Calibri" charset="0"/>
                <a:ea typeface="Calibri" charset="0"/>
                <a:cs typeface="Calibri" charset="0"/>
                <a:sym typeface="Helvetica Light"/>
              </a:rPr>
              <a:t>you!</a:t>
            </a:r>
            <a:endParaRPr kumimoji="0" lang="en-US" sz="13000" b="1" i="0" u="none" strike="noStrike" cap="none" spc="-300" normalizeH="0" baseline="0" dirty="0">
              <a:ln>
                <a:noFill/>
              </a:ln>
              <a:solidFill>
                <a:srgbClr val="5AC3F0"/>
              </a:solidFill>
              <a:effectLst/>
              <a:uFillTx/>
              <a:latin typeface="Calibri" charset="0"/>
              <a:ea typeface="Calibri" charset="0"/>
              <a:cs typeface="Calibri" charset="0"/>
              <a:sym typeface="Helvetica Light"/>
            </a:endParaRP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Name Surname</a:t>
            </a:r>
            <a:endParaRPr lang="en-US" dirty="0"/>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Arial" charset="0"/>
                <a:ea typeface="Arial" charset="0"/>
                <a:cs typeface="Arial"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Contact Information</a:t>
            </a:r>
          </a:p>
        </p:txBody>
      </p:sp>
    </p:spTree>
    <p:extLst>
      <p:ext uri="{BB962C8B-B14F-4D97-AF65-F5344CB8AC3E}">
        <p14:creationId xmlns:p14="http://schemas.microsoft.com/office/powerpoint/2010/main" val="318323993"/>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6256000" cy="1219200"/>
          </a:xfrm>
        </p:spPr>
        <p:txBody>
          <a:bodyPr/>
          <a:lstStyle>
            <a:lvl1pPr>
              <a:defRPr sz="5333">
                <a:effectLst>
                  <a:outerShdw blurRad="38100" dist="38100" dir="2700000" algn="tl">
                    <a:srgbClr val="000000">
                      <a:alpha val="43137"/>
                    </a:srgbClr>
                  </a:outerShdw>
                </a:effectLst>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0" y="2641600"/>
            <a:ext cx="15985067" cy="5384800"/>
          </a:xfrm>
        </p:spPr>
        <p:txBody>
          <a:bodyPr/>
          <a:lstStyle>
            <a:lvl1pPr>
              <a:defRPr sz="3200">
                <a:latin typeface="Tahoma" pitchFamily="34" charset="0"/>
                <a:cs typeface="Tahoma" pitchFamily="34" charset="0"/>
              </a:defRPr>
            </a:lvl1pPr>
            <a:lvl2pPr>
              <a:defRPr sz="2667">
                <a:latin typeface="Tahoma" pitchFamily="34" charset="0"/>
                <a:cs typeface="Tahoma" pitchFamily="34" charset="0"/>
              </a:defRPr>
            </a:lvl2pPr>
            <a:lvl3pPr>
              <a:defRPr sz="2667">
                <a:latin typeface="Tahoma" pitchFamily="34" charset="0"/>
                <a:cs typeface="Tahoma" pitchFamily="34" charset="0"/>
              </a:defRPr>
            </a:lvl3pPr>
            <a:lvl4pPr>
              <a:defRPr sz="2400">
                <a:latin typeface="Tahoma" pitchFamily="34" charset="0"/>
                <a:cs typeface="Tahoma" pitchFamily="34" charset="0"/>
              </a:defRPr>
            </a:lvl4pPr>
            <a:lvl5pPr>
              <a:defRPr sz="2400">
                <a:latin typeface="Tahoma" pitchFamily="34" charset="0"/>
                <a:cs typeface="Tahoma"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785600" y="8331200"/>
            <a:ext cx="3386667" cy="609600"/>
          </a:xfrm>
          <a:prstGeom prst="rect">
            <a:avLst/>
          </a:prstGeom>
        </p:spPr>
        <p:txBody>
          <a:bodyPr/>
          <a:lstStyle>
            <a:lvl1pPr>
              <a:defRPr/>
            </a:lvl1pPr>
          </a:lstStyle>
          <a:p>
            <a:r>
              <a:rPr lang="en-US" smtClean="0"/>
              <a:t>24.3.2017.</a:t>
            </a:r>
            <a:endParaRPr lang="en-US" dirty="0"/>
          </a:p>
        </p:txBody>
      </p:sp>
      <p:sp>
        <p:nvSpPr>
          <p:cNvPr id="5" name="Footer Placeholder 4"/>
          <p:cNvSpPr>
            <a:spLocks noGrp="1"/>
          </p:cNvSpPr>
          <p:nvPr>
            <p:ph type="ftr" sz="quarter" idx="11"/>
          </p:nvPr>
        </p:nvSpPr>
        <p:spPr/>
        <p:txBody>
          <a:bodyPr/>
          <a:lstStyle>
            <a:lvl1pPr>
              <a:defRPr/>
            </a:lvl1pPr>
          </a:lstStyle>
          <a:p>
            <a:r>
              <a:rPr lang="en-US" smtClean="0"/>
              <a:t>Jadranka Stojanovski, CSSU radionica Otvorena znanost</a:t>
            </a:r>
            <a:endParaRPr lang="en-US" dirty="0"/>
          </a:p>
        </p:txBody>
      </p:sp>
      <p:sp>
        <p:nvSpPr>
          <p:cNvPr id="6" name="Slide Number Placeholder 5"/>
          <p:cNvSpPr>
            <a:spLocks noGrp="1"/>
          </p:cNvSpPr>
          <p:nvPr>
            <p:ph type="sldNum" sz="quarter" idx="12"/>
          </p:nvPr>
        </p:nvSpPr>
        <p:spPr/>
        <p:txBody>
          <a:bodyPr/>
          <a:lstStyle>
            <a:lvl1pPr>
              <a:defRPr/>
            </a:lvl1pPr>
          </a:lstStyle>
          <a:p>
            <a:fld id="{69E57DC2-970A-4B3E-BB1C-7A09969E49DF}" type="slidenum">
              <a:rPr lang="en-US" smtClean="0"/>
              <a:t>‹#›</a:t>
            </a:fld>
            <a:endParaRPr lang="en-US" dirty="0"/>
          </a:p>
        </p:txBody>
      </p:sp>
    </p:spTree>
    <p:extLst>
      <p:ext uri="{BB962C8B-B14F-4D97-AF65-F5344CB8AC3E}">
        <p14:creationId xmlns:p14="http://schemas.microsoft.com/office/powerpoint/2010/main" val="335361662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785600" y="8331200"/>
            <a:ext cx="3386667" cy="609600"/>
          </a:xfrm>
          <a:prstGeom prst="rect">
            <a:avLst/>
          </a:prstGeom>
        </p:spPr>
        <p:txBody>
          <a:bodyPr/>
          <a:lstStyle>
            <a:lvl1pPr>
              <a:defRPr/>
            </a:lvl1pPr>
          </a:lstStyle>
          <a:p>
            <a:r>
              <a:rPr lang="en-US" smtClean="0"/>
              <a:t>24.3.2017.</a:t>
            </a:r>
            <a:endParaRPr lang="en-US" dirty="0"/>
          </a:p>
        </p:txBody>
      </p:sp>
      <p:sp>
        <p:nvSpPr>
          <p:cNvPr id="3" name="Footer Placeholder 2"/>
          <p:cNvSpPr>
            <a:spLocks noGrp="1"/>
          </p:cNvSpPr>
          <p:nvPr>
            <p:ph type="ftr" sz="quarter" idx="11"/>
          </p:nvPr>
        </p:nvSpPr>
        <p:spPr/>
        <p:txBody>
          <a:bodyPr/>
          <a:lstStyle>
            <a:lvl1pPr>
              <a:defRPr/>
            </a:lvl1pPr>
          </a:lstStyle>
          <a:p>
            <a:r>
              <a:rPr lang="en-US" smtClean="0"/>
              <a:t>Jadranka Stojanovski, CSSU radionica Otvorena znanost</a:t>
            </a:r>
            <a:endParaRPr lang="en-US" dirty="0"/>
          </a:p>
        </p:txBody>
      </p:sp>
      <p:sp>
        <p:nvSpPr>
          <p:cNvPr id="4" name="Slide Number Placeholder 3"/>
          <p:cNvSpPr>
            <a:spLocks noGrp="1"/>
          </p:cNvSpPr>
          <p:nvPr>
            <p:ph type="sldNum" sz="quarter" idx="12"/>
          </p:nvPr>
        </p:nvSpPr>
        <p:spPr/>
        <p:txBody>
          <a:bodyPr/>
          <a:lstStyle>
            <a:lvl1pPr>
              <a:defRPr/>
            </a:lvl1pPr>
          </a:lstStyle>
          <a:p>
            <a:fld id="{69E57DC2-970A-4B3E-BB1C-7A09969E49DF}" type="slidenum">
              <a:rPr lang="en-US" smtClean="0"/>
              <a:t>‹#›</a:t>
            </a:fld>
            <a:endParaRPr lang="en-US" dirty="0"/>
          </a:p>
        </p:txBody>
      </p:sp>
    </p:spTree>
    <p:extLst>
      <p:ext uri="{BB962C8B-B14F-4D97-AF65-F5344CB8AC3E}">
        <p14:creationId xmlns:p14="http://schemas.microsoft.com/office/powerpoint/2010/main" val="1850581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lank_diagrams">
  <p:cSld name="2_Blank_diagrams">
    <p:spTree>
      <p:nvGrpSpPr>
        <p:cNvPr id="1" name="Shape 84"/>
        <p:cNvGrpSpPr/>
        <p:nvPr/>
      </p:nvGrpSpPr>
      <p:grpSpPr>
        <a:xfrm>
          <a:off x="0" y="0"/>
          <a:ext cx="0" cy="0"/>
          <a:chOff x="0" y="0"/>
          <a:chExt cx="0" cy="0"/>
        </a:xfrm>
      </p:grpSpPr>
      <p:pic>
        <p:nvPicPr>
          <p:cNvPr id="85" name="Google Shape;85;p19"/>
          <p:cNvPicPr preferRelativeResize="0"/>
          <p:nvPr/>
        </p:nvPicPr>
        <p:blipFill rotWithShape="1">
          <a:blip r:embed="rId2">
            <a:alphaModFix/>
          </a:blip>
          <a:srcRect/>
          <a:stretch/>
        </p:blipFill>
        <p:spPr>
          <a:xfrm rot="-5400000">
            <a:off x="14404053" y="7292052"/>
            <a:ext cx="1481559" cy="2222338"/>
          </a:xfrm>
          <a:prstGeom prst="rect">
            <a:avLst/>
          </a:prstGeom>
          <a:noFill/>
          <a:ln>
            <a:noFill/>
          </a:ln>
        </p:spPr>
      </p:pic>
      <p:pic>
        <p:nvPicPr>
          <p:cNvPr id="86" name="Google Shape;86;p19"/>
          <p:cNvPicPr preferRelativeResize="0"/>
          <p:nvPr/>
        </p:nvPicPr>
        <p:blipFill rotWithShape="1">
          <a:blip r:embed="rId2">
            <a:alphaModFix/>
          </a:blip>
          <a:srcRect/>
          <a:stretch/>
        </p:blipFill>
        <p:spPr>
          <a:xfrm rot="5400000">
            <a:off x="370390" y="-389237"/>
            <a:ext cx="1481559" cy="2222338"/>
          </a:xfrm>
          <a:prstGeom prst="rect">
            <a:avLst/>
          </a:prstGeom>
          <a:noFill/>
          <a:ln>
            <a:noFill/>
          </a:ln>
        </p:spPr>
      </p:pic>
    </p:spTree>
    <p:extLst>
      <p:ext uri="{BB962C8B-B14F-4D97-AF65-F5344CB8AC3E}">
        <p14:creationId xmlns:p14="http://schemas.microsoft.com/office/powerpoint/2010/main" val="921358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711200"/>
            <a:ext cx="16256000" cy="1219200"/>
          </a:xfrm>
        </p:spPr>
        <p:txBody>
          <a:bodyPr/>
          <a:lstStyle>
            <a:lvl1pPr>
              <a:defRPr sz="5333">
                <a:effectLst>
                  <a:outerShdw blurRad="38100" dist="38100" dir="2700000" algn="tl">
                    <a:srgbClr val="000000">
                      <a:alpha val="43137"/>
                    </a:srgbClr>
                  </a:outerShdw>
                </a:effectLst>
                <a:latin typeface="Tahoma" pitchFamily="34" charset="0"/>
                <a:cs typeface="Tahoma"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a:xfrm>
            <a:off x="11785600" y="8331200"/>
            <a:ext cx="3386667" cy="609600"/>
          </a:xfrm>
          <a:prstGeom prst="rect">
            <a:avLst/>
          </a:prstGeom>
        </p:spPr>
        <p:txBody>
          <a:bodyPr/>
          <a:lstStyle>
            <a:lvl1pPr>
              <a:defRPr/>
            </a:lvl1pPr>
          </a:lstStyle>
          <a:p>
            <a:fld id="{6636A960-467E-49EC-91C0-6B98F2AEBC67}" type="datetimeFigureOut">
              <a:rPr lang="hr-BA" smtClean="0"/>
              <a:pPr/>
              <a:t>22. 2. 2019.</a:t>
            </a:fld>
            <a:endParaRPr lang="hr-BA"/>
          </a:p>
        </p:txBody>
      </p:sp>
      <p:sp>
        <p:nvSpPr>
          <p:cNvPr id="4" name="Footer Placeholder 3"/>
          <p:cNvSpPr>
            <a:spLocks noGrp="1"/>
          </p:cNvSpPr>
          <p:nvPr>
            <p:ph type="ftr" sz="quarter" idx="11"/>
          </p:nvPr>
        </p:nvSpPr>
        <p:spPr/>
        <p:txBody>
          <a:bodyPr/>
          <a:lstStyle>
            <a:lvl1pPr>
              <a:defRPr/>
            </a:lvl1pPr>
          </a:lstStyle>
          <a:p>
            <a:endParaRPr lang="hr-BA"/>
          </a:p>
        </p:txBody>
      </p:sp>
      <p:sp>
        <p:nvSpPr>
          <p:cNvPr id="5" name="Slide Number Placeholder 4"/>
          <p:cNvSpPr>
            <a:spLocks noGrp="1"/>
          </p:cNvSpPr>
          <p:nvPr>
            <p:ph type="sldNum" sz="quarter" idx="12"/>
          </p:nvPr>
        </p:nvSpPr>
        <p:spPr/>
        <p:txBody>
          <a:bodyPr/>
          <a:lstStyle>
            <a:lvl1pPr>
              <a:defRPr/>
            </a:lvl1pPr>
          </a:lstStyle>
          <a:p>
            <a:fld id="{F8470886-D7F3-41BD-BD34-FA95B28FFFAE}" type="slidenum">
              <a:rPr lang="hr-BA" smtClean="0"/>
              <a:pPr/>
              <a:t>‹#›</a:t>
            </a:fld>
            <a:endParaRPr lang="hr-BA"/>
          </a:p>
        </p:txBody>
      </p:sp>
    </p:spTree>
    <p:extLst>
      <p:ext uri="{BB962C8B-B14F-4D97-AF65-F5344CB8AC3E}">
        <p14:creationId xmlns:p14="http://schemas.microsoft.com/office/powerpoint/2010/main" val="3537992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4354634"/>
            <a:ext cx="16256000" cy="434734"/>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algn="ctr" defTabSz="547673" hangingPunct="0"/>
            <a:endParaRPr lang="en-US" sz="2200" kern="0">
              <a:solidFill>
                <a:srgbClr val="FFFFFF"/>
              </a:solidFill>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3"/>
            <a:ext cx="14986000" cy="7653867"/>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78" indent="0">
              <a:buNone/>
              <a:defRPr/>
            </a:lvl2pPr>
            <a:lvl5pPr marL="1777912"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98323607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1st Name Surname</a:t>
            </a:r>
            <a:endParaRPr lang="en-US" dirty="0"/>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2nd Name Surname</a:t>
            </a:r>
            <a:endParaRPr lang="en-US" dirty="0"/>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800" b="1" i="0"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algn="ct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43" name="Picture 42"/>
          <p:cNvPicPr>
            <a:picLocks noChangeAspect="1"/>
          </p:cNvPicPr>
          <p:nvPr userDrawn="1"/>
        </p:nvPicPr>
        <p:blipFill>
          <a:blip r:embed="rId3"/>
          <a:stretch>
            <a:fillRect/>
          </a:stretch>
        </p:blipFill>
        <p:spPr>
          <a:xfrm>
            <a:off x="14508879" y="8458973"/>
            <a:ext cx="860081" cy="307930"/>
          </a:xfrm>
          <a:prstGeom prst="rect">
            <a:avLst/>
          </a:prstGeom>
        </p:spPr>
      </p:pic>
      <p:grpSp>
        <p:nvGrpSpPr>
          <p:cNvPr id="45" name="Group 44"/>
          <p:cNvGrpSpPr/>
          <p:nvPr userDrawn="1"/>
        </p:nvGrpSpPr>
        <p:grpSpPr>
          <a:xfrm>
            <a:off x="11933564" y="8344670"/>
            <a:ext cx="2333858" cy="481060"/>
            <a:chOff x="11725043" y="8364911"/>
            <a:chExt cx="2333858" cy="481060"/>
          </a:xfrm>
        </p:grpSpPr>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a:noFill/>
          </p:spPr>
        </p:pic>
        <p:sp>
          <p:nvSpPr>
            <p:cNvPr id="47" name="Title 1"/>
            <p:cNvSpPr txBox="1">
              <a:spLocks/>
            </p:cNvSpPr>
            <p:nvPr userDrawn="1"/>
          </p:nvSpPr>
          <p:spPr>
            <a:xfrm>
              <a:off x="12340417" y="8446825"/>
              <a:ext cx="171848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smtClean="0">
                  <a:latin typeface="Calibri" charset="0"/>
                  <a:ea typeface="Calibri" charset="0"/>
                  <a:cs typeface="Calibri" charset="0"/>
                </a:rPr>
                <a:t>@</a:t>
              </a:r>
              <a:r>
                <a:rPr lang="en-US" sz="2200" b="1" i="0" dirty="0" err="1" smtClean="0">
                  <a:latin typeface="Calibri" charset="0"/>
                  <a:ea typeface="Calibri" charset="0"/>
                  <a:cs typeface="Calibri" charset="0"/>
                </a:rPr>
                <a:t>openaire_eu</a:t>
              </a:r>
              <a:endParaRPr lang="en-US" sz="2200" b="1" i="0" dirty="0">
                <a:latin typeface="Calibri" charset="0"/>
                <a:ea typeface="Calibri" charset="0"/>
                <a:cs typeface="Calibri" charset="0"/>
              </a:endParaRPr>
            </a:p>
          </p:txBody>
        </p:sp>
      </p:gr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11099"/>
            <a:ext cx="1036956" cy="720000"/>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2964" y="8200490"/>
            <a:ext cx="2076544" cy="741219"/>
          </a:xfrm>
          <a:prstGeom prst="rect">
            <a:avLst/>
          </a:prstGeom>
        </p:spPr>
      </p:pic>
    </p:spTree>
    <p:extLst>
      <p:ext uri="{BB962C8B-B14F-4D97-AF65-F5344CB8AC3E}">
        <p14:creationId xmlns:p14="http://schemas.microsoft.com/office/powerpoint/2010/main" val="1441286705"/>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ullets_background_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spcAft>
                <a:spcPts val="0"/>
              </a:spcAft>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1200"/>
              </a:spcBef>
              <a:spcAft>
                <a:spcPts val="0"/>
              </a:spcAft>
              <a:buClr>
                <a:srgbClr val="4687E6"/>
              </a:buClr>
              <a:buSzPct val="85000"/>
              <a:defRPr sz="3200" b="1" i="0" spc="-151">
                <a:solidFill>
                  <a:schemeClr val="bg2">
                    <a:lumMod val="50000"/>
                  </a:schemeClr>
                </a:solidFill>
                <a:latin typeface="Helvetica" charset="0"/>
                <a:ea typeface="Helvetica" charset="0"/>
                <a:cs typeface="Helvetica" charset="0"/>
              </a:defRPr>
            </a:lvl2pPr>
            <a:lvl3pPr>
              <a:lnSpc>
                <a:spcPct val="100000"/>
              </a:lnSpc>
              <a:spcBef>
                <a:spcPts val="1200"/>
              </a:spcBef>
              <a:spcAft>
                <a:spcPts val="0"/>
              </a:spcAft>
              <a:buClr>
                <a:schemeClr val="accent6"/>
              </a:buClr>
              <a:buSzPct val="85000"/>
              <a:defRPr sz="3000" b="0" i="0" spc="-51" baseline="0">
                <a:solidFill>
                  <a:schemeClr val="accent1"/>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spcBef>
                <a:spcPts val="0"/>
              </a:spcBef>
              <a:spcAft>
                <a:spcPts val="600"/>
              </a:spcAft>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D5D5D5">
                    <a:lumMod val="50000"/>
                  </a:srgbClr>
                </a:solidFill>
                <a:effectLst/>
                <a:uLnTx/>
                <a:uFillTx/>
                <a:latin typeface="Helvetica Light"/>
                <a:sym typeface="Helvetica Light"/>
              </a:rPr>
              <a:t>OpenAIRE-Advance Kick off | Athens | 17-19 Jan 2018</a:t>
            </a:r>
            <a:endParaRPr kumimoji="0" lang="en-US" sz="1400" b="0" i="0" u="none" strike="noStrike" kern="0" cap="none" spc="0" normalizeH="0" baseline="0" noProof="0" dirty="0">
              <a:ln>
                <a:noFill/>
              </a:ln>
              <a:solidFill>
                <a:srgbClr val="D5D5D5">
                  <a:lumMod val="50000"/>
                </a:srgbClr>
              </a:solidFill>
              <a:effectLst/>
              <a:uLnTx/>
              <a:uFillTx/>
              <a:latin typeface="Helvetica Light"/>
              <a:sym typeface="Helvetica Light"/>
            </a:endParaRPr>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pPr marL="0" marR="0" lvl="0" indent="0" algn="r" defTabSz="547687" rtl="0" eaLnBrk="1" fontAlgn="auto" latinLnBrk="0" hangingPunct="0">
              <a:lnSpc>
                <a:spcPct val="100000"/>
              </a:lnSpc>
              <a:spcBef>
                <a:spcPts val="0"/>
              </a:spcBef>
              <a:spcAft>
                <a:spcPts val="0"/>
              </a:spcAft>
              <a:buClrTx/>
              <a:buSzTx/>
              <a:buFontTx/>
              <a:buNone/>
              <a:tabLst/>
              <a:defRPr/>
            </a:pPr>
            <a:fld id="{CA77D4BE-F539-D04A-8CB9-4B543B2D7FFD}" type="slidenum">
              <a:rPr kumimoji="0" lang="en-GB" sz="1600" b="0" i="0" u="none" strike="noStrike" kern="0" cap="none" spc="0" normalizeH="0" baseline="0" noProof="0" smtClean="0">
                <a:ln>
                  <a:noFill/>
                </a:ln>
                <a:solidFill>
                  <a:srgbClr val="000000">
                    <a:tint val="75000"/>
                  </a:srgbClr>
                </a:solidFill>
                <a:effectLst/>
                <a:uLnTx/>
                <a:uFillTx/>
                <a:latin typeface="Helvetica Light"/>
                <a:sym typeface="Helvetica Light"/>
              </a:rPr>
              <a:pPr marL="0" marR="0" lvl="0" indent="0" algn="r" defTabSz="547687" rtl="0" eaLnBrk="1" fontAlgn="auto" latinLnBrk="0" hangingPunct="0">
                <a:lnSpc>
                  <a:spcPct val="100000"/>
                </a:lnSpc>
                <a:spcBef>
                  <a:spcPts val="0"/>
                </a:spcBef>
                <a:spcAft>
                  <a:spcPts val="0"/>
                </a:spcAft>
                <a:buClrTx/>
                <a:buSzTx/>
                <a:buFontTx/>
                <a:buNone/>
                <a:tabLst/>
                <a:defRPr/>
              </a:pPr>
              <a:t>‹#›</a:t>
            </a:fld>
            <a:endParaRPr kumimoji="0" lang="en-GB" sz="1600" b="0" i="0" u="none" strike="noStrike" kern="0" cap="none" spc="0" normalizeH="0" baseline="0" noProof="0">
              <a:ln>
                <a:noFill/>
              </a:ln>
              <a:solidFill>
                <a:srgbClr val="000000">
                  <a:tint val="75000"/>
                </a:srgbClr>
              </a:solidFill>
              <a:effectLst/>
              <a:uLnTx/>
              <a:uFillTx/>
              <a:latin typeface="Helvetica Light"/>
              <a:sym typeface="Helvetica Light"/>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66261382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11273" y="0"/>
            <a:ext cx="16233454" cy="9144000"/>
          </a:xfrm>
          <a:prstGeom prst="rect">
            <a:avLst/>
          </a:prstGeom>
          <a:noFill/>
          <a:ln>
            <a:noFill/>
          </a:ln>
        </p:spPr>
      </p:pic>
      <p:sp>
        <p:nvSpPr>
          <p:cNvPr id="13" name="Google Shape;13;p2"/>
          <p:cNvSpPr txBox="1">
            <a:spLocks noGrp="1"/>
          </p:cNvSpPr>
          <p:nvPr>
            <p:ph type="ctrTitle"/>
          </p:nvPr>
        </p:nvSpPr>
        <p:spPr>
          <a:xfrm>
            <a:off x="554148" y="1323689"/>
            <a:ext cx="15147733" cy="3649067"/>
          </a:xfrm>
          <a:prstGeom prst="rect">
            <a:avLst/>
          </a:prstGeom>
        </p:spPr>
        <p:txBody>
          <a:bodyPr spcFirstLastPara="1" wrap="square" lIns="91425" tIns="91425" rIns="91425" bIns="91425" anchor="b" anchorCtr="0"/>
          <a:lstStyle>
            <a:lvl1pPr lvl="0" algn="ctr">
              <a:spcBef>
                <a:spcPts val="0"/>
              </a:spcBef>
              <a:spcAft>
                <a:spcPts val="0"/>
              </a:spcAft>
              <a:buSzPts val="5200"/>
              <a:buFont typeface="Open Sans"/>
              <a:buNone/>
              <a:defRPr sz="9245">
                <a:latin typeface="Open Sans"/>
                <a:ea typeface="Open Sans"/>
                <a:cs typeface="Open Sans"/>
                <a:sym typeface="Open Sans"/>
              </a:defRPr>
            </a:lvl1pPr>
            <a:lvl2pPr lvl="1" algn="ctr">
              <a:spcBef>
                <a:spcPts val="0"/>
              </a:spcBef>
              <a:spcAft>
                <a:spcPts val="0"/>
              </a:spcAft>
              <a:buSzPts val="5200"/>
              <a:buNone/>
              <a:defRPr sz="9245"/>
            </a:lvl2pPr>
            <a:lvl3pPr lvl="2" algn="ctr">
              <a:spcBef>
                <a:spcPts val="0"/>
              </a:spcBef>
              <a:spcAft>
                <a:spcPts val="0"/>
              </a:spcAft>
              <a:buSzPts val="5200"/>
              <a:buNone/>
              <a:defRPr sz="9245"/>
            </a:lvl3pPr>
            <a:lvl4pPr lvl="3" algn="ctr">
              <a:spcBef>
                <a:spcPts val="0"/>
              </a:spcBef>
              <a:spcAft>
                <a:spcPts val="0"/>
              </a:spcAft>
              <a:buSzPts val="5200"/>
              <a:buNone/>
              <a:defRPr sz="9245"/>
            </a:lvl4pPr>
            <a:lvl5pPr lvl="4" algn="ctr">
              <a:spcBef>
                <a:spcPts val="0"/>
              </a:spcBef>
              <a:spcAft>
                <a:spcPts val="0"/>
              </a:spcAft>
              <a:buSzPts val="5200"/>
              <a:buNone/>
              <a:defRPr sz="9245"/>
            </a:lvl5pPr>
            <a:lvl6pPr lvl="5" algn="ctr">
              <a:spcBef>
                <a:spcPts val="0"/>
              </a:spcBef>
              <a:spcAft>
                <a:spcPts val="0"/>
              </a:spcAft>
              <a:buSzPts val="5200"/>
              <a:buNone/>
              <a:defRPr sz="9245"/>
            </a:lvl6pPr>
            <a:lvl7pPr lvl="6" algn="ctr">
              <a:spcBef>
                <a:spcPts val="0"/>
              </a:spcBef>
              <a:spcAft>
                <a:spcPts val="0"/>
              </a:spcAft>
              <a:buSzPts val="5200"/>
              <a:buNone/>
              <a:defRPr sz="9245"/>
            </a:lvl7pPr>
            <a:lvl8pPr lvl="7" algn="ctr">
              <a:spcBef>
                <a:spcPts val="0"/>
              </a:spcBef>
              <a:spcAft>
                <a:spcPts val="0"/>
              </a:spcAft>
              <a:buSzPts val="5200"/>
              <a:buNone/>
              <a:defRPr sz="9245"/>
            </a:lvl8pPr>
            <a:lvl9pPr lvl="8" algn="ctr">
              <a:spcBef>
                <a:spcPts val="0"/>
              </a:spcBef>
              <a:spcAft>
                <a:spcPts val="0"/>
              </a:spcAft>
              <a:buSzPts val="5200"/>
              <a:buNone/>
              <a:defRPr sz="9245"/>
            </a:lvl9pPr>
          </a:lstStyle>
          <a:p>
            <a:endParaRPr/>
          </a:p>
        </p:txBody>
      </p:sp>
      <p:sp>
        <p:nvSpPr>
          <p:cNvPr id="14" name="Google Shape;14;p2"/>
          <p:cNvSpPr txBox="1">
            <a:spLocks noGrp="1"/>
          </p:cNvSpPr>
          <p:nvPr>
            <p:ph type="subTitle" idx="1"/>
          </p:nvPr>
        </p:nvSpPr>
        <p:spPr>
          <a:xfrm>
            <a:off x="554134" y="5038444"/>
            <a:ext cx="15147733" cy="1409067"/>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4978"/>
            </a:lvl1pPr>
            <a:lvl2pPr lvl="1" algn="ctr">
              <a:lnSpc>
                <a:spcPct val="100000"/>
              </a:lnSpc>
              <a:spcBef>
                <a:spcPts val="0"/>
              </a:spcBef>
              <a:spcAft>
                <a:spcPts val="0"/>
              </a:spcAft>
              <a:buSzPts val="2800"/>
              <a:buNone/>
              <a:defRPr sz="4978"/>
            </a:lvl2pPr>
            <a:lvl3pPr lvl="2" algn="ctr">
              <a:lnSpc>
                <a:spcPct val="100000"/>
              </a:lnSpc>
              <a:spcBef>
                <a:spcPts val="0"/>
              </a:spcBef>
              <a:spcAft>
                <a:spcPts val="0"/>
              </a:spcAft>
              <a:buSzPts val="2800"/>
              <a:buNone/>
              <a:defRPr sz="4978"/>
            </a:lvl3pPr>
            <a:lvl4pPr lvl="3" algn="ctr">
              <a:lnSpc>
                <a:spcPct val="100000"/>
              </a:lnSpc>
              <a:spcBef>
                <a:spcPts val="0"/>
              </a:spcBef>
              <a:spcAft>
                <a:spcPts val="0"/>
              </a:spcAft>
              <a:buSzPts val="2800"/>
              <a:buNone/>
              <a:defRPr sz="4978"/>
            </a:lvl4pPr>
            <a:lvl5pPr lvl="4" algn="ctr">
              <a:lnSpc>
                <a:spcPct val="100000"/>
              </a:lnSpc>
              <a:spcBef>
                <a:spcPts val="0"/>
              </a:spcBef>
              <a:spcAft>
                <a:spcPts val="0"/>
              </a:spcAft>
              <a:buSzPts val="2800"/>
              <a:buNone/>
              <a:defRPr sz="4978"/>
            </a:lvl5pPr>
            <a:lvl6pPr lvl="5" algn="ctr">
              <a:lnSpc>
                <a:spcPct val="100000"/>
              </a:lnSpc>
              <a:spcBef>
                <a:spcPts val="0"/>
              </a:spcBef>
              <a:spcAft>
                <a:spcPts val="0"/>
              </a:spcAft>
              <a:buSzPts val="2800"/>
              <a:buNone/>
              <a:defRPr sz="4978"/>
            </a:lvl6pPr>
            <a:lvl7pPr lvl="6" algn="ctr">
              <a:lnSpc>
                <a:spcPct val="100000"/>
              </a:lnSpc>
              <a:spcBef>
                <a:spcPts val="0"/>
              </a:spcBef>
              <a:spcAft>
                <a:spcPts val="0"/>
              </a:spcAft>
              <a:buSzPts val="2800"/>
              <a:buNone/>
              <a:defRPr sz="4978"/>
            </a:lvl7pPr>
            <a:lvl8pPr lvl="7" algn="ctr">
              <a:lnSpc>
                <a:spcPct val="100000"/>
              </a:lnSpc>
              <a:spcBef>
                <a:spcPts val="0"/>
              </a:spcBef>
              <a:spcAft>
                <a:spcPts val="0"/>
              </a:spcAft>
              <a:buSzPts val="2800"/>
              <a:buNone/>
              <a:defRPr sz="4978"/>
            </a:lvl8pPr>
            <a:lvl9pPr lvl="8" algn="ctr">
              <a:lnSpc>
                <a:spcPct val="100000"/>
              </a:lnSpc>
              <a:spcBef>
                <a:spcPts val="0"/>
              </a:spcBef>
              <a:spcAft>
                <a:spcPts val="0"/>
              </a:spcAft>
              <a:buSzPts val="2800"/>
              <a:buNone/>
              <a:defRPr sz="4978"/>
            </a:lvl9pPr>
          </a:lstStyle>
          <a:p>
            <a:endParaRPr/>
          </a:p>
        </p:txBody>
      </p:sp>
      <p:sp>
        <p:nvSpPr>
          <p:cNvPr id="15" name="Google Shape;15;p2"/>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pic>
        <p:nvPicPr>
          <p:cNvPr id="16" name="Google Shape;16;p2"/>
          <p:cNvPicPr preferRelativeResize="0"/>
          <p:nvPr/>
        </p:nvPicPr>
        <p:blipFill>
          <a:blip r:embed="rId3">
            <a:alphaModFix/>
          </a:blip>
          <a:stretch>
            <a:fillRect/>
          </a:stretch>
        </p:blipFill>
        <p:spPr>
          <a:xfrm>
            <a:off x="3787334" y="7789467"/>
            <a:ext cx="1547600" cy="1072756"/>
          </a:xfrm>
          <a:prstGeom prst="rect">
            <a:avLst/>
          </a:prstGeom>
          <a:noFill/>
          <a:ln>
            <a:noFill/>
          </a:ln>
        </p:spPr>
      </p:pic>
      <p:pic>
        <p:nvPicPr>
          <p:cNvPr id="17" name="Google Shape;17;p2"/>
          <p:cNvPicPr preferRelativeResize="0"/>
          <p:nvPr/>
        </p:nvPicPr>
        <p:blipFill>
          <a:blip r:embed="rId4">
            <a:alphaModFix/>
          </a:blip>
          <a:stretch>
            <a:fillRect/>
          </a:stretch>
        </p:blipFill>
        <p:spPr>
          <a:xfrm>
            <a:off x="12558568" y="7702444"/>
            <a:ext cx="1287433" cy="1287467"/>
          </a:xfrm>
          <a:prstGeom prst="rect">
            <a:avLst/>
          </a:prstGeom>
          <a:noFill/>
          <a:ln>
            <a:noFill/>
          </a:ln>
        </p:spPr>
      </p:pic>
      <p:pic>
        <p:nvPicPr>
          <p:cNvPr id="18" name="Google Shape;18;p2"/>
          <p:cNvPicPr preferRelativeResize="0"/>
          <p:nvPr/>
        </p:nvPicPr>
        <p:blipFill>
          <a:blip r:embed="rId5">
            <a:alphaModFix/>
          </a:blip>
          <a:stretch>
            <a:fillRect/>
          </a:stretch>
        </p:blipFill>
        <p:spPr>
          <a:xfrm>
            <a:off x="10845067" y="7702444"/>
            <a:ext cx="1048533" cy="1287467"/>
          </a:xfrm>
          <a:prstGeom prst="rect">
            <a:avLst/>
          </a:prstGeom>
          <a:noFill/>
          <a:ln>
            <a:noFill/>
          </a:ln>
        </p:spPr>
      </p:pic>
      <p:pic>
        <p:nvPicPr>
          <p:cNvPr id="19" name="Google Shape;19;p2"/>
          <p:cNvPicPr preferRelativeResize="0"/>
          <p:nvPr/>
        </p:nvPicPr>
        <p:blipFill>
          <a:blip r:embed="rId6">
            <a:alphaModFix/>
          </a:blip>
          <a:stretch>
            <a:fillRect/>
          </a:stretch>
        </p:blipFill>
        <p:spPr>
          <a:xfrm>
            <a:off x="5734979" y="7809358"/>
            <a:ext cx="4521200" cy="1032933"/>
          </a:xfrm>
          <a:prstGeom prst="rect">
            <a:avLst/>
          </a:prstGeom>
          <a:noFill/>
          <a:ln>
            <a:noFill/>
          </a:ln>
        </p:spPr>
      </p:pic>
    </p:spTree>
    <p:extLst>
      <p:ext uri="{BB962C8B-B14F-4D97-AF65-F5344CB8AC3E}">
        <p14:creationId xmlns:p14="http://schemas.microsoft.com/office/powerpoint/2010/main" val="3978380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554134" y="3823734"/>
            <a:ext cx="15147733" cy="1496533"/>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2" name="Google Shape;22;p3"/>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37419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554134" y="2048844"/>
            <a:ext cx="15147733" cy="6073600"/>
          </a:xfrm>
          <a:prstGeom prst="rect">
            <a:avLst/>
          </a:prstGeom>
        </p:spPr>
        <p:txBody>
          <a:bodyPr spcFirstLastPara="1" wrap="square" lIns="91425" tIns="91425" rIns="91425" bIns="91425" anchor="t" anchorCtr="0"/>
          <a:lstStyle>
            <a:lvl1pPr marL="812810" lvl="0" indent="-609608">
              <a:spcBef>
                <a:spcPts val="0"/>
              </a:spcBef>
              <a:spcAft>
                <a:spcPts val="0"/>
              </a:spcAft>
              <a:buSzPts val="1800"/>
              <a:buChar char="●"/>
              <a:defRPr/>
            </a:lvl1pPr>
            <a:lvl2pPr marL="1625620" lvl="1" indent="-564452">
              <a:spcBef>
                <a:spcPts val="2844"/>
              </a:spcBef>
              <a:spcAft>
                <a:spcPts val="0"/>
              </a:spcAft>
              <a:buSzPts val="1400"/>
              <a:buChar char="○"/>
              <a:defRPr/>
            </a:lvl2pPr>
            <a:lvl3pPr marL="2438430" lvl="2" indent="-564452">
              <a:spcBef>
                <a:spcPts val="2844"/>
              </a:spcBef>
              <a:spcAft>
                <a:spcPts val="0"/>
              </a:spcAft>
              <a:buSzPts val="1400"/>
              <a:buChar char="■"/>
              <a:defRPr/>
            </a:lvl3pPr>
            <a:lvl4pPr marL="3251241" lvl="3" indent="-564452">
              <a:spcBef>
                <a:spcPts val="2844"/>
              </a:spcBef>
              <a:spcAft>
                <a:spcPts val="0"/>
              </a:spcAft>
              <a:buSzPts val="1400"/>
              <a:buChar char="●"/>
              <a:defRPr/>
            </a:lvl4pPr>
            <a:lvl5pPr marL="4064051" lvl="4" indent="-564452">
              <a:spcBef>
                <a:spcPts val="2844"/>
              </a:spcBef>
              <a:spcAft>
                <a:spcPts val="0"/>
              </a:spcAft>
              <a:buSzPts val="1400"/>
              <a:buChar char="○"/>
              <a:defRPr/>
            </a:lvl5pPr>
            <a:lvl6pPr marL="4876861" lvl="5" indent="-564452">
              <a:spcBef>
                <a:spcPts val="2844"/>
              </a:spcBef>
              <a:spcAft>
                <a:spcPts val="0"/>
              </a:spcAft>
              <a:buSzPts val="1400"/>
              <a:buChar char="■"/>
              <a:defRPr/>
            </a:lvl6pPr>
            <a:lvl7pPr marL="5689671" lvl="6" indent="-564452">
              <a:spcBef>
                <a:spcPts val="2844"/>
              </a:spcBef>
              <a:spcAft>
                <a:spcPts val="0"/>
              </a:spcAft>
              <a:buSzPts val="1400"/>
              <a:buChar char="●"/>
              <a:defRPr/>
            </a:lvl7pPr>
            <a:lvl8pPr marL="6502481" lvl="7" indent="-564452">
              <a:spcBef>
                <a:spcPts val="2844"/>
              </a:spcBef>
              <a:spcAft>
                <a:spcPts val="0"/>
              </a:spcAft>
              <a:buSzPts val="1400"/>
              <a:buChar char="○"/>
              <a:defRPr/>
            </a:lvl8pPr>
            <a:lvl9pPr marL="7315291" lvl="8" indent="-564452">
              <a:spcBef>
                <a:spcPts val="2844"/>
              </a:spcBef>
              <a:spcAft>
                <a:spcPts val="2844"/>
              </a:spcAft>
              <a:buSzPts val="1400"/>
              <a:buChar char="■"/>
              <a:defRPr/>
            </a:lvl9pPr>
          </a:lstStyle>
          <a:p>
            <a:endParaRPr/>
          </a:p>
        </p:txBody>
      </p:sp>
      <p:sp>
        <p:nvSpPr>
          <p:cNvPr id="26" name="Google Shape;26;p4"/>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524132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4133" y="2048844"/>
            <a:ext cx="7110933" cy="6073600"/>
          </a:xfrm>
          <a:prstGeom prst="rect">
            <a:avLst/>
          </a:prstGeom>
        </p:spPr>
        <p:txBody>
          <a:bodyPr spcFirstLastPara="1" wrap="square" lIns="91425" tIns="91425" rIns="91425" bIns="91425" anchor="t" anchorCtr="0"/>
          <a:lstStyle>
            <a:lvl1pPr marL="812810" lvl="0" indent="-564452">
              <a:spcBef>
                <a:spcPts val="0"/>
              </a:spcBef>
              <a:spcAft>
                <a:spcPts val="0"/>
              </a:spcAft>
              <a:buSzPts val="1400"/>
              <a:buChar char="●"/>
              <a:defRPr sz="2489"/>
            </a:lvl1pPr>
            <a:lvl2pPr marL="1625620" lvl="1" indent="-541873">
              <a:spcBef>
                <a:spcPts val="2844"/>
              </a:spcBef>
              <a:spcAft>
                <a:spcPts val="0"/>
              </a:spcAft>
              <a:buSzPts val="1200"/>
              <a:buChar char="○"/>
              <a:defRPr sz="2133"/>
            </a:lvl2pPr>
            <a:lvl3pPr marL="2438430" lvl="2" indent="-541873">
              <a:spcBef>
                <a:spcPts val="2844"/>
              </a:spcBef>
              <a:spcAft>
                <a:spcPts val="0"/>
              </a:spcAft>
              <a:buSzPts val="1200"/>
              <a:buChar char="■"/>
              <a:defRPr sz="2133"/>
            </a:lvl3pPr>
            <a:lvl4pPr marL="3251241" lvl="3" indent="-541873">
              <a:spcBef>
                <a:spcPts val="2844"/>
              </a:spcBef>
              <a:spcAft>
                <a:spcPts val="0"/>
              </a:spcAft>
              <a:buSzPts val="1200"/>
              <a:buChar char="●"/>
              <a:defRPr sz="2133"/>
            </a:lvl4pPr>
            <a:lvl5pPr marL="4064051" lvl="4" indent="-541873">
              <a:spcBef>
                <a:spcPts val="2844"/>
              </a:spcBef>
              <a:spcAft>
                <a:spcPts val="0"/>
              </a:spcAft>
              <a:buSzPts val="1200"/>
              <a:buChar char="○"/>
              <a:defRPr sz="2133"/>
            </a:lvl5pPr>
            <a:lvl6pPr marL="4876861" lvl="5" indent="-541873">
              <a:spcBef>
                <a:spcPts val="2844"/>
              </a:spcBef>
              <a:spcAft>
                <a:spcPts val="0"/>
              </a:spcAft>
              <a:buSzPts val="1200"/>
              <a:buChar char="■"/>
              <a:defRPr sz="2133"/>
            </a:lvl6pPr>
            <a:lvl7pPr marL="5689671" lvl="6" indent="-541873">
              <a:spcBef>
                <a:spcPts val="2844"/>
              </a:spcBef>
              <a:spcAft>
                <a:spcPts val="0"/>
              </a:spcAft>
              <a:buSzPts val="1200"/>
              <a:buChar char="●"/>
              <a:defRPr sz="2133"/>
            </a:lvl7pPr>
            <a:lvl8pPr marL="6502481" lvl="7" indent="-541873">
              <a:spcBef>
                <a:spcPts val="2844"/>
              </a:spcBef>
              <a:spcAft>
                <a:spcPts val="0"/>
              </a:spcAft>
              <a:buSzPts val="1200"/>
              <a:buChar char="○"/>
              <a:defRPr sz="2133"/>
            </a:lvl8pPr>
            <a:lvl9pPr marL="7315291" lvl="8" indent="-541873">
              <a:spcBef>
                <a:spcPts val="2844"/>
              </a:spcBef>
              <a:spcAft>
                <a:spcPts val="2844"/>
              </a:spcAft>
              <a:buSzPts val="1200"/>
              <a:buChar char="■"/>
              <a:defRPr sz="2133"/>
            </a:lvl9pPr>
          </a:lstStyle>
          <a:p>
            <a:endParaRPr/>
          </a:p>
        </p:txBody>
      </p:sp>
      <p:sp>
        <p:nvSpPr>
          <p:cNvPr id="30" name="Google Shape;30;p5"/>
          <p:cNvSpPr txBox="1">
            <a:spLocks noGrp="1"/>
          </p:cNvSpPr>
          <p:nvPr>
            <p:ph type="body" idx="2"/>
          </p:nvPr>
        </p:nvSpPr>
        <p:spPr>
          <a:xfrm>
            <a:off x="8590934" y="2048844"/>
            <a:ext cx="7110933" cy="6073600"/>
          </a:xfrm>
          <a:prstGeom prst="rect">
            <a:avLst/>
          </a:prstGeom>
        </p:spPr>
        <p:txBody>
          <a:bodyPr spcFirstLastPara="1" wrap="square" lIns="91425" tIns="91425" rIns="91425" bIns="91425" anchor="t" anchorCtr="0"/>
          <a:lstStyle>
            <a:lvl1pPr marL="812810" lvl="0" indent="-564452">
              <a:spcBef>
                <a:spcPts val="0"/>
              </a:spcBef>
              <a:spcAft>
                <a:spcPts val="0"/>
              </a:spcAft>
              <a:buSzPts val="1400"/>
              <a:buChar char="●"/>
              <a:defRPr sz="2489"/>
            </a:lvl1pPr>
            <a:lvl2pPr marL="1625620" lvl="1" indent="-541873">
              <a:spcBef>
                <a:spcPts val="2844"/>
              </a:spcBef>
              <a:spcAft>
                <a:spcPts val="0"/>
              </a:spcAft>
              <a:buSzPts val="1200"/>
              <a:buChar char="○"/>
              <a:defRPr sz="2133"/>
            </a:lvl2pPr>
            <a:lvl3pPr marL="2438430" lvl="2" indent="-541873">
              <a:spcBef>
                <a:spcPts val="2844"/>
              </a:spcBef>
              <a:spcAft>
                <a:spcPts val="0"/>
              </a:spcAft>
              <a:buSzPts val="1200"/>
              <a:buChar char="■"/>
              <a:defRPr sz="2133"/>
            </a:lvl3pPr>
            <a:lvl4pPr marL="3251241" lvl="3" indent="-541873">
              <a:spcBef>
                <a:spcPts val="2844"/>
              </a:spcBef>
              <a:spcAft>
                <a:spcPts val="0"/>
              </a:spcAft>
              <a:buSzPts val="1200"/>
              <a:buChar char="●"/>
              <a:defRPr sz="2133"/>
            </a:lvl4pPr>
            <a:lvl5pPr marL="4064051" lvl="4" indent="-541873">
              <a:spcBef>
                <a:spcPts val="2844"/>
              </a:spcBef>
              <a:spcAft>
                <a:spcPts val="0"/>
              </a:spcAft>
              <a:buSzPts val="1200"/>
              <a:buChar char="○"/>
              <a:defRPr sz="2133"/>
            </a:lvl5pPr>
            <a:lvl6pPr marL="4876861" lvl="5" indent="-541873">
              <a:spcBef>
                <a:spcPts val="2844"/>
              </a:spcBef>
              <a:spcAft>
                <a:spcPts val="0"/>
              </a:spcAft>
              <a:buSzPts val="1200"/>
              <a:buChar char="■"/>
              <a:defRPr sz="2133"/>
            </a:lvl6pPr>
            <a:lvl7pPr marL="5689671" lvl="6" indent="-541873">
              <a:spcBef>
                <a:spcPts val="2844"/>
              </a:spcBef>
              <a:spcAft>
                <a:spcPts val="0"/>
              </a:spcAft>
              <a:buSzPts val="1200"/>
              <a:buChar char="●"/>
              <a:defRPr sz="2133"/>
            </a:lvl7pPr>
            <a:lvl8pPr marL="6502481" lvl="7" indent="-541873">
              <a:spcBef>
                <a:spcPts val="2844"/>
              </a:spcBef>
              <a:spcAft>
                <a:spcPts val="0"/>
              </a:spcAft>
              <a:buSzPts val="1200"/>
              <a:buChar char="○"/>
              <a:defRPr sz="2133"/>
            </a:lvl8pPr>
            <a:lvl9pPr marL="7315291" lvl="8" indent="-541873">
              <a:spcBef>
                <a:spcPts val="2844"/>
              </a:spcBef>
              <a:spcAft>
                <a:spcPts val="2844"/>
              </a:spcAft>
              <a:buSzPts val="1200"/>
              <a:buChar char="■"/>
              <a:defRPr sz="2133"/>
            </a:lvl9pPr>
          </a:lstStyle>
          <a:p>
            <a:endParaRPr/>
          </a:p>
        </p:txBody>
      </p:sp>
      <p:sp>
        <p:nvSpPr>
          <p:cNvPr id="31" name="Google Shape;31;p5"/>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1496253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3102612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554133" y="987733"/>
            <a:ext cx="4992000" cy="1343467"/>
          </a:xfrm>
          <a:prstGeom prst="rect">
            <a:avLst/>
          </a:prstGeom>
        </p:spPr>
        <p:txBody>
          <a:bodyPr spcFirstLastPara="1" wrap="square" lIns="91425" tIns="91425" rIns="91425" bIns="91425" anchor="b" anchorCtr="0"/>
          <a:lstStyle>
            <a:lvl1pPr lvl="0">
              <a:spcBef>
                <a:spcPts val="0"/>
              </a:spcBef>
              <a:spcAft>
                <a:spcPts val="0"/>
              </a:spcAft>
              <a:buSzPts val="2400"/>
              <a:buNone/>
              <a:defRPr sz="4267"/>
            </a:lvl1pPr>
            <a:lvl2pPr lvl="1">
              <a:spcBef>
                <a:spcPts val="0"/>
              </a:spcBef>
              <a:spcAft>
                <a:spcPts val="0"/>
              </a:spcAft>
              <a:buSzPts val="2400"/>
              <a:buNone/>
              <a:defRPr sz="4267"/>
            </a:lvl2pPr>
            <a:lvl3pPr lvl="2">
              <a:spcBef>
                <a:spcPts val="0"/>
              </a:spcBef>
              <a:spcAft>
                <a:spcPts val="0"/>
              </a:spcAft>
              <a:buSzPts val="2400"/>
              <a:buNone/>
              <a:defRPr sz="4267"/>
            </a:lvl3pPr>
            <a:lvl4pPr lvl="3">
              <a:spcBef>
                <a:spcPts val="0"/>
              </a:spcBef>
              <a:spcAft>
                <a:spcPts val="0"/>
              </a:spcAft>
              <a:buSzPts val="2400"/>
              <a:buNone/>
              <a:defRPr sz="4267"/>
            </a:lvl4pPr>
            <a:lvl5pPr lvl="4">
              <a:spcBef>
                <a:spcPts val="0"/>
              </a:spcBef>
              <a:spcAft>
                <a:spcPts val="0"/>
              </a:spcAft>
              <a:buSzPts val="2400"/>
              <a:buNone/>
              <a:defRPr sz="4267"/>
            </a:lvl5pPr>
            <a:lvl6pPr lvl="5">
              <a:spcBef>
                <a:spcPts val="0"/>
              </a:spcBef>
              <a:spcAft>
                <a:spcPts val="0"/>
              </a:spcAft>
              <a:buSzPts val="2400"/>
              <a:buNone/>
              <a:defRPr sz="4267"/>
            </a:lvl6pPr>
            <a:lvl7pPr lvl="6">
              <a:spcBef>
                <a:spcPts val="0"/>
              </a:spcBef>
              <a:spcAft>
                <a:spcPts val="0"/>
              </a:spcAft>
              <a:buSzPts val="2400"/>
              <a:buNone/>
              <a:defRPr sz="4267"/>
            </a:lvl7pPr>
            <a:lvl8pPr lvl="7">
              <a:spcBef>
                <a:spcPts val="0"/>
              </a:spcBef>
              <a:spcAft>
                <a:spcPts val="0"/>
              </a:spcAft>
              <a:buSzPts val="2400"/>
              <a:buNone/>
              <a:defRPr sz="4267"/>
            </a:lvl8pPr>
            <a:lvl9pPr lvl="8">
              <a:spcBef>
                <a:spcPts val="0"/>
              </a:spcBef>
              <a:spcAft>
                <a:spcPts val="0"/>
              </a:spcAft>
              <a:buSzPts val="2400"/>
              <a:buNone/>
              <a:defRPr sz="4267"/>
            </a:lvl9pPr>
          </a:lstStyle>
          <a:p>
            <a:endParaRPr/>
          </a:p>
        </p:txBody>
      </p:sp>
      <p:sp>
        <p:nvSpPr>
          <p:cNvPr id="37" name="Google Shape;37;p7"/>
          <p:cNvSpPr txBox="1">
            <a:spLocks noGrp="1"/>
          </p:cNvSpPr>
          <p:nvPr>
            <p:ph type="body" idx="1"/>
          </p:nvPr>
        </p:nvSpPr>
        <p:spPr>
          <a:xfrm>
            <a:off x="554133" y="2470400"/>
            <a:ext cx="4992000" cy="5652267"/>
          </a:xfrm>
          <a:prstGeom prst="rect">
            <a:avLst/>
          </a:prstGeom>
        </p:spPr>
        <p:txBody>
          <a:bodyPr spcFirstLastPara="1" wrap="square" lIns="91425" tIns="91425" rIns="91425" bIns="91425" anchor="t" anchorCtr="0"/>
          <a:lstStyle>
            <a:lvl1pPr marL="812810" lvl="0" indent="-541873">
              <a:spcBef>
                <a:spcPts val="0"/>
              </a:spcBef>
              <a:spcAft>
                <a:spcPts val="0"/>
              </a:spcAft>
              <a:buSzPts val="1200"/>
              <a:buChar char="●"/>
              <a:defRPr sz="2133"/>
            </a:lvl1pPr>
            <a:lvl2pPr marL="1625620" lvl="1" indent="-541873">
              <a:spcBef>
                <a:spcPts val="2844"/>
              </a:spcBef>
              <a:spcAft>
                <a:spcPts val="0"/>
              </a:spcAft>
              <a:buSzPts val="1200"/>
              <a:buChar char="○"/>
              <a:defRPr sz="2133"/>
            </a:lvl2pPr>
            <a:lvl3pPr marL="2438430" lvl="2" indent="-541873">
              <a:spcBef>
                <a:spcPts val="2844"/>
              </a:spcBef>
              <a:spcAft>
                <a:spcPts val="0"/>
              </a:spcAft>
              <a:buSzPts val="1200"/>
              <a:buChar char="■"/>
              <a:defRPr sz="2133"/>
            </a:lvl3pPr>
            <a:lvl4pPr marL="3251241" lvl="3" indent="-541873">
              <a:spcBef>
                <a:spcPts val="2844"/>
              </a:spcBef>
              <a:spcAft>
                <a:spcPts val="0"/>
              </a:spcAft>
              <a:buSzPts val="1200"/>
              <a:buChar char="●"/>
              <a:defRPr sz="2133"/>
            </a:lvl4pPr>
            <a:lvl5pPr marL="4064051" lvl="4" indent="-541873">
              <a:spcBef>
                <a:spcPts val="2844"/>
              </a:spcBef>
              <a:spcAft>
                <a:spcPts val="0"/>
              </a:spcAft>
              <a:buSzPts val="1200"/>
              <a:buChar char="○"/>
              <a:defRPr sz="2133"/>
            </a:lvl5pPr>
            <a:lvl6pPr marL="4876861" lvl="5" indent="-541873">
              <a:spcBef>
                <a:spcPts val="2844"/>
              </a:spcBef>
              <a:spcAft>
                <a:spcPts val="0"/>
              </a:spcAft>
              <a:buSzPts val="1200"/>
              <a:buChar char="■"/>
              <a:defRPr sz="2133"/>
            </a:lvl6pPr>
            <a:lvl7pPr marL="5689671" lvl="6" indent="-541873">
              <a:spcBef>
                <a:spcPts val="2844"/>
              </a:spcBef>
              <a:spcAft>
                <a:spcPts val="0"/>
              </a:spcAft>
              <a:buSzPts val="1200"/>
              <a:buChar char="●"/>
              <a:defRPr sz="2133"/>
            </a:lvl7pPr>
            <a:lvl8pPr marL="6502481" lvl="7" indent="-541873">
              <a:spcBef>
                <a:spcPts val="2844"/>
              </a:spcBef>
              <a:spcAft>
                <a:spcPts val="0"/>
              </a:spcAft>
              <a:buSzPts val="1200"/>
              <a:buChar char="○"/>
              <a:defRPr sz="2133"/>
            </a:lvl8pPr>
            <a:lvl9pPr marL="7315291" lvl="8" indent="-541873">
              <a:spcBef>
                <a:spcPts val="2844"/>
              </a:spcBef>
              <a:spcAft>
                <a:spcPts val="2844"/>
              </a:spcAft>
              <a:buSzPts val="1200"/>
              <a:buChar char="■"/>
              <a:defRPr sz="2133"/>
            </a:lvl9pPr>
          </a:lstStyle>
          <a:p>
            <a:endParaRPr/>
          </a:p>
        </p:txBody>
      </p:sp>
      <p:sp>
        <p:nvSpPr>
          <p:cNvPr id="38" name="Google Shape;38;p7"/>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823881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871556" y="800267"/>
            <a:ext cx="11320533" cy="7272533"/>
          </a:xfrm>
          <a:prstGeom prst="rect">
            <a:avLst/>
          </a:prstGeom>
        </p:spPr>
        <p:txBody>
          <a:bodyPr spcFirstLastPara="1" wrap="square" lIns="91425" tIns="91425" rIns="91425" bIns="91425" anchor="ctr" anchorCtr="0"/>
          <a:lstStyle>
            <a:lvl1pPr lvl="0">
              <a:spcBef>
                <a:spcPts val="0"/>
              </a:spcBef>
              <a:spcAft>
                <a:spcPts val="0"/>
              </a:spcAft>
              <a:buSzPts val="4800"/>
              <a:buNone/>
              <a:defRPr sz="8533"/>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
        <p:nvSpPr>
          <p:cNvPr id="41" name="Google Shape;41;p8"/>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692668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8128000" y="-222"/>
            <a:ext cx="8128000" cy="9144000"/>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9"/>
          <p:cNvSpPr txBox="1">
            <a:spLocks noGrp="1"/>
          </p:cNvSpPr>
          <p:nvPr>
            <p:ph type="title"/>
          </p:nvPr>
        </p:nvSpPr>
        <p:spPr>
          <a:xfrm>
            <a:off x="472000" y="2192311"/>
            <a:ext cx="7191467" cy="26352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7467"/>
            </a:lvl1pPr>
            <a:lvl2pPr lvl="1" algn="ctr">
              <a:spcBef>
                <a:spcPts val="0"/>
              </a:spcBef>
              <a:spcAft>
                <a:spcPts val="0"/>
              </a:spcAft>
              <a:buSzPts val="4200"/>
              <a:buNone/>
              <a:defRPr sz="7467"/>
            </a:lvl2pPr>
            <a:lvl3pPr lvl="2" algn="ctr">
              <a:spcBef>
                <a:spcPts val="0"/>
              </a:spcBef>
              <a:spcAft>
                <a:spcPts val="0"/>
              </a:spcAft>
              <a:buSzPts val="4200"/>
              <a:buNone/>
              <a:defRPr sz="7467"/>
            </a:lvl3pPr>
            <a:lvl4pPr lvl="3" algn="ctr">
              <a:spcBef>
                <a:spcPts val="0"/>
              </a:spcBef>
              <a:spcAft>
                <a:spcPts val="0"/>
              </a:spcAft>
              <a:buSzPts val="4200"/>
              <a:buNone/>
              <a:defRPr sz="7467"/>
            </a:lvl4pPr>
            <a:lvl5pPr lvl="4" algn="ctr">
              <a:spcBef>
                <a:spcPts val="0"/>
              </a:spcBef>
              <a:spcAft>
                <a:spcPts val="0"/>
              </a:spcAft>
              <a:buSzPts val="4200"/>
              <a:buNone/>
              <a:defRPr sz="7467"/>
            </a:lvl5pPr>
            <a:lvl6pPr lvl="5" algn="ctr">
              <a:spcBef>
                <a:spcPts val="0"/>
              </a:spcBef>
              <a:spcAft>
                <a:spcPts val="0"/>
              </a:spcAft>
              <a:buSzPts val="4200"/>
              <a:buNone/>
              <a:defRPr sz="7467"/>
            </a:lvl6pPr>
            <a:lvl7pPr lvl="6" algn="ctr">
              <a:spcBef>
                <a:spcPts val="0"/>
              </a:spcBef>
              <a:spcAft>
                <a:spcPts val="0"/>
              </a:spcAft>
              <a:buSzPts val="4200"/>
              <a:buNone/>
              <a:defRPr sz="7467"/>
            </a:lvl7pPr>
            <a:lvl8pPr lvl="7" algn="ctr">
              <a:spcBef>
                <a:spcPts val="0"/>
              </a:spcBef>
              <a:spcAft>
                <a:spcPts val="0"/>
              </a:spcAft>
              <a:buSzPts val="4200"/>
              <a:buNone/>
              <a:defRPr sz="7467"/>
            </a:lvl8pPr>
            <a:lvl9pPr lvl="8" algn="ctr">
              <a:spcBef>
                <a:spcPts val="0"/>
              </a:spcBef>
              <a:spcAft>
                <a:spcPts val="0"/>
              </a:spcAft>
              <a:buSzPts val="4200"/>
              <a:buNone/>
              <a:defRPr sz="7467"/>
            </a:lvl9pPr>
          </a:lstStyle>
          <a:p>
            <a:endParaRPr/>
          </a:p>
        </p:txBody>
      </p:sp>
      <p:sp>
        <p:nvSpPr>
          <p:cNvPr id="45" name="Google Shape;45;p9"/>
          <p:cNvSpPr txBox="1">
            <a:spLocks noGrp="1"/>
          </p:cNvSpPr>
          <p:nvPr>
            <p:ph type="subTitle" idx="1"/>
          </p:nvPr>
        </p:nvSpPr>
        <p:spPr>
          <a:xfrm>
            <a:off x="472000" y="4983245"/>
            <a:ext cx="7191467" cy="2195733"/>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3733"/>
            </a:lvl1pPr>
            <a:lvl2pPr lvl="1" algn="ctr">
              <a:lnSpc>
                <a:spcPct val="100000"/>
              </a:lnSpc>
              <a:spcBef>
                <a:spcPts val="0"/>
              </a:spcBef>
              <a:spcAft>
                <a:spcPts val="0"/>
              </a:spcAft>
              <a:buSzPts val="2100"/>
              <a:buNone/>
              <a:defRPr sz="3733"/>
            </a:lvl2pPr>
            <a:lvl3pPr lvl="2" algn="ctr">
              <a:lnSpc>
                <a:spcPct val="100000"/>
              </a:lnSpc>
              <a:spcBef>
                <a:spcPts val="0"/>
              </a:spcBef>
              <a:spcAft>
                <a:spcPts val="0"/>
              </a:spcAft>
              <a:buSzPts val="2100"/>
              <a:buNone/>
              <a:defRPr sz="3733"/>
            </a:lvl3pPr>
            <a:lvl4pPr lvl="3" algn="ctr">
              <a:lnSpc>
                <a:spcPct val="100000"/>
              </a:lnSpc>
              <a:spcBef>
                <a:spcPts val="0"/>
              </a:spcBef>
              <a:spcAft>
                <a:spcPts val="0"/>
              </a:spcAft>
              <a:buSzPts val="2100"/>
              <a:buNone/>
              <a:defRPr sz="3733"/>
            </a:lvl4pPr>
            <a:lvl5pPr lvl="4" algn="ctr">
              <a:lnSpc>
                <a:spcPct val="100000"/>
              </a:lnSpc>
              <a:spcBef>
                <a:spcPts val="0"/>
              </a:spcBef>
              <a:spcAft>
                <a:spcPts val="0"/>
              </a:spcAft>
              <a:buSzPts val="2100"/>
              <a:buNone/>
              <a:defRPr sz="3733"/>
            </a:lvl5pPr>
            <a:lvl6pPr lvl="5" algn="ctr">
              <a:lnSpc>
                <a:spcPct val="100000"/>
              </a:lnSpc>
              <a:spcBef>
                <a:spcPts val="0"/>
              </a:spcBef>
              <a:spcAft>
                <a:spcPts val="0"/>
              </a:spcAft>
              <a:buSzPts val="2100"/>
              <a:buNone/>
              <a:defRPr sz="3733"/>
            </a:lvl6pPr>
            <a:lvl7pPr lvl="6" algn="ctr">
              <a:lnSpc>
                <a:spcPct val="100000"/>
              </a:lnSpc>
              <a:spcBef>
                <a:spcPts val="0"/>
              </a:spcBef>
              <a:spcAft>
                <a:spcPts val="0"/>
              </a:spcAft>
              <a:buSzPts val="2100"/>
              <a:buNone/>
              <a:defRPr sz="3733"/>
            </a:lvl7pPr>
            <a:lvl8pPr lvl="7" algn="ctr">
              <a:lnSpc>
                <a:spcPct val="100000"/>
              </a:lnSpc>
              <a:spcBef>
                <a:spcPts val="0"/>
              </a:spcBef>
              <a:spcAft>
                <a:spcPts val="0"/>
              </a:spcAft>
              <a:buSzPts val="2100"/>
              <a:buNone/>
              <a:defRPr sz="3733"/>
            </a:lvl8pPr>
            <a:lvl9pPr lvl="8" algn="ctr">
              <a:lnSpc>
                <a:spcPct val="100000"/>
              </a:lnSpc>
              <a:spcBef>
                <a:spcPts val="0"/>
              </a:spcBef>
              <a:spcAft>
                <a:spcPts val="0"/>
              </a:spcAft>
              <a:buSzPts val="2100"/>
              <a:buNone/>
              <a:defRPr sz="3733"/>
            </a:lvl9pPr>
          </a:lstStyle>
          <a:p>
            <a:endParaRPr/>
          </a:p>
        </p:txBody>
      </p:sp>
      <p:sp>
        <p:nvSpPr>
          <p:cNvPr id="46" name="Google Shape;46;p9"/>
          <p:cNvSpPr txBox="1">
            <a:spLocks noGrp="1"/>
          </p:cNvSpPr>
          <p:nvPr>
            <p:ph type="body" idx="2"/>
          </p:nvPr>
        </p:nvSpPr>
        <p:spPr>
          <a:xfrm>
            <a:off x="8781334" y="1287244"/>
            <a:ext cx="6821333" cy="6569067"/>
          </a:xfrm>
          <a:prstGeom prst="rect">
            <a:avLst/>
          </a:prstGeom>
        </p:spPr>
        <p:txBody>
          <a:bodyPr spcFirstLastPara="1" wrap="square" lIns="91425" tIns="91425" rIns="91425" bIns="91425" anchor="ctr" anchorCtr="0"/>
          <a:lstStyle>
            <a:lvl1pPr marL="812810" lvl="0" indent="-609608">
              <a:spcBef>
                <a:spcPts val="0"/>
              </a:spcBef>
              <a:spcAft>
                <a:spcPts val="0"/>
              </a:spcAft>
              <a:buSzPts val="1800"/>
              <a:buChar char="●"/>
              <a:defRPr/>
            </a:lvl1pPr>
            <a:lvl2pPr marL="1625620" lvl="1" indent="-564452">
              <a:spcBef>
                <a:spcPts val="2844"/>
              </a:spcBef>
              <a:spcAft>
                <a:spcPts val="0"/>
              </a:spcAft>
              <a:buSzPts val="1400"/>
              <a:buChar char="○"/>
              <a:defRPr/>
            </a:lvl2pPr>
            <a:lvl3pPr marL="2438430" lvl="2" indent="-564452">
              <a:spcBef>
                <a:spcPts val="2844"/>
              </a:spcBef>
              <a:spcAft>
                <a:spcPts val="0"/>
              </a:spcAft>
              <a:buSzPts val="1400"/>
              <a:buChar char="■"/>
              <a:defRPr/>
            </a:lvl3pPr>
            <a:lvl4pPr marL="3251241" lvl="3" indent="-564452">
              <a:spcBef>
                <a:spcPts val="2844"/>
              </a:spcBef>
              <a:spcAft>
                <a:spcPts val="0"/>
              </a:spcAft>
              <a:buSzPts val="1400"/>
              <a:buChar char="●"/>
              <a:defRPr/>
            </a:lvl4pPr>
            <a:lvl5pPr marL="4064051" lvl="4" indent="-564452">
              <a:spcBef>
                <a:spcPts val="2844"/>
              </a:spcBef>
              <a:spcAft>
                <a:spcPts val="0"/>
              </a:spcAft>
              <a:buSzPts val="1400"/>
              <a:buChar char="○"/>
              <a:defRPr/>
            </a:lvl5pPr>
            <a:lvl6pPr marL="4876861" lvl="5" indent="-564452">
              <a:spcBef>
                <a:spcPts val="2844"/>
              </a:spcBef>
              <a:spcAft>
                <a:spcPts val="0"/>
              </a:spcAft>
              <a:buSzPts val="1400"/>
              <a:buChar char="■"/>
              <a:defRPr/>
            </a:lvl6pPr>
            <a:lvl7pPr marL="5689671" lvl="6" indent="-564452">
              <a:spcBef>
                <a:spcPts val="2844"/>
              </a:spcBef>
              <a:spcAft>
                <a:spcPts val="0"/>
              </a:spcAft>
              <a:buSzPts val="1400"/>
              <a:buChar char="●"/>
              <a:defRPr/>
            </a:lvl7pPr>
            <a:lvl8pPr marL="6502481" lvl="7" indent="-564452">
              <a:spcBef>
                <a:spcPts val="2844"/>
              </a:spcBef>
              <a:spcAft>
                <a:spcPts val="0"/>
              </a:spcAft>
              <a:buSzPts val="1400"/>
              <a:buChar char="○"/>
              <a:defRPr/>
            </a:lvl8pPr>
            <a:lvl9pPr marL="7315291" lvl="8" indent="-564452">
              <a:spcBef>
                <a:spcPts val="2844"/>
              </a:spcBef>
              <a:spcAft>
                <a:spcPts val="2844"/>
              </a:spcAft>
              <a:buSzPts val="1400"/>
              <a:buChar char="■"/>
              <a:defRPr/>
            </a:lvl9pPr>
          </a:lstStyle>
          <a:p>
            <a:endParaRPr/>
          </a:p>
        </p:txBody>
      </p:sp>
      <p:sp>
        <p:nvSpPr>
          <p:cNvPr id="47" name="Google Shape;47;p9"/>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137507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554134" y="7521022"/>
            <a:ext cx="10664533" cy="1075733"/>
          </a:xfrm>
          <a:prstGeom prst="rect">
            <a:avLst/>
          </a:prstGeom>
        </p:spPr>
        <p:txBody>
          <a:bodyPr spcFirstLastPara="1" wrap="square" lIns="91425" tIns="91425" rIns="91425" bIns="91425" anchor="ctr" anchorCtr="0"/>
          <a:lstStyle>
            <a:lvl1pPr marL="812810" lvl="0" indent="-406405">
              <a:lnSpc>
                <a:spcPct val="100000"/>
              </a:lnSpc>
              <a:spcBef>
                <a:spcPts val="0"/>
              </a:spcBef>
              <a:spcAft>
                <a:spcPts val="0"/>
              </a:spcAft>
              <a:buSzPts val="1800"/>
              <a:buNone/>
              <a:defRPr/>
            </a:lvl1pPr>
          </a:lstStyle>
          <a:p>
            <a:endParaRPr/>
          </a:p>
        </p:txBody>
      </p:sp>
      <p:sp>
        <p:nvSpPr>
          <p:cNvPr id="50" name="Google Shape;50;p10"/>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51723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757" y="8211099"/>
            <a:ext cx="1036956" cy="720000"/>
          </a:xfrm>
          <a:prstGeom prst="rect">
            <a:avLst/>
          </a:prstGeom>
        </p:spPr>
      </p:pic>
      <p:sp>
        <p:nvSpPr>
          <p:cNvPr id="4" name="Text Placeholder 25"/>
          <p:cNvSpPr>
            <a:spLocks noGrp="1"/>
          </p:cNvSpPr>
          <p:nvPr>
            <p:ph type="body" sz="quarter" idx="10" hasCustomPrompt="1"/>
          </p:nvPr>
        </p:nvSpPr>
        <p:spPr>
          <a:xfrm>
            <a:off x="711199" y="597334"/>
            <a:ext cx="11708984" cy="2102734"/>
          </a:xfrm>
          <a:prstGeom prst="rect">
            <a:avLst/>
          </a:prstGeom>
        </p:spPr>
        <p:txBody>
          <a:bodyPr wrap="square" lIns="0" tIns="0" rIns="0" bIns="72000" anchor="b" anchorCtr="0">
            <a:normAutofit/>
          </a:bodyPr>
          <a:lstStyle>
            <a:lvl1pPr marL="0" indent="0" algn="l">
              <a:lnSpc>
                <a:spcPts val="7240"/>
              </a:lnSpc>
              <a:spcBef>
                <a:spcPts val="0"/>
              </a:spcBef>
              <a:buNone/>
              <a:defRPr sz="8800" b="1" i="0" spc="-300" baseline="0">
                <a:solidFill>
                  <a:schemeClr val="accent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PRESENTATION TITLE</a:t>
            </a:r>
          </a:p>
        </p:txBody>
      </p:sp>
      <p:sp>
        <p:nvSpPr>
          <p:cNvPr id="5" name="Text Placeholder 25"/>
          <p:cNvSpPr>
            <a:spLocks noGrp="1"/>
          </p:cNvSpPr>
          <p:nvPr>
            <p:ph type="body" sz="quarter" idx="11" hasCustomPrompt="1"/>
          </p:nvPr>
        </p:nvSpPr>
        <p:spPr>
          <a:xfrm>
            <a:off x="711200" y="2700069"/>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SUBTITLE</a:t>
            </a:r>
          </a:p>
        </p:txBody>
      </p:sp>
      <p:grpSp>
        <p:nvGrpSpPr>
          <p:cNvPr id="12" name="Group 11"/>
          <p:cNvGrpSpPr/>
          <p:nvPr userDrawn="1"/>
        </p:nvGrpSpPr>
        <p:grpSpPr>
          <a:xfrm>
            <a:off x="13347179" y="972084"/>
            <a:ext cx="2333858" cy="481060"/>
            <a:chOff x="11725043" y="8364911"/>
            <a:chExt cx="2333858" cy="481060"/>
          </a:xfrm>
        </p:grpSpPr>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71848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smtClean="0">
                  <a:latin typeface="Calibri" charset="0"/>
                  <a:ea typeface="Calibri" charset="0"/>
                  <a:cs typeface="Calibri" charset="0"/>
                </a:rPr>
                <a:t>@</a:t>
              </a:r>
              <a:r>
                <a:rPr lang="en-US" sz="2200" b="1" i="0" dirty="0" err="1" smtClean="0">
                  <a:latin typeface="Calibri" charset="0"/>
                  <a:ea typeface="Calibri" charset="0"/>
                  <a:cs typeface="Calibri" charset="0"/>
                </a:rPr>
                <a:t>openaire_eu</a:t>
              </a:r>
              <a:endParaRPr lang="en-US" sz="2200" b="1" i="0" dirty="0">
                <a:latin typeface="Calibri" charset="0"/>
                <a:ea typeface="Calibri" charset="0"/>
                <a:cs typeface="Calibri" charset="0"/>
              </a:endParaRPr>
            </a:p>
          </p:txBody>
        </p:sp>
      </p:grpSp>
      <p:pic>
        <p:nvPicPr>
          <p:cNvPr id="27" name="Pictur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2964" y="8200490"/>
            <a:ext cx="2076544" cy="741219"/>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200" y="4600618"/>
            <a:ext cx="730941" cy="730941"/>
          </a:xfrm>
          <a:prstGeom prst="rect">
            <a:avLst/>
          </a:prstGeom>
        </p:spPr>
      </p:pic>
      <p:sp>
        <p:nvSpPr>
          <p:cNvPr id="29" name="Text Placeholder 39"/>
          <p:cNvSpPr>
            <a:spLocks noGrp="1"/>
          </p:cNvSpPr>
          <p:nvPr>
            <p:ph type="body" sz="quarter" idx="16" hasCustomPrompt="1"/>
          </p:nvPr>
        </p:nvSpPr>
        <p:spPr>
          <a:xfrm>
            <a:off x="1691236" y="4592215"/>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Name Surname</a:t>
            </a:r>
            <a:endParaRPr lang="en-US" dirty="0"/>
          </a:p>
        </p:txBody>
      </p:sp>
      <p:sp>
        <p:nvSpPr>
          <p:cNvPr id="30" name="Text Placeholder 39"/>
          <p:cNvSpPr>
            <a:spLocks noGrp="1"/>
          </p:cNvSpPr>
          <p:nvPr>
            <p:ph type="body" sz="quarter" idx="17" hasCustomPrompt="1"/>
          </p:nvPr>
        </p:nvSpPr>
        <p:spPr>
          <a:xfrm>
            <a:off x="1691236" y="4974235"/>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spTree>
    <p:extLst>
      <p:ext uri="{BB962C8B-B14F-4D97-AF65-F5344CB8AC3E}">
        <p14:creationId xmlns:p14="http://schemas.microsoft.com/office/powerpoint/2010/main" val="1022268428"/>
      </p:ext>
    </p:extLst>
  </p:cSld>
  <p:clrMapOvr>
    <a:masterClrMapping/>
  </p:clrMapOvr>
  <p:transition spd="med"/>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11"/>
          <p:cNvSpPr txBox="1">
            <a:spLocks noGrp="1"/>
          </p:cNvSpPr>
          <p:nvPr>
            <p:ph type="title" hasCustomPrompt="1"/>
          </p:nvPr>
        </p:nvSpPr>
        <p:spPr>
          <a:xfrm>
            <a:off x="554134" y="1966444"/>
            <a:ext cx="15147733" cy="3490667"/>
          </a:xfrm>
          <a:prstGeom prst="rect">
            <a:avLst/>
          </a:prstGeom>
        </p:spPr>
        <p:txBody>
          <a:bodyPr spcFirstLastPara="1" wrap="square" lIns="91425" tIns="91425" rIns="91425" bIns="91425" anchor="b" anchorCtr="0"/>
          <a:lstStyle>
            <a:lvl1pPr lvl="0" algn="ctr">
              <a:spcBef>
                <a:spcPts val="0"/>
              </a:spcBef>
              <a:spcAft>
                <a:spcPts val="0"/>
              </a:spcAft>
              <a:buSzPts val="12000"/>
              <a:buNone/>
              <a:defRPr sz="21334"/>
            </a:lvl1pPr>
            <a:lvl2pPr lvl="1" algn="ctr">
              <a:spcBef>
                <a:spcPts val="0"/>
              </a:spcBef>
              <a:spcAft>
                <a:spcPts val="0"/>
              </a:spcAft>
              <a:buSzPts val="12000"/>
              <a:buNone/>
              <a:defRPr sz="21334"/>
            </a:lvl2pPr>
            <a:lvl3pPr lvl="2" algn="ctr">
              <a:spcBef>
                <a:spcPts val="0"/>
              </a:spcBef>
              <a:spcAft>
                <a:spcPts val="0"/>
              </a:spcAft>
              <a:buSzPts val="12000"/>
              <a:buNone/>
              <a:defRPr sz="21334"/>
            </a:lvl3pPr>
            <a:lvl4pPr lvl="3" algn="ctr">
              <a:spcBef>
                <a:spcPts val="0"/>
              </a:spcBef>
              <a:spcAft>
                <a:spcPts val="0"/>
              </a:spcAft>
              <a:buSzPts val="12000"/>
              <a:buNone/>
              <a:defRPr sz="21334"/>
            </a:lvl4pPr>
            <a:lvl5pPr lvl="4" algn="ctr">
              <a:spcBef>
                <a:spcPts val="0"/>
              </a:spcBef>
              <a:spcAft>
                <a:spcPts val="0"/>
              </a:spcAft>
              <a:buSzPts val="12000"/>
              <a:buNone/>
              <a:defRPr sz="21334"/>
            </a:lvl5pPr>
            <a:lvl6pPr lvl="5" algn="ctr">
              <a:spcBef>
                <a:spcPts val="0"/>
              </a:spcBef>
              <a:spcAft>
                <a:spcPts val="0"/>
              </a:spcAft>
              <a:buSzPts val="12000"/>
              <a:buNone/>
              <a:defRPr sz="21334"/>
            </a:lvl6pPr>
            <a:lvl7pPr lvl="6" algn="ctr">
              <a:spcBef>
                <a:spcPts val="0"/>
              </a:spcBef>
              <a:spcAft>
                <a:spcPts val="0"/>
              </a:spcAft>
              <a:buSzPts val="12000"/>
              <a:buNone/>
              <a:defRPr sz="21334"/>
            </a:lvl7pPr>
            <a:lvl8pPr lvl="7" algn="ctr">
              <a:spcBef>
                <a:spcPts val="0"/>
              </a:spcBef>
              <a:spcAft>
                <a:spcPts val="0"/>
              </a:spcAft>
              <a:buSzPts val="12000"/>
              <a:buNone/>
              <a:defRPr sz="21334"/>
            </a:lvl8pPr>
            <a:lvl9pPr lvl="8" algn="ctr">
              <a:spcBef>
                <a:spcPts val="0"/>
              </a:spcBef>
              <a:spcAft>
                <a:spcPts val="0"/>
              </a:spcAft>
              <a:buSzPts val="12000"/>
              <a:buNone/>
              <a:defRPr sz="21334"/>
            </a:lvl9pPr>
          </a:lstStyle>
          <a:p>
            <a:r>
              <a:t>xx%</a:t>
            </a:r>
          </a:p>
        </p:txBody>
      </p:sp>
      <p:sp>
        <p:nvSpPr>
          <p:cNvPr id="53" name="Google Shape;53;p11"/>
          <p:cNvSpPr txBox="1">
            <a:spLocks noGrp="1"/>
          </p:cNvSpPr>
          <p:nvPr>
            <p:ph type="body" idx="1"/>
          </p:nvPr>
        </p:nvSpPr>
        <p:spPr>
          <a:xfrm>
            <a:off x="554134" y="5603956"/>
            <a:ext cx="15147733" cy="2312533"/>
          </a:xfrm>
          <a:prstGeom prst="rect">
            <a:avLst/>
          </a:prstGeom>
        </p:spPr>
        <p:txBody>
          <a:bodyPr spcFirstLastPara="1" wrap="square" lIns="91425" tIns="91425" rIns="91425" bIns="91425" anchor="t" anchorCtr="0"/>
          <a:lstStyle>
            <a:lvl1pPr marL="812810" lvl="0" indent="-609608" algn="ctr">
              <a:spcBef>
                <a:spcPts val="0"/>
              </a:spcBef>
              <a:spcAft>
                <a:spcPts val="0"/>
              </a:spcAft>
              <a:buSzPts val="1800"/>
              <a:buChar char="●"/>
              <a:defRPr/>
            </a:lvl1pPr>
            <a:lvl2pPr marL="1625620" lvl="1" indent="-564452" algn="ctr">
              <a:spcBef>
                <a:spcPts val="2844"/>
              </a:spcBef>
              <a:spcAft>
                <a:spcPts val="0"/>
              </a:spcAft>
              <a:buSzPts val="1400"/>
              <a:buChar char="○"/>
              <a:defRPr/>
            </a:lvl2pPr>
            <a:lvl3pPr marL="2438430" lvl="2" indent="-564452" algn="ctr">
              <a:spcBef>
                <a:spcPts val="2844"/>
              </a:spcBef>
              <a:spcAft>
                <a:spcPts val="0"/>
              </a:spcAft>
              <a:buSzPts val="1400"/>
              <a:buChar char="■"/>
              <a:defRPr/>
            </a:lvl3pPr>
            <a:lvl4pPr marL="3251241" lvl="3" indent="-564452" algn="ctr">
              <a:spcBef>
                <a:spcPts val="2844"/>
              </a:spcBef>
              <a:spcAft>
                <a:spcPts val="0"/>
              </a:spcAft>
              <a:buSzPts val="1400"/>
              <a:buChar char="●"/>
              <a:defRPr/>
            </a:lvl4pPr>
            <a:lvl5pPr marL="4064051" lvl="4" indent="-564452" algn="ctr">
              <a:spcBef>
                <a:spcPts val="2844"/>
              </a:spcBef>
              <a:spcAft>
                <a:spcPts val="0"/>
              </a:spcAft>
              <a:buSzPts val="1400"/>
              <a:buChar char="○"/>
              <a:defRPr/>
            </a:lvl5pPr>
            <a:lvl6pPr marL="4876861" lvl="5" indent="-564452" algn="ctr">
              <a:spcBef>
                <a:spcPts val="2844"/>
              </a:spcBef>
              <a:spcAft>
                <a:spcPts val="0"/>
              </a:spcAft>
              <a:buSzPts val="1400"/>
              <a:buChar char="■"/>
              <a:defRPr/>
            </a:lvl6pPr>
            <a:lvl7pPr marL="5689671" lvl="6" indent="-564452" algn="ctr">
              <a:spcBef>
                <a:spcPts val="2844"/>
              </a:spcBef>
              <a:spcAft>
                <a:spcPts val="0"/>
              </a:spcAft>
              <a:buSzPts val="1400"/>
              <a:buChar char="●"/>
              <a:defRPr/>
            </a:lvl7pPr>
            <a:lvl8pPr marL="6502481" lvl="7" indent="-564452" algn="ctr">
              <a:spcBef>
                <a:spcPts val="2844"/>
              </a:spcBef>
              <a:spcAft>
                <a:spcPts val="0"/>
              </a:spcAft>
              <a:buSzPts val="1400"/>
              <a:buChar char="○"/>
              <a:defRPr/>
            </a:lvl8pPr>
            <a:lvl9pPr marL="7315291" lvl="8" indent="-564452" algn="ctr">
              <a:spcBef>
                <a:spcPts val="2844"/>
              </a:spcBef>
              <a:spcAft>
                <a:spcPts val="2844"/>
              </a:spcAft>
              <a:buSzPts val="1400"/>
              <a:buChar char="■"/>
              <a:defRPr/>
            </a:lvl9pPr>
          </a:lstStyle>
          <a:p>
            <a:endParaRPr/>
          </a:p>
        </p:txBody>
      </p:sp>
      <p:sp>
        <p:nvSpPr>
          <p:cNvPr id="54" name="Google Shape;54;p11"/>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155927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spTree>
    <p:extLst>
      <p:ext uri="{BB962C8B-B14F-4D97-AF65-F5344CB8AC3E}">
        <p14:creationId xmlns:p14="http://schemas.microsoft.com/office/powerpoint/2010/main" val="286004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10" name="Rectangle 9"/>
          <p:cNvSpPr/>
          <p:nvPr userDrawn="1"/>
        </p:nvSpPr>
        <p:spPr>
          <a:xfrm>
            <a:off x="0" y="0"/>
            <a:ext cx="16256000" cy="7561913"/>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16031"/>
            <a:ext cx="6593411" cy="376237"/>
          </a:xfrm>
        </p:spPr>
        <p:txBody>
          <a:bodyPr>
            <a:normAutofit/>
          </a:bodyPr>
          <a:lstStyle>
            <a:lvl1pPr algn="ct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ts val="9600"/>
              </a:lnSpc>
              <a:spcBef>
                <a:spcPts val="0"/>
              </a:spcBef>
              <a:buNone/>
              <a:defRPr sz="9600" b="1" i="0" spc="-300"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Arial" charset="0"/>
                <a:ea typeface="Arial" charset="0"/>
                <a:cs typeface="Arial"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SUBTITLE</a:t>
            </a:r>
          </a:p>
        </p:txBody>
      </p:sp>
      <p:grpSp>
        <p:nvGrpSpPr>
          <p:cNvPr id="12" name="Group 11"/>
          <p:cNvGrpSpPr/>
          <p:nvPr userDrawn="1"/>
        </p:nvGrpSpPr>
        <p:grpSpPr>
          <a:xfrm>
            <a:off x="11933564" y="8344670"/>
            <a:ext cx="2333858" cy="481060"/>
            <a:chOff x="11725043" y="8364911"/>
            <a:chExt cx="2333858" cy="481060"/>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a:noFill/>
          </p:spPr>
        </p:pic>
        <p:sp>
          <p:nvSpPr>
            <p:cNvPr id="15" name="Title 1"/>
            <p:cNvSpPr txBox="1">
              <a:spLocks/>
            </p:cNvSpPr>
            <p:nvPr userDrawn="1"/>
          </p:nvSpPr>
          <p:spPr>
            <a:xfrm>
              <a:off x="12340417" y="8446825"/>
              <a:ext cx="171848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smtClean="0">
                  <a:latin typeface="Open Sans" charset="0"/>
                  <a:ea typeface="Open Sans" charset="0"/>
                  <a:cs typeface="Open Sans" charset="0"/>
                </a:rPr>
                <a:t>@</a:t>
              </a:r>
              <a:r>
                <a:rPr lang="en-US" sz="2200" b="1" i="0" dirty="0" err="1" smtClean="0">
                  <a:latin typeface="Open Sans Semibold" charset="0"/>
                  <a:ea typeface="Open Sans Semibold" charset="0"/>
                  <a:cs typeface="Open Sans Semibold" charset="0"/>
                </a:rPr>
                <a:t>openaire_eu</a:t>
              </a:r>
              <a:endParaRPr lang="en-US" sz="2200" b="1" i="0" dirty="0">
                <a:latin typeface="Open Sans Semibold" charset="0"/>
                <a:ea typeface="Open Sans Semibold" charset="0"/>
                <a:cs typeface="Open Sans Semibold" charset="0"/>
              </a:endParaRPr>
            </a:p>
          </p:txBody>
        </p:sp>
      </p:gr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p:ph type="body" sz="quarter" idx="16" hasCustomPrompt="1"/>
          </p:nvPr>
        </p:nvSpPr>
        <p:spPr>
          <a:xfrm>
            <a:off x="9127458" y="856565"/>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chemeClr val="bg1"/>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Name Surname</a:t>
            </a:r>
            <a:endParaRPr lang="en-US" dirty="0"/>
          </a:p>
        </p:txBody>
      </p:sp>
      <p:sp>
        <p:nvSpPr>
          <p:cNvPr id="26" name="Text Placeholder 39"/>
          <p:cNvSpPr>
            <a:spLocks noGrp="1"/>
          </p:cNvSpPr>
          <p:nvPr>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bg1"/>
                </a:solidFill>
                <a:latin typeface="Arial" charset="0"/>
                <a:ea typeface="Arial" charset="0"/>
                <a:cs typeface="Arial"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43" name="Picture 42"/>
          <p:cNvPicPr>
            <a:picLocks noChangeAspect="1"/>
          </p:cNvPicPr>
          <p:nvPr userDrawn="1"/>
        </p:nvPicPr>
        <p:blipFill>
          <a:blip r:embed="rId6"/>
          <a:stretch>
            <a:fillRect/>
          </a:stretch>
        </p:blipFill>
        <p:spPr>
          <a:xfrm>
            <a:off x="14602405" y="8458973"/>
            <a:ext cx="860081" cy="307930"/>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69427" y="8197315"/>
            <a:ext cx="1171863" cy="813671"/>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2964" y="8203664"/>
            <a:ext cx="2076544" cy="741219"/>
          </a:xfrm>
          <a:prstGeom prst="rect">
            <a:avLst/>
          </a:prstGeom>
        </p:spPr>
      </p:pic>
    </p:spTree>
    <p:extLst>
      <p:ext uri="{BB962C8B-B14F-4D97-AF65-F5344CB8AC3E}">
        <p14:creationId xmlns:p14="http://schemas.microsoft.com/office/powerpoint/2010/main" val="880434413"/>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6256000" cy="7561913"/>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1"/>
            <a:ext cx="14249366" cy="8026401"/>
          </a:xfrm>
          <a:prstGeom prst="rect">
            <a:avLst/>
          </a:prstGeom>
        </p:spPr>
      </p:pic>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chemeClr val="accent6"/>
                </a:solidFill>
                <a:latin typeface="Arial" charset="0"/>
                <a:ea typeface="Arial" charset="0"/>
                <a:cs typeface="Arial"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Calibri" charset="0"/>
                <a:ea typeface="Calibri" charset="0"/>
                <a:cs typeface="Calibri"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Name Surname</a:t>
            </a:r>
            <a:endParaRPr lang="en-US" dirty="0"/>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rgbClr val="4687E6"/>
                </a:solidFill>
                <a:latin typeface="Arial" charset="0"/>
                <a:ea typeface="Arial" charset="0"/>
                <a:cs typeface="Arial"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smtClean="0"/>
              <a:t>University or </a:t>
            </a:r>
            <a:r>
              <a:rPr lang="en-US" dirty="0" err="1" smtClean="0"/>
              <a:t>Organisation</a:t>
            </a:r>
            <a:endParaRPr lang="en-US" dirty="0"/>
          </a:p>
        </p:txBody>
      </p:sp>
      <p:sp>
        <p:nvSpPr>
          <p:cNvPr id="31" name="Footer Placeholder 9"/>
          <p:cNvSpPr>
            <a:spLocks noGrp="1"/>
          </p:cNvSpPr>
          <p:nvPr>
            <p:ph type="ftr" sz="quarter" idx="18"/>
          </p:nvPr>
        </p:nvSpPr>
        <p:spPr>
          <a:xfrm>
            <a:off x="4831589" y="8416031"/>
            <a:ext cx="6593411" cy="376237"/>
          </a:xfrm>
        </p:spPr>
        <p:txBody>
          <a:bodyPr>
            <a:normAutofit/>
          </a:bodyPr>
          <a:lstStyle>
            <a:lvl1pPr algn="ct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grpSp>
        <p:nvGrpSpPr>
          <p:cNvPr id="34" name="Group 33"/>
          <p:cNvGrpSpPr/>
          <p:nvPr userDrawn="1"/>
        </p:nvGrpSpPr>
        <p:grpSpPr>
          <a:xfrm>
            <a:off x="11933564" y="8344670"/>
            <a:ext cx="2333858" cy="481060"/>
            <a:chOff x="11725043" y="8364911"/>
            <a:chExt cx="2333858" cy="481060"/>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a:noFill/>
          </p:spPr>
        </p:pic>
        <p:sp>
          <p:nvSpPr>
            <p:cNvPr id="36" name="Title 1"/>
            <p:cNvSpPr txBox="1">
              <a:spLocks/>
            </p:cNvSpPr>
            <p:nvPr userDrawn="1"/>
          </p:nvSpPr>
          <p:spPr>
            <a:xfrm>
              <a:off x="12340417" y="8446825"/>
              <a:ext cx="171848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smtClean="0">
                  <a:latin typeface="Open Sans" charset="0"/>
                  <a:ea typeface="Open Sans" charset="0"/>
                  <a:cs typeface="Open Sans" charset="0"/>
                </a:rPr>
                <a:t>@</a:t>
              </a:r>
              <a:r>
                <a:rPr lang="en-US" sz="2200" b="1" i="0" dirty="0" err="1" smtClean="0">
                  <a:latin typeface="Open Sans Semibold" charset="0"/>
                  <a:ea typeface="Open Sans Semibold" charset="0"/>
                  <a:cs typeface="Open Sans Semibold" charset="0"/>
                </a:rPr>
                <a:t>openaire_eu</a:t>
              </a:r>
              <a:endParaRPr lang="en-US" sz="2200" b="1" i="0" dirty="0">
                <a:latin typeface="Open Sans Semibold" charset="0"/>
                <a:ea typeface="Open Sans Semibold" charset="0"/>
                <a:cs typeface="Open Sans Semibold" charset="0"/>
              </a:endParaRPr>
            </a:p>
          </p:txBody>
        </p:sp>
      </p:grpSp>
      <p:pic>
        <p:nvPicPr>
          <p:cNvPr id="40" name="Picture 39"/>
          <p:cNvPicPr>
            <a:picLocks noChangeAspect="1"/>
          </p:cNvPicPr>
          <p:nvPr userDrawn="1"/>
        </p:nvPicPr>
        <p:blipFill>
          <a:blip r:embed="rId4"/>
          <a:stretch>
            <a:fillRect/>
          </a:stretch>
        </p:blipFill>
        <p:spPr>
          <a:xfrm>
            <a:off x="14602405" y="8458973"/>
            <a:ext cx="860081" cy="307930"/>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9427" y="8211099"/>
            <a:ext cx="1036956" cy="720000"/>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2964" y="8200490"/>
            <a:ext cx="2076544" cy="741219"/>
          </a:xfrm>
          <a:prstGeom prst="rect">
            <a:avLst/>
          </a:prstGeom>
        </p:spPr>
      </p:pic>
    </p:spTree>
    <p:extLst>
      <p:ext uri="{BB962C8B-B14F-4D97-AF65-F5344CB8AC3E}">
        <p14:creationId xmlns:p14="http://schemas.microsoft.com/office/powerpoint/2010/main" val="62644239"/>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Calibri" charset="0"/>
                <a:ea typeface="Calibri" charset="0"/>
                <a:cs typeface="Calibri"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smtClean="0"/>
              <a:t>Lorem</a:t>
            </a:r>
            <a:r>
              <a:rPr lang="en-US" dirty="0" smtClean="0"/>
              <a:t> </a:t>
            </a:r>
            <a:r>
              <a:rPr lang="en-US" dirty="0" err="1" smtClean="0"/>
              <a:t>ipsum</a:t>
            </a:r>
            <a:r>
              <a:rPr lang="en-US" dirty="0" smtClean="0"/>
              <a:t>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err="1" smtClean="0"/>
              <a:t>Consectetuer</a:t>
            </a:r>
            <a:r>
              <a:rPr lang="en-US" dirty="0" smtClean="0"/>
              <a:t> </a:t>
            </a:r>
            <a:r>
              <a:rPr lang="en-US" dirty="0" err="1" smtClean="0"/>
              <a:t>elit</a:t>
            </a:r>
            <a:r>
              <a:rPr lang="en-US" dirty="0" smtClean="0"/>
              <a:t> - </a:t>
            </a:r>
          </a:p>
          <a:p>
            <a:pPr lvl="0"/>
            <a:r>
              <a:rPr lang="en-US" dirty="0" err="1" smtClean="0"/>
              <a:t>Neque</a:t>
            </a:r>
            <a:r>
              <a:rPr lang="en-US" dirty="0" smtClean="0"/>
              <a:t> </a:t>
            </a:r>
            <a:r>
              <a:rPr lang="en-US" dirty="0" err="1" smtClean="0"/>
              <a:t>porro</a:t>
            </a:r>
            <a:r>
              <a:rPr lang="en-US" dirty="0" smtClean="0"/>
              <a:t> </a:t>
            </a:r>
            <a:r>
              <a:rPr lang="en-US" dirty="0" err="1" smtClean="0"/>
              <a:t>quisquam</a:t>
            </a:r>
            <a:r>
              <a:rPr lang="en-US" dirty="0" smtClean="0"/>
              <a:t> </a:t>
            </a:r>
            <a:r>
              <a:rPr lang="en-US" dirty="0" err="1" smtClean="0"/>
              <a:t>est</a:t>
            </a:r>
            <a:r>
              <a:rPr lang="en-US" dirty="0" smtClean="0"/>
              <a:t>, qui </a:t>
            </a:r>
            <a:r>
              <a:rPr lang="en-US" dirty="0" err="1" smtClean="0"/>
              <a:t>dolorem</a:t>
            </a:r>
            <a:r>
              <a:rPr lang="en-US" dirty="0" smtClean="0"/>
              <a:t> </a:t>
            </a:r>
            <a:r>
              <a:rPr lang="en-US" dirty="0" err="1" smtClean="0"/>
              <a:t>ipsum</a:t>
            </a:r>
            <a:r>
              <a:rPr lang="en-US" dirty="0" smtClean="0"/>
              <a:t> -</a:t>
            </a:r>
          </a:p>
          <a:p>
            <a:pPr lvl="0"/>
            <a:r>
              <a:rPr lang="en-US" dirty="0" err="1" smtClean="0"/>
              <a:t>Ut</a:t>
            </a:r>
            <a:r>
              <a:rPr lang="en-US" dirty="0" smtClean="0"/>
              <a:t> </a:t>
            </a:r>
            <a:r>
              <a:rPr lang="en-US" dirty="0" err="1" smtClean="0"/>
              <a:t>enim</a:t>
            </a:r>
            <a:r>
              <a:rPr lang="en-US" dirty="0" smtClean="0"/>
              <a:t> ad minima </a:t>
            </a:r>
            <a:r>
              <a:rPr lang="en-US" dirty="0" err="1" smtClean="0"/>
              <a:t>veniam</a:t>
            </a:r>
            <a:r>
              <a:rPr lang="en-US" dirty="0" smtClean="0"/>
              <a:t>, </a:t>
            </a:r>
            <a:r>
              <a:rPr lang="en-US" dirty="0" err="1" smtClean="0"/>
              <a:t>quis</a:t>
            </a:r>
            <a:r>
              <a:rPr lang="en-US" dirty="0" smtClean="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endParaRPr lang="el-GR" dirty="0" smtClean="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smtClean="0"/>
              <a:t>Quisquam</a:t>
            </a:r>
            <a:r>
              <a:rPr lang="en-US" dirty="0" smtClean="0"/>
              <a:t> </a:t>
            </a:r>
            <a:r>
              <a:rPr lang="en-US" dirty="0" err="1" smtClean="0"/>
              <a:t>est</a:t>
            </a:r>
            <a:r>
              <a:rPr lang="en-US" dirty="0" smtClean="0"/>
              <a:t>, qui </a:t>
            </a:r>
            <a:r>
              <a:rPr lang="en-US" dirty="0" err="1" smtClean="0"/>
              <a:t>dolorem</a:t>
            </a:r>
            <a:r>
              <a:rPr lang="en-US" dirty="0" smtClean="0"/>
              <a:t> </a:t>
            </a:r>
            <a:r>
              <a:rPr lang="en-US" dirty="0" err="1" smtClean="0"/>
              <a:t>ipsum</a:t>
            </a:r>
            <a:r>
              <a:rPr lang="en-US" dirty="0" smtClean="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smtClean="0"/>
              <a:t>Neque</a:t>
            </a:r>
            <a:r>
              <a:rPr lang="en-US" dirty="0" smtClean="0"/>
              <a:t> </a:t>
            </a:r>
            <a:r>
              <a:rPr lang="en-US" dirty="0" err="1" smtClean="0"/>
              <a:t>veniam</a:t>
            </a:r>
            <a:r>
              <a:rPr lang="en-US" dirty="0" smtClean="0"/>
              <a:t>, </a:t>
            </a:r>
            <a:r>
              <a:rPr lang="en-US" dirty="0" err="1" smtClean="0"/>
              <a:t>porro</a:t>
            </a:r>
            <a:r>
              <a:rPr lang="en-US" dirty="0" smtClean="0"/>
              <a:t> </a:t>
            </a:r>
            <a:r>
              <a:rPr lang="en-US" dirty="0" err="1" smtClean="0"/>
              <a:t>est</a:t>
            </a:r>
            <a:r>
              <a:rPr lang="en-US" dirty="0" smtClean="0"/>
              <a:t> sit -</a:t>
            </a:r>
            <a:endParaRPr lang="en-US" dirty="0"/>
          </a:p>
        </p:txBody>
      </p:sp>
      <p:sp>
        <p:nvSpPr>
          <p:cNvPr id="11"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1025" y="8211099"/>
            <a:ext cx="1036956" cy="720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2964" y="8200490"/>
            <a:ext cx="2076544" cy="741219"/>
          </a:xfrm>
          <a:prstGeom prst="rect">
            <a:avLst/>
          </a:prstGeom>
        </p:spPr>
      </p:pic>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8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827306834"/>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1123" y="0"/>
            <a:ext cx="16256000" cy="9144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75000"/>
              </a:lnSpc>
              <a:spcBef>
                <a:spcPts val="0"/>
              </a:spcBef>
              <a:buNone/>
              <a:defRPr sz="11500" b="1" i="0" spc="-300" baseline="0">
                <a:solidFill>
                  <a:schemeClr val="bg1"/>
                </a:solidFill>
                <a:latin typeface="Calibri" charset="0"/>
                <a:ea typeface="Calibri" charset="0"/>
                <a:cs typeface="Calibri"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smtClean="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044484" y="4825316"/>
            <a:ext cx="2568314" cy="3852472"/>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642079" y="-642079"/>
            <a:ext cx="2568314" cy="3852472"/>
          </a:xfrm>
          <a:prstGeom prst="rect">
            <a:avLst/>
          </a:prstGeom>
        </p:spPr>
      </p:pic>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algn="r">
              <a:defRPr sz="1800" b="0" i="0" spc="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9427" y="8223794"/>
            <a:ext cx="1036956" cy="7200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2964" y="8213185"/>
            <a:ext cx="2076544" cy="741219"/>
          </a:xfrm>
          <a:prstGeom prst="rect">
            <a:avLst/>
          </a:prstGeom>
        </p:spPr>
      </p:pic>
    </p:spTree>
    <p:extLst>
      <p:ext uri="{BB962C8B-B14F-4D97-AF65-F5344CB8AC3E}">
        <p14:creationId xmlns:p14="http://schemas.microsoft.com/office/powerpoint/2010/main" val="1841618104"/>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5029200" y="8386764"/>
            <a:ext cx="6197600" cy="376237"/>
          </a:xfrm>
          <a:prstGeom prst="rect">
            <a:avLst/>
          </a:prstGeom>
        </p:spPr>
        <p:txBody>
          <a:bodyPr vert="horz" lIns="0" tIns="0" rIns="0" bIns="0" rtlCol="0" anchor="ctr">
            <a:normAutofit/>
          </a:bodyPr>
          <a:lstStyle>
            <a:lvl1pPr algn="ctr">
              <a:defRPr sz="1600" b="0" i="0" spc="-80" baseline="0">
                <a:solidFill>
                  <a:schemeClr val="bg2">
                    <a:lumMod val="50000"/>
                  </a:schemeClr>
                </a:solidFill>
                <a:latin typeface="Calibri" charset="0"/>
                <a:ea typeface="Calibri" charset="0"/>
                <a:cs typeface="Calibri" charset="0"/>
              </a:defRPr>
            </a:lvl1pPr>
          </a:lstStyle>
          <a:p>
            <a:r>
              <a:rPr lang="pt-BR" smtClean="0"/>
              <a:t>Zagreb OpenAIRE radionica, HAZU, 19. veljače 2019.</a:t>
            </a:r>
            <a:endParaRPr lang="en-US" dirty="0"/>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659" r:id="rId3"/>
    <p:sldLayoutId id="2147483693" r:id="rId4"/>
    <p:sldLayoutId id="2147483670" r:id="rId5"/>
    <p:sldLayoutId id="2147483694" r:id="rId6"/>
    <p:sldLayoutId id="2147483695" r:id="rId7"/>
    <p:sldLayoutId id="2147483669" r:id="rId8"/>
    <p:sldLayoutId id="2147483696" r:id="rId9"/>
    <p:sldLayoutId id="2147483671" r:id="rId10"/>
    <p:sldLayoutId id="2147483711" r:id="rId11"/>
    <p:sldLayoutId id="2147483699" r:id="rId12"/>
    <p:sldLayoutId id="2147483697" r:id="rId13"/>
    <p:sldLayoutId id="2147483700" r:id="rId14"/>
    <p:sldLayoutId id="2147483663" r:id="rId15"/>
    <p:sldLayoutId id="2147483710" r:id="rId16"/>
    <p:sldLayoutId id="2147483712" r:id="rId17"/>
    <p:sldLayoutId id="2147483713" r:id="rId18"/>
    <p:sldLayoutId id="2147483673" r:id="rId19"/>
    <p:sldLayoutId id="2147483708" r:id="rId20"/>
    <p:sldLayoutId id="2147483698" r:id="rId21"/>
    <p:sldLayoutId id="2147483666" r:id="rId22"/>
    <p:sldLayoutId id="2147483677" r:id="rId23"/>
    <p:sldLayoutId id="2147483702" r:id="rId24"/>
    <p:sldLayoutId id="2147483703" r:id="rId25"/>
    <p:sldLayoutId id="2147483701" r:id="rId26"/>
    <p:sldLayoutId id="2147483704" r:id="rId27"/>
    <p:sldLayoutId id="2147483705" r:id="rId28"/>
    <p:sldLayoutId id="2147483679" r:id="rId29"/>
    <p:sldLayoutId id="2147483706" r:id="rId30"/>
    <p:sldLayoutId id="2147483707" r:id="rId31"/>
    <p:sldLayoutId id="2147483664" r:id="rId32"/>
    <p:sldLayoutId id="2147483709" r:id="rId33"/>
    <p:sldLayoutId id="2147483667" r:id="rId34"/>
    <p:sldLayoutId id="2147483715" r:id="rId35"/>
    <p:sldLayoutId id="2147483716" r:id="rId36"/>
    <p:sldLayoutId id="2147483717" r:id="rId37"/>
    <p:sldLayoutId id="2147483720" r:id="rId38"/>
    <p:sldLayoutId id="2147483721" r:id="rId39"/>
    <p:sldLayoutId id="2147483734" r:id="rId40"/>
  </p:sldLayoutIdLst>
  <p:transition spd="med"/>
  <p:timing>
    <p:tnLst>
      <p:par>
        <p:cTn id="1" dur="indefinite" restart="never" nodeType="tmRoot"/>
      </p:par>
    </p:tnLst>
  </p:timing>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11273" y="0"/>
            <a:ext cx="16233454" cy="9144000"/>
          </a:xfrm>
          <a:prstGeom prst="rect">
            <a:avLst/>
          </a:prstGeom>
          <a:noFill/>
          <a:ln>
            <a:noFill/>
          </a:ln>
        </p:spPr>
      </p:pic>
      <p:sp>
        <p:nvSpPr>
          <p:cNvPr id="7" name="Google Shape;7;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lstStyle>
            <a:lvl1pPr lvl="0">
              <a:spcBef>
                <a:spcPts val="0"/>
              </a:spcBef>
              <a:spcAft>
                <a:spcPts val="0"/>
              </a:spcAft>
              <a:buClr>
                <a:srgbClr val="2D3292"/>
              </a:buClr>
              <a:buSzPts val="2800"/>
              <a:buFont typeface="Open Sans"/>
              <a:buNone/>
              <a:defRPr sz="2800" b="1">
                <a:solidFill>
                  <a:srgbClr val="2D3292"/>
                </a:solidFill>
                <a:latin typeface="Open Sans"/>
                <a:ea typeface="Open Sans"/>
                <a:cs typeface="Open Sans"/>
                <a:sym typeface="Open Sans"/>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 name="Google Shape;9;p1"/>
          <p:cNvSpPr txBox="1">
            <a:spLocks noGrp="1"/>
          </p:cNvSpPr>
          <p:nvPr>
            <p:ph type="sldNum" idx="12"/>
          </p:nvPr>
        </p:nvSpPr>
        <p:spPr>
          <a:xfrm>
            <a:off x="15062147" y="8290164"/>
            <a:ext cx="975467" cy="699733"/>
          </a:xfrm>
          <a:prstGeom prst="rect">
            <a:avLst/>
          </a:prstGeom>
          <a:noFill/>
          <a:ln>
            <a:noFill/>
          </a:ln>
        </p:spPr>
        <p:txBody>
          <a:bodyPr spcFirstLastPara="1" wrap="square" lIns="91425" tIns="91425" rIns="91425" bIns="91425" anchor="ctr" anchorCtr="0">
            <a:noAutofit/>
          </a:bodyPr>
          <a:lstStyle>
            <a:lvl1pPr lvl="0" algn="r">
              <a:buNone/>
              <a:defRPr sz="1778">
                <a:solidFill>
                  <a:schemeClr val="dk2"/>
                </a:solidFill>
              </a:defRPr>
            </a:lvl1pPr>
            <a:lvl2pPr lvl="1" algn="r">
              <a:buNone/>
              <a:defRPr sz="1778">
                <a:solidFill>
                  <a:schemeClr val="dk2"/>
                </a:solidFill>
              </a:defRPr>
            </a:lvl2pPr>
            <a:lvl3pPr lvl="2" algn="r">
              <a:buNone/>
              <a:defRPr sz="1778">
                <a:solidFill>
                  <a:schemeClr val="dk2"/>
                </a:solidFill>
              </a:defRPr>
            </a:lvl3pPr>
            <a:lvl4pPr lvl="3" algn="r">
              <a:buNone/>
              <a:defRPr sz="1778">
                <a:solidFill>
                  <a:schemeClr val="dk2"/>
                </a:solidFill>
              </a:defRPr>
            </a:lvl4pPr>
            <a:lvl5pPr lvl="4" algn="r">
              <a:buNone/>
              <a:defRPr sz="1778">
                <a:solidFill>
                  <a:schemeClr val="dk2"/>
                </a:solidFill>
              </a:defRPr>
            </a:lvl5pPr>
            <a:lvl6pPr lvl="5" algn="r">
              <a:buNone/>
              <a:defRPr sz="1778">
                <a:solidFill>
                  <a:schemeClr val="dk2"/>
                </a:solidFill>
              </a:defRPr>
            </a:lvl6pPr>
            <a:lvl7pPr lvl="6" algn="r">
              <a:buNone/>
              <a:defRPr sz="1778">
                <a:solidFill>
                  <a:schemeClr val="dk2"/>
                </a:solidFill>
              </a:defRPr>
            </a:lvl7pPr>
            <a:lvl8pPr lvl="7" algn="r">
              <a:buNone/>
              <a:defRPr sz="1778">
                <a:solidFill>
                  <a:schemeClr val="dk2"/>
                </a:solidFill>
              </a:defRPr>
            </a:lvl8pPr>
            <a:lvl9pPr lvl="8" algn="r">
              <a:buNone/>
              <a:defRPr sz="1778">
                <a:solidFill>
                  <a:schemeClr val="dk2"/>
                </a:solidFill>
              </a:defRPr>
            </a:lvl9pPr>
          </a:lstStyle>
          <a:p>
            <a:pPr defTabSz="1625620" hangingPunct="1">
              <a:buClr>
                <a:srgbClr val="000000"/>
              </a:buClr>
            </a:pPr>
            <a:fld id="{00000000-1234-1234-1234-123412341234}" type="slidenum">
              <a:rPr lang="en" smtClean="0">
                <a:solidFill>
                  <a:srgbClr val="595959"/>
                </a:solidFill>
                <a:cs typeface="Arial"/>
                <a:sym typeface="Arial"/>
              </a:rPr>
              <a:pPr defTabSz="1625620" hangingPunct="1">
                <a:buClr>
                  <a:srgbClr val="000000"/>
                </a:buClr>
              </a:pPr>
              <a:t>‹#›</a:t>
            </a:fld>
            <a:endParaRPr lang="en">
              <a:solidFill>
                <a:srgbClr val="595959"/>
              </a:solidFill>
              <a:cs typeface="Arial"/>
              <a:sym typeface="Arial"/>
            </a:endParaRPr>
          </a:p>
        </p:txBody>
      </p:sp>
      <p:pic>
        <p:nvPicPr>
          <p:cNvPr id="10" name="Google Shape;10;p1"/>
          <p:cNvPicPr preferRelativeResize="0"/>
          <p:nvPr/>
        </p:nvPicPr>
        <p:blipFill>
          <a:blip r:embed="rId14">
            <a:alphaModFix/>
          </a:blip>
          <a:stretch>
            <a:fillRect/>
          </a:stretch>
        </p:blipFill>
        <p:spPr>
          <a:xfrm>
            <a:off x="554133" y="7772222"/>
            <a:ext cx="2852327" cy="1018133"/>
          </a:xfrm>
          <a:prstGeom prst="rect">
            <a:avLst/>
          </a:prstGeom>
          <a:noFill/>
          <a:ln>
            <a:noFill/>
          </a:ln>
        </p:spPr>
      </p:pic>
    </p:spTree>
    <p:extLst>
      <p:ext uri="{BB962C8B-B14F-4D97-AF65-F5344CB8AC3E}">
        <p14:creationId xmlns:p14="http://schemas.microsoft.com/office/powerpoint/2010/main" val="153748370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re3data.org/" TargetMode="External"/><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hyperlink" Target="https://dabar.srce.hr" TargetMode="External"/><Relationship Id="rId4" Type="http://schemas.openxmlformats.org/officeDocument/2006/relationships/hyperlink" Target="https://www.zenodo.org"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hyperlink" Target="https://public.ccsds.org/Pubs/650x0m2.pdf"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hyperlink" Target="https://discover.sap.com/human-face-big-data/en_us/index.html"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hyperlink" Target="https://pixabay.com/en/perspective-3d-triangle-circle-3785866/"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8" Type="http://schemas.openxmlformats.org/officeDocument/2006/relationships/hyperlink" Target="http://www.atmos-chem-phys.net/volumes_and_issues.html" TargetMode="External"/><Relationship Id="rId3" Type="http://schemas.openxmlformats.org/officeDocument/2006/relationships/hyperlink" Target="http://www.biologydirect.com/" TargetMode="External"/><Relationship Id="rId7" Type="http://schemas.openxmlformats.org/officeDocument/2006/relationships/hyperlink" Target="http://emboj.embopress.org/" TargetMode="External"/><Relationship Id="rId12" Type="http://schemas.openxmlformats.org/officeDocument/2006/relationships/hyperlink" Target="http://f1000research.com/?gclid=CLvpjMGqhM4CFYgK0wod2RkAeA" TargetMode="External"/><Relationship Id="rId2" Type="http://schemas.openxmlformats.org/officeDocument/2006/relationships/hyperlink" Target="http://www.biomedcentral.com/1471-2407/14/108#bm" TargetMode="External"/><Relationship Id="rId1" Type="http://schemas.openxmlformats.org/officeDocument/2006/relationships/slideLayout" Target="../slideLayouts/slideLayout11.xml"/><Relationship Id="rId6" Type="http://schemas.openxmlformats.org/officeDocument/2006/relationships/hyperlink" Target="http://bmjopen.bmj.com/" TargetMode="External"/><Relationship Id="rId11" Type="http://schemas.openxmlformats.org/officeDocument/2006/relationships/hyperlink" Target="https://elifesciences.org/" TargetMode="External"/><Relationship Id="rId5" Type="http://schemas.openxmlformats.org/officeDocument/2006/relationships/hyperlink" Target="http://www.trialsjournal.com/" TargetMode="External"/><Relationship Id="rId10" Type="http://schemas.openxmlformats.org/officeDocument/2006/relationships/hyperlink" Target="https://www.mdpi.com/" TargetMode="External"/><Relationship Id="rId4" Type="http://schemas.openxmlformats.org/officeDocument/2006/relationships/hyperlink" Target="http://www.ehjournal.net/" TargetMode="External"/><Relationship Id="rId9" Type="http://schemas.openxmlformats.org/officeDocument/2006/relationships/hyperlink" Target="http://www.gigasciencejournal.com/"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hyperlink" Target="https://ec.europa.eu/research/openscience/pdf/report.pdf" TargetMode="External"/><Relationship Id="rId2" Type="http://schemas.openxmlformats.org/officeDocument/2006/relationships/hyperlink" Target="https://ec.europa.eu/research/openscience/pdf/os_rewards_wgreport_final.pdf" TargetMode="Externa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8" Type="http://schemas.openxmlformats.org/officeDocument/2006/relationships/hyperlink" Target="https://wiki.surfnet.nl/display/OSCFA/6.+Set+up+common+e-infrastructures" TargetMode="External"/><Relationship Id="rId13" Type="http://schemas.openxmlformats.org/officeDocument/2006/relationships/hyperlink" Target="https://wiki.surfnet.nl/display/OSCFA/11.+Involve+researchers+and+new+users+in+open+science" TargetMode="External"/><Relationship Id="rId3" Type="http://schemas.openxmlformats.org/officeDocument/2006/relationships/hyperlink" Target="https://wiki.surfnet.nl/display/OSCFA/1.+Change+assessment,+evaluation+and+reward+systems+in+science" TargetMode="External"/><Relationship Id="rId7" Type="http://schemas.openxmlformats.org/officeDocument/2006/relationships/hyperlink" Target="https://wiki.surfnet.nl/display/OSCFA/5.+Introduce+FAIR+and+secure+data+principles" TargetMode="External"/><Relationship Id="rId12" Type="http://schemas.openxmlformats.org/officeDocument/2006/relationships/hyperlink" Target="https://wiki.surfnet.nl/display/OSCFA/10.+Develop,+implement,+monitor+and+refine+open+access+plans" TargetMode="External"/><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hyperlink" Target="https://wiki.surfnet.nl/display/OSCFA/4.+Create+transparency+on+the+costs+and+conditions+of+academic+communication" TargetMode="External"/><Relationship Id="rId11" Type="http://schemas.openxmlformats.org/officeDocument/2006/relationships/hyperlink" Target="https://wiki.surfnet.nl/display/OSCFA/9.+Stimulate+evidence-based+research+on+innovations+in+open+science" TargetMode="External"/><Relationship Id="rId5" Type="http://schemas.openxmlformats.org/officeDocument/2006/relationships/hyperlink" Target="https://wiki.surfnet.nl/display/OSCFA/3.+Improve+insight+into+IPR+and+issues+such+as+privacy" TargetMode="External"/><Relationship Id="rId10" Type="http://schemas.openxmlformats.org/officeDocument/2006/relationships/hyperlink" Target="https://wiki.surfnet.nl/display/OSCFA/8.+Stimulate+new+publishing+models+for+knowledge+transfer" TargetMode="External"/><Relationship Id="rId4" Type="http://schemas.openxmlformats.org/officeDocument/2006/relationships/hyperlink" Target="https://wiki.surfnet.nl/display/OSCFA/2.+Facilitate+text+and+data+mining+of+content" TargetMode="External"/><Relationship Id="rId9" Type="http://schemas.openxmlformats.org/officeDocument/2006/relationships/hyperlink" Target="https://wiki.surfnet.nl/display/OSCFA/7.+Adopt+open+access+principles" TargetMode="External"/><Relationship Id="rId14" Type="http://schemas.openxmlformats.org/officeDocument/2006/relationships/hyperlink" Target="https://wiki.surfnet.nl/display/OSCFA/12.+Encourage+stakeholders+to+share+expertise+and+information+on+open+science"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jpe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openaire.eu/support" TargetMode="External"/><Relationship Id="rId2" Type="http://schemas.openxmlformats.org/officeDocument/2006/relationships/image" Target="../media/image67.tmp"/><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hyperlink" Target="https://www.openaire.eu/guides" TargetMode="External"/><Relationship Id="rId2" Type="http://schemas.openxmlformats.org/officeDocument/2006/relationships/image" Target="../media/image69.tmp"/><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openaire.eu/openaire-h2020-factsheets" TargetMode="External"/><Relationship Id="rId2" Type="http://schemas.openxmlformats.org/officeDocument/2006/relationships/image" Target="../media/image71.tmp"/><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hyperlink" Target="https://www.coalition-s.org/10-principles/"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hyperlink" Target="mailto:jadranka.stojanovski@irb.hr" TargetMode="Externa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hyperlink" Target="https://dabar.srce.hr/repozitoriji" TargetMode="External"/><Relationship Id="rId2" Type="http://schemas.openxmlformats.org/officeDocument/2006/relationships/hyperlink" Target="http://fulir.irb.hr/" TargetMode="External"/><Relationship Id="rId1" Type="http://schemas.openxmlformats.org/officeDocument/2006/relationships/slideLayout" Target="../slideLayouts/slideLayout15.xml"/><Relationship Id="rId5" Type="http://schemas.openxmlformats.org/officeDocument/2006/relationships/hyperlink" Target="http://www.lair.irb.hr/ikopriva/publications.html#Journals" TargetMode="External"/><Relationship Id="rId4" Type="http://schemas.openxmlformats.org/officeDocument/2006/relationships/hyperlink" Target="https://arxiv.or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doabooks.org/" TargetMode="Externa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www.azoo.hr/images/AZOO/Cjelovit_sadrzaj_Strategije_obrazovanja_znanosti_i_tehnologije.pdf" TargetMode="External"/><Relationship Id="rId2" Type="http://schemas.openxmlformats.org/officeDocument/2006/relationships/hyperlink" Target="http://www.fer.unizg.hr/oa2012/deklaracija" TargetMode="External"/><Relationship Id="rId1" Type="http://schemas.openxmlformats.org/officeDocument/2006/relationships/slideLayout" Target="../slideLayouts/slideLayout15.xml"/><Relationship Id="rId5" Type="http://schemas.openxmlformats.org/officeDocument/2006/relationships/hyperlink" Target="http://www.rektorski-zbor.hr/fileadmin/rektorat/O_Sveucilistu/Tijela_sluzbe/Rektorski_zbor/dokumenti2/Vrednovanje_znanstvenog_rada_i_otvoreni_pristup_znanstvenim_informacijama_Rektorski_zbor.pdf" TargetMode="External"/><Relationship Id="rId4" Type="http://schemas.openxmlformats.org/officeDocument/2006/relationships/hyperlink" Target="http://www.propisi.hr/print.php?id=5767"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s://ec.europa.eu/research/participants/data/ref/h2020/grants_manual/hi/oa_pilot/h2020-hi-oa-pilot-guide_en.pdf" TargetMode="Externa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coalition-s.org/10-principles/" TargetMode="Externa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http://lib.irb.hr/web/hr/projekti/fulir/item/1897-rudjer_boskovic_institute-self_archiving_mandate.html"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hyperlink" Target="https://www.elsevier.com/about/policies/copyright#Rights%20granted%20to%20Elsevier" TargetMode="External"/><Relationship Id="rId2" Type="http://schemas.openxmlformats.org/officeDocument/2006/relationships/hyperlink" Target="https://www.elsevier.com/__data/assets/pdf_file/0006/98619/Sample-P-copyright-2.pdf" TargetMode="Externa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fulir.irb.hr/438/1/MATCH-69-2013-647_676.pdf" TargetMode="External"/><Relationship Id="rId2" Type="http://schemas.openxmlformats.org/officeDocument/2006/relationships/image" Target="../media/image85.png"/><Relationship Id="rId1" Type="http://schemas.openxmlformats.org/officeDocument/2006/relationships/slideLayout" Target="../slideLayouts/slideLayout15.xml"/><Relationship Id="rId5" Type="http://schemas.openxmlformats.org/officeDocument/2006/relationships/hyperlink" Target="http://fulir.irb.hr/2275/3/Milutin_Gasperov_N-2014-Epigenetic%20activation%20of%20immune%20genes%20in%20cervical%20cancer.pdf" TargetMode="External"/><Relationship Id="rId4" Type="http://schemas.openxmlformats.org/officeDocument/2006/relationships/hyperlink" Target="http://fulir.irb.hr/1873/9/Krasnici_ESPR-21%20(2014),%2023;%2013512-13521.pd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http://oad.simmons.edu/oadwiki/Author_addenda" TargetMode="External"/><Relationship Id="rId2" Type="http://schemas.openxmlformats.org/officeDocument/2006/relationships/hyperlink" Target="http://scholars.sciencecommons.org/#form" TargetMode="Externa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creativecommons.org/"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s://www.elsevier.com/about/company-information/policies#accepted-author-manuscript" TargetMode="External"/><Relationship Id="rId2" Type="http://schemas.openxmlformats.org/officeDocument/2006/relationships/hyperlink" Target="http://www.sherpa.ac.uk/romeo/index.php" TargetMode="External"/><Relationship Id="rId1" Type="http://schemas.openxmlformats.org/officeDocument/2006/relationships/slideLayout" Target="../slideLayouts/slideLayout15.xml"/><Relationship Id="rId4" Type="http://schemas.openxmlformats.org/officeDocument/2006/relationships/hyperlink" Target="http://www.springer.com/gp/open-access/authors-rights/self-archiving-policy/2124"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sherpa.ac.uk/romeo/index.php?la=en&amp;fIDnum=|&amp;mode=simple" TargetMode="Externa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hyperlink" Target="http://fulir.irb.hr/" TargetMode="External"/><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bib.irb.hr/"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mailto:openaire@lib.irb.hr" TargetMode="External"/><Relationship Id="rId2" Type="http://schemas.openxmlformats.org/officeDocument/2006/relationships/hyperlink" Target="mailto:bmacan@irb.hr" TargetMode="Externa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hyperlink" Target="mailto:alen@irb.hr" TargetMode="External"/><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177/0162243988013001-206"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hyperlink" Target="ftp://ftp.ensembl.org/pub/release-77/fasta/homo_sapiens/dna/" TargetMode="External"/><Relationship Id="rId5" Type="http://schemas.openxmlformats.org/officeDocument/2006/relationships/hyperlink" Target="http://unlockinglifescode.org/timeline?tid=4" TargetMode="External"/><Relationship Id="rId4" Type="http://schemas.openxmlformats.org/officeDocument/2006/relationships/hyperlink" Target="http://www.genome.gov/10001772"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3" Type="http://schemas.openxmlformats.org/officeDocument/2006/relationships/hyperlink" Target="https://doi.org/10.1177/0165551518823174"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95.xml.rels><?xml version="1.0" encoding="UTF-8" standalone="yes"?>
<Relationships xmlns="http://schemas.openxmlformats.org/package/2006/relationships"><Relationship Id="rId3" Type="http://schemas.openxmlformats.org/officeDocument/2006/relationships/hyperlink" Target="https://doi.org/10.1158/1078-0432.ccr-18-0227" TargetMode="External"/><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xkcd.com/221/" TargetMode="Externa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hyperlink" Target="https://doi.org/10.1158/1078-0432.ccr-18-0227" TargetMode="External"/><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hyperlink" Target="https://www.openaire.eu/what-is-the-open-research-data-pilot"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8"/>
          </p:nvPr>
        </p:nvSpPr>
        <p:spPr/>
        <p:txBody>
          <a:bodyPr/>
          <a:lstStyle/>
          <a:p>
            <a:r>
              <a:rPr lang="pt-BR" smtClean="0"/>
              <a:t>Zagreb OpenAIRE radionica, HAZU, 19. veljače 2019.</a:t>
            </a:r>
            <a:endParaRPr lang="en-US" dirty="0"/>
          </a:p>
        </p:txBody>
      </p:sp>
      <p:sp>
        <p:nvSpPr>
          <p:cNvPr id="3" name="Text Placeholder 2"/>
          <p:cNvSpPr>
            <a:spLocks noGrp="1"/>
          </p:cNvSpPr>
          <p:nvPr>
            <p:ph type="body" sz="quarter" idx="10"/>
          </p:nvPr>
        </p:nvSpPr>
        <p:spPr/>
        <p:txBody>
          <a:bodyPr/>
          <a:lstStyle/>
          <a:p>
            <a:r>
              <a:rPr lang="hr-HR" dirty="0" smtClean="0"/>
              <a:t>Zagreb OpenAIRE radionica – HAZU</a:t>
            </a:r>
            <a:endParaRPr lang="en-US" dirty="0"/>
          </a:p>
        </p:txBody>
      </p:sp>
      <p:sp>
        <p:nvSpPr>
          <p:cNvPr id="4" name="Text Placeholder 3"/>
          <p:cNvSpPr>
            <a:spLocks noGrp="1"/>
          </p:cNvSpPr>
          <p:nvPr>
            <p:ph type="body" sz="quarter" idx="11"/>
          </p:nvPr>
        </p:nvSpPr>
        <p:spPr>
          <a:xfrm>
            <a:off x="711199" y="2700069"/>
            <a:ext cx="12779333" cy="1351070"/>
          </a:xfrm>
        </p:spPr>
        <p:txBody>
          <a:bodyPr>
            <a:noAutofit/>
          </a:bodyPr>
          <a:lstStyle/>
          <a:p>
            <a:r>
              <a:rPr lang="en-US" sz="3600" b="1" dirty="0" err="1"/>
              <a:t>Promjene</a:t>
            </a:r>
            <a:r>
              <a:rPr lang="en-US" sz="3600" b="1" dirty="0"/>
              <a:t> </a:t>
            </a:r>
            <a:r>
              <a:rPr lang="en-US" sz="3600" b="1" dirty="0" err="1"/>
              <a:t>koje</a:t>
            </a:r>
            <a:r>
              <a:rPr lang="en-US" sz="3600" b="1" dirty="0"/>
              <a:t> (</a:t>
            </a:r>
            <a:r>
              <a:rPr lang="en-US" sz="3600" b="1" dirty="0" err="1"/>
              <a:t>znanstveni</a:t>
            </a:r>
            <a:r>
              <a:rPr lang="en-US" sz="3600" b="1" dirty="0"/>
              <a:t>) </a:t>
            </a:r>
            <a:r>
              <a:rPr lang="en-US" sz="3600" b="1" dirty="0" err="1"/>
              <a:t>život</a:t>
            </a:r>
            <a:r>
              <a:rPr lang="en-US" sz="3600" b="1" dirty="0"/>
              <a:t> </a:t>
            </a:r>
            <a:r>
              <a:rPr lang="en-US" sz="3600" b="1" dirty="0" err="1"/>
              <a:t>znače</a:t>
            </a:r>
            <a:r>
              <a:rPr lang="en-US" sz="3600" b="1" dirty="0"/>
              <a:t>:</a:t>
            </a:r>
            <a:br>
              <a:rPr lang="en-US" sz="3600" b="1" dirty="0"/>
            </a:br>
            <a:r>
              <a:rPr lang="en-US" sz="3600" b="1" dirty="0" err="1"/>
              <a:t>Otvorena</a:t>
            </a:r>
            <a:r>
              <a:rPr lang="en-US" sz="3600" b="1" dirty="0"/>
              <a:t> </a:t>
            </a:r>
            <a:r>
              <a:rPr lang="en-US" sz="3600" b="1" dirty="0" err="1"/>
              <a:t>znanost</a:t>
            </a:r>
            <a:r>
              <a:rPr lang="en-US" sz="3600" b="1" dirty="0"/>
              <a:t>, </a:t>
            </a:r>
            <a:r>
              <a:rPr lang="en-US" sz="3600" b="1" dirty="0" err="1"/>
              <a:t>zašto</a:t>
            </a:r>
            <a:r>
              <a:rPr lang="en-US" sz="3600" b="1" dirty="0"/>
              <a:t> je </a:t>
            </a:r>
            <a:r>
              <a:rPr lang="en-US" sz="3600" b="1" dirty="0" err="1"/>
              <a:t>važna</a:t>
            </a:r>
            <a:r>
              <a:rPr lang="en-US" sz="3600" b="1" dirty="0"/>
              <a:t> </a:t>
            </a:r>
            <a:r>
              <a:rPr lang="en-US" sz="3600" b="1" dirty="0" err="1"/>
              <a:t>i</a:t>
            </a:r>
            <a:r>
              <a:rPr lang="en-US" sz="3600" b="1" dirty="0"/>
              <a:t> </a:t>
            </a:r>
            <a:r>
              <a:rPr lang="en-US" sz="3600" b="1" dirty="0" err="1"/>
              <a:t>kako</a:t>
            </a:r>
            <a:r>
              <a:rPr lang="en-US" sz="3600" b="1" dirty="0"/>
              <a:t> </a:t>
            </a:r>
            <a:r>
              <a:rPr lang="en-US" sz="3600" b="1" dirty="0" err="1"/>
              <a:t>vam</a:t>
            </a:r>
            <a:r>
              <a:rPr lang="en-US" sz="3600" b="1" dirty="0"/>
              <a:t> OpenAIRE </a:t>
            </a:r>
            <a:r>
              <a:rPr lang="en-US" sz="3600" b="1" dirty="0" err="1"/>
              <a:t>tu</a:t>
            </a:r>
            <a:r>
              <a:rPr lang="en-US" sz="3600" b="1" dirty="0"/>
              <a:t> </a:t>
            </a:r>
            <a:r>
              <a:rPr lang="en-US" sz="3600" b="1" dirty="0" err="1"/>
              <a:t>može</a:t>
            </a:r>
            <a:r>
              <a:rPr lang="en-US" sz="3600" b="1" dirty="0"/>
              <a:t> </a:t>
            </a:r>
            <a:r>
              <a:rPr lang="en-US" sz="3600" b="1" dirty="0" err="1"/>
              <a:t>pomoći</a:t>
            </a:r>
            <a:r>
              <a:rPr lang="en-US" sz="3600" b="1" dirty="0"/>
              <a:t>?</a:t>
            </a:r>
            <a:endParaRPr lang="hr-HR" sz="3600" dirty="0"/>
          </a:p>
        </p:txBody>
      </p:sp>
      <p:sp>
        <p:nvSpPr>
          <p:cNvPr id="5" name="Text Placeholder 4"/>
          <p:cNvSpPr>
            <a:spLocks noGrp="1"/>
          </p:cNvSpPr>
          <p:nvPr>
            <p:ph type="body" sz="quarter" idx="16"/>
          </p:nvPr>
        </p:nvSpPr>
        <p:spPr/>
        <p:txBody>
          <a:bodyPr>
            <a:normAutofit fontScale="92500" lnSpcReduction="20000"/>
          </a:bodyPr>
          <a:lstStyle/>
          <a:p>
            <a:r>
              <a:rPr lang="hr-HR" dirty="0" smtClean="0"/>
              <a:t>Jadranka Stojanovski</a:t>
            </a:r>
            <a:endParaRPr lang="en-US" dirty="0"/>
          </a:p>
        </p:txBody>
      </p:sp>
      <p:sp>
        <p:nvSpPr>
          <p:cNvPr id="6" name="Text Placeholder 5"/>
          <p:cNvSpPr>
            <a:spLocks noGrp="1"/>
          </p:cNvSpPr>
          <p:nvPr>
            <p:ph type="body" sz="quarter" idx="17"/>
          </p:nvPr>
        </p:nvSpPr>
        <p:spPr/>
        <p:txBody>
          <a:bodyPr/>
          <a:lstStyle/>
          <a:p>
            <a:r>
              <a:rPr lang="hr-HR" dirty="0" smtClean="0"/>
              <a:t>Sveučilište u Zadru/Institut Ruđer Bošković</a:t>
            </a:r>
            <a:endParaRPr lang="en-US" dirty="0"/>
          </a:p>
        </p:txBody>
      </p:sp>
      <p:sp>
        <p:nvSpPr>
          <p:cNvPr id="7" name="Text Placeholder 4"/>
          <p:cNvSpPr txBox="1">
            <a:spLocks/>
          </p:cNvSpPr>
          <p:nvPr/>
        </p:nvSpPr>
        <p:spPr>
          <a:xfrm>
            <a:off x="1668494" y="5368441"/>
            <a:ext cx="6865653" cy="382019"/>
          </a:xfrm>
          <a:prstGeom prst="rect">
            <a:avLst/>
          </a:prstGeom>
          <a:noFill/>
          <a:ln>
            <a:noFill/>
          </a:ln>
        </p:spPr>
        <p:txBody>
          <a:bodyPr vert="horz" wrap="square" lIns="0" tIns="0" rIns="0" bIns="0" rtlCol="0" anchor="b" anchorCtr="0">
            <a:normAutofit fontScale="92500" lnSpcReduction="20000"/>
          </a:bodyPr>
          <a:lstStyle>
            <a:lvl1pPr marL="0" marR="0" indent="0" algn="l" defTabSz="547673" rtl="0" eaLnBrk="1" latinLnBrk="0" hangingPunct="1">
              <a:lnSpc>
                <a:spcPct val="100000"/>
              </a:lnSpc>
              <a:spcBef>
                <a:spcPts val="3900"/>
              </a:spcBef>
              <a:spcAft>
                <a:spcPts val="0"/>
              </a:spcAft>
              <a:buClrTx/>
              <a:buSzPct val="75000"/>
              <a:buFontTx/>
              <a:buNone/>
              <a:tabLst/>
              <a:defRPr sz="3000" b="1" i="0" u="none" strike="noStrike" cap="none" spc="-151" baseline="0">
                <a:ln>
                  <a:noFill/>
                </a:ln>
                <a:solidFill>
                  <a:srgbClr val="2D3293"/>
                </a:solidFill>
                <a:uFillTx/>
                <a:latin typeface="Calibri" charset="0"/>
                <a:ea typeface="Calibri" charset="0"/>
                <a:cs typeface="Calibri" charset="0"/>
                <a:sym typeface="Helvetica Light"/>
              </a:defRPr>
            </a:lvl1pPr>
            <a:lvl2pPr marL="444489" marR="0" indent="0" algn="l" defTabSz="547673" rtl="0" eaLnBrk="1" latinLnBrk="0" hangingPunct="1">
              <a:lnSpc>
                <a:spcPct val="100000"/>
              </a:lnSpc>
              <a:spcBef>
                <a:spcPts val="3900"/>
              </a:spcBef>
              <a:spcAft>
                <a:spcPts val="0"/>
              </a:spcAft>
              <a:buClrTx/>
              <a:buSzPct val="75000"/>
              <a:buFont typeface="Arial" charset="0"/>
              <a:buNone/>
              <a:tabLst/>
              <a:defRPr sz="1800" b="1" i="0" u="none" strike="noStrike" cap="none" spc="0" baseline="0">
                <a:ln>
                  <a:noFill/>
                </a:ln>
                <a:solidFill>
                  <a:srgbClr val="2D3293"/>
                </a:solidFill>
                <a:uFillTx/>
                <a:latin typeface="Open Sans" charset="0"/>
                <a:ea typeface="Open Sans" charset="0"/>
                <a:cs typeface="Open Sans"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hr-HR" dirty="0" smtClean="0"/>
              <a:t>Bojan Macan</a:t>
            </a:r>
            <a:endParaRPr lang="en-US" dirty="0"/>
          </a:p>
        </p:txBody>
      </p:sp>
      <p:sp>
        <p:nvSpPr>
          <p:cNvPr id="8" name="Text Placeholder 4"/>
          <p:cNvSpPr txBox="1">
            <a:spLocks/>
          </p:cNvSpPr>
          <p:nvPr/>
        </p:nvSpPr>
        <p:spPr>
          <a:xfrm>
            <a:off x="1668493" y="6042575"/>
            <a:ext cx="6865653" cy="382019"/>
          </a:xfrm>
          <a:prstGeom prst="rect">
            <a:avLst/>
          </a:prstGeom>
          <a:noFill/>
          <a:ln>
            <a:noFill/>
          </a:ln>
        </p:spPr>
        <p:txBody>
          <a:bodyPr vert="horz" wrap="square" lIns="0" tIns="0" rIns="0" bIns="0" rtlCol="0" anchor="b" anchorCtr="0">
            <a:normAutofit fontScale="92500" lnSpcReduction="20000"/>
          </a:bodyPr>
          <a:lstStyle>
            <a:lvl1pPr marL="0" marR="0" indent="0" algn="l" defTabSz="547673" rtl="0" eaLnBrk="1" latinLnBrk="0" hangingPunct="1">
              <a:lnSpc>
                <a:spcPct val="100000"/>
              </a:lnSpc>
              <a:spcBef>
                <a:spcPts val="3900"/>
              </a:spcBef>
              <a:spcAft>
                <a:spcPts val="0"/>
              </a:spcAft>
              <a:buClrTx/>
              <a:buSzPct val="75000"/>
              <a:buFontTx/>
              <a:buNone/>
              <a:tabLst/>
              <a:defRPr sz="3000" b="1" i="0" u="none" strike="noStrike" cap="none" spc="-151" baseline="0">
                <a:ln>
                  <a:noFill/>
                </a:ln>
                <a:solidFill>
                  <a:srgbClr val="2D3293"/>
                </a:solidFill>
                <a:uFillTx/>
                <a:latin typeface="Calibri" charset="0"/>
                <a:ea typeface="Calibri" charset="0"/>
                <a:cs typeface="Calibri" charset="0"/>
                <a:sym typeface="Helvetica Light"/>
              </a:defRPr>
            </a:lvl1pPr>
            <a:lvl2pPr marL="444489" marR="0" indent="0" algn="l" defTabSz="547673" rtl="0" eaLnBrk="1" latinLnBrk="0" hangingPunct="1">
              <a:lnSpc>
                <a:spcPct val="100000"/>
              </a:lnSpc>
              <a:spcBef>
                <a:spcPts val="3900"/>
              </a:spcBef>
              <a:spcAft>
                <a:spcPts val="0"/>
              </a:spcAft>
              <a:buClrTx/>
              <a:buSzPct val="75000"/>
              <a:buFont typeface="Arial" charset="0"/>
              <a:buNone/>
              <a:tabLst/>
              <a:defRPr sz="1800" b="1" i="0" u="none" strike="noStrike" cap="none" spc="0" baseline="0">
                <a:ln>
                  <a:noFill/>
                </a:ln>
                <a:solidFill>
                  <a:srgbClr val="2D3293"/>
                </a:solidFill>
                <a:uFillTx/>
                <a:latin typeface="Open Sans" charset="0"/>
                <a:ea typeface="Open Sans" charset="0"/>
                <a:cs typeface="Open Sans"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hr-HR" dirty="0" smtClean="0"/>
              <a:t>Alen </a:t>
            </a:r>
            <a:r>
              <a:rPr lang="hr-HR" dirty="0" err="1" smtClean="0"/>
              <a:t>Vodopijevec</a:t>
            </a:r>
            <a:endParaRPr lang="en-US" dirty="0"/>
          </a:p>
        </p:txBody>
      </p:sp>
      <p:sp>
        <p:nvSpPr>
          <p:cNvPr id="9" name="Text Placeholder 5"/>
          <p:cNvSpPr txBox="1">
            <a:spLocks/>
          </p:cNvSpPr>
          <p:nvPr/>
        </p:nvSpPr>
        <p:spPr>
          <a:xfrm>
            <a:off x="1679864" y="5664787"/>
            <a:ext cx="6865654" cy="405683"/>
          </a:xfrm>
          <a:prstGeom prst="rect">
            <a:avLst/>
          </a:prstGeom>
          <a:noFill/>
          <a:ln>
            <a:noFill/>
          </a:ln>
        </p:spPr>
        <p:txBody>
          <a:bodyPr vert="horz" wrap="square" lIns="0" tIns="36000" rIns="0" bIns="0" rtlCol="0" anchor="t"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400" b="0" i="0" u="none" strike="noStrike" cap="none" spc="-150" baseline="0">
                <a:ln>
                  <a:noFill/>
                </a:ln>
                <a:solidFill>
                  <a:schemeClr val="accent2"/>
                </a:solidFill>
                <a:uFillTx/>
                <a:latin typeface="Calibri" charset="0"/>
                <a:ea typeface="Calibri" charset="0"/>
                <a:cs typeface="Calibri" charset="0"/>
                <a:sym typeface="Helvetica Light"/>
              </a:defRPr>
            </a:lvl1pPr>
            <a:lvl2pPr marL="444489" marR="0" indent="0" algn="l" defTabSz="547673" rtl="0" eaLnBrk="1" latinLnBrk="0" hangingPunct="1">
              <a:lnSpc>
                <a:spcPct val="100000"/>
              </a:lnSpc>
              <a:spcBef>
                <a:spcPts val="3900"/>
              </a:spcBef>
              <a:spcAft>
                <a:spcPts val="0"/>
              </a:spcAft>
              <a:buClrTx/>
              <a:buSzPct val="75000"/>
              <a:buFont typeface="Arial" charset="0"/>
              <a:buNone/>
              <a:tabLst/>
              <a:defRPr sz="1800" b="1" i="0" u="none" strike="noStrike" cap="none" spc="0" baseline="0">
                <a:ln>
                  <a:noFill/>
                </a:ln>
                <a:solidFill>
                  <a:srgbClr val="2D3293"/>
                </a:solidFill>
                <a:uFillTx/>
                <a:latin typeface="Open Sans" charset="0"/>
                <a:ea typeface="Open Sans" charset="0"/>
                <a:cs typeface="Open Sans"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hr-HR" dirty="0" smtClean="0"/>
              <a:t>Institut Ruđer Bošković</a:t>
            </a:r>
            <a:endParaRPr lang="en-US" dirty="0"/>
          </a:p>
        </p:txBody>
      </p:sp>
      <p:sp>
        <p:nvSpPr>
          <p:cNvPr id="10" name="Text Placeholder 5"/>
          <p:cNvSpPr txBox="1">
            <a:spLocks/>
          </p:cNvSpPr>
          <p:nvPr/>
        </p:nvSpPr>
        <p:spPr>
          <a:xfrm>
            <a:off x="1668492" y="6419369"/>
            <a:ext cx="6865654" cy="405683"/>
          </a:xfrm>
          <a:prstGeom prst="rect">
            <a:avLst/>
          </a:prstGeom>
          <a:noFill/>
          <a:ln>
            <a:noFill/>
          </a:ln>
        </p:spPr>
        <p:txBody>
          <a:bodyPr vert="horz" wrap="square" lIns="0" tIns="36000" rIns="0" bIns="0" rtlCol="0" anchor="t" anchorCtr="0">
            <a:normAutofit/>
          </a:bodyPr>
          <a:lstStyle>
            <a:lvl1pPr marL="0" marR="0" indent="0" algn="l" defTabSz="547673" rtl="0" eaLnBrk="1" latinLnBrk="0" hangingPunct="1">
              <a:lnSpc>
                <a:spcPct val="100000"/>
              </a:lnSpc>
              <a:spcBef>
                <a:spcPts val="3900"/>
              </a:spcBef>
              <a:spcAft>
                <a:spcPts val="0"/>
              </a:spcAft>
              <a:buClrTx/>
              <a:buSzPct val="75000"/>
              <a:buFontTx/>
              <a:buNone/>
              <a:tabLst/>
              <a:defRPr sz="2400" b="0" i="0" u="none" strike="noStrike" cap="none" spc="-150" baseline="0">
                <a:ln>
                  <a:noFill/>
                </a:ln>
                <a:solidFill>
                  <a:schemeClr val="accent2"/>
                </a:solidFill>
                <a:uFillTx/>
                <a:latin typeface="Calibri" charset="0"/>
                <a:ea typeface="Calibri" charset="0"/>
                <a:cs typeface="Calibri" charset="0"/>
                <a:sym typeface="Helvetica Light"/>
              </a:defRPr>
            </a:lvl1pPr>
            <a:lvl2pPr marL="444489" marR="0" indent="0" algn="l" defTabSz="547673" rtl="0" eaLnBrk="1" latinLnBrk="0" hangingPunct="1">
              <a:lnSpc>
                <a:spcPct val="100000"/>
              </a:lnSpc>
              <a:spcBef>
                <a:spcPts val="3900"/>
              </a:spcBef>
              <a:spcAft>
                <a:spcPts val="0"/>
              </a:spcAft>
              <a:buClrTx/>
              <a:buSzPct val="75000"/>
              <a:buFont typeface="Arial" charset="0"/>
              <a:buNone/>
              <a:tabLst/>
              <a:defRPr sz="1800" b="1" i="0" u="none" strike="noStrike" cap="none" spc="0" baseline="0">
                <a:ln>
                  <a:noFill/>
                </a:ln>
                <a:solidFill>
                  <a:srgbClr val="2D3293"/>
                </a:solidFill>
                <a:uFillTx/>
                <a:latin typeface="Open Sans" charset="0"/>
                <a:ea typeface="Open Sans" charset="0"/>
                <a:cs typeface="Open Sans"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hr-HR" dirty="0" smtClean="0"/>
              <a:t>Institut Ruđer Bošković</a:t>
            </a:r>
            <a:endParaRPr lang="en-US" dirty="0"/>
          </a:p>
        </p:txBody>
      </p:sp>
    </p:spTree>
    <p:extLst>
      <p:ext uri="{BB962C8B-B14F-4D97-AF65-F5344CB8AC3E}">
        <p14:creationId xmlns:p14="http://schemas.microsoft.com/office/powerpoint/2010/main" val="9536600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hr-HR" sz="3600" dirty="0"/>
              <a:t>manjkavi sadržaj, slabo </a:t>
            </a:r>
            <a:r>
              <a:rPr lang="hr-HR" sz="3600" dirty="0" smtClean="0"/>
              <a:t>izvještavanje</a:t>
            </a:r>
            <a:endParaRPr lang="hr-HR" sz="3600" dirty="0"/>
          </a:p>
          <a:p>
            <a:r>
              <a:rPr lang="hr-HR" sz="3600" dirty="0"/>
              <a:t>nemogućnost pristupa, slaba diseminacija, slabo </a:t>
            </a:r>
            <a:r>
              <a:rPr lang="hr-HR" sz="3600" dirty="0" smtClean="0"/>
              <a:t>razumijevanje</a:t>
            </a:r>
            <a:endParaRPr lang="hr-HR" sz="3600" dirty="0"/>
          </a:p>
          <a:p>
            <a:endParaRPr lang="hr-HR" sz="3600" dirty="0"/>
          </a:p>
          <a:p>
            <a:pPr lvl="1"/>
            <a:r>
              <a:rPr lang="hr-HR" sz="3600" dirty="0" smtClean="0">
                <a:solidFill>
                  <a:srgbClr val="C00000"/>
                </a:solidFill>
              </a:rPr>
              <a:t>investicije </a:t>
            </a:r>
            <a:r>
              <a:rPr lang="hr-HR" sz="3600" dirty="0">
                <a:solidFill>
                  <a:srgbClr val="C00000"/>
                </a:solidFill>
              </a:rPr>
              <a:t>u istraživanja i razvoj nisu dovoljno iskorištene</a:t>
            </a:r>
            <a:endParaRPr lang="en-US" sz="3600" dirty="0">
              <a:solidFill>
                <a:srgbClr val="C00000"/>
              </a:solidFill>
            </a:endParaRPr>
          </a:p>
          <a:p>
            <a:pPr lvl="1"/>
            <a:r>
              <a:rPr lang="hr-HR" sz="3600" dirty="0">
                <a:solidFill>
                  <a:srgbClr val="C00000"/>
                </a:solidFill>
              </a:rPr>
              <a:t>napori uloženi u istraživanja i razvoj su fragmentirani</a:t>
            </a:r>
            <a:endParaRPr lang="en-US" sz="3600" dirty="0">
              <a:solidFill>
                <a:srgbClr val="C00000"/>
              </a:solidFill>
            </a:endParaRPr>
          </a:p>
          <a:p>
            <a:pPr lvl="1"/>
            <a:r>
              <a:rPr lang="hr-HR" sz="3600" dirty="0">
                <a:solidFill>
                  <a:srgbClr val="C00000"/>
                </a:solidFill>
              </a:rPr>
              <a:t>istraživački rezultati ne dopiru dovoljno učinkovito do tržišta</a:t>
            </a:r>
            <a:endParaRPr lang="en-US" sz="3600" dirty="0">
              <a:solidFill>
                <a:srgbClr val="C00000"/>
              </a:solidFill>
            </a:endParaRPr>
          </a:p>
          <a:p>
            <a:endParaRPr lang="hr-HR" sz="5400" dirty="0"/>
          </a:p>
        </p:txBody>
      </p:sp>
      <p:sp>
        <p:nvSpPr>
          <p:cNvPr id="3" name="Text Placeholder 2"/>
          <p:cNvSpPr>
            <a:spLocks noGrp="1"/>
          </p:cNvSpPr>
          <p:nvPr>
            <p:ph type="body" sz="quarter" idx="21"/>
          </p:nvPr>
        </p:nvSpPr>
        <p:spPr/>
        <p:txBody>
          <a:bodyPr/>
          <a:lstStyle/>
          <a:p>
            <a:r>
              <a:rPr lang="hr-HR" dirty="0"/>
              <a:t>Opravdavaju li publikacije financiranje?</a:t>
            </a: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295430535"/>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Plan upravljanja istraživačkim podacima I</a:t>
            </a:r>
            <a:endParaRPr/>
          </a:p>
        </p:txBody>
      </p:sp>
      <p:sp>
        <p:nvSpPr>
          <p:cNvPr id="157" name="Google Shape;157;p27"/>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a:buClr>
                <a:srgbClr val="000000"/>
              </a:buClr>
            </a:pPr>
            <a:r>
              <a:rPr lang="en">
                <a:solidFill>
                  <a:srgbClr val="000000"/>
                </a:solidFill>
              </a:rPr>
              <a:t>Prikupljanje podataka</a:t>
            </a:r>
            <a:endParaRPr>
              <a:solidFill>
                <a:srgbClr val="000000"/>
              </a:solidFill>
            </a:endParaRPr>
          </a:p>
          <a:p>
            <a:pPr lvl="1">
              <a:spcBef>
                <a:spcPts val="0"/>
              </a:spcBef>
              <a:buClr>
                <a:srgbClr val="000000"/>
              </a:buClr>
            </a:pPr>
            <a:r>
              <a:rPr lang="en">
                <a:solidFill>
                  <a:srgbClr val="000000"/>
                </a:solidFill>
              </a:rPr>
              <a:t>Kakvi podaci se prikupljaju, način prikupljanja</a:t>
            </a:r>
            <a:endParaRPr>
              <a:solidFill>
                <a:srgbClr val="000000"/>
              </a:solidFill>
            </a:endParaRPr>
          </a:p>
          <a:p>
            <a:pPr>
              <a:buClr>
                <a:srgbClr val="000000"/>
              </a:buClr>
            </a:pPr>
            <a:r>
              <a:rPr lang="en">
                <a:solidFill>
                  <a:srgbClr val="000000"/>
                </a:solidFill>
              </a:rPr>
              <a:t>Dokumentacija i metapodaci</a:t>
            </a:r>
            <a:endParaRPr>
              <a:solidFill>
                <a:srgbClr val="000000"/>
              </a:solidFill>
            </a:endParaRPr>
          </a:p>
          <a:p>
            <a:pPr lvl="1">
              <a:spcBef>
                <a:spcPts val="0"/>
              </a:spcBef>
              <a:buClr>
                <a:srgbClr val="000000"/>
              </a:buClr>
            </a:pPr>
            <a:r>
              <a:rPr lang="en">
                <a:solidFill>
                  <a:srgbClr val="000000"/>
                </a:solidFill>
              </a:rPr>
              <a:t>Kojim metapodacima ćete opisati podatke i koje ćete priložiti dokumente</a:t>
            </a:r>
            <a:endParaRPr>
              <a:solidFill>
                <a:srgbClr val="000000"/>
              </a:solidFill>
            </a:endParaRPr>
          </a:p>
          <a:p>
            <a:pPr>
              <a:buClr>
                <a:srgbClr val="000000"/>
              </a:buClr>
            </a:pPr>
            <a:r>
              <a:rPr lang="en">
                <a:solidFill>
                  <a:srgbClr val="000000"/>
                </a:solidFill>
              </a:rPr>
              <a:t>Pravna i etička pitanja</a:t>
            </a:r>
            <a:endParaRPr>
              <a:solidFill>
                <a:srgbClr val="000000"/>
              </a:solidFill>
            </a:endParaRPr>
          </a:p>
          <a:p>
            <a:pPr lvl="1">
              <a:spcBef>
                <a:spcPts val="0"/>
              </a:spcBef>
              <a:buClr>
                <a:srgbClr val="000000"/>
              </a:buClr>
            </a:pPr>
            <a:r>
              <a:rPr lang="en">
                <a:solidFill>
                  <a:srgbClr val="000000"/>
                </a:solidFill>
              </a:rPr>
              <a:t>Postoje li dvojbe vezano uz etička pitanja te ima li potencijalnih pravnih zapreka</a:t>
            </a:r>
            <a:endParaRPr>
              <a:solidFill>
                <a:srgbClr val="000000"/>
              </a:solidFill>
            </a:endParaRPr>
          </a:p>
          <a:p>
            <a:pPr>
              <a:buClr>
                <a:srgbClr val="000000"/>
              </a:buClr>
            </a:pPr>
            <a:r>
              <a:rPr lang="en">
                <a:solidFill>
                  <a:srgbClr val="000000"/>
                </a:solidFill>
              </a:rPr>
              <a:t>Pohrana i sigurnosne kopije</a:t>
            </a:r>
            <a:endParaRPr>
              <a:solidFill>
                <a:srgbClr val="000000"/>
              </a:solidFill>
            </a:endParaRPr>
          </a:p>
          <a:p>
            <a:pPr lvl="1">
              <a:spcBef>
                <a:spcPts val="0"/>
              </a:spcBef>
              <a:buClr>
                <a:srgbClr val="000000"/>
              </a:buClr>
            </a:pPr>
            <a:r>
              <a:rPr lang="en">
                <a:solidFill>
                  <a:srgbClr val="000000"/>
                </a:solidFill>
              </a:rPr>
              <a:t>Kako ćete pohranjivati podatke tijekom istraživanja te na koji način ćete brinuti o sigurnosnim kopijama? Na koji način će biti riješeno pitanje kontrole pristupa podacima?</a:t>
            </a:r>
            <a:endParaRPr>
              <a:solidFill>
                <a:srgbClr val="000000"/>
              </a:solidFill>
            </a:endParaRPr>
          </a:p>
          <a:p>
            <a:pPr>
              <a:buClr>
                <a:srgbClr val="000000"/>
              </a:buClr>
            </a:pPr>
            <a:r>
              <a:rPr lang="en">
                <a:solidFill>
                  <a:srgbClr val="000000"/>
                </a:solidFill>
              </a:rPr>
              <a:t>Odabir podataka za trajnu pohranu</a:t>
            </a:r>
            <a:endParaRPr>
              <a:solidFill>
                <a:srgbClr val="000000"/>
              </a:solidFill>
            </a:endParaRPr>
          </a:p>
          <a:p>
            <a:pPr lvl="1">
              <a:spcBef>
                <a:spcPts val="0"/>
              </a:spcBef>
              <a:buClr>
                <a:srgbClr val="000000"/>
              </a:buClr>
            </a:pPr>
            <a:r>
              <a:rPr lang="en">
                <a:solidFill>
                  <a:srgbClr val="000000"/>
                </a:solidFill>
              </a:rPr>
              <a:t>Koji podaci i u kojem obliku će se čuvati? Postoji li plan za dugotrajno očuvanje?</a:t>
            </a:r>
            <a:endParaRPr>
              <a:solidFill>
                <a:srgbClr val="000000"/>
              </a:solidFill>
            </a:endParaRPr>
          </a:p>
        </p:txBody>
      </p:sp>
    </p:spTree>
    <p:extLst>
      <p:ext uri="{BB962C8B-B14F-4D97-AF65-F5344CB8AC3E}">
        <p14:creationId xmlns:p14="http://schemas.microsoft.com/office/powerpoint/2010/main" val="1946894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Plan upravljanja istraživačkim podacima II</a:t>
            </a:r>
            <a:endParaRPr/>
          </a:p>
        </p:txBody>
      </p:sp>
      <p:sp>
        <p:nvSpPr>
          <p:cNvPr id="163" name="Google Shape;163;p28"/>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a:buClr>
                <a:srgbClr val="000000"/>
              </a:buClr>
            </a:pPr>
            <a:r>
              <a:rPr lang="en">
                <a:solidFill>
                  <a:srgbClr val="000000"/>
                </a:solidFill>
              </a:rPr>
              <a:t>Dijeljenje podataka</a:t>
            </a:r>
            <a:endParaRPr>
              <a:solidFill>
                <a:srgbClr val="000000"/>
              </a:solidFill>
            </a:endParaRPr>
          </a:p>
          <a:p>
            <a:pPr lvl="1">
              <a:spcBef>
                <a:spcPts val="0"/>
              </a:spcBef>
              <a:buClr>
                <a:srgbClr val="000000"/>
              </a:buClr>
            </a:pPr>
            <a:r>
              <a:rPr lang="en">
                <a:solidFill>
                  <a:srgbClr val="000000"/>
                </a:solidFill>
              </a:rPr>
              <a:t>Koje podatke ćete objaviti i na koji način ćete ih dijeliti? Da li će postojati neke restrikcije kod pristupa podacima?</a:t>
            </a:r>
            <a:endParaRPr>
              <a:solidFill>
                <a:srgbClr val="000000"/>
              </a:solidFill>
            </a:endParaRPr>
          </a:p>
          <a:p>
            <a:pPr>
              <a:buClr>
                <a:srgbClr val="000000"/>
              </a:buClr>
            </a:pPr>
            <a:r>
              <a:rPr lang="en">
                <a:solidFill>
                  <a:srgbClr val="000000"/>
                </a:solidFill>
              </a:rPr>
              <a:t>Odgovornosti i resursi</a:t>
            </a:r>
            <a:endParaRPr>
              <a:solidFill>
                <a:srgbClr val="000000"/>
              </a:solidFill>
            </a:endParaRPr>
          </a:p>
          <a:p>
            <a:pPr lvl="1">
              <a:spcBef>
                <a:spcPts val="0"/>
              </a:spcBef>
              <a:buClr>
                <a:srgbClr val="000000"/>
              </a:buClr>
            </a:pPr>
            <a:r>
              <a:rPr lang="en">
                <a:solidFill>
                  <a:srgbClr val="000000"/>
                </a:solidFill>
              </a:rPr>
              <a:t>Tko će biti odgovoran za upravljanje podacima unutar projekta? Koji će dodatni resursi biti potrebni za provođenje ovog plana?</a:t>
            </a:r>
            <a:endParaRPr>
              <a:solidFill>
                <a:srgbClr val="000000"/>
              </a:solidFill>
            </a:endParaRPr>
          </a:p>
          <a:p>
            <a:pPr marL="0" indent="0" algn="ctr">
              <a:spcBef>
                <a:spcPts val="2844"/>
              </a:spcBef>
              <a:buNone/>
            </a:pPr>
            <a:r>
              <a:rPr lang="en" u="sng">
                <a:solidFill>
                  <a:schemeClr val="hlink"/>
                </a:solidFill>
                <a:hlinkClick r:id="rId3"/>
              </a:rPr>
              <a:t>https://dmponline.dcc.ac.uk/</a:t>
            </a:r>
            <a:endParaRPr/>
          </a:p>
          <a:p>
            <a:pPr marL="0" indent="0" algn="ctr">
              <a:spcBef>
                <a:spcPts val="2844"/>
              </a:spcBef>
              <a:buNone/>
            </a:pPr>
            <a:r>
              <a:rPr lang="en" i="1"/>
              <a:t>Sign in with institutional credentials</a:t>
            </a:r>
            <a:r>
              <a:rPr lang="en"/>
              <a:t> ⇒ AAI@EduHr</a:t>
            </a:r>
            <a:endParaRPr/>
          </a:p>
          <a:p>
            <a:pPr marL="0" indent="0">
              <a:spcBef>
                <a:spcPts val="2844"/>
              </a:spcBef>
              <a:buNone/>
            </a:pPr>
            <a:endParaRPr/>
          </a:p>
          <a:p>
            <a:pPr marL="0" indent="0">
              <a:spcBef>
                <a:spcPts val="2844"/>
              </a:spcBef>
              <a:spcAft>
                <a:spcPts val="2844"/>
              </a:spcAft>
              <a:buNone/>
            </a:pPr>
            <a:endParaRPr/>
          </a:p>
        </p:txBody>
      </p:sp>
    </p:spTree>
    <p:extLst>
      <p:ext uri="{BB962C8B-B14F-4D97-AF65-F5344CB8AC3E}">
        <p14:creationId xmlns:p14="http://schemas.microsoft.com/office/powerpoint/2010/main" val="33304183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Infrastruktura</a:t>
            </a:r>
            <a:endParaRPr/>
          </a:p>
        </p:txBody>
      </p:sp>
      <p:sp>
        <p:nvSpPr>
          <p:cNvPr id="169" name="Google Shape;169;p29"/>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buNone/>
            </a:pPr>
            <a:r>
              <a:rPr lang="en" b="1">
                <a:solidFill>
                  <a:srgbClr val="000000"/>
                </a:solidFill>
              </a:rPr>
              <a:t>Tehnička</a:t>
            </a:r>
            <a:endParaRPr b="1">
              <a:solidFill>
                <a:srgbClr val="000000"/>
              </a:solidFill>
            </a:endParaRPr>
          </a:p>
          <a:p>
            <a:pPr>
              <a:spcBef>
                <a:spcPts val="2844"/>
              </a:spcBef>
              <a:buClr>
                <a:srgbClr val="000000"/>
              </a:buClr>
            </a:pPr>
            <a:r>
              <a:rPr lang="en">
                <a:solidFill>
                  <a:srgbClr val="000000"/>
                </a:solidFill>
              </a:rPr>
              <a:t>Predmetni i disciplinarni repozitoriji </a:t>
            </a:r>
            <a:r>
              <a:rPr lang="en" u="sng">
                <a:solidFill>
                  <a:schemeClr val="hlink"/>
                </a:solidFill>
                <a:hlinkClick r:id="rId3"/>
              </a:rPr>
              <a:t>https://www.re3data.org/</a:t>
            </a:r>
            <a:r>
              <a:rPr lang="en">
                <a:solidFill>
                  <a:srgbClr val="000000"/>
                </a:solidFill>
              </a:rPr>
              <a:t> </a:t>
            </a:r>
            <a:endParaRPr>
              <a:solidFill>
                <a:srgbClr val="000000"/>
              </a:solidFill>
            </a:endParaRPr>
          </a:p>
          <a:p>
            <a:pPr>
              <a:buClr>
                <a:srgbClr val="000000"/>
              </a:buClr>
            </a:pPr>
            <a:r>
              <a:rPr lang="en">
                <a:solidFill>
                  <a:srgbClr val="000000"/>
                </a:solidFill>
              </a:rPr>
              <a:t>Zenodo platforma (OpenAIRE) </a:t>
            </a:r>
            <a:r>
              <a:rPr lang="en" u="sng">
                <a:solidFill>
                  <a:schemeClr val="hlink"/>
                </a:solidFill>
                <a:hlinkClick r:id="rId4"/>
              </a:rPr>
              <a:t>https://www.zenodo.org</a:t>
            </a:r>
            <a:r>
              <a:rPr lang="en">
                <a:solidFill>
                  <a:srgbClr val="000000"/>
                </a:solidFill>
              </a:rPr>
              <a:t> </a:t>
            </a:r>
            <a:endParaRPr>
              <a:solidFill>
                <a:srgbClr val="000000"/>
              </a:solidFill>
            </a:endParaRPr>
          </a:p>
          <a:p>
            <a:pPr>
              <a:buClr>
                <a:srgbClr val="000000"/>
              </a:buClr>
            </a:pPr>
            <a:r>
              <a:rPr lang="en">
                <a:solidFill>
                  <a:srgbClr val="000000"/>
                </a:solidFill>
              </a:rPr>
              <a:t>Institucijski repozitoriji - DABAR </a:t>
            </a:r>
            <a:r>
              <a:rPr lang="en" u="sng">
                <a:solidFill>
                  <a:schemeClr val="hlink"/>
                </a:solidFill>
                <a:hlinkClick r:id="rId5"/>
              </a:rPr>
              <a:t>https://dabar.srce.hr</a:t>
            </a:r>
            <a:r>
              <a:rPr lang="en">
                <a:solidFill>
                  <a:srgbClr val="000000"/>
                </a:solidFill>
              </a:rPr>
              <a:t> </a:t>
            </a:r>
            <a:endParaRPr>
              <a:solidFill>
                <a:srgbClr val="000000"/>
              </a:solidFill>
            </a:endParaRPr>
          </a:p>
          <a:p>
            <a:pPr marL="0" indent="0">
              <a:spcBef>
                <a:spcPts val="2844"/>
              </a:spcBef>
              <a:buNone/>
            </a:pPr>
            <a:r>
              <a:rPr lang="en" b="1">
                <a:solidFill>
                  <a:srgbClr val="000000"/>
                </a:solidFill>
              </a:rPr>
              <a:t>Organizacijska</a:t>
            </a:r>
            <a:endParaRPr b="1">
              <a:solidFill>
                <a:srgbClr val="000000"/>
              </a:solidFill>
            </a:endParaRPr>
          </a:p>
          <a:p>
            <a:pPr>
              <a:spcBef>
                <a:spcPts val="2844"/>
              </a:spcBef>
              <a:buClr>
                <a:schemeClr val="dk1"/>
              </a:buClr>
            </a:pPr>
            <a:r>
              <a:rPr lang="en">
                <a:solidFill>
                  <a:schemeClr val="dk1"/>
                </a:solidFill>
              </a:rPr>
              <a:t>Knjižnice!</a:t>
            </a:r>
            <a:endParaRPr>
              <a:solidFill>
                <a:schemeClr val="dk1"/>
              </a:solidFill>
            </a:endParaRPr>
          </a:p>
          <a:p>
            <a:pPr lvl="1">
              <a:spcBef>
                <a:spcPts val="0"/>
              </a:spcBef>
              <a:buClr>
                <a:srgbClr val="000000"/>
              </a:buClr>
            </a:pPr>
            <a:r>
              <a:rPr lang="en">
                <a:solidFill>
                  <a:srgbClr val="000000"/>
                </a:solidFill>
              </a:rPr>
              <a:t>Arhiv podataka za društvene znanosti pri FFZG, članstvo u CESSDA ERIC</a:t>
            </a:r>
            <a:endParaRPr>
              <a:solidFill>
                <a:srgbClr val="000000"/>
              </a:solidFill>
            </a:endParaRPr>
          </a:p>
        </p:txBody>
      </p:sp>
    </p:spTree>
    <p:extLst>
      <p:ext uri="{BB962C8B-B14F-4D97-AF65-F5344CB8AC3E}">
        <p14:creationId xmlns:p14="http://schemas.microsoft.com/office/powerpoint/2010/main" val="1696914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Podaci kao nova vrsta građe</a:t>
            </a:r>
            <a:endParaRPr/>
          </a:p>
        </p:txBody>
      </p:sp>
      <p:sp>
        <p:nvSpPr>
          <p:cNvPr id="175" name="Google Shape;175;p30"/>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677342">
              <a:lnSpc>
                <a:spcPct val="108000"/>
              </a:lnSpc>
              <a:buClr>
                <a:schemeClr val="dk1"/>
              </a:buClr>
              <a:buSzPts val="2400"/>
            </a:pPr>
            <a:r>
              <a:rPr lang="en" sz="4267">
                <a:solidFill>
                  <a:schemeClr val="dk1"/>
                </a:solidFill>
              </a:rPr>
              <a:t>Koliko se uklapaju u </a:t>
            </a:r>
            <a:r>
              <a:rPr lang="en" sz="4267" b="1">
                <a:solidFill>
                  <a:schemeClr val="dk1"/>
                </a:solidFill>
              </a:rPr>
              <a:t>tradicionalne knjižnične usluge</a:t>
            </a:r>
            <a:r>
              <a:rPr lang="en" sz="4267">
                <a:solidFill>
                  <a:schemeClr val="dk1"/>
                </a:solidFill>
              </a:rPr>
              <a:t> i građu</a:t>
            </a:r>
            <a:endParaRPr sz="4267">
              <a:solidFill>
                <a:schemeClr val="dk1"/>
              </a:solidFill>
            </a:endParaRPr>
          </a:p>
          <a:p>
            <a:pPr marL="677342">
              <a:buClr>
                <a:schemeClr val="dk1"/>
              </a:buClr>
              <a:buSzPts val="2400"/>
            </a:pPr>
            <a:r>
              <a:rPr lang="en" sz="4267" b="1">
                <a:solidFill>
                  <a:schemeClr val="dk1"/>
                </a:solidFill>
              </a:rPr>
              <a:t>Iskustvo knjižnica</a:t>
            </a:r>
            <a:r>
              <a:rPr lang="en" sz="4267">
                <a:solidFill>
                  <a:schemeClr val="dk1"/>
                </a:solidFill>
              </a:rPr>
              <a:t> u odabiru, čuvanju i zaštiti građe, metapodacima, pronalaženju i osiguravanju pristupa građi, održavanju digitalnih repozitorija</a:t>
            </a:r>
            <a:endParaRPr sz="4267">
              <a:solidFill>
                <a:schemeClr val="dk1"/>
              </a:solidFill>
            </a:endParaRPr>
          </a:p>
          <a:p>
            <a:pPr marL="677342">
              <a:buClr>
                <a:schemeClr val="dk1"/>
              </a:buClr>
              <a:buSzPts val="2400"/>
            </a:pPr>
            <a:r>
              <a:rPr lang="en" sz="4267">
                <a:solidFill>
                  <a:schemeClr val="dk1"/>
                </a:solidFill>
              </a:rPr>
              <a:t>Organiziranje, opisivanje, čuvanje i dijeljenje podataka - </a:t>
            </a:r>
            <a:r>
              <a:rPr lang="en" sz="4267" b="1">
                <a:solidFill>
                  <a:schemeClr val="dk1"/>
                </a:solidFill>
              </a:rPr>
              <a:t>nova obveza</a:t>
            </a:r>
            <a:r>
              <a:rPr lang="en" sz="4267">
                <a:solidFill>
                  <a:schemeClr val="dk1"/>
                </a:solidFill>
              </a:rPr>
              <a:t> i interes znanstvenika</a:t>
            </a:r>
            <a:endParaRPr sz="4267">
              <a:solidFill>
                <a:schemeClr val="dk1"/>
              </a:solidFill>
            </a:endParaRPr>
          </a:p>
          <a:p>
            <a:pPr marL="0" indent="0">
              <a:spcAft>
                <a:spcPts val="2844"/>
              </a:spcAft>
              <a:buNone/>
            </a:pPr>
            <a:endParaRPr/>
          </a:p>
        </p:txBody>
      </p:sp>
    </p:spTree>
    <p:extLst>
      <p:ext uri="{BB962C8B-B14F-4D97-AF65-F5344CB8AC3E}">
        <p14:creationId xmlns:p14="http://schemas.microsoft.com/office/powerpoint/2010/main" val="885339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OAIS</a:t>
            </a:r>
            <a:endParaRPr/>
          </a:p>
        </p:txBody>
      </p:sp>
      <p:sp>
        <p:nvSpPr>
          <p:cNvPr id="181" name="Google Shape;181;p31"/>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spcAft>
                <a:spcPts val="2844"/>
              </a:spcAft>
              <a:buNone/>
            </a:pPr>
            <a:r>
              <a:rPr lang="en"/>
              <a:t>Referentni</a:t>
            </a:r>
            <a:br>
              <a:rPr lang="en"/>
            </a:br>
            <a:r>
              <a:rPr lang="en"/>
              <a:t>model</a:t>
            </a:r>
            <a:endParaRPr/>
          </a:p>
        </p:txBody>
      </p:sp>
      <p:pic>
        <p:nvPicPr>
          <p:cNvPr id="182" name="Google Shape;182;p31"/>
          <p:cNvPicPr preferRelativeResize="0"/>
          <p:nvPr/>
        </p:nvPicPr>
        <p:blipFill>
          <a:blip r:embed="rId3">
            <a:alphaModFix/>
          </a:blip>
          <a:stretch>
            <a:fillRect/>
          </a:stretch>
        </p:blipFill>
        <p:spPr>
          <a:xfrm>
            <a:off x="3777887" y="1"/>
            <a:ext cx="12478092" cy="9143998"/>
          </a:xfrm>
          <a:prstGeom prst="rect">
            <a:avLst/>
          </a:prstGeom>
          <a:noFill/>
          <a:ln>
            <a:noFill/>
          </a:ln>
        </p:spPr>
      </p:pic>
      <p:sp>
        <p:nvSpPr>
          <p:cNvPr id="183" name="Google Shape;183;p31"/>
          <p:cNvSpPr txBox="1"/>
          <p:nvPr/>
        </p:nvSpPr>
        <p:spPr>
          <a:xfrm>
            <a:off x="10420844" y="8448667"/>
            <a:ext cx="5588800" cy="459200"/>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pPr>
            <a:r>
              <a:rPr lang="en" sz="2133" u="sng">
                <a:solidFill>
                  <a:srgbClr val="0097A7"/>
                </a:solidFill>
                <a:latin typeface="Arial"/>
                <a:cs typeface="Arial"/>
                <a:sym typeface="Arial"/>
                <a:hlinkClick r:id="rId4"/>
              </a:rPr>
              <a:t>https://public.ccsds.org/Pubs/650x0m2.pdf</a:t>
            </a:r>
            <a:r>
              <a:rPr lang="en" sz="2133">
                <a:latin typeface="Arial"/>
                <a:cs typeface="Arial"/>
                <a:sym typeface="Arial"/>
              </a:rPr>
              <a:t> </a:t>
            </a:r>
            <a:endParaRPr sz="2133">
              <a:latin typeface="Arial"/>
              <a:cs typeface="Arial"/>
              <a:sym typeface="Arial"/>
            </a:endParaRPr>
          </a:p>
        </p:txBody>
      </p:sp>
    </p:spTree>
    <p:extLst>
      <p:ext uri="{BB962C8B-B14F-4D97-AF65-F5344CB8AC3E}">
        <p14:creationId xmlns:p14="http://schemas.microsoft.com/office/powerpoint/2010/main" val="18998735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“Fair play” u znanstvenom šesnaestercu</a:t>
            </a:r>
            <a:endParaRPr/>
          </a:p>
        </p:txBody>
      </p:sp>
      <p:sp>
        <p:nvSpPr>
          <p:cNvPr id="189" name="Google Shape;189;p32"/>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buNone/>
            </a:pPr>
            <a:r>
              <a:rPr lang="en" b="1">
                <a:solidFill>
                  <a:srgbClr val="000000"/>
                </a:solidFill>
              </a:rPr>
              <a:t>FAIR</a:t>
            </a:r>
            <a:r>
              <a:rPr lang="en">
                <a:solidFill>
                  <a:srgbClr val="000000"/>
                </a:solidFill>
              </a:rPr>
              <a:t> Data principi</a:t>
            </a:r>
            <a:endParaRPr>
              <a:solidFill>
                <a:srgbClr val="000000"/>
              </a:solidFill>
            </a:endParaRPr>
          </a:p>
          <a:p>
            <a:pPr>
              <a:spcBef>
                <a:spcPts val="2844"/>
              </a:spcBef>
              <a:buClr>
                <a:srgbClr val="000000"/>
              </a:buClr>
            </a:pPr>
            <a:r>
              <a:rPr lang="en" b="1">
                <a:solidFill>
                  <a:srgbClr val="000000"/>
                </a:solidFill>
              </a:rPr>
              <a:t>Findability</a:t>
            </a:r>
            <a:r>
              <a:rPr lang="en">
                <a:solidFill>
                  <a:srgbClr val="000000"/>
                </a:solidFill>
              </a:rPr>
              <a:t>	- možemo li jednostavno </a:t>
            </a:r>
            <a:r>
              <a:rPr lang="en" b="1">
                <a:solidFill>
                  <a:srgbClr val="000000"/>
                </a:solidFill>
              </a:rPr>
              <a:t>pronaći</a:t>
            </a:r>
            <a:r>
              <a:rPr lang="en">
                <a:solidFill>
                  <a:srgbClr val="000000"/>
                </a:solidFill>
              </a:rPr>
              <a:t> relevantan skup podataka?</a:t>
            </a:r>
            <a:endParaRPr>
              <a:solidFill>
                <a:srgbClr val="000000"/>
              </a:solidFill>
            </a:endParaRPr>
          </a:p>
          <a:p>
            <a:pPr>
              <a:buClr>
                <a:srgbClr val="000000"/>
              </a:buClr>
            </a:pPr>
            <a:r>
              <a:rPr lang="en" b="1">
                <a:solidFill>
                  <a:srgbClr val="000000"/>
                </a:solidFill>
              </a:rPr>
              <a:t>Accessibility</a:t>
            </a:r>
            <a:r>
              <a:rPr lang="en">
                <a:solidFill>
                  <a:srgbClr val="000000"/>
                </a:solidFill>
              </a:rPr>
              <a:t>	- da li je moguć nesmetan </a:t>
            </a:r>
            <a:r>
              <a:rPr lang="en" b="1">
                <a:solidFill>
                  <a:srgbClr val="000000"/>
                </a:solidFill>
              </a:rPr>
              <a:t>pristup</a:t>
            </a:r>
            <a:r>
              <a:rPr lang="en">
                <a:solidFill>
                  <a:srgbClr val="000000"/>
                </a:solidFill>
              </a:rPr>
              <a:t>?</a:t>
            </a:r>
            <a:endParaRPr>
              <a:solidFill>
                <a:srgbClr val="000000"/>
              </a:solidFill>
            </a:endParaRPr>
          </a:p>
          <a:p>
            <a:pPr>
              <a:buClr>
                <a:srgbClr val="000000"/>
              </a:buClr>
            </a:pPr>
            <a:r>
              <a:rPr lang="en" b="1">
                <a:solidFill>
                  <a:srgbClr val="000000"/>
                </a:solidFill>
              </a:rPr>
              <a:t>Interoperability</a:t>
            </a:r>
            <a:r>
              <a:rPr lang="en">
                <a:solidFill>
                  <a:srgbClr val="000000"/>
                </a:solidFill>
              </a:rPr>
              <a:t>	- koriste li se uobičajeni </a:t>
            </a:r>
            <a:r>
              <a:rPr lang="en" b="1">
                <a:solidFill>
                  <a:srgbClr val="000000"/>
                </a:solidFill>
              </a:rPr>
              <a:t>standardi</a:t>
            </a:r>
            <a:r>
              <a:rPr lang="en">
                <a:solidFill>
                  <a:srgbClr val="000000"/>
                </a:solidFill>
              </a:rPr>
              <a:t>?</a:t>
            </a:r>
            <a:endParaRPr>
              <a:solidFill>
                <a:srgbClr val="000000"/>
              </a:solidFill>
            </a:endParaRPr>
          </a:p>
          <a:p>
            <a:pPr>
              <a:buClr>
                <a:srgbClr val="000000"/>
              </a:buClr>
            </a:pPr>
            <a:r>
              <a:rPr lang="en" b="1">
                <a:solidFill>
                  <a:srgbClr val="000000"/>
                </a:solidFill>
              </a:rPr>
              <a:t>Reusability</a:t>
            </a:r>
            <a:r>
              <a:rPr lang="en">
                <a:solidFill>
                  <a:srgbClr val="000000"/>
                </a:solidFill>
              </a:rPr>
              <a:t>	- jesu li podaci dobro </a:t>
            </a:r>
            <a:r>
              <a:rPr lang="en" b="1">
                <a:solidFill>
                  <a:srgbClr val="000000"/>
                </a:solidFill>
              </a:rPr>
              <a:t>dokumentirani</a:t>
            </a:r>
            <a:r>
              <a:rPr lang="en">
                <a:solidFill>
                  <a:srgbClr val="000000"/>
                </a:solidFill>
              </a:rPr>
              <a:t>, koriste li se adekvatne </a:t>
            </a:r>
            <a:r>
              <a:rPr lang="en" b="1">
                <a:solidFill>
                  <a:srgbClr val="000000"/>
                </a:solidFill>
              </a:rPr>
              <a:t>licencije</a:t>
            </a:r>
            <a:r>
              <a:rPr lang="en">
                <a:solidFill>
                  <a:srgbClr val="000000"/>
                </a:solidFill>
              </a:rPr>
              <a:t>?</a:t>
            </a:r>
            <a:endParaRPr>
              <a:solidFill>
                <a:srgbClr val="000000"/>
              </a:solidFill>
            </a:endParaRPr>
          </a:p>
        </p:txBody>
      </p:sp>
    </p:spTree>
    <p:extLst>
      <p:ext uri="{BB962C8B-B14F-4D97-AF65-F5344CB8AC3E}">
        <p14:creationId xmlns:p14="http://schemas.microsoft.com/office/powerpoint/2010/main" val="3152436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3"/>
          <p:cNvPicPr preferRelativeResize="0"/>
          <p:nvPr/>
        </p:nvPicPr>
        <p:blipFill>
          <a:blip r:embed="rId3">
            <a:alphaModFix/>
          </a:blip>
          <a:stretch>
            <a:fillRect/>
          </a:stretch>
        </p:blipFill>
        <p:spPr>
          <a:xfrm>
            <a:off x="0" y="-3535644"/>
            <a:ext cx="16256000" cy="12679643"/>
          </a:xfrm>
          <a:prstGeom prst="rect">
            <a:avLst/>
          </a:prstGeom>
          <a:noFill/>
          <a:ln>
            <a:noFill/>
          </a:ln>
        </p:spPr>
      </p:pic>
      <p:sp>
        <p:nvSpPr>
          <p:cNvPr id="195" name="Google Shape;195;p33"/>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solidFill>
                  <a:srgbClr val="FFFFFF"/>
                </a:solidFill>
              </a:rPr>
              <a:t>Odgovornost</a:t>
            </a:r>
            <a:endParaRPr>
              <a:solidFill>
                <a:srgbClr val="FFFFFF"/>
              </a:solidFill>
            </a:endParaRPr>
          </a:p>
        </p:txBody>
      </p:sp>
      <p:sp>
        <p:nvSpPr>
          <p:cNvPr id="196" name="Google Shape;196;p33"/>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a:buClr>
                <a:srgbClr val="666666"/>
              </a:buClr>
            </a:pPr>
            <a:r>
              <a:rPr lang="en">
                <a:solidFill>
                  <a:srgbClr val="666666"/>
                </a:solidFill>
                <a:highlight>
                  <a:srgbClr val="F3F3F3"/>
                </a:highlight>
              </a:rPr>
              <a:t>Preko 90% generiranih podataka u povijesti čovječanstva nastalo je u proteklih par godina </a:t>
            </a:r>
            <a:r>
              <a:rPr lang="en" sz="1778">
                <a:solidFill>
                  <a:srgbClr val="666666"/>
                </a:solidFill>
                <a:highlight>
                  <a:srgbClr val="F3F3F3"/>
                </a:highlight>
              </a:rPr>
              <a:t>[ </a:t>
            </a:r>
            <a:r>
              <a:rPr lang="en" sz="1778" u="sng">
                <a:solidFill>
                  <a:srgbClr val="666666"/>
                </a:solidFill>
                <a:highlight>
                  <a:srgbClr val="F3F3F3"/>
                </a:highlight>
                <a:hlinkClick r:id="rId4"/>
              </a:rPr>
              <a:t>https://discover.sap.com/human-face-big-data/en_us/index.html</a:t>
            </a:r>
            <a:r>
              <a:rPr lang="en" sz="1778">
                <a:solidFill>
                  <a:srgbClr val="666666"/>
                </a:solidFill>
                <a:highlight>
                  <a:srgbClr val="F3F3F3"/>
                </a:highlight>
              </a:rPr>
              <a:t> ]</a:t>
            </a:r>
            <a:r>
              <a:rPr lang="en">
                <a:solidFill>
                  <a:srgbClr val="666666"/>
                </a:solidFill>
                <a:highlight>
                  <a:srgbClr val="F3F3F3"/>
                </a:highlight>
              </a:rPr>
              <a:t/>
            </a:r>
            <a:br>
              <a:rPr lang="en">
                <a:solidFill>
                  <a:srgbClr val="666666"/>
                </a:solidFill>
                <a:highlight>
                  <a:srgbClr val="F3F3F3"/>
                </a:highlight>
              </a:rPr>
            </a:br>
            <a:endParaRPr>
              <a:solidFill>
                <a:srgbClr val="666666"/>
              </a:solidFill>
              <a:highlight>
                <a:srgbClr val="F3F3F3"/>
              </a:highlight>
            </a:endParaRPr>
          </a:p>
          <a:p>
            <a:pPr>
              <a:buClr>
                <a:srgbClr val="666666"/>
              </a:buClr>
            </a:pPr>
            <a:r>
              <a:rPr lang="en">
                <a:solidFill>
                  <a:srgbClr val="666666"/>
                </a:solidFill>
                <a:highlight>
                  <a:srgbClr val="F3F3F3"/>
                </a:highlight>
              </a:rPr>
              <a:t>Analiziramo ih, objavljujemo radove, napredujemo u znanstvenim zvanjima</a:t>
            </a:r>
            <a:br>
              <a:rPr lang="en">
                <a:solidFill>
                  <a:srgbClr val="666666"/>
                </a:solidFill>
                <a:highlight>
                  <a:srgbClr val="F3F3F3"/>
                </a:highlight>
              </a:rPr>
            </a:br>
            <a:endParaRPr>
              <a:solidFill>
                <a:srgbClr val="666666"/>
              </a:solidFill>
              <a:highlight>
                <a:srgbClr val="F3F3F3"/>
              </a:highlight>
            </a:endParaRPr>
          </a:p>
          <a:p>
            <a:pPr>
              <a:buClr>
                <a:srgbClr val="666666"/>
              </a:buClr>
            </a:pPr>
            <a:r>
              <a:rPr lang="en">
                <a:solidFill>
                  <a:srgbClr val="666666"/>
                </a:solidFill>
                <a:highlight>
                  <a:srgbClr val="F3F3F3"/>
                </a:highlight>
              </a:rPr>
              <a:t>Kako ćemo iskoristiti saznanja i spoznaje do kojih dolazimo?</a:t>
            </a:r>
            <a:endParaRPr>
              <a:solidFill>
                <a:srgbClr val="666666"/>
              </a:solidFill>
              <a:highlight>
                <a:srgbClr val="F3F3F3"/>
              </a:highlight>
            </a:endParaRPr>
          </a:p>
        </p:txBody>
      </p:sp>
      <p:sp>
        <p:nvSpPr>
          <p:cNvPr id="197" name="Google Shape;197;p33"/>
          <p:cNvSpPr txBox="1"/>
          <p:nvPr/>
        </p:nvSpPr>
        <p:spPr>
          <a:xfrm>
            <a:off x="11426711" y="7910800"/>
            <a:ext cx="4539200" cy="800000"/>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pPr>
            <a:r>
              <a:rPr lang="en" sz="1956" i="1">
                <a:solidFill>
                  <a:srgbClr val="FFFFFF"/>
                </a:solidFill>
                <a:latin typeface="Arial"/>
                <a:cs typeface="Arial"/>
                <a:sym typeface="Arial"/>
              </a:rPr>
              <a:t>1873. Claude Monet – Poppies</a:t>
            </a:r>
            <a:endParaRPr sz="2489">
              <a:solidFill>
                <a:srgbClr val="FFFFFF"/>
              </a:solidFill>
              <a:latin typeface="Arial"/>
              <a:cs typeface="Arial"/>
              <a:sym typeface="Arial"/>
            </a:endParaRPr>
          </a:p>
        </p:txBody>
      </p:sp>
    </p:spTree>
    <p:extLst>
      <p:ext uri="{BB962C8B-B14F-4D97-AF65-F5344CB8AC3E}">
        <p14:creationId xmlns:p14="http://schemas.microsoft.com/office/powerpoint/2010/main" val="20340317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4"/>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endParaRPr/>
          </a:p>
        </p:txBody>
      </p:sp>
      <p:sp>
        <p:nvSpPr>
          <p:cNvPr id="203" name="Google Shape;203;p34"/>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spcAft>
                <a:spcPts val="2844"/>
              </a:spcAft>
              <a:buNone/>
            </a:pPr>
            <a:endParaRPr/>
          </a:p>
        </p:txBody>
      </p:sp>
      <p:pic>
        <p:nvPicPr>
          <p:cNvPr id="204" name="Google Shape;204;p34"/>
          <p:cNvPicPr preferRelativeResize="0"/>
          <p:nvPr/>
        </p:nvPicPr>
        <p:blipFill>
          <a:blip r:embed="rId3">
            <a:alphaModFix/>
          </a:blip>
          <a:stretch>
            <a:fillRect/>
          </a:stretch>
        </p:blipFill>
        <p:spPr>
          <a:xfrm>
            <a:off x="0" y="1"/>
            <a:ext cx="16256000" cy="9143988"/>
          </a:xfrm>
          <a:prstGeom prst="rect">
            <a:avLst/>
          </a:prstGeom>
          <a:noFill/>
          <a:ln>
            <a:noFill/>
          </a:ln>
        </p:spPr>
      </p:pic>
      <p:sp>
        <p:nvSpPr>
          <p:cNvPr id="205" name="Google Shape;205;p34"/>
          <p:cNvSpPr txBox="1"/>
          <p:nvPr/>
        </p:nvSpPr>
        <p:spPr>
          <a:xfrm>
            <a:off x="7736267" y="8348267"/>
            <a:ext cx="8054933" cy="931200"/>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pPr>
            <a:r>
              <a:rPr lang="en" sz="2133" u="sng">
                <a:solidFill>
                  <a:srgbClr val="FFFFFF"/>
                </a:solidFill>
                <a:latin typeface="Arial"/>
                <a:cs typeface="Arial"/>
                <a:sym typeface="Arial"/>
                <a:hlinkClick r:id="rId4"/>
              </a:rPr>
              <a:t>https://pixabay.com/en/perspective-3d-triangle-circle-3785866/</a:t>
            </a:r>
            <a:r>
              <a:rPr lang="en" sz="2133">
                <a:solidFill>
                  <a:srgbClr val="FFFFFF"/>
                </a:solidFill>
                <a:latin typeface="Arial"/>
                <a:cs typeface="Arial"/>
                <a:sym typeface="Arial"/>
              </a:rPr>
              <a:t> </a:t>
            </a:r>
            <a:endParaRPr sz="2133">
              <a:solidFill>
                <a:srgbClr val="FFFFFF"/>
              </a:solidFill>
              <a:latin typeface="Arial"/>
              <a:cs typeface="Arial"/>
              <a:sym typeface="Arial"/>
            </a:endParaRPr>
          </a:p>
        </p:txBody>
      </p:sp>
      <p:sp>
        <p:nvSpPr>
          <p:cNvPr id="206" name="Google Shape;206;p34"/>
          <p:cNvSpPr txBox="1"/>
          <p:nvPr/>
        </p:nvSpPr>
        <p:spPr>
          <a:xfrm>
            <a:off x="12961644" y="669067"/>
            <a:ext cx="2492800" cy="3929067"/>
          </a:xfrm>
          <a:prstGeom prst="rect">
            <a:avLst/>
          </a:prstGeom>
          <a:noFill/>
          <a:ln>
            <a:noFill/>
          </a:ln>
        </p:spPr>
        <p:txBody>
          <a:bodyPr spcFirstLastPara="1" wrap="square" lIns="162533" tIns="162533" rIns="162533" bIns="162533" anchor="t" anchorCtr="0">
            <a:noAutofit/>
          </a:bodyPr>
          <a:lstStyle/>
          <a:p>
            <a:pPr algn="r" defTabSz="1625620" hangingPunct="1">
              <a:buClr>
                <a:srgbClr val="000000"/>
              </a:buClr>
            </a:pPr>
            <a:r>
              <a:rPr lang="en" b="1">
                <a:solidFill>
                  <a:srgbClr val="FFFFFF"/>
                </a:solidFill>
                <a:latin typeface="Arial"/>
                <a:cs typeface="Arial"/>
                <a:sym typeface="Arial"/>
              </a:rPr>
              <a:t>Pitanja</a:t>
            </a:r>
            <a:endParaRPr b="1">
              <a:solidFill>
                <a:srgbClr val="FFFFFF"/>
              </a:solidFill>
              <a:latin typeface="Arial"/>
              <a:cs typeface="Arial"/>
              <a:sym typeface="Arial"/>
            </a:endParaRPr>
          </a:p>
          <a:p>
            <a:pPr algn="r" defTabSz="1625620" hangingPunct="1">
              <a:buClr>
                <a:srgbClr val="000000"/>
              </a:buClr>
            </a:pPr>
            <a:endParaRPr b="1">
              <a:solidFill>
                <a:srgbClr val="FFFFFF"/>
              </a:solidFill>
              <a:latin typeface="Arial"/>
              <a:cs typeface="Arial"/>
              <a:sym typeface="Arial"/>
            </a:endParaRPr>
          </a:p>
          <a:p>
            <a:pPr algn="r" defTabSz="1625620" hangingPunct="1">
              <a:buClr>
                <a:srgbClr val="000000"/>
              </a:buClr>
            </a:pPr>
            <a:r>
              <a:rPr lang="en" b="1">
                <a:solidFill>
                  <a:srgbClr val="FFFFFF"/>
                </a:solidFill>
                <a:latin typeface="Arial"/>
                <a:cs typeface="Arial"/>
                <a:sym typeface="Arial"/>
              </a:rPr>
              <a:t>Komentari</a:t>
            </a:r>
            <a:endParaRPr b="1">
              <a:solidFill>
                <a:srgbClr val="FFFFFF"/>
              </a:solidFill>
              <a:latin typeface="Arial"/>
              <a:cs typeface="Arial"/>
              <a:sym typeface="Arial"/>
            </a:endParaRPr>
          </a:p>
          <a:p>
            <a:pPr algn="r" defTabSz="1625620" hangingPunct="1">
              <a:buClr>
                <a:srgbClr val="000000"/>
              </a:buClr>
            </a:pPr>
            <a:endParaRPr b="1">
              <a:solidFill>
                <a:srgbClr val="FFFFFF"/>
              </a:solidFill>
              <a:latin typeface="Arial"/>
              <a:cs typeface="Arial"/>
              <a:sym typeface="Arial"/>
            </a:endParaRPr>
          </a:p>
          <a:p>
            <a:pPr algn="r" defTabSz="1625620" hangingPunct="1">
              <a:buClr>
                <a:srgbClr val="000000"/>
              </a:buClr>
            </a:pPr>
            <a:r>
              <a:rPr lang="en" b="1">
                <a:solidFill>
                  <a:srgbClr val="FFFFFF"/>
                </a:solidFill>
                <a:latin typeface="Arial"/>
                <a:cs typeface="Arial"/>
                <a:sym typeface="Arial"/>
              </a:rPr>
              <a:t>Kritike</a:t>
            </a:r>
            <a:endParaRPr b="1">
              <a:solidFill>
                <a:srgbClr val="FFFFFF"/>
              </a:solidFill>
              <a:latin typeface="Arial"/>
              <a:cs typeface="Arial"/>
              <a:sym typeface="Arial"/>
            </a:endParaRPr>
          </a:p>
          <a:p>
            <a:pPr algn="r" defTabSz="1625620" hangingPunct="1">
              <a:buClr>
                <a:srgbClr val="000000"/>
              </a:buClr>
            </a:pPr>
            <a:endParaRPr b="1">
              <a:solidFill>
                <a:srgbClr val="FFFFFF"/>
              </a:solidFill>
              <a:latin typeface="Arial"/>
              <a:cs typeface="Arial"/>
              <a:sym typeface="Arial"/>
            </a:endParaRPr>
          </a:p>
          <a:p>
            <a:pPr algn="r" defTabSz="1625620" hangingPunct="1">
              <a:buClr>
                <a:srgbClr val="000000"/>
              </a:buClr>
            </a:pPr>
            <a:r>
              <a:rPr lang="en" b="1">
                <a:solidFill>
                  <a:srgbClr val="FFFFFF"/>
                </a:solidFill>
                <a:latin typeface="Arial"/>
                <a:cs typeface="Arial"/>
                <a:sym typeface="Arial"/>
              </a:rPr>
              <a:t>Iskustva</a:t>
            </a:r>
            <a:endParaRPr b="1">
              <a:solidFill>
                <a:srgbClr val="FFFFFF"/>
              </a:solidFill>
              <a:latin typeface="Arial"/>
              <a:cs typeface="Arial"/>
              <a:sym typeface="Arial"/>
            </a:endParaRPr>
          </a:p>
        </p:txBody>
      </p:sp>
    </p:spTree>
    <p:extLst>
      <p:ext uri="{BB962C8B-B14F-4D97-AF65-F5344CB8AC3E}">
        <p14:creationId xmlns:p14="http://schemas.microsoft.com/office/powerpoint/2010/main" val="14801808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0000" lnSpcReduction="20000"/>
          </a:bodyPr>
          <a:lstStyle/>
          <a:p>
            <a:r>
              <a:rPr lang="en-US" dirty="0" err="1"/>
              <a:t>Vrednovanje</a:t>
            </a:r>
            <a:r>
              <a:rPr lang="en-US" dirty="0"/>
              <a:t> </a:t>
            </a:r>
            <a:r>
              <a:rPr lang="en-US" dirty="0" err="1"/>
              <a:t>i</a:t>
            </a:r>
            <a:r>
              <a:rPr lang="en-US" dirty="0"/>
              <a:t> </a:t>
            </a:r>
            <a:r>
              <a:rPr lang="en-US" dirty="0" err="1"/>
              <a:t>prosudba</a:t>
            </a:r>
            <a:r>
              <a:rPr lang="en-US" dirty="0"/>
              <a:t> </a:t>
            </a:r>
            <a:r>
              <a:rPr lang="en-US" dirty="0" err="1"/>
              <a:t>znanstvenog</a:t>
            </a:r>
            <a:r>
              <a:rPr lang="en-US" dirty="0"/>
              <a:t> </a:t>
            </a:r>
            <a:r>
              <a:rPr lang="en-US" dirty="0" err="1"/>
              <a:t>rada</a:t>
            </a:r>
            <a:r>
              <a:rPr lang="en-US" dirty="0"/>
              <a:t> u </a:t>
            </a:r>
            <a:r>
              <a:rPr lang="en-US" dirty="0" err="1"/>
              <a:t>kontekstu</a:t>
            </a:r>
            <a:r>
              <a:rPr lang="en-US" dirty="0"/>
              <a:t> </a:t>
            </a:r>
            <a:r>
              <a:rPr lang="en-US" dirty="0" err="1"/>
              <a:t>otvorenosti</a:t>
            </a:r>
            <a:endParaRPr lang="en-US" dirty="0"/>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6"/>
          </p:nvPr>
        </p:nvSpPr>
        <p:spPr/>
        <p:txBody>
          <a:bodyPr>
            <a:normAutofit fontScale="92500" lnSpcReduction="20000"/>
          </a:bodyPr>
          <a:lstStyle/>
          <a:p>
            <a:r>
              <a:rPr lang="hr-HR" dirty="0" smtClean="0"/>
              <a:t>izv. prof. dr. </a:t>
            </a:r>
            <a:r>
              <a:rPr lang="hr-HR" dirty="0" err="1" smtClean="0"/>
              <a:t>sc</a:t>
            </a:r>
            <a:r>
              <a:rPr lang="hr-HR" dirty="0" smtClean="0"/>
              <a:t>. Jadranka Stojanovski</a:t>
            </a:r>
            <a:endParaRPr lang="en-US" dirty="0"/>
          </a:p>
        </p:txBody>
      </p:sp>
      <p:sp>
        <p:nvSpPr>
          <p:cNvPr id="5" name="Text Placeholder 4"/>
          <p:cNvSpPr>
            <a:spLocks noGrp="1"/>
          </p:cNvSpPr>
          <p:nvPr>
            <p:ph type="body" sz="quarter" idx="17"/>
          </p:nvPr>
        </p:nvSpPr>
        <p:spPr/>
        <p:txBody>
          <a:bodyPr/>
          <a:lstStyle/>
          <a:p>
            <a:r>
              <a:rPr lang="hr-HR" dirty="0" smtClean="0"/>
              <a:t>Sveučilište u Zadru/Institut Ruđer Bošković</a:t>
            </a:r>
            <a:endParaRPr lang="en-US" dirty="0"/>
          </a:p>
        </p:txBody>
      </p:sp>
      <p:sp>
        <p:nvSpPr>
          <p:cNvPr id="6" name="Footer Placeholder 5"/>
          <p:cNvSpPr>
            <a:spLocks noGrp="1"/>
          </p:cNvSpPr>
          <p:nvPr>
            <p:ph type="ftr" sz="quarter" idx="18"/>
          </p:nvPr>
        </p:nvSpPr>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1800" b="0" i="0" u="none" strike="noStrike" kern="0" cap="none" spc="0" normalizeH="0" baseline="0" noProof="0" dirty="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793300196"/>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hr-HR" dirty="0" smtClean="0"/>
              <a:t>kvalitativna</a:t>
            </a:r>
          </a:p>
          <a:p>
            <a:pPr lvl="1"/>
            <a:r>
              <a:rPr lang="hr-HR" dirty="0" smtClean="0"/>
              <a:t>recenzijski postupak (prije, za vrijeme i nakon objave rada)</a:t>
            </a:r>
          </a:p>
          <a:p>
            <a:r>
              <a:rPr lang="hr-HR" dirty="0" smtClean="0"/>
              <a:t>kvantitativna</a:t>
            </a:r>
          </a:p>
          <a:p>
            <a:pPr lvl="1"/>
            <a:r>
              <a:rPr lang="hr-HR" dirty="0" smtClean="0"/>
              <a:t>broj radova</a:t>
            </a:r>
          </a:p>
          <a:p>
            <a:pPr lvl="1"/>
            <a:r>
              <a:rPr lang="hr-HR" dirty="0" smtClean="0"/>
              <a:t>citati</a:t>
            </a:r>
          </a:p>
          <a:p>
            <a:pPr lvl="1"/>
            <a:r>
              <a:rPr lang="hr-HR" dirty="0" err="1" smtClean="0"/>
              <a:t>ko</a:t>
            </a:r>
            <a:r>
              <a:rPr lang="hr-HR" dirty="0" smtClean="0"/>
              <a:t>-citatne i </a:t>
            </a:r>
            <a:r>
              <a:rPr lang="hr-HR" dirty="0" err="1" smtClean="0"/>
              <a:t>ko</a:t>
            </a:r>
            <a:r>
              <a:rPr lang="hr-HR" dirty="0" smtClean="0"/>
              <a:t>-autorske analize</a:t>
            </a:r>
          </a:p>
          <a:p>
            <a:pPr lvl="1"/>
            <a:r>
              <a:rPr lang="hr-HR" dirty="0" smtClean="0"/>
              <a:t>različiti metrički pokazatelji</a:t>
            </a:r>
          </a:p>
          <a:p>
            <a:pPr lvl="1"/>
            <a:r>
              <a:rPr lang="hr-HR" dirty="0" smtClean="0"/>
              <a:t>korištenje (posjeti i preuzimanja)</a:t>
            </a:r>
          </a:p>
          <a:p>
            <a:endParaRPr lang="hr-HR" dirty="0"/>
          </a:p>
        </p:txBody>
      </p:sp>
      <p:sp>
        <p:nvSpPr>
          <p:cNvPr id="8" name="Text Placeholder 7"/>
          <p:cNvSpPr>
            <a:spLocks noGrp="1"/>
          </p:cNvSpPr>
          <p:nvPr>
            <p:ph type="body" sz="quarter" idx="21"/>
          </p:nvPr>
        </p:nvSpPr>
        <p:spPr/>
        <p:txBody>
          <a:bodyPr/>
          <a:lstStyle/>
          <a:p>
            <a:r>
              <a:rPr lang="hr-HR" dirty="0" smtClean="0"/>
              <a:t>Osnovne vrste</a:t>
            </a:r>
            <a:endParaRPr lang="hr-HR" dirty="0"/>
          </a:p>
        </p:txBody>
      </p:sp>
      <p:sp>
        <p:nvSpPr>
          <p:cNvPr id="6" name="Footer Placeholder 5"/>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1051434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a:t>Preporuke Europske komisije (2012, 2018)</a:t>
            </a:r>
          </a:p>
        </p:txBody>
      </p:sp>
      <p:sp>
        <p:nvSpPr>
          <p:cNvPr id="3" name="Text Placeholder 2"/>
          <p:cNvSpPr>
            <a:spLocks noGrp="1"/>
          </p:cNvSpPr>
          <p:nvPr>
            <p:ph type="body" sz="quarter" idx="19"/>
          </p:nvPr>
        </p:nvSpPr>
        <p:spPr/>
        <p:txBody>
          <a:bodyPr>
            <a:normAutofit/>
          </a:bodyPr>
          <a:lstStyle/>
          <a:p>
            <a:r>
              <a:rPr lang="hr-HR" b="1" dirty="0"/>
              <a:t>PREPORUKA KOMISIJE (EU) </a:t>
            </a:r>
            <a:r>
              <a:rPr lang="hr-HR" b="1" dirty="0" smtClean="0"/>
              <a:t>2018/790 o </a:t>
            </a:r>
            <a:r>
              <a:rPr lang="hr-HR" b="1" dirty="0"/>
              <a:t>pristupu znanstvenim informacijama i njihovu </a:t>
            </a:r>
            <a:r>
              <a:rPr lang="hr-HR" b="1" dirty="0" smtClean="0"/>
              <a:t>čuvanju (</a:t>
            </a:r>
            <a:r>
              <a:rPr lang="az-Cyrl-AZ" b="1" dirty="0"/>
              <a:t>о</a:t>
            </a:r>
            <a:r>
              <a:rPr lang="hr-HR" b="1" dirty="0"/>
              <a:t>d 25. travnja 2018</a:t>
            </a:r>
            <a:r>
              <a:rPr lang="hr-HR" b="1" dirty="0" smtClean="0"/>
              <a:t>.)</a:t>
            </a:r>
          </a:p>
          <a:p>
            <a:r>
              <a:rPr lang="hr-HR" dirty="0" smtClean="0"/>
              <a:t>Naglašava </a:t>
            </a:r>
            <a:r>
              <a:rPr lang="hr-HR" dirty="0"/>
              <a:t>se važnost širenja podataka kao katalizatora gospodarskog rasta, inovacija i digitalizacije u svim granama </a:t>
            </a:r>
            <a:r>
              <a:rPr lang="hr-HR" dirty="0" smtClean="0"/>
              <a:t>gospodarstva </a:t>
            </a:r>
            <a:r>
              <a:rPr lang="hr-HR" dirty="0"/>
              <a:t>te društvo u </a:t>
            </a:r>
            <a:r>
              <a:rPr lang="hr-HR" dirty="0" smtClean="0"/>
              <a:t>cjelini.</a:t>
            </a:r>
          </a:p>
          <a:p>
            <a:r>
              <a:rPr lang="hr-HR" dirty="0"/>
              <a:t>Prepoznaje se da veliki podaci i računalstvo visoke učinkovitosti dovode do promjena u metodama istraživanja i prenošenja znanja u okviru prelaska na učinkovitiju i pristupačniju otvorenu </a:t>
            </a:r>
            <a:r>
              <a:rPr lang="hr-HR" dirty="0" smtClean="0"/>
              <a:t>znanost.</a:t>
            </a:r>
            <a:endParaRPr lang="hr-HR" b="1" dirty="0"/>
          </a:p>
          <a:p>
            <a:endParaRPr lang="hr-HR" dirty="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766427468"/>
      </p:ext>
    </p:extLst>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hr-HR" dirty="0" smtClean="0"/>
              <a:t>Recenzijski postupak</a:t>
            </a:r>
            <a:endParaRPr lang="hr-HR" dirty="0"/>
          </a:p>
        </p:txBody>
      </p:sp>
      <p:sp>
        <p:nvSpPr>
          <p:cNvPr id="6" name="Text Placeholder 5"/>
          <p:cNvSpPr>
            <a:spLocks noGrp="1"/>
          </p:cNvSpPr>
          <p:nvPr>
            <p:ph type="body" sz="quarter" idx="11"/>
          </p:nvPr>
        </p:nvSpPr>
        <p:spPr/>
        <p:txBody>
          <a:bodyPr/>
          <a:lstStyle/>
          <a:p>
            <a:endParaRPr lang="hr-HR"/>
          </a:p>
        </p:txBody>
      </p:sp>
      <p:sp>
        <p:nvSpPr>
          <p:cNvPr id="4" name="Footer Placeholder 3"/>
          <p:cNvSpPr>
            <a:spLocks noGrp="1"/>
          </p:cNvSpPr>
          <p:nvPr>
            <p:ph type="ftr" sz="quarter" idx="4294967295"/>
          </p:nvPr>
        </p:nvSpPr>
        <p:spPr>
          <a:xfrm>
            <a:off x="7966075" y="8415338"/>
            <a:ext cx="8289925" cy="376237"/>
          </a:xfr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pt-BR" sz="1600" b="0" i="0" u="none" strike="noStrike" kern="0" cap="none" spc="-8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600" b="0" i="0" u="none" strike="noStrike" kern="0" cap="none" spc="-8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1971668840"/>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1"/>
          </p:nvPr>
        </p:nvSpPr>
        <p:spPr/>
        <p:txBody>
          <a:bodyPr>
            <a:normAutofit lnSpcReduction="10000"/>
          </a:bodyPr>
          <a:lstStyle/>
          <a:p>
            <a:r>
              <a:rPr lang="hr-HR" dirty="0"/>
              <a:t>ocjenjivanje rezultata istraživanja u odnosu na kompetencije, značaj i originalnost, koje provode kvalificirani stručnjaci</a:t>
            </a:r>
          </a:p>
          <a:p>
            <a:r>
              <a:rPr lang="hr-HR" dirty="0"/>
              <a:t>okosnica cijelog sustava znanstvenog izdavaštva</a:t>
            </a:r>
          </a:p>
          <a:p>
            <a:r>
              <a:rPr lang="hr-HR" dirty="0"/>
              <a:t>najčešće uključuje recenziju najmanje dva anonimna </a:t>
            </a:r>
            <a:r>
              <a:rPr lang="hr-HR" dirty="0" smtClean="0"/>
              <a:t> recenzenta</a:t>
            </a:r>
            <a:r>
              <a:rPr lang="hr-HR" dirty="0"/>
              <a:t>, a u idealnoj situaciji to su dobronamjerni kolege iz uskog znanstvenog područja čiji je osnovni zadatak da rad učine boljim</a:t>
            </a:r>
          </a:p>
          <a:p>
            <a:r>
              <a:rPr lang="hr-HR" dirty="0"/>
              <a:t>u praksi je recenzijski postupak vrlo daleko od ovog </a:t>
            </a:r>
            <a:r>
              <a:rPr lang="hr-HR" dirty="0" smtClean="0"/>
              <a:t> koncepta</a:t>
            </a:r>
            <a:r>
              <a:rPr lang="hr-HR" dirty="0"/>
              <a:t>, a za autore radova </a:t>
            </a:r>
            <a:r>
              <a:rPr lang="hr-HR" dirty="0" smtClean="0"/>
              <a:t>nerijetko stresan</a:t>
            </a:r>
            <a:endParaRPr lang="hr-HR" dirty="0"/>
          </a:p>
          <a:p>
            <a:endParaRPr lang="hr-HR" dirty="0"/>
          </a:p>
        </p:txBody>
      </p:sp>
      <p:sp>
        <p:nvSpPr>
          <p:cNvPr id="2" name="Text Placeholder 1"/>
          <p:cNvSpPr>
            <a:spLocks noGrp="1"/>
          </p:cNvSpPr>
          <p:nvPr>
            <p:ph type="body" sz="quarter" idx="21"/>
          </p:nvPr>
        </p:nvSpPr>
        <p:spPr/>
        <p:txBody>
          <a:bodyPr/>
          <a:lstStyle/>
          <a:p>
            <a:r>
              <a:rPr lang="hr-HR" dirty="0"/>
              <a:t>Recenzijski postupak</a:t>
            </a:r>
          </a:p>
        </p:txBody>
      </p:sp>
    </p:spTree>
    <p:extLst>
      <p:ext uri="{BB962C8B-B14F-4D97-AF65-F5344CB8AC3E}">
        <p14:creationId xmlns:p14="http://schemas.microsoft.com/office/powerpoint/2010/main" val="4002590281"/>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p:txBody>
          <a:bodyPr>
            <a:normAutofit fontScale="77500" lnSpcReduction="20000"/>
          </a:bodyPr>
          <a:lstStyle/>
          <a:p>
            <a:r>
              <a:rPr lang="hr-HR" dirty="0" smtClean="0"/>
              <a:t>recenzenti se nerijetko ne slažu međusobno (kada se radi o prihvaćanju ili odbijanju određenog rada)</a:t>
            </a:r>
          </a:p>
          <a:p>
            <a:pPr lvl="0"/>
            <a:r>
              <a:rPr lang="hr-HR" dirty="0"/>
              <a:t>recenzentu je najčešće na raspolaganju samo rukopis – nemogućnost uvida u istraživačke podatke i ostale materijale ima kao posljedicu vrlo teško prepoznavanje lažiranih, izmišljenih ili krivo interpretiranih </a:t>
            </a:r>
            <a:r>
              <a:rPr lang="hr-HR" dirty="0" smtClean="0"/>
              <a:t>podataka</a:t>
            </a:r>
          </a:p>
          <a:p>
            <a:r>
              <a:rPr lang="hr-HR" dirty="0"/>
              <a:t>recenzent se može zalagati samo za svoje viđenje istraživačkog problema i/ili može odbiti rad teme kojom se osobno </a:t>
            </a:r>
            <a:r>
              <a:rPr lang="hr-HR" dirty="0" smtClean="0"/>
              <a:t>bavi</a:t>
            </a:r>
            <a:endParaRPr lang="hr-HR" dirty="0"/>
          </a:p>
          <a:p>
            <a:r>
              <a:rPr lang="hr-HR" dirty="0" smtClean="0"/>
              <a:t>ne unaprjeđuju kvalitetu rada (barem ne u dovoljnoj mjeri) – </a:t>
            </a:r>
            <a:r>
              <a:rPr lang="hr-HR" dirty="0" err="1" smtClean="0"/>
              <a:t>Cochrane</a:t>
            </a:r>
            <a:r>
              <a:rPr lang="hr-HR" dirty="0" smtClean="0"/>
              <a:t> studije</a:t>
            </a:r>
          </a:p>
          <a:p>
            <a:r>
              <a:rPr lang="hr-HR" dirty="0" smtClean="0"/>
              <a:t>spor, skup, nepouzdan, subjektivan (</a:t>
            </a:r>
            <a:r>
              <a:rPr lang="hr-HR" dirty="0" err="1" smtClean="0"/>
              <a:t>Wager&amp;Jefferson</a:t>
            </a:r>
            <a:r>
              <a:rPr lang="hr-HR" dirty="0" smtClean="0"/>
              <a:t>, 2001)</a:t>
            </a:r>
          </a:p>
          <a:p>
            <a:pPr lvl="0"/>
            <a:r>
              <a:rPr lang="hr-HR" dirty="0" smtClean="0"/>
              <a:t>nedostupna </a:t>
            </a:r>
            <a:r>
              <a:rPr lang="hr-HR" dirty="0"/>
              <a:t>recenzija ne može pozitivno utjecati na reputaciju </a:t>
            </a:r>
            <a:r>
              <a:rPr lang="hr-HR" dirty="0" smtClean="0"/>
              <a:t>recenzenta</a:t>
            </a:r>
          </a:p>
          <a:p>
            <a:r>
              <a:rPr lang="hr-HR" dirty="0"/>
              <a:t>autori sami sugeriraju recenzente, birajući one koji su im </a:t>
            </a:r>
            <a:r>
              <a:rPr lang="hr-HR" dirty="0" smtClean="0"/>
              <a:t>skloni</a:t>
            </a:r>
            <a:endParaRPr lang="hr-HR" dirty="0"/>
          </a:p>
          <a:p>
            <a:pPr lvl="0"/>
            <a:endParaRPr lang="hr-HR" dirty="0" smtClean="0"/>
          </a:p>
          <a:p>
            <a:endParaRPr lang="hr-HR" dirty="0"/>
          </a:p>
        </p:txBody>
      </p:sp>
      <p:sp>
        <p:nvSpPr>
          <p:cNvPr id="8" name="Text Placeholder 7"/>
          <p:cNvSpPr>
            <a:spLocks noGrp="1"/>
          </p:cNvSpPr>
          <p:nvPr>
            <p:ph type="body" sz="quarter" idx="21"/>
          </p:nvPr>
        </p:nvSpPr>
        <p:spPr/>
        <p:txBody>
          <a:bodyPr/>
          <a:lstStyle/>
          <a:p>
            <a:r>
              <a:rPr lang="hr-HR" dirty="0" smtClean="0"/>
              <a:t>Manjkavosti recenzijskog postupka</a:t>
            </a:r>
            <a:endParaRPr lang="hr-HR" dirty="0"/>
          </a:p>
        </p:txBody>
      </p:sp>
      <p:sp>
        <p:nvSpPr>
          <p:cNvPr id="9" name="TextBox 8"/>
          <p:cNvSpPr txBox="1"/>
          <p:nvPr/>
        </p:nvSpPr>
        <p:spPr>
          <a:xfrm rot="20665754">
            <a:off x="3738657" y="5764148"/>
            <a:ext cx="11608157" cy="2062103"/>
          </a:xfrm>
          <a:prstGeom prst="rect">
            <a:avLst/>
          </a:prstGeom>
          <a:solidFill>
            <a:schemeClr val="accent2">
              <a:lumMod val="40000"/>
              <a:lumOff val="60000"/>
            </a:schemeClr>
          </a:solidFill>
        </p:spPr>
        <p:txBody>
          <a:bodyPr wrap="square" rtlCol="0">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3200" b="0" i="0" u="none" strike="noStrike" kern="0" cap="none" spc="0" normalizeH="0" baseline="0" noProof="0" dirty="0" smtClean="0">
                <a:ln>
                  <a:noFill/>
                </a:ln>
                <a:solidFill>
                  <a:srgbClr val="000000"/>
                </a:solidFill>
                <a:effectLst/>
                <a:uLnTx/>
                <a:uFillTx/>
                <a:latin typeface="Helvetica Light"/>
                <a:sym typeface="Helvetica Light"/>
              </a:rPr>
              <a:t>Slučaj lažnih </a:t>
            </a:r>
            <a:r>
              <a:rPr kumimoji="0" lang="hr-HR" sz="3200" b="0" i="0" u="none" strike="noStrike" kern="0" cap="none" spc="0" normalizeH="0" baseline="0" noProof="0" dirty="0">
                <a:ln>
                  <a:noFill/>
                </a:ln>
                <a:solidFill>
                  <a:srgbClr val="000000"/>
                </a:solidFill>
                <a:effectLst/>
                <a:uLnTx/>
                <a:uFillTx/>
                <a:latin typeface="Helvetica Light"/>
                <a:sym typeface="Helvetica Light"/>
              </a:rPr>
              <a:t>identiteta „recenzenata“, kako bi se recenzije dogovoreno odvijale isključivo u krugu određenog broja </a:t>
            </a:r>
            <a:r>
              <a:rPr kumimoji="0" lang="hr-HR" sz="3200" b="0" i="0" u="none" strike="noStrike" kern="0" cap="none" spc="0" normalizeH="0" baseline="0" noProof="0" dirty="0" smtClean="0">
                <a:ln>
                  <a:noFill/>
                </a:ln>
                <a:solidFill>
                  <a:srgbClr val="000000"/>
                </a:solidFill>
                <a:effectLst/>
                <a:uLnTx/>
                <a:uFillTx/>
                <a:latin typeface="Helvetica Light"/>
                <a:sym typeface="Helvetica Light"/>
              </a:rPr>
              <a:t>znanstvenika, </a:t>
            </a:r>
            <a:r>
              <a:rPr kumimoji="0" lang="hr-HR" sz="3200" b="0" i="0" u="none" strike="noStrike" kern="0" cap="none" spc="0" normalizeH="0" baseline="0" noProof="0" dirty="0">
                <a:ln>
                  <a:noFill/>
                </a:ln>
                <a:solidFill>
                  <a:srgbClr val="000000"/>
                </a:solidFill>
                <a:effectLst/>
                <a:uLnTx/>
                <a:uFillTx/>
                <a:latin typeface="Helvetica Light"/>
                <a:sym typeface="Helvetica Light"/>
              </a:rPr>
              <a:t>imao je za posljedicu retrakcije čak 60 radova iz časopisa </a:t>
            </a:r>
            <a:r>
              <a:rPr kumimoji="0" lang="hr-HR" sz="3200" b="0" i="1" u="none" strike="noStrike" kern="0" cap="none" spc="0" normalizeH="0" baseline="0" noProof="0" dirty="0">
                <a:ln>
                  <a:noFill/>
                </a:ln>
                <a:solidFill>
                  <a:srgbClr val="000000"/>
                </a:solidFill>
                <a:effectLst/>
                <a:uLnTx/>
                <a:uFillTx/>
                <a:latin typeface="Helvetica Light"/>
                <a:sym typeface="Helvetica Light"/>
              </a:rPr>
              <a:t>Journal of Vibration and Control</a:t>
            </a:r>
            <a:r>
              <a:rPr kumimoji="0" lang="hr-HR" sz="3200" b="0" i="0" u="none" strike="noStrike" kern="0" cap="none" spc="0" normalizeH="0" baseline="0" noProof="0" dirty="0">
                <a:ln>
                  <a:noFill/>
                </a:ln>
                <a:solidFill>
                  <a:srgbClr val="000000"/>
                </a:solidFill>
                <a:effectLst/>
                <a:uLnTx/>
                <a:uFillTx/>
                <a:latin typeface="Helvetica Light"/>
                <a:sym typeface="Helvetica Light"/>
              </a:rPr>
              <a:t>.</a:t>
            </a:r>
          </a:p>
        </p:txBody>
      </p:sp>
    </p:spTree>
    <p:extLst>
      <p:ext uri="{BB962C8B-B14F-4D97-AF65-F5344CB8AC3E}">
        <p14:creationId xmlns:p14="http://schemas.microsoft.com/office/powerpoint/2010/main" val="2096746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hr-HR" dirty="0" smtClean="0"/>
              <a:t>Otvorena recenzija</a:t>
            </a:r>
            <a:endParaRPr lang="hr-HR" dirty="0"/>
          </a:p>
        </p:txBody>
      </p:sp>
      <p:sp>
        <p:nvSpPr>
          <p:cNvPr id="6" name="Text Placeholder 5"/>
          <p:cNvSpPr>
            <a:spLocks noGrp="1"/>
          </p:cNvSpPr>
          <p:nvPr>
            <p:ph type="body" sz="quarter" idx="11"/>
          </p:nvPr>
        </p:nvSpPr>
        <p:spPr/>
        <p:txBody>
          <a:bodyPr/>
          <a:lstStyle/>
          <a:p>
            <a:endParaRPr lang="hr-HR"/>
          </a:p>
        </p:txBody>
      </p:sp>
      <p:sp>
        <p:nvSpPr>
          <p:cNvPr id="4" name="Footer Placeholder 3"/>
          <p:cNvSpPr>
            <a:spLocks noGrp="1"/>
          </p:cNvSpPr>
          <p:nvPr>
            <p:ph type="ftr" sz="quarter" idx="4294967295"/>
          </p:nvPr>
        </p:nvSpPr>
        <p:spPr>
          <a:xfrm>
            <a:off x="7966075" y="8415338"/>
            <a:ext cx="8289925" cy="376237"/>
          </a:xfr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pt-BR" sz="1600" b="0" i="0" u="none" strike="noStrike" kern="0" cap="none" spc="-8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600" b="0" i="0" u="none" strike="noStrike" kern="0" cap="none" spc="-8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2902626721"/>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1"/>
          </p:nvPr>
        </p:nvSpPr>
        <p:spPr/>
        <p:txBody>
          <a:bodyPr>
            <a:normAutofit fontScale="92500" lnSpcReduction="20000"/>
          </a:bodyPr>
          <a:lstStyle/>
          <a:p>
            <a:r>
              <a:rPr lang="hr-HR" dirty="0"/>
              <a:t>autor – aktivno sudjeluje</a:t>
            </a:r>
          </a:p>
          <a:p>
            <a:r>
              <a:rPr lang="hr-HR" dirty="0"/>
              <a:t>recenzent – javno objavljuje svoju recenziju</a:t>
            </a:r>
          </a:p>
          <a:p>
            <a:r>
              <a:rPr lang="hr-HR" dirty="0"/>
              <a:t>javnost – javno komentira</a:t>
            </a:r>
          </a:p>
          <a:p>
            <a:r>
              <a:rPr lang="hr-HR" dirty="0"/>
              <a:t>urednik odlučuje</a:t>
            </a:r>
          </a:p>
          <a:p>
            <a:endParaRPr lang="hr-HR" dirty="0"/>
          </a:p>
          <a:p>
            <a:pPr lvl="1"/>
            <a:r>
              <a:rPr lang="hr-HR" b="1" i="1" dirty="0"/>
              <a:t>bez anonimnosti - </a:t>
            </a:r>
            <a:r>
              <a:rPr lang="en-US" dirty="0"/>
              <a:t> </a:t>
            </a:r>
            <a:r>
              <a:rPr lang="hr-HR" dirty="0"/>
              <a:t> objavljivanje recenzije i/ili otkrivanje identiteta recenzenta</a:t>
            </a:r>
            <a:endParaRPr lang="hr-HR" dirty="0" smtClean="0"/>
          </a:p>
          <a:p>
            <a:r>
              <a:rPr lang="hr-HR" dirty="0" smtClean="0"/>
              <a:t>Primjeri: </a:t>
            </a:r>
            <a:r>
              <a:rPr lang="hr-HR" dirty="0" smtClean="0">
                <a:hlinkClick r:id="rId2"/>
              </a:rPr>
              <a:t>BMC </a:t>
            </a:r>
            <a:r>
              <a:rPr lang="hr-HR" dirty="0" err="1" smtClean="0">
                <a:hlinkClick r:id="rId2"/>
              </a:rPr>
              <a:t>Cancer</a:t>
            </a:r>
            <a:r>
              <a:rPr lang="hr-HR" dirty="0" smtClean="0"/>
              <a:t>, </a:t>
            </a:r>
            <a:r>
              <a:rPr lang="en-US" i="1" u="sng" dirty="0">
                <a:hlinkClick r:id="rId3"/>
              </a:rPr>
              <a:t>Biology Direct</a:t>
            </a:r>
            <a:r>
              <a:rPr lang="en-US" u="sng" dirty="0">
                <a:hlinkClick r:id="rId3"/>
              </a:rPr>
              <a:t>,</a:t>
            </a:r>
            <a:r>
              <a:rPr lang="en-US" u="sng" dirty="0">
                <a:hlinkClick r:id="rId4"/>
              </a:rPr>
              <a:t> </a:t>
            </a:r>
            <a:r>
              <a:rPr lang="en-US" i="1" u="sng" dirty="0">
                <a:hlinkClick r:id="rId4"/>
              </a:rPr>
              <a:t>Environmental Health</a:t>
            </a:r>
            <a:r>
              <a:rPr lang="en-US" dirty="0"/>
              <a:t>, </a:t>
            </a:r>
            <a:r>
              <a:rPr lang="en-US" i="1" u="sng" dirty="0" smtClean="0">
                <a:hlinkClick r:id="rId5"/>
              </a:rPr>
              <a:t>Trials</a:t>
            </a:r>
            <a:r>
              <a:rPr lang="hr-HR" i="1" dirty="0" smtClean="0"/>
              <a:t>, </a:t>
            </a:r>
            <a:r>
              <a:rPr lang="hr-HR" i="1" dirty="0">
                <a:hlinkClick r:id="rId6"/>
              </a:rPr>
              <a:t>BMJ </a:t>
            </a:r>
            <a:r>
              <a:rPr lang="hr-HR" i="1" dirty="0" smtClean="0">
                <a:hlinkClick r:id="rId6"/>
              </a:rPr>
              <a:t>Open</a:t>
            </a:r>
            <a:r>
              <a:rPr lang="hr-HR" i="1" dirty="0" smtClean="0"/>
              <a:t>, </a:t>
            </a:r>
            <a:r>
              <a:rPr lang="hr-HR" i="1" dirty="0" err="1">
                <a:hlinkClick r:id="rId7"/>
              </a:rPr>
              <a:t>the</a:t>
            </a:r>
            <a:r>
              <a:rPr lang="hr-HR" i="1" dirty="0">
                <a:hlinkClick r:id="rId7"/>
              </a:rPr>
              <a:t> European </a:t>
            </a:r>
            <a:r>
              <a:rPr lang="hr-HR" i="1" dirty="0" err="1">
                <a:hlinkClick r:id="rId7"/>
              </a:rPr>
              <a:t>Molecular</a:t>
            </a:r>
            <a:r>
              <a:rPr lang="hr-HR" i="1" dirty="0">
                <a:hlinkClick r:id="rId7"/>
              </a:rPr>
              <a:t> </a:t>
            </a:r>
            <a:r>
              <a:rPr lang="hr-HR" i="1" dirty="0" err="1" smtClean="0">
                <a:hlinkClick r:id="rId7"/>
              </a:rPr>
              <a:t>Biology</a:t>
            </a:r>
            <a:r>
              <a:rPr lang="hr-HR" i="1" dirty="0" smtClean="0">
                <a:hlinkClick r:id="rId7"/>
              </a:rPr>
              <a:t> </a:t>
            </a:r>
            <a:r>
              <a:rPr lang="hr-HR" i="1" dirty="0" err="1">
                <a:hlinkClick r:id="rId7"/>
              </a:rPr>
              <a:t>Organization</a:t>
            </a:r>
            <a:r>
              <a:rPr lang="hr-HR" dirty="0">
                <a:hlinkClick r:id="rId7"/>
              </a:rPr>
              <a:t> </a:t>
            </a:r>
            <a:r>
              <a:rPr lang="hr-HR" dirty="0" smtClean="0">
                <a:hlinkClick r:id="rId7"/>
              </a:rPr>
              <a:t>– EMBO</a:t>
            </a:r>
            <a:r>
              <a:rPr lang="hr-HR" dirty="0" smtClean="0"/>
              <a:t>, </a:t>
            </a:r>
            <a:r>
              <a:rPr lang="hr-HR" i="1" dirty="0" err="1">
                <a:hlinkClick r:id="rId8"/>
              </a:rPr>
              <a:t>Atmospheric</a:t>
            </a:r>
            <a:r>
              <a:rPr lang="hr-HR" i="1" dirty="0">
                <a:hlinkClick r:id="rId8"/>
              </a:rPr>
              <a:t> </a:t>
            </a:r>
            <a:r>
              <a:rPr lang="hr-HR" i="1" dirty="0" err="1">
                <a:hlinkClick r:id="rId8"/>
              </a:rPr>
              <a:t>Chemistry</a:t>
            </a:r>
            <a:r>
              <a:rPr lang="hr-HR" i="1" dirty="0">
                <a:hlinkClick r:id="rId8"/>
              </a:rPr>
              <a:t> </a:t>
            </a:r>
            <a:r>
              <a:rPr lang="hr-HR" i="1" dirty="0" err="1">
                <a:hlinkClick r:id="rId8"/>
              </a:rPr>
              <a:t>and</a:t>
            </a:r>
            <a:r>
              <a:rPr lang="hr-HR" i="1" dirty="0">
                <a:hlinkClick r:id="rId8"/>
              </a:rPr>
              <a:t> </a:t>
            </a:r>
            <a:r>
              <a:rPr lang="hr-HR" i="1" dirty="0" err="1" smtClean="0">
                <a:hlinkClick r:id="rId8"/>
              </a:rPr>
              <a:t>Physics</a:t>
            </a:r>
            <a:r>
              <a:rPr lang="hr-HR" i="1" dirty="0" smtClean="0"/>
              <a:t>, </a:t>
            </a:r>
            <a:r>
              <a:rPr lang="hr-HR" i="1" dirty="0" err="1" smtClean="0">
                <a:hlinkClick r:id="rId9"/>
              </a:rPr>
              <a:t>GigaScience</a:t>
            </a:r>
            <a:r>
              <a:rPr lang="hr-HR" i="1" dirty="0" smtClean="0"/>
              <a:t>, </a:t>
            </a:r>
            <a:r>
              <a:rPr lang="hr-HR" i="1" dirty="0" smtClean="0">
                <a:hlinkClick r:id="rId10"/>
              </a:rPr>
              <a:t>MDPI </a:t>
            </a:r>
            <a:r>
              <a:rPr lang="hr-HR" i="1" dirty="0" err="1" smtClean="0">
                <a:hlinkClick r:id="rId10"/>
              </a:rPr>
              <a:t>Journals</a:t>
            </a:r>
            <a:r>
              <a:rPr lang="hr-HR" i="1" dirty="0" smtClean="0"/>
              <a:t>, </a:t>
            </a:r>
            <a:r>
              <a:rPr lang="hr-HR" i="1" dirty="0" err="1" smtClean="0">
                <a:hlinkClick r:id="rId11"/>
              </a:rPr>
              <a:t>eLife</a:t>
            </a:r>
            <a:r>
              <a:rPr lang="hr-HR" i="1" dirty="0" smtClean="0"/>
              <a:t>,</a:t>
            </a:r>
            <a:r>
              <a:rPr lang="hr-HR" dirty="0"/>
              <a:t>  </a:t>
            </a:r>
            <a:r>
              <a:rPr lang="hr-HR" dirty="0">
                <a:hlinkClick r:id="rId12"/>
              </a:rPr>
              <a:t>F1000Research</a:t>
            </a:r>
            <a:endParaRPr lang="hr-HR" i="1" dirty="0"/>
          </a:p>
        </p:txBody>
      </p:sp>
      <p:sp>
        <p:nvSpPr>
          <p:cNvPr id="8" name="Text Placeholder 7"/>
          <p:cNvSpPr>
            <a:spLocks noGrp="1"/>
          </p:cNvSpPr>
          <p:nvPr>
            <p:ph type="body" sz="quarter" idx="21"/>
          </p:nvPr>
        </p:nvSpPr>
        <p:spPr/>
        <p:txBody>
          <a:bodyPr/>
          <a:lstStyle/>
          <a:p>
            <a:r>
              <a:rPr lang="hr-HR" dirty="0"/>
              <a:t>Otvorena recenzija</a:t>
            </a:r>
          </a:p>
        </p:txBody>
      </p:sp>
    </p:spTree>
    <p:extLst>
      <p:ext uri="{BB962C8B-B14F-4D97-AF65-F5344CB8AC3E}">
        <p14:creationId xmlns:p14="http://schemas.microsoft.com/office/powerpoint/2010/main" val="82778669"/>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a:bodyPr>
          <a:lstStyle/>
          <a:p>
            <a:r>
              <a:rPr lang="hr-HR" sz="3200" dirty="0" smtClean="0"/>
              <a:t>recenzenti </a:t>
            </a:r>
            <a:r>
              <a:rPr lang="hr-HR" sz="3200" dirty="0"/>
              <a:t>su "taktičniji i konstruktivniji" nego </a:t>
            </a:r>
            <a:r>
              <a:rPr lang="hr-HR" sz="3200" dirty="0" smtClean="0"/>
              <a:t>kada su anonimni </a:t>
            </a:r>
          </a:p>
          <a:p>
            <a:r>
              <a:rPr lang="hr-HR" sz="3200" dirty="0" smtClean="0"/>
              <a:t>mogućnost poštenije recenzije - sprječava </a:t>
            </a:r>
            <a:r>
              <a:rPr lang="hr-HR" sz="3200" dirty="0"/>
              <a:t>recenzente da slijede </a:t>
            </a:r>
            <a:r>
              <a:rPr lang="hr-HR" sz="3200" dirty="0" smtClean="0"/>
              <a:t>isključivo svoje individualno viđenje problematike</a:t>
            </a:r>
          </a:p>
          <a:p>
            <a:r>
              <a:rPr lang="hr-HR" sz="3200" dirty="0" smtClean="0"/>
              <a:t>otkrivanje </a:t>
            </a:r>
            <a:r>
              <a:rPr lang="hr-HR" sz="3200" dirty="0"/>
              <a:t>sukoba interesa </a:t>
            </a:r>
            <a:r>
              <a:rPr lang="hr-HR" sz="3200" dirty="0" smtClean="0"/>
              <a:t>recenzenata</a:t>
            </a:r>
          </a:p>
          <a:p>
            <a:r>
              <a:rPr lang="hr-HR" sz="3200" dirty="0" smtClean="0"/>
              <a:t>unaprjeđena kvaliteta recenzije, recenzenti se više trude</a:t>
            </a:r>
          </a:p>
          <a:p>
            <a:r>
              <a:rPr lang="hr-HR" sz="3200" dirty="0" smtClean="0"/>
              <a:t>recenzija se može dodatno vrednovati kao znanstveni doprinos</a:t>
            </a:r>
            <a:r>
              <a:rPr lang="hr-HR" sz="2800" i="1" dirty="0"/>
              <a:t/>
            </a:r>
            <a:br>
              <a:rPr lang="hr-HR" sz="2800" i="1" dirty="0"/>
            </a:br>
            <a:endParaRPr lang="en-US" sz="2800" dirty="0"/>
          </a:p>
        </p:txBody>
      </p:sp>
      <p:sp>
        <p:nvSpPr>
          <p:cNvPr id="8" name="Text Placeholder 7"/>
          <p:cNvSpPr>
            <a:spLocks noGrp="1"/>
          </p:cNvSpPr>
          <p:nvPr>
            <p:ph type="body" sz="quarter" idx="21"/>
          </p:nvPr>
        </p:nvSpPr>
        <p:spPr/>
        <p:txBody>
          <a:bodyPr/>
          <a:lstStyle/>
          <a:p>
            <a:r>
              <a:rPr lang="hr-HR" dirty="0" smtClean="0"/>
              <a:t>Otvorena recenzija - prednosti</a:t>
            </a:r>
            <a:endParaRPr lang="hr-HR" dirty="0"/>
          </a:p>
        </p:txBody>
      </p:sp>
    </p:spTree>
    <p:extLst>
      <p:ext uri="{BB962C8B-B14F-4D97-AF65-F5344CB8AC3E}">
        <p14:creationId xmlns:p14="http://schemas.microsoft.com/office/powerpoint/2010/main" val="2289014716"/>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1"/>
          </p:nvPr>
        </p:nvSpPr>
        <p:spPr/>
        <p:txBody>
          <a:bodyPr/>
          <a:lstStyle/>
          <a:p>
            <a:r>
              <a:rPr lang="hr-HR" dirty="0" smtClean="0"/>
              <a:t>F1000Research primjer</a:t>
            </a:r>
            <a:endParaRPr lang="hr-HR" dirty="0"/>
          </a:p>
        </p:txBody>
      </p:sp>
      <p:sp>
        <p:nvSpPr>
          <p:cNvPr id="4" name="Footer Placeholder 3"/>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481" r="11332"/>
          <a:stretch/>
        </p:blipFill>
        <p:spPr>
          <a:xfrm>
            <a:off x="0" y="1484026"/>
            <a:ext cx="13678422" cy="760653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255" y="1484025"/>
            <a:ext cx="11138944" cy="7620247"/>
          </a:xfrm>
          <a:prstGeom prst="rect">
            <a:avLst/>
          </a:prstGeom>
        </p:spPr>
      </p:pic>
    </p:spTree>
    <p:extLst>
      <p:ext uri="{BB962C8B-B14F-4D97-AF65-F5344CB8AC3E}">
        <p14:creationId xmlns:p14="http://schemas.microsoft.com/office/powerpoint/2010/main" val="3901193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hr-HR" dirty="0" err="1" smtClean="0"/>
              <a:t>Publons</a:t>
            </a:r>
            <a:endParaRPr lang="hr-HR" dirty="0"/>
          </a:p>
        </p:txBody>
      </p:sp>
      <p:sp>
        <p:nvSpPr>
          <p:cNvPr id="3" name="Footer Placeholder 2"/>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 y="1844544"/>
            <a:ext cx="16261036" cy="7160666"/>
          </a:xfrm>
          <a:prstGeom prst="rect">
            <a:avLst/>
          </a:prstGeom>
        </p:spPr>
      </p:pic>
    </p:spTree>
    <p:extLst>
      <p:ext uri="{BB962C8B-B14F-4D97-AF65-F5344CB8AC3E}">
        <p14:creationId xmlns:p14="http://schemas.microsoft.com/office/powerpoint/2010/main" val="2983618257"/>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hr-HR" dirty="0" smtClean="0"/>
              <a:t>Prosudba znanosti</a:t>
            </a:r>
            <a:endParaRPr lang="hr-HR" dirty="0"/>
          </a:p>
        </p:txBody>
      </p:sp>
      <p:sp>
        <p:nvSpPr>
          <p:cNvPr id="6" name="Text Placeholder 5"/>
          <p:cNvSpPr>
            <a:spLocks noGrp="1"/>
          </p:cNvSpPr>
          <p:nvPr>
            <p:ph type="body" sz="quarter" idx="11"/>
          </p:nvPr>
        </p:nvSpPr>
        <p:spPr/>
        <p:txBody>
          <a:bodyPr/>
          <a:lstStyle/>
          <a:p>
            <a:endParaRPr lang="hr-HR" dirty="0"/>
          </a:p>
        </p:txBody>
      </p:sp>
      <p:sp>
        <p:nvSpPr>
          <p:cNvPr id="4" name="Footer Placeholder 3"/>
          <p:cNvSpPr>
            <a:spLocks noGrp="1"/>
          </p:cNvSpPr>
          <p:nvPr>
            <p:ph type="ftr" sz="quarter" idx="4294967295"/>
          </p:nvPr>
        </p:nvSpPr>
        <p:spPr>
          <a:xfrm>
            <a:off x="7966075" y="8415338"/>
            <a:ext cx="8289925" cy="376237"/>
          </a:xfr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pt-BR" sz="1600" b="0" i="0" u="none" strike="noStrike" kern="0" cap="none" spc="-8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600" b="0" i="0" u="none" strike="noStrike" kern="0" cap="none" spc="-8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1174903658"/>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hr-HR" dirty="0" smtClean="0"/>
              <a:t>broj radova</a:t>
            </a:r>
          </a:p>
          <a:p>
            <a:r>
              <a:rPr lang="hr-HR" dirty="0" smtClean="0"/>
              <a:t>broj citata (WoSCC, </a:t>
            </a:r>
            <a:r>
              <a:rPr lang="hr-HR" dirty="0" err="1" smtClean="0"/>
              <a:t>Scopus</a:t>
            </a:r>
            <a:r>
              <a:rPr lang="hr-HR" dirty="0" smtClean="0"/>
              <a:t>, Google </a:t>
            </a:r>
            <a:r>
              <a:rPr lang="hr-HR" dirty="0" err="1" smtClean="0"/>
              <a:t>Scholar</a:t>
            </a:r>
            <a:r>
              <a:rPr lang="hr-HR" dirty="0" smtClean="0"/>
              <a:t> i drugi izvori)</a:t>
            </a:r>
          </a:p>
          <a:p>
            <a:endParaRPr lang="hr-HR" dirty="0"/>
          </a:p>
          <a:p>
            <a:r>
              <a:rPr lang="hr-HR" dirty="0" smtClean="0"/>
              <a:t>mogu se agregirati na različite načine</a:t>
            </a:r>
          </a:p>
          <a:p>
            <a:r>
              <a:rPr lang="hr-HR" dirty="0" smtClean="0"/>
              <a:t>objekt prosudbe može biti pojedini rad, publikacija/časopis, autor/istraživač, projekt, istraživačka jedinica, ustanova, država</a:t>
            </a:r>
            <a:endParaRPr lang="hr-HR" dirty="0"/>
          </a:p>
        </p:txBody>
      </p:sp>
      <p:sp>
        <p:nvSpPr>
          <p:cNvPr id="8" name="Text Placeholder 7"/>
          <p:cNvSpPr>
            <a:spLocks noGrp="1"/>
          </p:cNvSpPr>
          <p:nvPr>
            <p:ph type="body" sz="quarter" idx="21"/>
          </p:nvPr>
        </p:nvSpPr>
        <p:spPr/>
        <p:txBody>
          <a:bodyPr/>
          <a:lstStyle/>
          <a:p>
            <a:r>
              <a:rPr lang="hr-HR" dirty="0"/>
              <a:t>Tradicionalna </a:t>
            </a:r>
            <a:r>
              <a:rPr lang="hr-HR" dirty="0" smtClean="0"/>
              <a:t>metrika</a:t>
            </a:r>
            <a:endParaRPr lang="hr-HR" dirty="0"/>
          </a:p>
        </p:txBody>
      </p:sp>
    </p:spTree>
    <p:extLst>
      <p:ext uri="{BB962C8B-B14F-4D97-AF65-F5344CB8AC3E}">
        <p14:creationId xmlns:p14="http://schemas.microsoft.com/office/powerpoint/2010/main" val="406515045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a:t>Što je otvorena znanost?</a:t>
            </a:r>
          </a:p>
        </p:txBody>
      </p:sp>
      <p:sp>
        <p:nvSpPr>
          <p:cNvPr id="3" name="Text Placeholder 2"/>
          <p:cNvSpPr>
            <a:spLocks noGrp="1"/>
          </p:cNvSpPr>
          <p:nvPr>
            <p:ph type="body" sz="quarter" idx="19"/>
          </p:nvPr>
        </p:nvSpPr>
        <p:spPr/>
        <p:txBody>
          <a:bodyPr/>
          <a:lstStyle/>
          <a:p>
            <a:r>
              <a:rPr lang="hr-HR" dirty="0"/>
              <a:t>Provođenje znanosti na način da </a:t>
            </a:r>
            <a:r>
              <a:rPr lang="hr-HR" dirty="0">
                <a:solidFill>
                  <a:srgbClr val="C00000"/>
                </a:solidFill>
              </a:rPr>
              <a:t>drugi mogu surađivati i pridonijeti</a:t>
            </a:r>
            <a:r>
              <a:rPr lang="hr-HR" dirty="0"/>
              <a:t>, gdje su istraživački podaci, laboratorijske bilješke i sami istraživački procesi </a:t>
            </a:r>
            <a:r>
              <a:rPr lang="hr-HR" dirty="0">
                <a:solidFill>
                  <a:srgbClr val="C00000"/>
                </a:solidFill>
              </a:rPr>
              <a:t>slobodno dostupni</a:t>
            </a:r>
            <a:r>
              <a:rPr lang="hr-HR" dirty="0"/>
              <a:t>, </a:t>
            </a:r>
            <a:r>
              <a:rPr lang="hr-HR" dirty="0" smtClean="0"/>
              <a:t>praćeni </a:t>
            </a:r>
            <a:r>
              <a:rPr lang="hr-HR" dirty="0"/>
              <a:t>uvjetima koji </a:t>
            </a:r>
            <a:r>
              <a:rPr lang="hr-HR" dirty="0">
                <a:solidFill>
                  <a:srgbClr val="C00000"/>
                </a:solidFill>
              </a:rPr>
              <a:t>dopuštaju ponovno korištenje, ponovnu distribuciju i reprodukciju istraživanja</a:t>
            </a:r>
            <a:r>
              <a:rPr lang="hr-HR" dirty="0"/>
              <a:t>.</a:t>
            </a:r>
          </a:p>
          <a:p>
            <a:endParaRPr lang="hr-HR" dirty="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
        <p:nvSpPr>
          <p:cNvPr id="5" name="TextBox 4"/>
          <p:cNvSpPr txBox="1"/>
          <p:nvPr/>
        </p:nvSpPr>
        <p:spPr>
          <a:xfrm>
            <a:off x="8341896" y="6577263"/>
            <a:ext cx="7780421" cy="46551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hr-HR" sz="2400" dirty="0">
                <a:solidFill>
                  <a:schemeClr val="tx1">
                    <a:lumMod val="50000"/>
                    <a:lumOff val="50000"/>
                  </a:schemeClr>
                </a:solidFill>
              </a:rPr>
              <a:t>FOSTER (https://www.fosteropenscience.eu</a:t>
            </a:r>
            <a:r>
              <a:rPr lang="hr-HR" sz="2400" dirty="0" smtClean="0">
                <a:solidFill>
                  <a:schemeClr val="tx1">
                    <a:lumMod val="50000"/>
                    <a:lumOff val="50000"/>
                  </a:schemeClr>
                </a:solidFill>
              </a:rPr>
              <a:t>/)</a:t>
            </a:r>
            <a:endParaRPr lang="hr-HR" sz="2400" dirty="0">
              <a:solidFill>
                <a:schemeClr val="tx1">
                  <a:lumMod val="50000"/>
                  <a:lumOff val="50000"/>
                </a:schemeClr>
              </a:solidFill>
            </a:endParaRPr>
          </a:p>
        </p:txBody>
      </p:sp>
    </p:spTree>
    <p:extLst>
      <p:ext uri="{BB962C8B-B14F-4D97-AF65-F5344CB8AC3E}">
        <p14:creationId xmlns:p14="http://schemas.microsoft.com/office/powerpoint/2010/main" val="3161181462"/>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3899" y="1484025"/>
            <a:ext cx="13517717" cy="6444950"/>
          </a:xfrm>
        </p:spPr>
        <p:txBody>
          <a:bodyPr>
            <a:normAutofit fontScale="92500"/>
          </a:bodyPr>
          <a:lstStyle/>
          <a:p>
            <a:r>
              <a:rPr lang="hr-HR" dirty="0"/>
              <a:t>Journal </a:t>
            </a:r>
            <a:r>
              <a:rPr lang="hr-HR" dirty="0" err="1"/>
              <a:t>Impact</a:t>
            </a:r>
            <a:r>
              <a:rPr lang="hr-HR" dirty="0"/>
              <a:t> </a:t>
            </a:r>
            <a:r>
              <a:rPr lang="hr-HR" dirty="0" err="1"/>
              <a:t>Factor</a:t>
            </a:r>
            <a:r>
              <a:rPr lang="hr-HR" dirty="0"/>
              <a:t> – JIF (</a:t>
            </a:r>
            <a:r>
              <a:rPr lang="hr-HR" dirty="0" err="1"/>
              <a:t>Garfield</a:t>
            </a:r>
            <a:r>
              <a:rPr lang="hr-HR" dirty="0"/>
              <a:t>, 1972</a:t>
            </a:r>
            <a:r>
              <a:rPr lang="hr-HR" dirty="0" smtClean="0"/>
              <a:t>)</a:t>
            </a:r>
          </a:p>
          <a:p>
            <a:r>
              <a:rPr lang="hr-HR" dirty="0" smtClean="0"/>
              <a:t>h-</a:t>
            </a:r>
            <a:r>
              <a:rPr lang="hr-HR" dirty="0" err="1" smtClean="0"/>
              <a:t>index</a:t>
            </a:r>
            <a:r>
              <a:rPr lang="hr-HR" dirty="0" smtClean="0"/>
              <a:t> </a:t>
            </a:r>
            <a:r>
              <a:rPr lang="hr-HR" dirty="0"/>
              <a:t>(</a:t>
            </a:r>
            <a:r>
              <a:rPr lang="hr-HR" dirty="0" err="1"/>
              <a:t>Hirsch</a:t>
            </a:r>
            <a:r>
              <a:rPr lang="hr-HR" dirty="0"/>
              <a:t>, 2005</a:t>
            </a:r>
            <a:r>
              <a:rPr lang="hr-HR" dirty="0" smtClean="0"/>
              <a:t>)</a:t>
            </a:r>
          </a:p>
          <a:p>
            <a:r>
              <a:rPr lang="hr-HR" dirty="0" err="1" smtClean="0"/>
              <a:t>field</a:t>
            </a:r>
            <a:r>
              <a:rPr lang="hr-HR" dirty="0" smtClean="0"/>
              <a:t> </a:t>
            </a:r>
            <a:r>
              <a:rPr lang="hr-HR" dirty="0" err="1"/>
              <a:t>normalized</a:t>
            </a:r>
            <a:r>
              <a:rPr lang="hr-HR" dirty="0"/>
              <a:t> </a:t>
            </a:r>
            <a:r>
              <a:rPr lang="hr-HR" dirty="0" err="1"/>
              <a:t>citation</a:t>
            </a:r>
            <a:r>
              <a:rPr lang="hr-HR" dirty="0"/>
              <a:t> </a:t>
            </a:r>
            <a:r>
              <a:rPr lang="hr-HR" dirty="0" err="1"/>
              <a:t>indicators</a:t>
            </a:r>
            <a:r>
              <a:rPr lang="hr-HR" dirty="0"/>
              <a:t> (</a:t>
            </a:r>
            <a:r>
              <a:rPr lang="hr-HR" dirty="0" err="1"/>
              <a:t>Waltman</a:t>
            </a:r>
            <a:r>
              <a:rPr lang="hr-HR" dirty="0"/>
              <a:t> &amp; van </a:t>
            </a:r>
            <a:r>
              <a:rPr lang="hr-HR" dirty="0" err="1"/>
              <a:t>Eck</a:t>
            </a:r>
            <a:r>
              <a:rPr lang="hr-HR" dirty="0"/>
              <a:t>, 2013</a:t>
            </a:r>
            <a:r>
              <a:rPr lang="hr-HR" dirty="0" smtClean="0"/>
              <a:t>)</a:t>
            </a:r>
          </a:p>
          <a:p>
            <a:r>
              <a:rPr lang="hr-HR" dirty="0" err="1" smtClean="0"/>
              <a:t>Eigenfactor</a:t>
            </a:r>
            <a:r>
              <a:rPr lang="hr-HR" dirty="0" smtClean="0"/>
              <a:t> </a:t>
            </a:r>
            <a:r>
              <a:rPr lang="hr-HR" dirty="0"/>
              <a:t>(</a:t>
            </a:r>
            <a:r>
              <a:rPr lang="hr-HR" dirty="0" err="1"/>
              <a:t>Bergstrom</a:t>
            </a:r>
            <a:r>
              <a:rPr lang="hr-HR" dirty="0"/>
              <a:t>, West &amp; </a:t>
            </a:r>
            <a:r>
              <a:rPr lang="hr-HR" dirty="0" err="1"/>
              <a:t>Wiseman</a:t>
            </a:r>
            <a:r>
              <a:rPr lang="hr-HR" dirty="0"/>
              <a:t>, 2008</a:t>
            </a:r>
            <a:r>
              <a:rPr lang="hr-HR" dirty="0" smtClean="0"/>
              <a:t>)</a:t>
            </a:r>
          </a:p>
          <a:p>
            <a:r>
              <a:rPr lang="hr-HR" dirty="0" smtClean="0"/>
              <a:t>SJR </a:t>
            </a:r>
            <a:r>
              <a:rPr lang="hr-HR" dirty="0"/>
              <a:t>(</a:t>
            </a:r>
            <a:r>
              <a:rPr lang="hr-HR" dirty="0" err="1"/>
              <a:t>Gonzalez-Pereira</a:t>
            </a:r>
            <a:r>
              <a:rPr lang="hr-HR" dirty="0"/>
              <a:t>, </a:t>
            </a:r>
            <a:r>
              <a:rPr lang="hr-HR" dirty="0" err="1"/>
              <a:t>Guerrero-Bote</a:t>
            </a:r>
            <a:r>
              <a:rPr lang="hr-HR" dirty="0"/>
              <a:t>, &amp; </a:t>
            </a:r>
            <a:r>
              <a:rPr lang="hr-HR" dirty="0" err="1"/>
              <a:t>Moya-Anegon</a:t>
            </a:r>
            <a:r>
              <a:rPr lang="hr-HR" dirty="0"/>
              <a:t>, 2010</a:t>
            </a:r>
            <a:r>
              <a:rPr lang="hr-HR" dirty="0" smtClean="0"/>
              <a:t>)</a:t>
            </a:r>
          </a:p>
          <a:p>
            <a:r>
              <a:rPr lang="hr-HR" dirty="0" smtClean="0"/>
              <a:t>SNIP </a:t>
            </a:r>
            <a:r>
              <a:rPr lang="hr-HR" dirty="0"/>
              <a:t>(</a:t>
            </a:r>
            <a:r>
              <a:rPr lang="hr-HR" dirty="0" err="1"/>
              <a:t>Moed</a:t>
            </a:r>
            <a:r>
              <a:rPr lang="hr-HR" dirty="0"/>
              <a:t>, 2010</a:t>
            </a:r>
            <a:r>
              <a:rPr lang="hr-HR" dirty="0" smtClean="0"/>
              <a:t>)</a:t>
            </a:r>
          </a:p>
          <a:p>
            <a:r>
              <a:rPr lang="hr-HR" dirty="0" err="1" smtClean="0"/>
              <a:t>CiteScore</a:t>
            </a:r>
            <a:r>
              <a:rPr lang="hr-HR" dirty="0" smtClean="0"/>
              <a:t> </a:t>
            </a:r>
            <a:r>
              <a:rPr lang="hr-HR" dirty="0"/>
              <a:t>(Elsevier, 2016</a:t>
            </a:r>
            <a:r>
              <a:rPr lang="hr-HR" dirty="0" smtClean="0"/>
              <a:t>)</a:t>
            </a:r>
          </a:p>
          <a:p>
            <a:r>
              <a:rPr lang="hr-HR" dirty="0" smtClean="0"/>
              <a:t>i dr.</a:t>
            </a:r>
            <a:endParaRPr lang="hr-HR" dirty="0"/>
          </a:p>
        </p:txBody>
      </p:sp>
      <p:sp>
        <p:nvSpPr>
          <p:cNvPr id="3" name="Text Placeholder 2"/>
          <p:cNvSpPr>
            <a:spLocks noGrp="1"/>
          </p:cNvSpPr>
          <p:nvPr>
            <p:ph type="body" sz="quarter" idx="21"/>
          </p:nvPr>
        </p:nvSpPr>
        <p:spPr/>
        <p:txBody>
          <a:bodyPr/>
          <a:lstStyle/>
          <a:p>
            <a:r>
              <a:rPr lang="hr-HR" dirty="0" smtClean="0"/>
              <a:t>Metrički indikatori</a:t>
            </a:r>
            <a:endParaRPr lang="hr-HR" dirty="0"/>
          </a:p>
        </p:txBody>
      </p:sp>
      <p:sp>
        <p:nvSpPr>
          <p:cNvPr id="4" name="Footer Placeholder 3"/>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
        <p:nvSpPr>
          <p:cNvPr id="5" name="TextBox 4"/>
          <p:cNvSpPr txBox="1"/>
          <p:nvPr/>
        </p:nvSpPr>
        <p:spPr>
          <a:xfrm>
            <a:off x="9532306" y="0"/>
            <a:ext cx="6773797" cy="3050835"/>
          </a:xfrm>
          <a:prstGeom prst="rect">
            <a:avLst/>
          </a:prstGeom>
          <a:solidFill>
            <a:schemeClr val="accent2">
              <a:lumMod val="40000"/>
              <a:lumOff val="6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3200" b="0" i="1" u="none" strike="noStrike" kern="0" cap="none" spc="0" normalizeH="0" baseline="0" noProof="0" dirty="0">
                <a:ln>
                  <a:noFill/>
                </a:ln>
                <a:solidFill>
                  <a:srgbClr val="000000"/>
                </a:solidFill>
                <a:effectLst/>
                <a:uLnTx/>
                <a:uFillTx/>
                <a:latin typeface="Helvetica Light"/>
                <a:sym typeface="Helvetica Light"/>
              </a:rPr>
              <a:t>„</a:t>
            </a:r>
            <a:r>
              <a:rPr kumimoji="0" lang="en-GB" sz="3200" b="0" i="1" u="none" strike="noStrike" kern="0" cap="none" spc="0" normalizeH="0" baseline="0" noProof="0" dirty="0">
                <a:ln>
                  <a:noFill/>
                </a:ln>
                <a:solidFill>
                  <a:srgbClr val="000000"/>
                </a:solidFill>
                <a:effectLst/>
                <a:uLnTx/>
                <a:uFillTx/>
                <a:latin typeface="Helvetica Light"/>
                <a:sym typeface="Helvetica Light"/>
              </a:rPr>
              <a:t>Like nuclear energy, the impact factor is a mixed blessing. I expected it to be used constructively while recognizing that in the wrong hands it might be abused.</a:t>
            </a:r>
            <a:r>
              <a:rPr kumimoji="0" lang="hr-HR" sz="3200" b="0" i="1" u="none" strike="noStrike" kern="0" cap="none" spc="0" normalizeH="0" baseline="0" noProof="0" dirty="0">
                <a:ln>
                  <a:noFill/>
                </a:ln>
                <a:solidFill>
                  <a:srgbClr val="000000"/>
                </a:solidFill>
                <a:effectLst/>
                <a:uLnTx/>
                <a:uFillTx/>
                <a:latin typeface="Helvetica Light"/>
                <a:sym typeface="Helvetica Light"/>
              </a:rPr>
              <a:t>”</a:t>
            </a:r>
          </a:p>
          <a:p>
            <a:pPr marL="0" marR="0" lvl="0" indent="0" algn="r" defTabSz="547687" rtl="0" eaLnBrk="1" fontAlgn="auto" latinLnBrk="0" hangingPunct="0">
              <a:lnSpc>
                <a:spcPct val="100000"/>
              </a:lnSpc>
              <a:spcBef>
                <a:spcPts val="0"/>
              </a:spcBef>
              <a:spcAft>
                <a:spcPts val="0"/>
              </a:spcAft>
              <a:buClrTx/>
              <a:buSzTx/>
              <a:buFontTx/>
              <a:buNone/>
              <a:tabLst/>
              <a:defRPr/>
            </a:pPr>
            <a:r>
              <a:rPr kumimoji="0" lang="hr-HR" sz="3200" b="0" i="0" u="none" strike="noStrike" kern="0" cap="none" spc="0" normalizeH="0" baseline="0" noProof="0" dirty="0" smtClean="0">
                <a:ln>
                  <a:noFill/>
                </a:ln>
                <a:solidFill>
                  <a:srgbClr val="000000"/>
                </a:solidFill>
                <a:effectLst/>
                <a:uLnTx/>
                <a:uFillTx/>
                <a:latin typeface="Helvetica Light"/>
                <a:ea typeface="+mn-ea"/>
                <a:cs typeface="+mn-cs"/>
                <a:sym typeface="Helvetica Light"/>
              </a:rPr>
              <a:t>Eugene </a:t>
            </a:r>
            <a:r>
              <a:rPr kumimoji="0" lang="hr-HR" sz="3200" b="0" i="0" u="none" strike="noStrike" kern="0" cap="none" spc="0" normalizeH="0" baseline="0" noProof="0" dirty="0" err="1" smtClean="0">
                <a:ln>
                  <a:noFill/>
                </a:ln>
                <a:solidFill>
                  <a:srgbClr val="000000"/>
                </a:solidFill>
                <a:effectLst/>
                <a:uLnTx/>
                <a:uFillTx/>
                <a:latin typeface="Helvetica Light"/>
                <a:ea typeface="+mn-ea"/>
                <a:cs typeface="+mn-cs"/>
                <a:sym typeface="Helvetica Light"/>
              </a:rPr>
              <a:t>Garfield</a:t>
            </a:r>
            <a:endParaRPr kumimoji="0" lang="hr-HR" sz="3200" b="0" i="0" u="none" strike="noStrike" kern="0" cap="none" spc="0" normalizeH="0" baseline="0" noProof="0" dirty="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3646153448"/>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type="body" sz="quarter" idx="11"/>
          </p:nvPr>
        </p:nvSpPr>
        <p:spPr>
          <a:prstGeom prst="rect">
            <a:avLst/>
          </a:prstGeom>
        </p:spPr>
        <p:txBody>
          <a:bodyPr>
            <a:normAutofit/>
          </a:bodyPr>
          <a:lstStyle/>
          <a:p>
            <a:r>
              <a:rPr lang="en-US" dirty="0" err="1" smtClean="0"/>
              <a:t>svaki</a:t>
            </a:r>
            <a:r>
              <a:rPr lang="en-US" dirty="0" smtClean="0"/>
              <a:t> </a:t>
            </a:r>
            <a:r>
              <a:rPr lang="en-US" dirty="0" err="1" smtClean="0"/>
              <a:t>citat</a:t>
            </a:r>
            <a:r>
              <a:rPr lang="en-US" dirty="0" smtClean="0"/>
              <a:t> je </a:t>
            </a:r>
            <a:r>
              <a:rPr lang="en-US" dirty="0" err="1" smtClean="0"/>
              <a:t>jednako</a:t>
            </a:r>
            <a:r>
              <a:rPr lang="en-US" dirty="0" smtClean="0"/>
              <a:t> </a:t>
            </a:r>
            <a:r>
              <a:rPr lang="en-US" dirty="0" err="1" smtClean="0"/>
              <a:t>vrijedan</a:t>
            </a:r>
            <a:r>
              <a:rPr lang="en-US" dirty="0" smtClean="0"/>
              <a:t> (</a:t>
            </a:r>
            <a:r>
              <a:rPr lang="en-US" dirty="0" err="1" smtClean="0"/>
              <a:t>uključujući</a:t>
            </a:r>
            <a:r>
              <a:rPr lang="en-US" dirty="0" smtClean="0"/>
              <a:t> </a:t>
            </a:r>
            <a:r>
              <a:rPr lang="en-US" dirty="0" err="1" smtClean="0"/>
              <a:t>samocitate</a:t>
            </a:r>
            <a:r>
              <a:rPr lang="en-US" dirty="0" smtClean="0"/>
              <a:t>) – </a:t>
            </a:r>
            <a:r>
              <a:rPr lang="hr-HR" dirty="0" smtClean="0"/>
              <a:t>I</a:t>
            </a:r>
            <a:r>
              <a:rPr lang="en-US" dirty="0" err="1" smtClean="0"/>
              <a:t>mpact</a:t>
            </a:r>
            <a:r>
              <a:rPr lang="en-US" dirty="0" smtClean="0"/>
              <a:t> factor, 5-year </a:t>
            </a:r>
            <a:r>
              <a:rPr lang="hr-HR" dirty="0" smtClean="0"/>
              <a:t>I</a:t>
            </a:r>
            <a:r>
              <a:rPr lang="en-US" dirty="0" err="1" smtClean="0"/>
              <a:t>mpact</a:t>
            </a:r>
            <a:r>
              <a:rPr lang="en-US" dirty="0" smtClean="0"/>
              <a:t> factor, </a:t>
            </a:r>
            <a:r>
              <a:rPr lang="hr-HR" dirty="0" smtClean="0"/>
              <a:t>broj citata, h-</a:t>
            </a:r>
            <a:r>
              <a:rPr lang="hr-HR" dirty="0" err="1" smtClean="0"/>
              <a:t>index</a:t>
            </a:r>
            <a:endParaRPr lang="hr-HR" dirty="0" smtClean="0"/>
          </a:p>
          <a:p>
            <a:endParaRPr lang="en-US" dirty="0" smtClean="0"/>
          </a:p>
          <a:p>
            <a:r>
              <a:rPr lang="en-US" dirty="0" err="1" smtClean="0"/>
              <a:t>neki</a:t>
            </a:r>
            <a:r>
              <a:rPr lang="en-US" dirty="0" smtClean="0"/>
              <a:t> </a:t>
            </a:r>
            <a:r>
              <a:rPr lang="en-US" dirty="0" err="1" smtClean="0"/>
              <a:t>citati</a:t>
            </a:r>
            <a:r>
              <a:rPr lang="en-US" dirty="0" smtClean="0"/>
              <a:t> </a:t>
            </a:r>
            <a:r>
              <a:rPr lang="en-US" dirty="0" err="1" smtClean="0"/>
              <a:t>vrijede</a:t>
            </a:r>
            <a:r>
              <a:rPr lang="en-US" dirty="0" smtClean="0"/>
              <a:t> </a:t>
            </a:r>
            <a:r>
              <a:rPr lang="en-US" dirty="0" err="1" smtClean="0"/>
              <a:t>više</a:t>
            </a:r>
            <a:r>
              <a:rPr lang="en-US" dirty="0" smtClean="0"/>
              <a:t> od </a:t>
            </a:r>
            <a:r>
              <a:rPr lang="en-US" dirty="0" err="1" smtClean="0"/>
              <a:t>drugih</a:t>
            </a:r>
            <a:r>
              <a:rPr lang="en-US" dirty="0" smtClean="0"/>
              <a:t> – SJR, </a:t>
            </a:r>
            <a:r>
              <a:rPr lang="en-US" dirty="0" err="1" smtClean="0"/>
              <a:t>Eigenfactor</a:t>
            </a:r>
            <a:r>
              <a:rPr lang="en-US" dirty="0" smtClean="0"/>
              <a:t>, Article influence</a:t>
            </a:r>
          </a:p>
          <a:p>
            <a:endParaRPr lang="en-US" dirty="0" smtClean="0"/>
          </a:p>
        </p:txBody>
      </p:sp>
      <p:sp>
        <p:nvSpPr>
          <p:cNvPr id="2" name="Text Placeholder 1"/>
          <p:cNvSpPr>
            <a:spLocks noGrp="1"/>
          </p:cNvSpPr>
          <p:nvPr>
            <p:ph type="body" sz="quarter" idx="21"/>
          </p:nvPr>
        </p:nvSpPr>
        <p:spPr/>
        <p:txBody>
          <a:bodyPr/>
          <a:lstStyle/>
          <a:p>
            <a:r>
              <a:rPr lang="en-US" dirty="0" err="1"/>
              <a:t>Dva</a:t>
            </a:r>
            <a:r>
              <a:rPr lang="en-US" dirty="0"/>
              <a:t> </a:t>
            </a:r>
            <a:r>
              <a:rPr lang="en-US" dirty="0" err="1"/>
              <a:t>osnovna</a:t>
            </a:r>
            <a:r>
              <a:rPr lang="en-US" dirty="0"/>
              <a:t> </a:t>
            </a:r>
            <a:r>
              <a:rPr lang="en-US" dirty="0" err="1"/>
              <a:t>tipa</a:t>
            </a:r>
            <a:r>
              <a:rPr lang="en-US" dirty="0"/>
              <a:t> </a:t>
            </a:r>
            <a:r>
              <a:rPr lang="en-US" dirty="0" err="1"/>
              <a:t>metrike</a:t>
            </a:r>
            <a:endParaRPr lang="hr-HR" dirty="0"/>
          </a:p>
        </p:txBody>
      </p:sp>
    </p:spTree>
    <p:extLst>
      <p:ext uri="{BB962C8B-B14F-4D97-AF65-F5344CB8AC3E}">
        <p14:creationId xmlns:p14="http://schemas.microsoft.com/office/powerpoint/2010/main" val="2935135471"/>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hr-HR" dirty="0" smtClean="0"/>
              <a:t>Prosudba u Hrvatskoj</a:t>
            </a:r>
            <a:endParaRPr lang="hr-HR" dirty="0"/>
          </a:p>
        </p:txBody>
      </p:sp>
      <p:sp>
        <p:nvSpPr>
          <p:cNvPr id="6" name="Text Placeholder 5"/>
          <p:cNvSpPr>
            <a:spLocks noGrp="1"/>
          </p:cNvSpPr>
          <p:nvPr>
            <p:ph type="body" sz="quarter" idx="11"/>
          </p:nvPr>
        </p:nvSpPr>
        <p:spPr/>
        <p:txBody>
          <a:bodyPr/>
          <a:lstStyle/>
          <a:p>
            <a:endParaRPr lang="hr-HR"/>
          </a:p>
        </p:txBody>
      </p:sp>
      <p:sp>
        <p:nvSpPr>
          <p:cNvPr id="4" name="Footer Placeholder 3"/>
          <p:cNvSpPr>
            <a:spLocks noGrp="1"/>
          </p:cNvSpPr>
          <p:nvPr>
            <p:ph type="ftr" sz="quarter" idx="4294967295"/>
          </p:nvPr>
        </p:nvSpPr>
        <p:spPr>
          <a:xfrm>
            <a:off x="7966075" y="8415338"/>
            <a:ext cx="8289925" cy="376237"/>
          </a:xfr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pt-BR" sz="1600" b="0" i="0" u="none" strike="noStrike" kern="0" cap="none" spc="-8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600" b="0" i="0" u="none" strike="noStrike" kern="0" cap="none" spc="-8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1086675678"/>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fontScale="47500" lnSpcReduction="20000"/>
          </a:bodyPr>
          <a:lstStyle/>
          <a:p>
            <a:r>
              <a:rPr lang="hr-HR" dirty="0"/>
              <a:t>Broj potrebnih znanstvenih radova objavljenih u časopisima uključenim u bazu </a:t>
            </a:r>
            <a:r>
              <a:rPr lang="hr-HR" dirty="0" smtClean="0"/>
              <a:t>SCI-</a:t>
            </a:r>
            <a:r>
              <a:rPr lang="hr-HR" dirty="0" err="1" smtClean="0"/>
              <a:t>Expanded</a:t>
            </a:r>
            <a:r>
              <a:rPr lang="hr-HR" dirty="0" smtClean="0"/>
              <a:t>.</a:t>
            </a:r>
          </a:p>
          <a:p>
            <a:r>
              <a:rPr lang="hr-HR" dirty="0"/>
              <a:t>Za izbor u znanstvena zvanja kandidat mora najmanje jednu trećinu od ukupnog broja radova potrebnih za izbor objaviti u časopisima s faktorom odjeka (</a:t>
            </a:r>
            <a:r>
              <a:rPr lang="hr-HR" i="1" dirty="0" err="1"/>
              <a:t>Impact</a:t>
            </a:r>
            <a:r>
              <a:rPr lang="hr-HR" i="1" dirty="0"/>
              <a:t> </a:t>
            </a:r>
            <a:r>
              <a:rPr lang="hr-HR" i="1" dirty="0" err="1"/>
              <a:t>Factor</a:t>
            </a:r>
            <a:r>
              <a:rPr lang="hr-HR" i="1" dirty="0"/>
              <a:t>, IF</a:t>
            </a:r>
            <a:r>
              <a:rPr lang="hr-HR" dirty="0"/>
              <a:t>) u prvom (Q1) odnosno drugom </a:t>
            </a:r>
            <a:r>
              <a:rPr lang="hr-HR" dirty="0" err="1"/>
              <a:t>kvartilu</a:t>
            </a:r>
            <a:r>
              <a:rPr lang="hr-HR" dirty="0"/>
              <a:t> (Q2</a:t>
            </a:r>
            <a:r>
              <a:rPr lang="hr-HR" dirty="0" smtClean="0"/>
              <a:t>).</a:t>
            </a:r>
          </a:p>
          <a:p>
            <a:r>
              <a:rPr lang="hr-HR" dirty="0" smtClean="0"/>
              <a:t>znanstvena </a:t>
            </a:r>
            <a:r>
              <a:rPr lang="hr-HR" dirty="0"/>
              <a:t>knjiga objavljena na jednom od svjetskih jezika i u izdanju međunarodnog izdavača (sa sjedištem/podružnicama u više zemalja: </a:t>
            </a:r>
            <a:r>
              <a:rPr lang="hr-HR" dirty="0" err="1"/>
              <a:t>McGraw-Hill</a:t>
            </a:r>
            <a:r>
              <a:rPr lang="hr-HR" dirty="0"/>
              <a:t>, </a:t>
            </a:r>
            <a:r>
              <a:rPr lang="hr-HR" dirty="0" err="1"/>
              <a:t>Springer</a:t>
            </a:r>
            <a:r>
              <a:rPr lang="hr-HR" dirty="0"/>
              <a:t>, Elsevier </a:t>
            </a:r>
            <a:r>
              <a:rPr lang="hr-HR" dirty="0" err="1"/>
              <a:t>idr</a:t>
            </a:r>
            <a:r>
              <a:rPr lang="hr-HR" dirty="0"/>
              <a:t>.): 30 </a:t>
            </a:r>
            <a:r>
              <a:rPr lang="hr-HR" dirty="0" smtClean="0"/>
              <a:t>bodova</a:t>
            </a:r>
          </a:p>
          <a:p>
            <a:r>
              <a:rPr lang="hr-HR" dirty="0"/>
              <a:t>Radovi (1, 1 odnosno 2) navedeni u stupcu A1 označeni s (4) moraju biti objavljeni u časopisima (tehničkog područja) za koje </a:t>
            </a:r>
            <a:r>
              <a:rPr lang="hr-HR" dirty="0" err="1"/>
              <a:t>citatna</a:t>
            </a:r>
            <a:r>
              <a:rPr lang="hr-HR" dirty="0"/>
              <a:t> baza ISI Web </a:t>
            </a:r>
            <a:r>
              <a:rPr lang="hr-HR" dirty="0" err="1"/>
              <a:t>of</a:t>
            </a:r>
            <a:r>
              <a:rPr lang="hr-HR" dirty="0"/>
              <a:t> </a:t>
            </a:r>
            <a:r>
              <a:rPr lang="hr-HR" dirty="0" err="1"/>
              <a:t>Knowledge</a:t>
            </a:r>
            <a:r>
              <a:rPr lang="hr-HR" dirty="0"/>
              <a:t> u svom izvješću o citiranosti (JCR) izračunava faktor odjeka (IF), a čija vrijednost mora biti ≥ 0.2</a:t>
            </a:r>
            <a:r>
              <a:rPr lang="hr-HR" dirty="0" smtClean="0"/>
              <a:t>.</a:t>
            </a:r>
          </a:p>
          <a:p>
            <a:r>
              <a:rPr lang="hr-HR" dirty="0"/>
              <a:t>Moguće je zamijeniti radove iz skupine </a:t>
            </a:r>
            <a:r>
              <a:rPr lang="hr-HR" i="1" dirty="0"/>
              <a:t>a2</a:t>
            </a:r>
            <a:r>
              <a:rPr lang="hr-HR" dirty="0"/>
              <a:t> radovima iz skupine </a:t>
            </a:r>
            <a:r>
              <a:rPr lang="hr-HR" i="1" dirty="0"/>
              <a:t>a1</a:t>
            </a:r>
            <a:r>
              <a:rPr lang="hr-HR" dirty="0"/>
              <a:t>, kao i radove iz skupine </a:t>
            </a:r>
            <a:r>
              <a:rPr lang="hr-HR" i="1" dirty="0"/>
              <a:t>a3</a:t>
            </a:r>
            <a:r>
              <a:rPr lang="hr-HR" dirty="0"/>
              <a:t> radovima iz skupina </a:t>
            </a:r>
            <a:r>
              <a:rPr lang="hr-HR" i="1" dirty="0"/>
              <a:t>a1</a:t>
            </a:r>
            <a:r>
              <a:rPr lang="hr-HR" dirty="0"/>
              <a:t> i </a:t>
            </a:r>
            <a:r>
              <a:rPr lang="hr-HR" i="1" dirty="0"/>
              <a:t>a2</a:t>
            </a:r>
            <a:r>
              <a:rPr lang="hr-HR" dirty="0"/>
              <a:t>. Pritom rad iz skupine </a:t>
            </a:r>
            <a:r>
              <a:rPr lang="hr-HR" i="1" dirty="0"/>
              <a:t>a1</a:t>
            </a:r>
            <a:r>
              <a:rPr lang="hr-HR" dirty="0"/>
              <a:t> zamjenjuje dva</a:t>
            </a:r>
            <a:r>
              <a:rPr lang="hr-HR" i="1" dirty="0"/>
              <a:t> </a:t>
            </a:r>
            <a:r>
              <a:rPr lang="hr-HR" dirty="0"/>
              <a:t>rada skupine </a:t>
            </a:r>
            <a:r>
              <a:rPr lang="hr-HR" i="1" dirty="0"/>
              <a:t>a2</a:t>
            </a:r>
            <a:r>
              <a:rPr lang="hr-HR" dirty="0"/>
              <a:t>, a rad iz skupine </a:t>
            </a:r>
            <a:r>
              <a:rPr lang="hr-HR" i="1" dirty="0"/>
              <a:t>a2</a:t>
            </a:r>
            <a:r>
              <a:rPr lang="hr-HR" dirty="0"/>
              <a:t> zamjenjuje dva rada iz skupine </a:t>
            </a:r>
            <a:r>
              <a:rPr lang="hr-HR" i="1" dirty="0"/>
              <a:t>a3</a:t>
            </a:r>
            <a:r>
              <a:rPr lang="hr-HR" dirty="0"/>
              <a:t>. Konzistentno tome rad skupine </a:t>
            </a:r>
            <a:r>
              <a:rPr lang="hr-HR" i="1" dirty="0"/>
              <a:t>a1</a:t>
            </a:r>
            <a:r>
              <a:rPr lang="hr-HR" dirty="0"/>
              <a:t> može zamijeniti četiri rada skupine </a:t>
            </a:r>
            <a:r>
              <a:rPr lang="hr-HR" i="1" dirty="0"/>
              <a:t>a3</a:t>
            </a:r>
            <a:r>
              <a:rPr lang="hr-HR" dirty="0"/>
              <a:t>. Bodovno izraženo rad iz skupine </a:t>
            </a:r>
            <a:r>
              <a:rPr lang="hr-HR" i="1" dirty="0"/>
              <a:t>a1</a:t>
            </a:r>
            <a:r>
              <a:rPr lang="hr-HR" dirty="0"/>
              <a:t> vrijedi 1 bod, rad iz skupine </a:t>
            </a:r>
            <a:r>
              <a:rPr lang="hr-HR" i="1" dirty="0"/>
              <a:t>a2</a:t>
            </a:r>
            <a:r>
              <a:rPr lang="hr-HR" dirty="0"/>
              <a:t> vrijedi 0,5 bodova, a rad iz skupine </a:t>
            </a:r>
            <a:r>
              <a:rPr lang="hr-HR" i="1" dirty="0"/>
              <a:t>a3</a:t>
            </a:r>
            <a:r>
              <a:rPr lang="hr-HR" dirty="0"/>
              <a:t> vrijedi 0,25 bodova</a:t>
            </a:r>
            <a:r>
              <a:rPr lang="hr-HR" dirty="0" smtClean="0"/>
              <a:t>.</a:t>
            </a:r>
          </a:p>
          <a:p>
            <a:r>
              <a:rPr lang="hr-HR" dirty="0"/>
              <a:t>Od ukupnog broja radova objavljenih u kategoriji </a:t>
            </a:r>
            <a:r>
              <a:rPr lang="hr-HR" i="1" dirty="0"/>
              <a:t>a1</a:t>
            </a:r>
            <a:r>
              <a:rPr lang="hr-HR" dirty="0"/>
              <a:t> kandidat mora imati najmanje jednu trećinu radova objavljenu u časopisima s natprosječnim faktorom odjeka (</a:t>
            </a:r>
            <a:r>
              <a:rPr lang="hr-HR" i="1" dirty="0" err="1"/>
              <a:t>Impact</a:t>
            </a:r>
            <a:r>
              <a:rPr lang="hr-HR" i="1" dirty="0"/>
              <a:t> </a:t>
            </a:r>
            <a:r>
              <a:rPr lang="hr-HR" i="1" dirty="0" err="1"/>
              <a:t>Factor</a:t>
            </a:r>
            <a:r>
              <a:rPr lang="hr-HR" i="1" dirty="0"/>
              <a:t>, IF</a:t>
            </a:r>
            <a:r>
              <a:rPr lang="hr-HR" dirty="0"/>
              <a:t>), odnosno u kategoriji drugog </a:t>
            </a:r>
            <a:r>
              <a:rPr lang="hr-HR" dirty="0" err="1"/>
              <a:t>kvartila</a:t>
            </a:r>
            <a:r>
              <a:rPr lang="hr-HR" dirty="0"/>
              <a:t> (Q2), prema klasifikaciji JCR (</a:t>
            </a:r>
            <a:r>
              <a:rPr lang="hr-HR" i="1" dirty="0"/>
              <a:t>Journal </a:t>
            </a:r>
            <a:r>
              <a:rPr lang="hr-HR" i="1" dirty="0" err="1"/>
              <a:t>Citation</a:t>
            </a:r>
            <a:r>
              <a:rPr lang="hr-HR" i="1" dirty="0"/>
              <a:t> </a:t>
            </a:r>
            <a:r>
              <a:rPr lang="hr-HR" i="1" dirty="0" err="1"/>
              <a:t>Report</a:t>
            </a:r>
            <a:r>
              <a:rPr lang="hr-HR" i="1" dirty="0"/>
              <a:t>)</a:t>
            </a:r>
            <a:r>
              <a:rPr lang="hr-HR" dirty="0"/>
              <a:t> citatne baze ISI Web </a:t>
            </a:r>
            <a:r>
              <a:rPr lang="hr-HR" dirty="0" err="1"/>
              <a:t>of</a:t>
            </a:r>
            <a:r>
              <a:rPr lang="hr-HR" dirty="0"/>
              <a:t> </a:t>
            </a:r>
            <a:r>
              <a:rPr lang="hr-HR" dirty="0" err="1"/>
              <a:t>Knowledge</a:t>
            </a:r>
            <a:r>
              <a:rPr lang="hr-HR" dirty="0"/>
              <a:t> u polju u kojem se kandidat bira</a:t>
            </a:r>
            <a:r>
              <a:rPr lang="hr-HR" dirty="0" smtClean="0"/>
              <a:t>.</a:t>
            </a:r>
          </a:p>
          <a:p>
            <a:r>
              <a:rPr lang="hr-HR" dirty="0"/>
              <a:t>Za izbor u znanstveno zvanje višeg znanstvenog suradnika i znanstvenog savjetnika kandidat mora u najmanje jednoj trećini radova potrebnih za izbor biti glavni autor. Glavni je autor nositelj problematike i </a:t>
            </a:r>
            <a:r>
              <a:rPr lang="hr-HR" i="1" dirty="0" err="1"/>
              <a:t>corresponding</a:t>
            </a:r>
            <a:r>
              <a:rPr lang="hr-HR" dirty="0"/>
              <a:t> autor</a:t>
            </a:r>
            <a:r>
              <a:rPr lang="hr-HR" dirty="0" smtClean="0"/>
              <a:t>.</a:t>
            </a:r>
          </a:p>
          <a:p>
            <a:r>
              <a:rPr lang="hr-HR" dirty="0"/>
              <a:t>Vrijednost (veličina) kvalitativnog kriterija K utvrđuje se kao zbroj omjera IF-a časopisa u kojem je rad objavljen i medijana IF-a predmetne kategorije (</a:t>
            </a:r>
            <a:r>
              <a:rPr lang="hr-HR" i="1" dirty="0" err="1"/>
              <a:t>Subject</a:t>
            </a:r>
            <a:r>
              <a:rPr lang="hr-HR" i="1" dirty="0"/>
              <a:t> </a:t>
            </a:r>
            <a:r>
              <a:rPr lang="hr-HR" i="1" dirty="0" err="1"/>
              <a:t>Category</a:t>
            </a:r>
            <a:r>
              <a:rPr lang="hr-HR" i="1" dirty="0"/>
              <a:t> Summary List</a:t>
            </a:r>
            <a:r>
              <a:rPr lang="hr-HR" dirty="0"/>
              <a:t>) u koju časopis svrstava citatnu bazu ISI Web </a:t>
            </a:r>
            <a:r>
              <a:rPr lang="hr-HR" dirty="0" err="1"/>
              <a:t>of</a:t>
            </a:r>
            <a:r>
              <a:rPr lang="hr-HR" dirty="0"/>
              <a:t> </a:t>
            </a:r>
            <a:r>
              <a:rPr lang="hr-HR" dirty="0" err="1"/>
              <a:t>Knowledge</a:t>
            </a:r>
            <a:r>
              <a:rPr lang="hr-HR" dirty="0"/>
              <a:t> u svom izvješću o citiranosti časopisa JCR ((</a:t>
            </a:r>
            <a:r>
              <a:rPr lang="hr-HR" i="1" dirty="0"/>
              <a:t>Journal </a:t>
            </a:r>
            <a:r>
              <a:rPr lang="hr-HR" i="1" dirty="0" err="1"/>
              <a:t>Citation</a:t>
            </a:r>
            <a:r>
              <a:rPr lang="hr-HR" i="1" dirty="0"/>
              <a:t> </a:t>
            </a:r>
            <a:r>
              <a:rPr lang="hr-HR" i="1" dirty="0" err="1"/>
              <a:t>Report</a:t>
            </a:r>
            <a:r>
              <a:rPr lang="hr-HR" i="1" dirty="0"/>
              <a:t>)</a:t>
            </a:r>
            <a:r>
              <a:rPr lang="hr-HR" dirty="0"/>
              <a:t>, pomnožen s faktorom doprinosa </a:t>
            </a:r>
            <a:r>
              <a:rPr lang="hr-HR" dirty="0" err="1"/>
              <a:t>Fd</a:t>
            </a:r>
            <a:r>
              <a:rPr lang="hr-HR" dirty="0"/>
              <a:t> kandidata</a:t>
            </a:r>
          </a:p>
        </p:txBody>
      </p:sp>
      <p:sp>
        <p:nvSpPr>
          <p:cNvPr id="6" name="Text Placeholder 5"/>
          <p:cNvSpPr>
            <a:spLocks noGrp="1"/>
          </p:cNvSpPr>
          <p:nvPr>
            <p:ph type="body" sz="quarter" idx="21"/>
          </p:nvPr>
        </p:nvSpPr>
        <p:spPr/>
        <p:txBody>
          <a:bodyPr/>
          <a:lstStyle/>
          <a:p>
            <a:r>
              <a:rPr lang="hr-HR" dirty="0"/>
              <a:t>Pravilnik o </a:t>
            </a:r>
            <a:r>
              <a:rPr lang="pl-PL" dirty="0"/>
              <a:t>uvjetima za izbor u zn. zvanja</a:t>
            </a:r>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5923" y="-47144"/>
            <a:ext cx="3668319" cy="1198120"/>
          </a:xfrm>
          <a:prstGeom prst="rect">
            <a:avLst/>
          </a:prstGeom>
        </p:spPr>
      </p:pic>
    </p:spTree>
    <p:extLst>
      <p:ext uri="{BB962C8B-B14F-4D97-AF65-F5344CB8AC3E}">
        <p14:creationId xmlns:p14="http://schemas.microsoft.com/office/powerpoint/2010/main" val="4142008753"/>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723899" y="1484025"/>
            <a:ext cx="14144496" cy="7008622"/>
          </a:xfrm>
        </p:spPr>
        <p:txBody>
          <a:bodyPr>
            <a:normAutofit/>
          </a:bodyPr>
          <a:lstStyle/>
          <a:p>
            <a:r>
              <a:rPr lang="hr-HR" dirty="0" smtClean="0"/>
              <a:t>kategorije manje i više „vrijednih” časopisa</a:t>
            </a:r>
            <a:endParaRPr lang="hr-HR" dirty="0"/>
          </a:p>
          <a:p>
            <a:r>
              <a:rPr lang="hr-HR" dirty="0"/>
              <a:t>različite </a:t>
            </a:r>
            <a:r>
              <a:rPr lang="hr-HR" dirty="0" smtClean="0"/>
              <a:t>bibliografske i citatne </a:t>
            </a:r>
            <a:r>
              <a:rPr lang="hr-HR" dirty="0"/>
              <a:t>baze podataka – </a:t>
            </a:r>
            <a:r>
              <a:rPr lang="hr-HR" dirty="0" smtClean="0"/>
              <a:t> slabo poznavanje </a:t>
            </a:r>
            <a:r>
              <a:rPr lang="hr-HR" dirty="0"/>
              <a:t>povijesti, </a:t>
            </a:r>
            <a:r>
              <a:rPr lang="hr-HR" dirty="0" smtClean="0"/>
              <a:t>uloge, </a:t>
            </a:r>
            <a:r>
              <a:rPr lang="hr-HR" b="1" dirty="0"/>
              <a:t>postupka selekcije </a:t>
            </a:r>
            <a:r>
              <a:rPr lang="hr-HR" b="1" dirty="0" smtClean="0"/>
              <a:t>i indeksiranja časopisa</a:t>
            </a:r>
            <a:endParaRPr lang="hr-HR" b="1" dirty="0"/>
          </a:p>
          <a:p>
            <a:r>
              <a:rPr lang="hr-HR" dirty="0" smtClean="0"/>
              <a:t>kvantiteta, </a:t>
            </a:r>
            <a:r>
              <a:rPr lang="hr-HR" dirty="0"/>
              <a:t>umjesto kvalitete </a:t>
            </a:r>
            <a:r>
              <a:rPr lang="hr-HR" dirty="0" smtClean="0"/>
              <a:t>(+nema </a:t>
            </a:r>
            <a:r>
              <a:rPr lang="hr-HR" dirty="0"/>
              <a:t>gradacije obzirom na zvanje)</a:t>
            </a:r>
          </a:p>
          <a:p>
            <a:r>
              <a:rPr lang="hr-HR" dirty="0"/>
              <a:t>složeniji indikatori – potenciraju nerazumijevanje osnovnih</a:t>
            </a:r>
          </a:p>
          <a:p>
            <a:r>
              <a:rPr lang="hr-HR" dirty="0"/>
              <a:t>prosudba kvalitete prema “pakiranju” – ulazi i u područje društvenih </a:t>
            </a:r>
            <a:r>
              <a:rPr lang="hr-HR" dirty="0" smtClean="0"/>
              <a:t>i humanističkih znanosti</a:t>
            </a:r>
          </a:p>
        </p:txBody>
      </p:sp>
      <p:sp>
        <p:nvSpPr>
          <p:cNvPr id="4" name="Text Placeholder 3"/>
          <p:cNvSpPr>
            <a:spLocks noGrp="1"/>
          </p:cNvSpPr>
          <p:nvPr>
            <p:ph type="body" sz="quarter" idx="21"/>
          </p:nvPr>
        </p:nvSpPr>
        <p:spPr/>
        <p:txBody>
          <a:bodyPr/>
          <a:lstStyle/>
          <a:p>
            <a:r>
              <a:rPr lang="pl-PL" dirty="0"/>
              <a:t>Pravilnik o uvjetima za izbor u zn. zvanja</a:t>
            </a:r>
            <a:endParaRPr lang="hr-HR" dirty="0"/>
          </a:p>
        </p:txBody>
      </p:sp>
    </p:spTree>
    <p:extLst>
      <p:ext uri="{BB962C8B-B14F-4D97-AF65-F5344CB8AC3E}">
        <p14:creationId xmlns:p14="http://schemas.microsoft.com/office/powerpoint/2010/main" val="3695215492"/>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87363"/>
            <a:ext cx="13838477" cy="1108307"/>
          </a:xfrm>
        </p:spPr>
        <p:txBody>
          <a:bodyPr>
            <a:normAutofit/>
          </a:bodyPr>
          <a:lstStyle/>
          <a:p>
            <a:r>
              <a:rPr lang="hr-HR" dirty="0" smtClean="0"/>
              <a:t>Čimbenik utjecaja</a:t>
            </a:r>
            <a:endParaRPr lang="hr-H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414" y="1430452"/>
            <a:ext cx="9985109" cy="7496657"/>
          </a:xfrm>
          <a:prstGeom prst="rect">
            <a:avLst/>
          </a:prstGeom>
        </p:spPr>
      </p:pic>
      <p:cxnSp>
        <p:nvCxnSpPr>
          <p:cNvPr id="6" name="Straight Connector 5"/>
          <p:cNvCxnSpPr/>
          <p:nvPr/>
        </p:nvCxnSpPr>
        <p:spPr>
          <a:xfrm>
            <a:off x="5919755" y="1430451"/>
            <a:ext cx="2400267" cy="17974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919755" y="1595670"/>
            <a:ext cx="2976331" cy="163218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57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type="body" sz="quarter" idx="11"/>
              </p:nvPr>
            </p:nvSpPr>
            <p:spPr>
              <a:xfrm>
                <a:off x="723899" y="1484025"/>
                <a:ext cx="14921109" cy="6720523"/>
              </a:xfrm>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r>
                        <a:rPr lang="hr-HR" sz="3733" i="1" smtClean="0">
                          <a:latin typeface="Cambria Math"/>
                        </a:rPr>
                        <m:t>𝐼𝐹</m:t>
                      </m:r>
                      <m:r>
                        <a:rPr lang="hr-HR" sz="3733" i="1" smtClean="0">
                          <a:latin typeface="Cambria Math"/>
                        </a:rPr>
                        <m:t> = </m:t>
                      </m:r>
                      <m:f>
                        <m:fPr>
                          <m:ctrlPr>
                            <a:rPr lang="hr-HR" sz="3733" i="1">
                              <a:latin typeface="Cambria Math" panose="02040503050406030204" pitchFamily="18" charset="0"/>
                              <a:ea typeface="Cambria Math"/>
                            </a:rPr>
                          </m:ctrlPr>
                        </m:fPr>
                        <m:num>
                          <m:r>
                            <a:rPr lang="hr-HR" sz="3733" i="1">
                              <a:latin typeface="Cambria Math"/>
                              <a:ea typeface="Cambria Math"/>
                            </a:rPr>
                            <m:t>𝐶𝑖𝑡𝑎𝑡𝑖</m:t>
                          </m:r>
                          <m:r>
                            <a:rPr lang="hr-HR" sz="3733" i="1">
                              <a:latin typeface="Cambria Math"/>
                              <a:ea typeface="Cambria Math"/>
                            </a:rPr>
                            <m:t> </m:t>
                          </m:r>
                          <m:r>
                            <a:rPr lang="hr-HR" sz="3733" i="1">
                              <a:latin typeface="Cambria Math"/>
                              <a:ea typeface="Cambria Math"/>
                            </a:rPr>
                            <m:t>𝑖𝑧</m:t>
                          </m:r>
                          <m:r>
                            <a:rPr lang="hr-HR" sz="3733" i="1">
                              <a:latin typeface="Cambria Math"/>
                              <a:ea typeface="Cambria Math"/>
                            </a:rPr>
                            <m:t> č</m:t>
                          </m:r>
                          <m:r>
                            <a:rPr lang="hr-HR" sz="3733" i="1">
                              <a:latin typeface="Cambria Math"/>
                              <a:ea typeface="Cambria Math"/>
                            </a:rPr>
                            <m:t>𝑎𝑠𝑜𝑝𝑖𝑠𝑎</m:t>
                          </m:r>
                          <m:r>
                            <a:rPr lang="hr-HR" sz="3733" i="1">
                              <a:latin typeface="Cambria Math"/>
                              <a:ea typeface="Cambria Math"/>
                            </a:rPr>
                            <m:t> </m:t>
                          </m:r>
                          <m:r>
                            <a:rPr lang="hr-HR" sz="3733" i="1">
                              <a:latin typeface="Cambria Math"/>
                              <a:ea typeface="Cambria Math"/>
                            </a:rPr>
                            <m:t>𝑘𝑜𝑗𝑒</m:t>
                          </m:r>
                          <m:r>
                            <a:rPr lang="hr-HR" sz="3733" i="1">
                              <a:latin typeface="Cambria Math"/>
                              <a:ea typeface="Cambria Math"/>
                            </a:rPr>
                            <m:t> </m:t>
                          </m:r>
                          <m:r>
                            <a:rPr lang="hr-HR" sz="3733" i="1">
                              <a:latin typeface="Cambria Math"/>
                              <a:ea typeface="Cambria Math"/>
                            </a:rPr>
                            <m:t>𝑖𝑛𝑑𝑒𝑘𝑠𝑖𝑟𝑎𝑗𝑢</m:t>
                          </m:r>
                          <m:r>
                            <a:rPr lang="hr-HR" sz="3733" i="1">
                              <a:latin typeface="Cambria Math"/>
                              <a:ea typeface="Cambria Math"/>
                            </a:rPr>
                            <m:t> </m:t>
                          </m:r>
                          <m:r>
                            <a:rPr lang="hr-HR" sz="3733" b="0" i="1" smtClean="0">
                              <a:latin typeface="Cambria Math" panose="02040503050406030204" pitchFamily="18" charset="0"/>
                              <a:ea typeface="Cambria Math"/>
                            </a:rPr>
                            <m:t>𝐶𝐴</m:t>
                          </m:r>
                          <m:r>
                            <a:rPr lang="hr-HR" sz="3733" i="1">
                              <a:latin typeface="Cambria Math"/>
                              <a:ea typeface="Cambria Math"/>
                            </a:rPr>
                            <m:t> </m:t>
                          </m:r>
                          <m:r>
                            <a:rPr lang="hr-HR" sz="3733" i="1">
                              <a:latin typeface="Cambria Math"/>
                              <a:ea typeface="Cambria Math"/>
                            </a:rPr>
                            <m:t>𝑏𝑝</m:t>
                          </m:r>
                          <m:r>
                            <a:rPr lang="hr-HR" sz="3733" i="1">
                              <a:latin typeface="Cambria Math"/>
                              <a:ea typeface="Cambria Math"/>
                            </a:rPr>
                            <m:t> </m:t>
                          </m:r>
                          <m:r>
                            <a:rPr lang="hr-HR" sz="3733" i="1">
                              <a:latin typeface="Cambria Math"/>
                              <a:ea typeface="Cambria Math"/>
                            </a:rPr>
                            <m:t>𝑢</m:t>
                          </m:r>
                          <m:r>
                            <a:rPr lang="hr-HR" sz="3733" i="1">
                              <a:latin typeface="Cambria Math"/>
                              <a:ea typeface="Cambria Math"/>
                            </a:rPr>
                            <m:t> 2012</m:t>
                          </m:r>
                        </m:num>
                        <m:den>
                          <m:r>
                            <a:rPr lang="hr-HR" sz="3733" i="1">
                              <a:latin typeface="Cambria Math"/>
                              <a:ea typeface="Cambria Math"/>
                            </a:rPr>
                            <m:t>𝐵𝑟𝑜𝑗</m:t>
                          </m:r>
                          <m:r>
                            <a:rPr lang="hr-HR" sz="3733" i="1">
                              <a:latin typeface="Cambria Math"/>
                              <a:ea typeface="Cambria Math"/>
                            </a:rPr>
                            <m:t> </m:t>
                          </m:r>
                          <m:r>
                            <a:rPr lang="hr-HR" sz="3733" b="1" i="1">
                              <a:solidFill>
                                <a:srgbClr val="FF0000"/>
                              </a:solidFill>
                              <a:latin typeface="Cambria Math"/>
                              <a:ea typeface="Cambria Math"/>
                            </a:rPr>
                            <m:t>𝒄𝒊𝒕𝒂𝒃𝒊𝒍𝒏𝒊𝒉</m:t>
                          </m:r>
                          <m:r>
                            <a:rPr lang="hr-HR" sz="3733" i="1">
                              <a:latin typeface="Cambria Math"/>
                              <a:ea typeface="Cambria Math"/>
                            </a:rPr>
                            <m:t> </m:t>
                          </m:r>
                          <m:r>
                            <a:rPr lang="hr-HR" sz="3733" i="1">
                              <a:latin typeface="Cambria Math"/>
                              <a:ea typeface="Cambria Math"/>
                            </a:rPr>
                            <m:t>𝑟𝑎𝑑𝑜𝑣𝑎</m:t>
                          </m:r>
                          <m:r>
                            <a:rPr lang="hr-HR" sz="3733" i="1">
                              <a:latin typeface="Cambria Math"/>
                              <a:ea typeface="Cambria Math"/>
                            </a:rPr>
                            <m:t> </m:t>
                          </m:r>
                          <m:r>
                            <a:rPr lang="hr-HR" sz="3733" i="1">
                              <a:latin typeface="Cambria Math"/>
                              <a:ea typeface="Cambria Math"/>
                            </a:rPr>
                            <m:t>𝑢</m:t>
                          </m:r>
                          <m:r>
                            <a:rPr lang="hr-HR" sz="3733" i="1">
                              <a:latin typeface="Cambria Math"/>
                              <a:ea typeface="Cambria Math"/>
                            </a:rPr>
                            <m:t> 2011 </m:t>
                          </m:r>
                          <m:r>
                            <a:rPr lang="hr-HR" sz="3733" i="1">
                              <a:latin typeface="Cambria Math"/>
                              <a:ea typeface="Cambria Math"/>
                            </a:rPr>
                            <m:t>𝑖</m:t>
                          </m:r>
                          <m:r>
                            <a:rPr lang="hr-HR" sz="3733" i="1">
                              <a:latin typeface="Cambria Math"/>
                              <a:ea typeface="Cambria Math"/>
                            </a:rPr>
                            <m:t> 2012</m:t>
                          </m:r>
                        </m:den>
                      </m:f>
                    </m:oMath>
                  </m:oMathPara>
                </a14:m>
                <a:endParaRPr lang="hr-HR" dirty="0" smtClean="0"/>
              </a:p>
              <a:p>
                <a:pPr marL="0" indent="0">
                  <a:buNone/>
                </a:pPr>
                <a:endParaRPr lang="hr-HR" dirty="0"/>
              </a:p>
              <a:p>
                <a:pPr>
                  <a:buFontTx/>
                  <a:buChar char="-"/>
                </a:pPr>
                <a:r>
                  <a:rPr lang="hr-HR" dirty="0" smtClean="0"/>
                  <a:t>IF se ne može reproducirati iz </a:t>
                </a:r>
                <a:r>
                  <a:rPr lang="hr-HR" dirty="0" err="1" smtClean="0"/>
                  <a:t>WoS</a:t>
                </a:r>
                <a:r>
                  <a:rPr lang="hr-HR" dirty="0" smtClean="0"/>
                  <a:t> citatnih indeksa</a:t>
                </a:r>
              </a:p>
              <a:p>
                <a:pPr>
                  <a:buFontTx/>
                  <a:buChar char="-"/>
                </a:pPr>
                <a:r>
                  <a:rPr lang="hr-HR" dirty="0" smtClean="0"/>
                  <a:t>interpretacija citabilnih radova je proizvoljna (izvorni znanstveni, pregledni radovi, konferencijska priopćenja) – može se manipulirati (pregovarati)</a:t>
                </a:r>
              </a:p>
              <a:p>
                <a:pPr>
                  <a:buFontTx/>
                  <a:buChar char="-"/>
                </a:pPr>
                <a:r>
                  <a:rPr lang="hr-HR" dirty="0" smtClean="0"/>
                  <a:t>CA baze podataka su komercijalne ($500k?)</a:t>
                </a:r>
              </a:p>
              <a:p>
                <a:pPr>
                  <a:buFontTx/>
                  <a:buChar char="-"/>
                </a:pPr>
                <a:r>
                  <a:rPr lang="hr-HR" dirty="0" smtClean="0"/>
                  <a:t>broj časopisa je ograničen</a:t>
                </a:r>
                <a:endParaRPr lang="hr-HR"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1"/>
              </p:nvPr>
            </p:nvSpPr>
            <p:spPr>
              <a:xfrm>
                <a:off x="723899" y="1484025"/>
                <a:ext cx="14921109" cy="6720523"/>
              </a:xfrm>
              <a:blipFill rotWithShape="0">
                <a:blip r:embed="rId2"/>
                <a:stretch>
                  <a:fillRect l="-1962" r="-1716"/>
                </a:stretch>
              </a:blipFill>
            </p:spPr>
            <p:txBody>
              <a:bodyPr/>
              <a:lstStyle/>
              <a:p>
                <a:r>
                  <a:rPr lang="hr-HR">
                    <a:noFill/>
                  </a:rPr>
                  <a:t> </a:t>
                </a:r>
              </a:p>
            </p:txBody>
          </p:sp>
        </mc:Fallback>
      </mc:AlternateContent>
      <p:sp>
        <p:nvSpPr>
          <p:cNvPr id="4" name="Text Placeholder 3"/>
          <p:cNvSpPr>
            <a:spLocks noGrp="1"/>
          </p:cNvSpPr>
          <p:nvPr>
            <p:ph type="body" sz="quarter" idx="21"/>
          </p:nvPr>
        </p:nvSpPr>
        <p:spPr/>
        <p:txBody>
          <a:bodyPr/>
          <a:lstStyle/>
          <a:p>
            <a:r>
              <a:rPr lang="hr-HR" dirty="0"/>
              <a:t>Što je zapravo IF</a:t>
            </a:r>
          </a:p>
        </p:txBody>
      </p:sp>
    </p:spTree>
    <p:extLst>
      <p:ext uri="{BB962C8B-B14F-4D97-AF65-F5344CB8AC3E}">
        <p14:creationId xmlns:p14="http://schemas.microsoft.com/office/powerpoint/2010/main" val="3942404124"/>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hr-HR"/>
          </a:p>
        </p:txBody>
      </p:sp>
      <p:sp>
        <p:nvSpPr>
          <p:cNvPr id="6" name="Text Placeholder 5"/>
          <p:cNvSpPr>
            <a:spLocks noGrp="1"/>
          </p:cNvSpPr>
          <p:nvPr>
            <p:ph type="body" sz="quarter" idx="21"/>
          </p:nvPr>
        </p:nvSpPr>
        <p:spPr/>
        <p:txBody>
          <a:bodyPr/>
          <a:lstStyle/>
          <a:p>
            <a:endParaRPr lang="hr-H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89347" y="338668"/>
            <a:ext cx="12701393" cy="7462046"/>
          </a:xfrm>
        </p:spPr>
      </p:pic>
      <p:sp>
        <p:nvSpPr>
          <p:cNvPr id="5" name="TextBox 4"/>
          <p:cNvSpPr txBox="1"/>
          <p:nvPr/>
        </p:nvSpPr>
        <p:spPr>
          <a:xfrm>
            <a:off x="3231456" y="7932373"/>
            <a:ext cx="9697077" cy="666977"/>
          </a:xfrm>
          <a:prstGeom prst="rect">
            <a:avLst/>
          </a:prstGeom>
          <a:noFill/>
        </p:spPr>
        <p:txBody>
          <a:bodyPr wrap="square" rtlCol="0">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1867" b="0" i="0" u="none" strike="noStrike" kern="0" cap="none" spc="0" normalizeH="0" baseline="0" noProof="0" dirty="0">
                <a:ln>
                  <a:noFill/>
                </a:ln>
                <a:solidFill>
                  <a:srgbClr val="000000">
                    <a:lumMod val="50000"/>
                    <a:lumOff val="50000"/>
                  </a:srgbClr>
                </a:solidFill>
                <a:effectLst/>
                <a:uLnTx/>
                <a:uFillTx/>
                <a:latin typeface="Helvetica Light"/>
                <a:sym typeface="Helvetica Light"/>
              </a:rPr>
              <a:t>Marie E. McVeigh, MS; Stephen J. Mann. </a:t>
            </a:r>
            <a:r>
              <a:rPr kumimoji="0" lang="en-GB" sz="1867" b="1" i="0" u="none" strike="noStrike" kern="0" cap="none" spc="0" normalizeH="0" baseline="0" noProof="0" dirty="0">
                <a:ln>
                  <a:noFill/>
                </a:ln>
                <a:solidFill>
                  <a:srgbClr val="000000">
                    <a:lumMod val="50000"/>
                    <a:lumOff val="50000"/>
                  </a:srgbClr>
                </a:solidFill>
                <a:effectLst/>
                <a:uLnTx/>
                <a:uFillTx/>
                <a:latin typeface="Helvetica Light"/>
                <a:sym typeface="Helvetica Light"/>
              </a:rPr>
              <a:t>The Journal Impact Factor Denominator</a:t>
            </a:r>
            <a:r>
              <a:rPr kumimoji="0" lang="hr-HR" sz="1867" b="0" i="0" u="none" strike="noStrike" kern="0" cap="none" spc="0" normalizeH="0" baseline="0" noProof="0" dirty="0">
                <a:ln>
                  <a:noFill/>
                </a:ln>
                <a:solidFill>
                  <a:srgbClr val="000000">
                    <a:lumMod val="50000"/>
                    <a:lumOff val="50000"/>
                  </a:srgbClr>
                </a:solidFill>
                <a:effectLst/>
                <a:uLnTx/>
                <a:uFillTx/>
                <a:latin typeface="Helvetica Light"/>
                <a:sym typeface="Helvetica Light"/>
              </a:rPr>
              <a:t>. </a:t>
            </a:r>
            <a:r>
              <a:rPr kumimoji="0" lang="hr-HR" sz="1867" b="0" i="1" u="none" strike="noStrike" kern="0" cap="none" spc="0" normalizeH="0" baseline="0" noProof="0" dirty="0">
                <a:ln>
                  <a:noFill/>
                </a:ln>
                <a:solidFill>
                  <a:srgbClr val="000000">
                    <a:lumMod val="50000"/>
                    <a:lumOff val="50000"/>
                  </a:srgbClr>
                </a:solidFill>
                <a:effectLst/>
                <a:uLnTx/>
                <a:uFillTx/>
                <a:latin typeface="Helvetica Light"/>
                <a:sym typeface="Helvetica Light"/>
              </a:rPr>
              <a:t>JAMA. </a:t>
            </a:r>
            <a:r>
              <a:rPr kumimoji="0" lang="hr-HR" sz="1867" b="0" i="0" u="none" strike="noStrike" kern="0" cap="none" spc="0" normalizeH="0" baseline="0" noProof="0" dirty="0">
                <a:ln>
                  <a:noFill/>
                </a:ln>
                <a:solidFill>
                  <a:srgbClr val="000000">
                    <a:lumMod val="50000"/>
                    <a:lumOff val="50000"/>
                  </a:srgbClr>
                </a:solidFill>
                <a:effectLst/>
                <a:uLnTx/>
                <a:uFillTx/>
                <a:latin typeface="Helvetica Light"/>
                <a:sym typeface="Helvetica Light"/>
              </a:rPr>
              <a:t>2009;302(10):1107-1109. doi:10.1001/jama.2009.1301.</a:t>
            </a:r>
            <a:endParaRPr kumimoji="0" lang="en-GB" sz="1867" b="1" i="0" u="none" strike="noStrike" kern="0" cap="none" spc="0" normalizeH="0" baseline="0" noProof="0" dirty="0">
              <a:ln>
                <a:noFill/>
              </a:ln>
              <a:solidFill>
                <a:srgbClr val="000000">
                  <a:lumMod val="50000"/>
                  <a:lumOff val="50000"/>
                </a:srgbClr>
              </a:solidFill>
              <a:effectLst/>
              <a:uLnTx/>
              <a:uFillTx/>
              <a:latin typeface="Helvetica Light"/>
              <a:sym typeface="Helvetica Light"/>
            </a:endParaRPr>
          </a:p>
        </p:txBody>
      </p:sp>
    </p:spTree>
    <p:extLst>
      <p:ext uri="{BB962C8B-B14F-4D97-AF65-F5344CB8AC3E}">
        <p14:creationId xmlns:p14="http://schemas.microsoft.com/office/powerpoint/2010/main" val="3793084712"/>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descr="Immediacy_Index"/>
          <p:cNvPicPr>
            <a:picLocks noGrp="1" noChangeAspect="1" noChangeArrowheads="1"/>
          </p:cNvPicPr>
          <p:nvPr>
            <p:ph idx="4294967295"/>
          </p:nvPr>
        </p:nvPicPr>
        <p:blipFill>
          <a:blip r:embed="rId2" cstate="print"/>
          <a:srcRect/>
          <a:stretch>
            <a:fillRect/>
          </a:stretch>
        </p:blipFill>
        <p:spPr>
          <a:xfrm>
            <a:off x="2354893" y="84138"/>
            <a:ext cx="12317413" cy="9059862"/>
          </a:xfrm>
          <a:prstGeom prst="rect">
            <a:avLst/>
          </a:prstGeom>
        </p:spPr>
      </p:pic>
    </p:spTree>
    <p:extLst>
      <p:ext uri="{BB962C8B-B14F-4D97-AF65-F5344CB8AC3E}">
        <p14:creationId xmlns:p14="http://schemas.microsoft.com/office/powerpoint/2010/main" val="1670690070"/>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hr-HR" dirty="0" smtClean="0"/>
              <a:t>Matematički neodrživ</a:t>
            </a:r>
            <a:endParaRPr lang="hr-HR"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705" y="1353319"/>
            <a:ext cx="9260780" cy="7163033"/>
          </a:xfrm>
          <a:prstGeom prst="rect">
            <a:avLst/>
          </a:prstGeom>
        </p:spPr>
      </p:pic>
      <p:sp>
        <p:nvSpPr>
          <p:cNvPr id="4" name="TextBox 3"/>
          <p:cNvSpPr txBox="1"/>
          <p:nvPr/>
        </p:nvSpPr>
        <p:spPr>
          <a:xfrm rot="19840886">
            <a:off x="2204581" y="3217275"/>
            <a:ext cx="7515616" cy="1081065"/>
          </a:xfrm>
          <a:prstGeom prst="rect">
            <a:avLst/>
          </a:prstGeom>
          <a:solidFill>
            <a:schemeClr val="accent2">
              <a:lumMod val="40000"/>
              <a:lumOff val="6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3200" b="0" i="0" u="none" strike="noStrike" kern="0" cap="none" spc="0" normalizeH="0" baseline="0" noProof="0" dirty="0" smtClean="0">
                <a:ln>
                  <a:noFill/>
                </a:ln>
                <a:solidFill>
                  <a:srgbClr val="000000"/>
                </a:solidFill>
                <a:effectLst/>
                <a:uLnTx/>
                <a:uFillTx/>
                <a:latin typeface="Helvetica Light"/>
                <a:ea typeface="+mn-ea"/>
                <a:cs typeface="+mn-cs"/>
                <a:sym typeface="Helvetica Light"/>
              </a:rPr>
              <a:t>postotak radova odgovornih za 50% prikupljenih citata</a:t>
            </a:r>
            <a:endParaRPr kumimoji="0" lang="hr-HR" sz="3200" b="0" i="0" u="none" strike="noStrike" kern="0" cap="none" spc="0" normalizeH="0" baseline="0" noProof="0" dirty="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699233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386" y="0"/>
            <a:ext cx="11543229" cy="9144000"/>
          </a:xfrm>
          <a:prstGeom prst="rect">
            <a:avLst/>
          </a:prstGeom>
        </p:spPr>
      </p:pic>
    </p:spTree>
    <p:extLst>
      <p:ext uri="{BB962C8B-B14F-4D97-AF65-F5344CB8AC3E}">
        <p14:creationId xmlns:p14="http://schemas.microsoft.com/office/powerpoint/2010/main" val="31817331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a:bodyPr>
          <a:lstStyle/>
          <a:p>
            <a:r>
              <a:rPr lang="hr-HR" dirty="0" smtClean="0"/>
              <a:t>Prosudba u svjetlu otvorene znanosti</a:t>
            </a:r>
            <a:endParaRPr lang="hr-HR" dirty="0"/>
          </a:p>
        </p:txBody>
      </p:sp>
      <p:sp>
        <p:nvSpPr>
          <p:cNvPr id="5" name="Text Placeholder 4"/>
          <p:cNvSpPr>
            <a:spLocks noGrp="1"/>
          </p:cNvSpPr>
          <p:nvPr>
            <p:ph type="body" sz="quarter" idx="11"/>
          </p:nvPr>
        </p:nvSpPr>
        <p:spPr/>
        <p:txBody>
          <a:bodyPr/>
          <a:lstStyle/>
          <a:p>
            <a:endParaRPr lang="hr-HR"/>
          </a:p>
        </p:txBody>
      </p:sp>
      <p:sp>
        <p:nvSpPr>
          <p:cNvPr id="3" name="Footer Placeholder 2"/>
          <p:cNvSpPr>
            <a:spLocks noGrp="1"/>
          </p:cNvSpPr>
          <p:nvPr>
            <p:ph type="ftr" sz="quarter" idx="4294967295"/>
          </p:nvPr>
        </p:nvSpPr>
        <p:spPr>
          <a:xfrm>
            <a:off x="7966075" y="8415338"/>
            <a:ext cx="8289925" cy="376237"/>
          </a:xfrm>
        </p:spPr>
        <p:txBody>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pt-BR" sz="1600" b="0" i="0" u="none" strike="noStrike" kern="0" cap="none" spc="-8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600" b="0" i="0" u="none" strike="noStrike" kern="0" cap="none" spc="-8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867696573"/>
      </p:ext>
    </p:extLst>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hlinkClick r:id="rId2"/>
              </a:rPr>
              <a:t>Evaluation of Research Careers fully acknowledging Open Science </a:t>
            </a:r>
            <a:r>
              <a:rPr lang="en-US" dirty="0" smtClean="0">
                <a:hlinkClick r:id="rId2"/>
              </a:rPr>
              <a:t>Practices</a:t>
            </a:r>
            <a:r>
              <a:rPr lang="hr-HR" dirty="0"/>
              <a:t>:</a:t>
            </a:r>
            <a:r>
              <a:rPr lang="en-US" dirty="0" smtClean="0"/>
              <a:t> Rewards</a:t>
            </a:r>
            <a:r>
              <a:rPr lang="hr-HR" dirty="0" smtClean="0"/>
              <a:t>,</a:t>
            </a:r>
            <a:r>
              <a:rPr lang="en-US" dirty="0" smtClean="0"/>
              <a:t> </a:t>
            </a:r>
            <a:r>
              <a:rPr lang="en-US" dirty="0"/>
              <a:t>incentives and/or recognition for researchers practicing Open </a:t>
            </a:r>
            <a:r>
              <a:rPr lang="en-US" dirty="0" smtClean="0"/>
              <a:t>Science</a:t>
            </a:r>
            <a:r>
              <a:rPr lang="hr-HR" dirty="0" smtClean="0"/>
              <a:t> (</a:t>
            </a:r>
            <a:r>
              <a:rPr lang="en-US" dirty="0"/>
              <a:t>Working Group on Rewards under Open </a:t>
            </a:r>
            <a:r>
              <a:rPr lang="en-US" dirty="0" smtClean="0"/>
              <a:t>Science</a:t>
            </a:r>
            <a:r>
              <a:rPr lang="hr-HR" dirty="0" smtClean="0"/>
              <a:t>, 2017)</a:t>
            </a:r>
          </a:p>
          <a:p>
            <a:r>
              <a:rPr lang="en-US" dirty="0">
                <a:hlinkClick r:id="rId3"/>
              </a:rPr>
              <a:t>Next-generation metrics</a:t>
            </a:r>
            <a:r>
              <a:rPr lang="en-US" dirty="0"/>
              <a:t>: Responsible metrics and evaluation for open </a:t>
            </a:r>
            <a:r>
              <a:rPr lang="en-US" dirty="0" smtClean="0"/>
              <a:t>science</a:t>
            </a:r>
            <a:r>
              <a:rPr lang="hr-HR" dirty="0" smtClean="0"/>
              <a:t> (</a:t>
            </a:r>
            <a:r>
              <a:rPr lang="en-US" dirty="0"/>
              <a:t>Report of the European Commission Expert Group on </a:t>
            </a:r>
            <a:r>
              <a:rPr lang="en-US" dirty="0" smtClean="0"/>
              <a:t>Altmetrics</a:t>
            </a:r>
            <a:r>
              <a:rPr lang="hr-HR" dirty="0" smtClean="0"/>
              <a:t>, 2017)</a:t>
            </a:r>
            <a:endParaRPr lang="hr-HR" dirty="0"/>
          </a:p>
        </p:txBody>
      </p:sp>
      <p:sp>
        <p:nvSpPr>
          <p:cNvPr id="6" name="Text Placeholder 5"/>
          <p:cNvSpPr>
            <a:spLocks noGrp="1"/>
          </p:cNvSpPr>
          <p:nvPr>
            <p:ph type="body" sz="quarter" idx="21"/>
          </p:nvPr>
        </p:nvSpPr>
        <p:spPr/>
        <p:txBody>
          <a:bodyPr/>
          <a:lstStyle/>
          <a:p>
            <a:r>
              <a:rPr lang="hr-HR" dirty="0" smtClean="0"/>
              <a:t>Važni dokumenti Europske komisije</a:t>
            </a:r>
            <a:endParaRPr lang="hr-HR" dirty="0"/>
          </a:p>
        </p:txBody>
      </p:sp>
      <p:sp>
        <p:nvSpPr>
          <p:cNvPr id="4" name="Footer Placeholder 3"/>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996174928"/>
      </p:ext>
    </p:extLst>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hr-HR"/>
          </a:p>
        </p:txBody>
      </p:sp>
      <p:sp>
        <p:nvSpPr>
          <p:cNvPr id="6" name="Text Placeholder 5"/>
          <p:cNvSpPr>
            <a:spLocks noGrp="1"/>
          </p:cNvSpPr>
          <p:nvPr>
            <p:ph type="body" sz="quarter" idx="19"/>
          </p:nvPr>
        </p:nvSpPr>
        <p:spPr/>
        <p:txBody>
          <a:bodyPr>
            <a:normAutofit lnSpcReduction="10000"/>
          </a:bodyPr>
          <a:lstStyle/>
          <a:p>
            <a:r>
              <a:rPr lang="hr-HR" dirty="0"/>
              <a:t>Otvorena znanost </a:t>
            </a:r>
            <a:r>
              <a:rPr lang="hr-HR" dirty="0" smtClean="0"/>
              <a:t>predstavlja </a:t>
            </a:r>
            <a:r>
              <a:rPr lang="hr-HR" dirty="0"/>
              <a:t>novi pristup znanstvenom procesu koji se temelji na kooperativnom radu, povezan </a:t>
            </a:r>
            <a:r>
              <a:rPr lang="hr-HR" dirty="0" smtClean="0"/>
              <a:t>novim </a:t>
            </a:r>
            <a:r>
              <a:rPr lang="hr-HR" dirty="0"/>
              <a:t>alatima za suradnju i novim </a:t>
            </a:r>
            <a:r>
              <a:rPr lang="hr-HR" dirty="0" smtClean="0"/>
              <a:t>kanalima </a:t>
            </a:r>
            <a:r>
              <a:rPr lang="hr-HR" dirty="0"/>
              <a:t>za širenje znanja putem digitalnih </a:t>
            </a:r>
            <a:r>
              <a:rPr lang="hr-HR" dirty="0" smtClean="0"/>
              <a:t>tehnologija</a:t>
            </a:r>
            <a:r>
              <a:rPr lang="hr-HR" dirty="0"/>
              <a:t>. Otvorena znanost podrazumijeva pomak od standardne prakse objavljivanja rezultata istraživanja u znanstvenim časopisima, prema dijeljenju svih dostupnih podataka i znanja u najranijim fazama istraživačkog procesa. To zahtijeva prelazak s „objavljivanja što je brže moguće“ na „dijeljenje znanja što je prije moguće“</a:t>
            </a:r>
          </a:p>
        </p:txBody>
      </p:sp>
      <p:sp>
        <p:nvSpPr>
          <p:cNvPr id="4" name="Footer Placeholder 3"/>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3466169283"/>
      </p:ext>
    </p:extLst>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1"/>
          </p:nvPr>
        </p:nvSpPr>
        <p:spPr/>
        <p:txBody>
          <a:bodyPr>
            <a:normAutofit fontScale="85000" lnSpcReduction="20000"/>
          </a:bodyPr>
          <a:lstStyle/>
          <a:p>
            <a:r>
              <a:rPr lang="hr-HR" dirty="0" smtClean="0"/>
              <a:t>Otvorena znanost: životni ciklus znanstvenog istraživanja i raspoložive tehnologije</a:t>
            </a:r>
            <a:endParaRPr lang="hr-HR" dirty="0"/>
          </a:p>
        </p:txBody>
      </p:sp>
      <p:sp>
        <p:nvSpPr>
          <p:cNvPr id="4" name="Footer Placeholder 3"/>
          <p:cNvSpPr>
            <a:spLocks noGrp="1"/>
          </p:cNvSpPr>
          <p:nvPr>
            <p:ph type="ftr" sz="quarter" idx="18"/>
          </p:nvPr>
        </p:nvSpPr>
        <p:spPr>
          <a:xfrm>
            <a:off x="12638762" y="8104341"/>
            <a:ext cx="2898675" cy="687928"/>
          </a:xfrm>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803" y="1891430"/>
            <a:ext cx="8022074" cy="7030841"/>
          </a:xfrm>
          <a:prstGeom prst="rect">
            <a:avLst/>
          </a:prstGeom>
        </p:spPr>
      </p:pic>
    </p:spTree>
    <p:extLst>
      <p:ext uri="{BB962C8B-B14F-4D97-AF65-F5344CB8AC3E}">
        <p14:creationId xmlns:p14="http://schemas.microsoft.com/office/powerpoint/2010/main" val="1040605918"/>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hr-HR" dirty="0"/>
              <a:t>Kako bi se </a:t>
            </a:r>
            <a:r>
              <a:rPr lang="hr-HR" dirty="0" smtClean="0"/>
              <a:t>potaknula </a:t>
            </a:r>
            <a:r>
              <a:rPr lang="hr-HR" dirty="0"/>
              <a:t>praksa otvorene znanosti, ključno je da se istraživači, koji su ključni čimbenici promjene prema </a:t>
            </a:r>
            <a:r>
              <a:rPr lang="hr-HR" dirty="0" smtClean="0"/>
              <a:t>otvorenoj znanosti, </a:t>
            </a:r>
            <a:r>
              <a:rPr lang="hr-HR" dirty="0"/>
              <a:t>potiču i </a:t>
            </a:r>
            <a:r>
              <a:rPr lang="hr-HR" dirty="0" smtClean="0"/>
              <a:t>ohrabruju:</a:t>
            </a:r>
          </a:p>
          <a:p>
            <a:pPr lvl="1"/>
            <a:r>
              <a:rPr lang="hr-HR" dirty="0" smtClean="0"/>
              <a:t>Organizacije </a:t>
            </a:r>
            <a:r>
              <a:rPr lang="hr-HR" dirty="0"/>
              <a:t>koje </a:t>
            </a:r>
            <a:r>
              <a:rPr lang="hr-HR" dirty="0" smtClean="0"/>
              <a:t>provode </a:t>
            </a:r>
            <a:r>
              <a:rPr lang="hr-HR" dirty="0"/>
              <a:t>istraživanja (RPO) treba snažno poticati </a:t>
            </a:r>
            <a:r>
              <a:rPr lang="hr-HR" dirty="0" smtClean="0"/>
              <a:t> za uključivanje praksi Otvorene Znanosti (OS) pri prosudbama i razvoju karijera </a:t>
            </a:r>
          </a:p>
          <a:p>
            <a:pPr lvl="1"/>
            <a:r>
              <a:rPr lang="hr-HR" dirty="0" smtClean="0"/>
              <a:t>Financijeri znanstvenih istraživanja (RFO</a:t>
            </a:r>
            <a:r>
              <a:rPr lang="hr-HR" dirty="0"/>
              <a:t>), na regionalnoj, nacionalnoj, EU i međunarodnoj razini, treba snažno poticati da uključe </a:t>
            </a:r>
            <a:r>
              <a:rPr lang="hr-HR" dirty="0" smtClean="0"/>
              <a:t>prakse Otvorene Znanosti u kriterije vrednovanja </a:t>
            </a:r>
            <a:r>
              <a:rPr lang="hr-HR" dirty="0"/>
              <a:t>za </a:t>
            </a:r>
            <a:r>
              <a:rPr lang="hr-HR" dirty="0" smtClean="0"/>
              <a:t>projektne prijedloge </a:t>
            </a:r>
            <a:r>
              <a:rPr lang="hr-HR" dirty="0"/>
              <a:t>i kao dio </a:t>
            </a:r>
            <a:r>
              <a:rPr lang="hr-HR" dirty="0" smtClean="0"/>
              <a:t>prosudbe </a:t>
            </a:r>
            <a:r>
              <a:rPr lang="hr-HR" dirty="0"/>
              <a:t>istraživača.</a:t>
            </a:r>
          </a:p>
        </p:txBody>
      </p:sp>
      <p:sp>
        <p:nvSpPr>
          <p:cNvPr id="3" name="Text Placeholder 2"/>
          <p:cNvSpPr>
            <a:spLocks noGrp="1"/>
          </p:cNvSpPr>
          <p:nvPr>
            <p:ph type="body" sz="quarter" idx="21"/>
          </p:nvPr>
        </p:nvSpPr>
        <p:spPr/>
        <p:txBody>
          <a:bodyPr/>
          <a:lstStyle/>
          <a:p>
            <a:endParaRPr lang="hr-HR"/>
          </a:p>
        </p:txBody>
      </p:sp>
      <p:sp>
        <p:nvSpPr>
          <p:cNvPr id="4" name="Footer Placeholder 3"/>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spTree>
    <p:extLst>
      <p:ext uri="{BB962C8B-B14F-4D97-AF65-F5344CB8AC3E}">
        <p14:creationId xmlns:p14="http://schemas.microsoft.com/office/powerpoint/2010/main" val="11446108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a:t>The San Francisco Declaration on Research Assessment (DORA)</a:t>
            </a:r>
            <a:endParaRPr lang="hr-HR" dirty="0"/>
          </a:p>
        </p:txBody>
      </p:sp>
      <p:sp>
        <p:nvSpPr>
          <p:cNvPr id="5" name="Text Placeholder 4"/>
          <p:cNvSpPr>
            <a:spLocks noGrp="1"/>
          </p:cNvSpPr>
          <p:nvPr>
            <p:ph type="body" sz="quarter" idx="27"/>
          </p:nvPr>
        </p:nvSpPr>
        <p:spPr/>
        <p:txBody>
          <a:bodyPr>
            <a:normAutofit fontScale="92500" lnSpcReduction="10000"/>
          </a:bodyPr>
          <a:lstStyle/>
          <a:p>
            <a:r>
              <a:rPr lang="hr-HR" dirty="0" smtClean="0"/>
              <a:t>2012</a:t>
            </a:r>
            <a:r>
              <a:rPr lang="hr-HR" dirty="0"/>
              <a:t>. </a:t>
            </a:r>
            <a:r>
              <a:rPr lang="hr-HR" dirty="0" smtClean="0"/>
              <a:t>pozvala </a:t>
            </a:r>
            <a:r>
              <a:rPr lang="hr-HR" dirty="0"/>
              <a:t>na procjenu istraživanja na temelju vlastitih zasluga i za prestanak korištenja </a:t>
            </a:r>
            <a:r>
              <a:rPr lang="hr-HR" dirty="0" smtClean="0"/>
              <a:t>čimbenika utjecaja </a:t>
            </a:r>
            <a:r>
              <a:rPr lang="hr-HR" dirty="0"/>
              <a:t>časopisa u odlukama o financiranju, zapošljavanju i promicanju.</a:t>
            </a:r>
          </a:p>
        </p:txBody>
      </p:sp>
      <p:sp>
        <p:nvSpPr>
          <p:cNvPr id="6" name="Text Placeholder 5"/>
          <p:cNvSpPr>
            <a:spLocks noGrp="1"/>
          </p:cNvSpPr>
          <p:nvPr>
            <p:ph type="body" sz="quarter" idx="28"/>
          </p:nvPr>
        </p:nvSpPr>
        <p:spPr/>
        <p:txBody>
          <a:bodyPr/>
          <a:lstStyle/>
          <a:p>
            <a:r>
              <a:rPr lang="hr-HR" dirty="0" smtClean="0"/>
              <a:t>1167 ustanova i organizacija</a:t>
            </a:r>
          </a:p>
          <a:p>
            <a:r>
              <a:rPr lang="hr-HR" dirty="0" smtClean="0"/>
              <a:t>13671 pojedinaca/istraživača</a:t>
            </a:r>
            <a:endParaRPr lang="hr-HR" dirty="0"/>
          </a:p>
        </p:txBody>
      </p:sp>
      <p:sp>
        <p:nvSpPr>
          <p:cNvPr id="7" name="Text Placeholder 6"/>
          <p:cNvSpPr>
            <a:spLocks noGrp="1"/>
          </p:cNvSpPr>
          <p:nvPr>
            <p:ph type="body" sz="quarter" idx="29"/>
          </p:nvPr>
        </p:nvSpPr>
        <p:spPr>
          <a:xfrm>
            <a:off x="711201" y="4661079"/>
            <a:ext cx="4851400" cy="3307264"/>
          </a:xfrm>
        </p:spPr>
        <p:txBody>
          <a:bodyPr>
            <a:normAutofit fontScale="92500" lnSpcReduction="10000"/>
          </a:bodyPr>
          <a:lstStyle/>
          <a:p>
            <a:pPr>
              <a:spcBef>
                <a:spcPts val="0"/>
              </a:spcBef>
              <a:spcAft>
                <a:spcPts val="600"/>
              </a:spcAft>
            </a:pPr>
            <a:r>
              <a:rPr lang="hr-HR" dirty="0" smtClean="0"/>
              <a:t>potreba </a:t>
            </a:r>
            <a:r>
              <a:rPr lang="hr-HR" dirty="0"/>
              <a:t>da se eliminira upotreba </a:t>
            </a:r>
            <a:r>
              <a:rPr lang="hr-HR" dirty="0" smtClean="0"/>
              <a:t>metričkih pokazatelja </a:t>
            </a:r>
            <a:r>
              <a:rPr lang="hr-HR" dirty="0"/>
              <a:t>utemeljenih na </a:t>
            </a:r>
            <a:r>
              <a:rPr lang="hr-HR" dirty="0" smtClean="0"/>
              <a:t>časopisu pri </a:t>
            </a:r>
            <a:r>
              <a:rPr lang="hr-HR" dirty="0"/>
              <a:t>razmatranju </a:t>
            </a:r>
            <a:r>
              <a:rPr lang="hr-HR" dirty="0" smtClean="0"/>
              <a:t>financiranja</a:t>
            </a:r>
            <a:r>
              <a:rPr lang="hr-HR" dirty="0"/>
              <a:t>, </a:t>
            </a:r>
            <a:r>
              <a:rPr lang="hr-HR" dirty="0" smtClean="0"/>
              <a:t>zapošljavanja </a:t>
            </a:r>
            <a:r>
              <a:rPr lang="hr-HR" dirty="0"/>
              <a:t>i </a:t>
            </a:r>
            <a:r>
              <a:rPr lang="hr-HR" dirty="0" smtClean="0"/>
              <a:t>napredovanja; </a:t>
            </a:r>
          </a:p>
          <a:p>
            <a:pPr>
              <a:spcBef>
                <a:spcPts val="0"/>
              </a:spcBef>
              <a:spcAft>
                <a:spcPts val="600"/>
              </a:spcAft>
            </a:pPr>
            <a:r>
              <a:rPr lang="hr-HR" dirty="0" smtClean="0"/>
              <a:t>potreba </a:t>
            </a:r>
            <a:r>
              <a:rPr lang="hr-HR" dirty="0"/>
              <a:t>za </a:t>
            </a:r>
            <a:r>
              <a:rPr lang="hr-HR" dirty="0" smtClean="0"/>
              <a:t>prosudbom </a:t>
            </a:r>
            <a:r>
              <a:rPr lang="hr-HR" dirty="0"/>
              <a:t>istraživanja na temelju vlastitih zasluga, a ne na temelju časopisa u kojem je istraživanje objavljeno; i </a:t>
            </a:r>
            <a:endParaRPr lang="hr-HR" dirty="0" smtClean="0"/>
          </a:p>
        </p:txBody>
      </p:sp>
      <p:sp>
        <p:nvSpPr>
          <p:cNvPr id="8" name="Text Placeholder 7"/>
          <p:cNvSpPr>
            <a:spLocks noGrp="1"/>
          </p:cNvSpPr>
          <p:nvPr>
            <p:ph type="body" sz="quarter" idx="30"/>
          </p:nvPr>
        </p:nvSpPr>
        <p:spPr>
          <a:xfrm>
            <a:off x="6070600" y="4661078"/>
            <a:ext cx="4851400" cy="2405927"/>
          </a:xfrm>
        </p:spPr>
        <p:txBody>
          <a:bodyPr>
            <a:normAutofit fontScale="92500" lnSpcReduction="10000"/>
          </a:bodyPr>
          <a:lstStyle/>
          <a:p>
            <a:r>
              <a:rPr lang="hr-HR" dirty="0"/>
              <a:t>potreba da se iskoriste mogućnosti koje pruža online objavljivanje (kao što je napuštanje nepotrebnih ograničenja u broju riječi, slika i referenci u člancima, te istraživanje novih pokazatelja važnosti i utjecaja</a:t>
            </a:r>
            <a:r>
              <a:rPr lang="hr-HR" dirty="0" smtClean="0"/>
              <a:t>)</a:t>
            </a:r>
            <a:endParaRPr lang="hr-HR" dirty="0"/>
          </a:p>
        </p:txBody>
      </p:sp>
      <p:sp>
        <p:nvSpPr>
          <p:cNvPr id="4" name="Footer Placeholder 3"/>
          <p:cNvSpPr>
            <a:spLocks noGrp="1"/>
          </p:cNvSpPr>
          <p:nvPr>
            <p:ph type="ftr" sz="quarter" idx="18"/>
          </p:nvPr>
        </p:nvSpPr>
        <p:spPr>
          <a:xfrm>
            <a:off x="11599817" y="8255727"/>
            <a:ext cx="4656183" cy="536542"/>
          </a:xfrm>
        </p:spPr>
        <p:txBody>
          <a:bodyPr>
            <a:normAutofit/>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700" b="0" i="0" u="none" strike="noStrike" kern="0" cap="none" spc="0" normalizeH="0" baseline="0" noProof="0" dirty="0" smtClean="0">
                <a:ln>
                  <a:noFill/>
                </a:ln>
                <a:solidFill>
                  <a:srgbClr val="FEFFFF"/>
                </a:solidFill>
                <a:effectLst/>
                <a:uLnTx/>
                <a:uFillTx/>
                <a:latin typeface="Calibri" charset="0"/>
                <a:cs typeface="Calibri" charset="0"/>
                <a:sym typeface="Helvetica Light"/>
              </a:rPr>
              <a:t>Zagreb OpenAIRE radionica, HAZU, 19. veljače 2019.</a:t>
            </a:r>
            <a:endParaRPr kumimoji="0" lang="en-US" sz="1700" b="0" i="0" u="none" strike="noStrike" kern="0" cap="none" spc="0" normalizeH="0" baseline="0" noProof="0" dirty="0">
              <a:ln>
                <a:noFill/>
              </a:ln>
              <a:solidFill>
                <a:srgbClr val="FEFFFF"/>
              </a:solidFill>
              <a:effectLst/>
              <a:uLnTx/>
              <a:uFillTx/>
              <a:latin typeface="Calibri" charset="0"/>
              <a:cs typeface="Calibri" charset="0"/>
              <a:sym typeface="Helvetica Light"/>
            </a:endParaRPr>
          </a:p>
        </p:txBody>
      </p:sp>
      <p:pic>
        <p:nvPicPr>
          <p:cNvPr id="2050" name="Picture 2" descr="Image result for The San Francisco Declaration on Research Assessment (D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4947" y="3357155"/>
            <a:ext cx="4317963" cy="14889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60274" y="8517477"/>
            <a:ext cx="4402183"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2000" b="0" i="0" u="none" strike="noStrike" kern="0" cap="none" spc="0" normalizeH="0" baseline="0" noProof="0" dirty="0">
                <a:ln>
                  <a:noFill/>
                </a:ln>
                <a:solidFill>
                  <a:srgbClr val="000000"/>
                </a:solidFill>
                <a:effectLst/>
                <a:uLnTx/>
                <a:uFillTx/>
                <a:latin typeface="Helvetica Light"/>
                <a:sym typeface="Helvetica Light"/>
                <a:hlinkClick r:id="rId3"/>
              </a:rPr>
              <a:t>https://sfdora.org</a:t>
            </a:r>
            <a:r>
              <a:rPr kumimoji="0" lang="hr-HR" sz="2000" b="0" i="0" u="none" strike="noStrike" kern="0" cap="none" spc="0" normalizeH="0" baseline="0" noProof="0" dirty="0" smtClean="0">
                <a:ln>
                  <a:noFill/>
                </a:ln>
                <a:solidFill>
                  <a:srgbClr val="000000"/>
                </a:solidFill>
                <a:effectLst/>
                <a:uLnTx/>
                <a:uFillTx/>
                <a:latin typeface="Helvetica Light"/>
                <a:sym typeface="Helvetica Light"/>
                <a:hlinkClick r:id="rId3"/>
              </a:rPr>
              <a:t>/</a:t>
            </a:r>
            <a:r>
              <a:rPr kumimoji="0" lang="hr-HR" sz="2000" b="0" i="0" u="none" strike="noStrike" kern="0" cap="none" spc="0" normalizeH="0" baseline="0" noProof="0" dirty="0" smtClean="0">
                <a:ln>
                  <a:noFill/>
                </a:ln>
                <a:solidFill>
                  <a:srgbClr val="000000"/>
                </a:solidFill>
                <a:effectLst/>
                <a:uLnTx/>
                <a:uFillTx/>
                <a:latin typeface="Helvetica Light"/>
                <a:sym typeface="Helvetica Light"/>
              </a:rPr>
              <a:t> </a:t>
            </a:r>
            <a:endParaRPr kumimoji="0" lang="hr-HR" sz="2000" b="0" i="0" u="none" strike="noStrike" kern="0" cap="none" spc="0" normalizeH="0" baseline="0" noProof="0" dirty="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353737316"/>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normAutofit fontScale="70000" lnSpcReduction="20000"/>
          </a:bodyPr>
          <a:lstStyle/>
          <a:p>
            <a:r>
              <a:rPr lang="en-US" dirty="0"/>
              <a:t>The San Francisco Declaration on Research Assessment (</a:t>
            </a:r>
            <a:r>
              <a:rPr lang="en-US" dirty="0" smtClean="0"/>
              <a:t>DORA</a:t>
            </a:r>
            <a:r>
              <a:rPr lang="hr-HR" dirty="0"/>
              <a:t>)</a:t>
            </a:r>
          </a:p>
        </p:txBody>
      </p:sp>
      <p:sp>
        <p:nvSpPr>
          <p:cNvPr id="10" name="Text Placeholder 9"/>
          <p:cNvSpPr>
            <a:spLocks noGrp="1"/>
          </p:cNvSpPr>
          <p:nvPr>
            <p:ph type="body" sz="quarter" idx="19"/>
          </p:nvPr>
        </p:nvSpPr>
        <p:spPr>
          <a:xfrm>
            <a:off x="10672175" y="2032435"/>
            <a:ext cx="5135672" cy="6122009"/>
          </a:xfrm>
        </p:spPr>
        <p:txBody>
          <a:bodyPr>
            <a:normAutofit fontScale="70000" lnSpcReduction="20000"/>
          </a:bodyPr>
          <a:lstStyle/>
          <a:p>
            <a:r>
              <a:rPr lang="hr-HR" b="1" dirty="0" smtClean="0"/>
              <a:t>Za ustanove:</a:t>
            </a:r>
          </a:p>
          <a:p>
            <a:r>
              <a:rPr lang="hr-HR" dirty="0" smtClean="0"/>
              <a:t>4. Postavite jasne kriterije koji se koriste za donošenje odluka o zapošljavanju ili napredovanju, jasno naglašavajući, posebno za mlade istraživače, da je znanstveni sadržaj rada mnogo važniji od metrike publikacije ili identiteta časopisa u kojem je objavljen. </a:t>
            </a:r>
          </a:p>
          <a:p>
            <a:r>
              <a:rPr lang="hr-HR" dirty="0" smtClean="0"/>
              <a:t>5</a:t>
            </a:r>
            <a:r>
              <a:rPr lang="hr-HR" dirty="0"/>
              <a:t>. Za potrebe </a:t>
            </a:r>
            <a:r>
              <a:rPr lang="hr-HR" dirty="0" smtClean="0"/>
              <a:t>prosudbe </a:t>
            </a:r>
            <a:r>
              <a:rPr lang="hr-HR" dirty="0"/>
              <a:t>istraživanja, razmotriti vrijednost i utjecaj svih rezultata istraživanja (uključujući skupove podataka i softver</a:t>
            </a:r>
            <a:r>
              <a:rPr lang="hr-HR" dirty="0" smtClean="0"/>
              <a:t>) kao dodatak publikacijama, </a:t>
            </a:r>
            <a:r>
              <a:rPr lang="hr-HR" dirty="0"/>
              <a:t>te razmotriti širok raspon mjera utjecaja, uključujući kvalitativne pokazatelje učinka istraživanja, kao što je utjecaj na </a:t>
            </a:r>
            <a:r>
              <a:rPr lang="hr-HR" dirty="0" smtClean="0"/>
              <a:t>politike </a:t>
            </a:r>
            <a:r>
              <a:rPr lang="hr-HR" dirty="0"/>
              <a:t>i </a:t>
            </a:r>
            <a:r>
              <a:rPr lang="hr-HR" dirty="0" smtClean="0"/>
              <a:t>praksu.</a:t>
            </a:r>
            <a:endParaRPr lang="hr-HR" dirty="0"/>
          </a:p>
        </p:txBody>
      </p:sp>
      <p:sp>
        <p:nvSpPr>
          <p:cNvPr id="7" name="Footer Placeholder 6"/>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smtClean="0">
                <a:ln>
                  <a:noFill/>
                </a:ln>
                <a:solidFill>
                  <a:srgbClr val="D5D5D5">
                    <a:lumMod val="50000"/>
                  </a:srgbClr>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D5D5D5">
                  <a:lumMod val="50000"/>
                </a:srgbClr>
              </a:solidFill>
              <a:effectLst/>
              <a:uLnTx/>
              <a:uFillTx/>
              <a:latin typeface="Calibri" charset="0"/>
              <a:cs typeface="Calibri" charset="0"/>
              <a:sym typeface="Helvetica Ligh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6" y="1590805"/>
            <a:ext cx="10285751" cy="7553195"/>
          </a:xfrm>
          <a:prstGeom prst="rect">
            <a:avLst/>
          </a:prstGeom>
        </p:spPr>
      </p:pic>
    </p:spTree>
    <p:extLst>
      <p:ext uri="{BB962C8B-B14F-4D97-AF65-F5344CB8AC3E}">
        <p14:creationId xmlns:p14="http://schemas.microsoft.com/office/powerpoint/2010/main" val="1749228421"/>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hr-HR" dirty="0" err="1" smtClean="0"/>
              <a:t>Leiden</a:t>
            </a:r>
            <a:r>
              <a:rPr lang="hr-HR" dirty="0" smtClean="0"/>
              <a:t> </a:t>
            </a:r>
            <a:r>
              <a:rPr lang="hr-HR" dirty="0" err="1" smtClean="0"/>
              <a:t>Manifesto</a:t>
            </a:r>
            <a:endParaRPr lang="hr-HR" dirty="0"/>
          </a:p>
        </p:txBody>
      </p:sp>
      <p:sp>
        <p:nvSpPr>
          <p:cNvPr id="6" name="Text Placeholder 5"/>
          <p:cNvSpPr>
            <a:spLocks noGrp="1"/>
          </p:cNvSpPr>
          <p:nvPr>
            <p:ph type="body" sz="quarter" idx="27"/>
          </p:nvPr>
        </p:nvSpPr>
        <p:spPr/>
        <p:txBody>
          <a:bodyPr>
            <a:normAutofit fontScale="92500" lnSpcReduction="10000"/>
          </a:bodyPr>
          <a:lstStyle/>
          <a:p>
            <a:r>
              <a:rPr lang="hr-HR" dirty="0" smtClean="0"/>
              <a:t>2015</a:t>
            </a:r>
            <a:r>
              <a:rPr lang="hr-HR" dirty="0"/>
              <a:t>. objavila skupina vodećih </a:t>
            </a:r>
            <a:r>
              <a:rPr lang="hr-HR" dirty="0" err="1" smtClean="0"/>
              <a:t>scientometričara</a:t>
            </a:r>
            <a:r>
              <a:rPr lang="hr-HR" dirty="0" smtClean="0"/>
              <a:t> - postavlja </a:t>
            </a:r>
            <a:r>
              <a:rPr lang="hr-HR" dirty="0"/>
              <a:t>deset načela za korištenje kvantitativnih pokazatelja </a:t>
            </a:r>
            <a:r>
              <a:rPr lang="hr-HR" dirty="0" smtClean="0"/>
              <a:t>pri prosudbi istraživanja </a:t>
            </a:r>
            <a:r>
              <a:rPr lang="hr-HR" dirty="0"/>
              <a:t>(</a:t>
            </a:r>
            <a:r>
              <a:rPr lang="hr-HR" dirty="0" err="1"/>
              <a:t>Hicks</a:t>
            </a:r>
            <a:r>
              <a:rPr lang="hr-HR" dirty="0"/>
              <a:t> </a:t>
            </a:r>
            <a:r>
              <a:rPr lang="hr-HR" dirty="0" err="1"/>
              <a:t>et</a:t>
            </a:r>
            <a:r>
              <a:rPr lang="hr-HR" dirty="0"/>
              <a:t> </a:t>
            </a:r>
            <a:r>
              <a:rPr lang="hr-HR" dirty="0" err="1"/>
              <a:t>al</a:t>
            </a:r>
            <a:r>
              <a:rPr lang="hr-HR" dirty="0"/>
              <a:t>., 2015)</a:t>
            </a:r>
          </a:p>
        </p:txBody>
      </p:sp>
      <p:sp>
        <p:nvSpPr>
          <p:cNvPr id="7" name="Text Placeholder 6"/>
          <p:cNvSpPr>
            <a:spLocks noGrp="1"/>
          </p:cNvSpPr>
          <p:nvPr>
            <p:ph type="body" sz="quarter" idx="28"/>
          </p:nvPr>
        </p:nvSpPr>
        <p:spPr/>
        <p:txBody>
          <a:bodyPr>
            <a:normAutofit fontScale="85000" lnSpcReduction="20000"/>
          </a:bodyPr>
          <a:lstStyle/>
          <a:p>
            <a:r>
              <a:rPr lang="hr-HR" dirty="0"/>
              <a:t>2. </a:t>
            </a:r>
            <a:r>
              <a:rPr lang="hr-HR" b="1" dirty="0"/>
              <a:t>Ocjena provedbe mora biti usklađena s istraživačkom misijom ustanove, grupe ili istraživač</a:t>
            </a:r>
            <a:r>
              <a:rPr lang="hr-HR" dirty="0"/>
              <a:t>a. Ciljevi programa trebaju biti navedeni na početku, a pokazatelji koji se koriste pri prosudbi provedbe trebaju se odnositi na te ciljeve. </a:t>
            </a:r>
          </a:p>
        </p:txBody>
      </p:sp>
      <p:sp>
        <p:nvSpPr>
          <p:cNvPr id="8" name="Text Placeholder 7"/>
          <p:cNvSpPr>
            <a:spLocks noGrp="1"/>
          </p:cNvSpPr>
          <p:nvPr>
            <p:ph type="body" sz="quarter" idx="29"/>
          </p:nvPr>
        </p:nvSpPr>
        <p:spPr>
          <a:xfrm>
            <a:off x="711201" y="4661078"/>
            <a:ext cx="4851400" cy="3477081"/>
          </a:xfrm>
        </p:spPr>
        <p:txBody>
          <a:bodyPr>
            <a:normAutofit fontScale="77500" lnSpcReduction="20000"/>
          </a:bodyPr>
          <a:lstStyle/>
          <a:p>
            <a:r>
              <a:rPr lang="hr-HR" dirty="0"/>
              <a:t>3.</a:t>
            </a:r>
            <a:r>
              <a:rPr lang="hr-HR" b="1" dirty="0"/>
              <a:t> Zaštita izvrsnosti lokalno relevantnih istraživanja.</a:t>
            </a:r>
            <a:r>
              <a:rPr lang="hr-HR" dirty="0"/>
              <a:t> Znanstvena izvrsnost se ne smije izjednačiti s objavljivanjem na engleskom jeziku. Znanstvenike ne treba prisiljavati da objavljuju u časopisima visokih "</a:t>
            </a:r>
            <a:r>
              <a:rPr lang="hr-HR" dirty="0" err="1"/>
              <a:t>impact</a:t>
            </a:r>
            <a:r>
              <a:rPr lang="hr-HR" dirty="0"/>
              <a:t> </a:t>
            </a:r>
            <a:r>
              <a:rPr lang="hr-HR" dirty="0" err="1"/>
              <a:t>factor</a:t>
            </a:r>
            <a:r>
              <a:rPr lang="hr-HR" dirty="0"/>
              <a:t>-a", koji su uglavnom locirani u SAD-u, a </a:t>
            </a:r>
            <a:r>
              <a:rPr lang="hr-HR" i="1" dirty="0"/>
              <a:t>Web </a:t>
            </a:r>
            <a:r>
              <a:rPr lang="hr-HR" i="1" dirty="0" err="1"/>
              <a:t>of</a:t>
            </a:r>
            <a:r>
              <a:rPr lang="hr-HR" i="1" dirty="0"/>
              <a:t> Science</a:t>
            </a:r>
            <a:r>
              <a:rPr lang="hr-HR" dirty="0"/>
              <a:t> baza podataka također većinom indeksira časopise na engleskom jeziku. Ta vrsta pristranosti posebice je problematična u društvenim i humanističkim znanostima, a i druga područja imaju nacionalno ili regionalno usmjerena istraživanja. </a:t>
            </a:r>
          </a:p>
        </p:txBody>
      </p:sp>
      <p:sp>
        <p:nvSpPr>
          <p:cNvPr id="9" name="Text Placeholder 8"/>
          <p:cNvSpPr>
            <a:spLocks noGrp="1"/>
          </p:cNvSpPr>
          <p:nvPr>
            <p:ph type="body" sz="quarter" idx="30"/>
          </p:nvPr>
        </p:nvSpPr>
        <p:spPr>
          <a:xfrm>
            <a:off x="6070600" y="4661079"/>
            <a:ext cx="4851400" cy="3477080"/>
          </a:xfrm>
        </p:spPr>
        <p:txBody>
          <a:bodyPr>
            <a:normAutofit fontScale="92500" lnSpcReduction="20000"/>
          </a:bodyPr>
          <a:lstStyle/>
          <a:p>
            <a:r>
              <a:rPr lang="hr-HR" dirty="0"/>
              <a:t>9.</a:t>
            </a:r>
            <a:r>
              <a:rPr lang="hr-HR" b="1" dirty="0"/>
              <a:t> Prepoznavanje sustavnih učinaka prosudbe i pokazatelja.</a:t>
            </a:r>
            <a:r>
              <a:rPr lang="hr-HR" dirty="0"/>
              <a:t> Pokazatelji mijenjaju sustav pomoću poticaja koje uspostavljaju i te učinke treba predvidjeti. To ide u prilog korištenju više pokazatelja, jer će korištenje jednog dovesti samo do brzog prilagođavanja znanstvene zajednice, a ne postizanja cilja (povećanje kvalitete znanstvenih istraživanja).</a:t>
            </a:r>
          </a:p>
        </p:txBody>
      </p:sp>
      <p:sp>
        <p:nvSpPr>
          <p:cNvPr id="4" name="Footer Placeholder 3"/>
          <p:cNvSpPr>
            <a:spLocks noGrp="1"/>
          </p:cNvSpPr>
          <p:nvPr>
            <p:ph type="ftr" sz="quarter" idx="18"/>
          </p:nvPr>
        </p:nvSpPr>
        <p:spPr>
          <a:xfrm>
            <a:off x="11652068" y="8416031"/>
            <a:ext cx="4603931" cy="376237"/>
          </a:xfrm>
        </p:spPr>
        <p:txBody>
          <a:bodyPr>
            <a:normAutofit fontScale="92500"/>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smtClean="0">
                <a:ln>
                  <a:noFill/>
                </a:ln>
                <a:solidFill>
                  <a:srgbClr val="FEFFFF"/>
                </a:solidFill>
                <a:effectLst/>
                <a:uLnTx/>
                <a:uFillTx/>
                <a:latin typeface="Calibri" charset="0"/>
                <a:cs typeface="Calibri" charset="0"/>
                <a:sym typeface="Helvetica Light"/>
              </a:rPr>
              <a:t>Zagreb OpenAIRE radionica, HAZU, 19. veljače 2019.</a:t>
            </a:r>
            <a:endParaRPr kumimoji="0" lang="en-US" sz="1800" b="0" i="0" u="none" strike="noStrike" kern="0" cap="none" spc="0" normalizeH="0" baseline="0" noProof="0" dirty="0">
              <a:ln>
                <a:noFill/>
              </a:ln>
              <a:solidFill>
                <a:srgbClr val="FEFFFF"/>
              </a:solidFill>
              <a:effectLst/>
              <a:uLnTx/>
              <a:uFillTx/>
              <a:latin typeface="Calibri" charset="0"/>
              <a:cs typeface="Calibri" charset="0"/>
              <a:sym typeface="Helvetica Light"/>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0564" r="17613"/>
          <a:stretch/>
        </p:blipFill>
        <p:spPr>
          <a:xfrm>
            <a:off x="11652068" y="1154951"/>
            <a:ext cx="4603932" cy="4716395"/>
          </a:xfrm>
          <a:prstGeom prst="rect">
            <a:avLst/>
          </a:prstGeom>
        </p:spPr>
      </p:pic>
      <p:sp>
        <p:nvSpPr>
          <p:cNvPr id="11" name="TextBox 10"/>
          <p:cNvSpPr txBox="1"/>
          <p:nvPr/>
        </p:nvSpPr>
        <p:spPr>
          <a:xfrm>
            <a:off x="5159829" y="8416031"/>
            <a:ext cx="4846320"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1600" b="0" i="0" u="none" strike="noStrike" kern="0" cap="none" spc="0" normalizeH="0" baseline="0" noProof="0">
                <a:ln>
                  <a:noFill/>
                </a:ln>
                <a:solidFill>
                  <a:srgbClr val="000000">
                    <a:lumMod val="50000"/>
                    <a:lumOff val="50000"/>
                  </a:srgbClr>
                </a:solidFill>
                <a:effectLst/>
                <a:uLnTx/>
                <a:uFillTx/>
                <a:latin typeface="Helvetica Light"/>
                <a:sym typeface="Helvetica Light"/>
              </a:rPr>
              <a:t>Nature 520, 429–431 (23 April 2015) doi:10.1038/520429a</a:t>
            </a:r>
            <a:endParaRPr kumimoji="0" lang="hr-HR" sz="1600" b="0" i="0" u="none" strike="noStrike" kern="0" cap="none" spc="0" normalizeH="0" baseline="0" noProof="0" dirty="0">
              <a:ln>
                <a:noFill/>
              </a:ln>
              <a:solidFill>
                <a:srgbClr val="000000">
                  <a:lumMod val="50000"/>
                  <a:lumOff val="50000"/>
                </a:srgbClr>
              </a:solidFill>
              <a:effectLst/>
              <a:uLnTx/>
              <a:uFillTx/>
              <a:latin typeface="Helvetica Light"/>
              <a:sym typeface="Helvetica Light"/>
            </a:endParaRPr>
          </a:p>
        </p:txBody>
      </p:sp>
      <p:sp>
        <p:nvSpPr>
          <p:cNvPr id="14" name="TextBox 13"/>
          <p:cNvSpPr txBox="1"/>
          <p:nvPr/>
        </p:nvSpPr>
        <p:spPr>
          <a:xfrm>
            <a:off x="711201" y="1460501"/>
            <a:ext cx="10353039" cy="383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l" defTabSz="547687" rtl="0" eaLnBrk="1" fontAlgn="auto" latinLnBrk="0" hangingPunct="0">
              <a:lnSpc>
                <a:spcPct val="100000"/>
              </a:lnSpc>
              <a:spcBef>
                <a:spcPts val="0"/>
              </a:spcBef>
              <a:spcAft>
                <a:spcPts val="0"/>
              </a:spcAft>
              <a:buClrTx/>
              <a:buSzTx/>
              <a:buFontTx/>
              <a:buNone/>
              <a:tabLst/>
              <a:defRPr/>
            </a:pPr>
            <a:r>
              <a:rPr kumimoji="0" lang="hr-HR" sz="1800" b="0" i="0" u="none" strike="noStrike" kern="0" cap="none" spc="0" normalizeH="0" baseline="0" noProof="0" dirty="0">
                <a:ln>
                  <a:noFill/>
                </a:ln>
                <a:solidFill>
                  <a:srgbClr val="000000">
                    <a:lumMod val="50000"/>
                    <a:lumOff val="50000"/>
                  </a:srgbClr>
                </a:solidFill>
                <a:effectLst/>
                <a:uLnTx/>
                <a:uFillTx/>
                <a:latin typeface="Helvetica Light"/>
                <a:sym typeface="Helvetica Light"/>
              </a:rPr>
              <a:t>http://lib.irb.hr/web/en/vijesti/item/1895-leiden_manifesto_research_metrics.html</a:t>
            </a:r>
          </a:p>
        </p:txBody>
      </p:sp>
    </p:spTree>
    <p:extLst>
      <p:ext uri="{BB962C8B-B14F-4D97-AF65-F5344CB8AC3E}">
        <p14:creationId xmlns:p14="http://schemas.microsoft.com/office/powerpoint/2010/main" val="127336172"/>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42"/>
          <p:cNvSpPr txBox="1">
            <a:spLocks noGrp="1"/>
          </p:cNvSpPr>
          <p:nvPr>
            <p:ph type="body" sz="quarter" idx="11"/>
          </p:nvPr>
        </p:nvSpPr>
        <p:spPr>
          <a:xfrm>
            <a:off x="723898" y="1484025"/>
            <a:ext cx="14908583" cy="7409454"/>
          </a:xfrm>
          <a:prstGeom prst="rect">
            <a:avLst/>
          </a:prstGeom>
          <a:noFill/>
          <a:ln>
            <a:noFill/>
          </a:ln>
        </p:spPr>
        <p:txBody>
          <a:bodyPr spcFirstLastPara="1" vert="horz" wrap="square" lIns="121900" tIns="60933" rIns="121900" bIns="60933" rtlCol="0" anchor="t" anchorCtr="0">
            <a:noAutofit/>
          </a:bodyPr>
          <a:lstStyle/>
          <a:p>
            <a:pPr marL="457189">
              <a:lnSpc>
                <a:spcPct val="90000"/>
              </a:lnSpc>
              <a:spcBef>
                <a:spcPts val="0"/>
              </a:spcBef>
              <a:buSzPts val="1665"/>
            </a:pPr>
            <a:r>
              <a:rPr lang="hr-HR" sz="2400" i="1" dirty="0" err="1"/>
              <a:t>Removing</a:t>
            </a:r>
            <a:r>
              <a:rPr lang="hr-HR" sz="2400" i="1" dirty="0"/>
              <a:t> </a:t>
            </a:r>
            <a:r>
              <a:rPr lang="hr-HR" sz="2400" i="1" dirty="0" err="1"/>
              <a:t>barriers</a:t>
            </a:r>
            <a:r>
              <a:rPr lang="hr-HR" sz="2400" i="1" dirty="0"/>
              <a:t> to </a:t>
            </a:r>
            <a:r>
              <a:rPr lang="hr-HR" sz="2400" i="1" dirty="0" err="1"/>
              <a:t>open</a:t>
            </a:r>
            <a:r>
              <a:rPr lang="hr-HR" sz="2400" i="1" dirty="0"/>
              <a:t> </a:t>
            </a:r>
            <a:r>
              <a:rPr lang="hr-HR" sz="2400" i="1" dirty="0" err="1"/>
              <a:t>science</a:t>
            </a:r>
            <a:r>
              <a:rPr lang="hr-HR" sz="2400" dirty="0"/>
              <a:t> </a:t>
            </a:r>
            <a:br>
              <a:rPr lang="hr-HR" sz="2400" dirty="0"/>
            </a:br>
            <a:r>
              <a:rPr lang="hr-HR" sz="2400" dirty="0"/>
              <a:t>1. </a:t>
            </a:r>
            <a:r>
              <a:rPr lang="hr-HR" sz="2400" u="sng" dirty="0" err="1">
                <a:solidFill>
                  <a:schemeClr val="hlink"/>
                </a:solidFill>
                <a:hlinkClick r:id="rId3"/>
              </a:rPr>
              <a:t>Change</a:t>
            </a:r>
            <a:r>
              <a:rPr lang="hr-HR" sz="2400" u="sng" dirty="0">
                <a:solidFill>
                  <a:schemeClr val="hlink"/>
                </a:solidFill>
                <a:hlinkClick r:id="rId3"/>
              </a:rPr>
              <a:t> </a:t>
            </a:r>
            <a:r>
              <a:rPr lang="hr-HR" sz="2400" u="sng" dirty="0" err="1">
                <a:solidFill>
                  <a:schemeClr val="hlink"/>
                </a:solidFill>
                <a:hlinkClick r:id="rId3"/>
              </a:rPr>
              <a:t>assessment</a:t>
            </a:r>
            <a:r>
              <a:rPr lang="hr-HR" sz="2400" u="sng" dirty="0">
                <a:solidFill>
                  <a:schemeClr val="hlink"/>
                </a:solidFill>
                <a:hlinkClick r:id="rId3"/>
              </a:rPr>
              <a:t>, </a:t>
            </a:r>
            <a:r>
              <a:rPr lang="hr-HR" sz="2400" u="sng" dirty="0" err="1">
                <a:solidFill>
                  <a:schemeClr val="hlink"/>
                </a:solidFill>
                <a:hlinkClick r:id="rId3"/>
              </a:rPr>
              <a:t>evaluation</a:t>
            </a:r>
            <a:r>
              <a:rPr lang="hr-HR" sz="2400" u="sng" dirty="0">
                <a:solidFill>
                  <a:schemeClr val="hlink"/>
                </a:solidFill>
                <a:hlinkClick r:id="rId3"/>
              </a:rPr>
              <a:t> </a:t>
            </a:r>
            <a:r>
              <a:rPr lang="hr-HR" sz="2400" u="sng" dirty="0" err="1">
                <a:solidFill>
                  <a:schemeClr val="hlink"/>
                </a:solidFill>
                <a:hlinkClick r:id="rId3"/>
              </a:rPr>
              <a:t>and</a:t>
            </a:r>
            <a:r>
              <a:rPr lang="hr-HR" sz="2400" u="sng" dirty="0">
                <a:solidFill>
                  <a:schemeClr val="hlink"/>
                </a:solidFill>
                <a:hlinkClick r:id="rId3"/>
              </a:rPr>
              <a:t> </a:t>
            </a:r>
            <a:r>
              <a:rPr lang="hr-HR" sz="2400" u="sng" dirty="0" err="1">
                <a:solidFill>
                  <a:schemeClr val="hlink"/>
                </a:solidFill>
                <a:hlinkClick r:id="rId3"/>
              </a:rPr>
              <a:t>reward</a:t>
            </a:r>
            <a:r>
              <a:rPr lang="hr-HR" sz="2400" u="sng" dirty="0">
                <a:solidFill>
                  <a:schemeClr val="hlink"/>
                </a:solidFill>
                <a:hlinkClick r:id="rId3"/>
              </a:rPr>
              <a:t> </a:t>
            </a:r>
            <a:r>
              <a:rPr lang="hr-HR" sz="2400" u="sng" dirty="0" err="1">
                <a:solidFill>
                  <a:schemeClr val="hlink"/>
                </a:solidFill>
                <a:hlinkClick r:id="rId3"/>
              </a:rPr>
              <a:t>systems</a:t>
            </a:r>
            <a:r>
              <a:rPr lang="hr-HR" sz="2400" u="sng" dirty="0">
                <a:solidFill>
                  <a:schemeClr val="hlink"/>
                </a:solidFill>
                <a:hlinkClick r:id="rId3"/>
              </a:rPr>
              <a:t> </a:t>
            </a:r>
            <a:r>
              <a:rPr lang="hr-HR" sz="2400" u="sng" dirty="0" err="1">
                <a:solidFill>
                  <a:schemeClr val="hlink"/>
                </a:solidFill>
                <a:hlinkClick r:id="rId3"/>
              </a:rPr>
              <a:t>in</a:t>
            </a:r>
            <a:r>
              <a:rPr lang="hr-HR" sz="2400" u="sng" dirty="0">
                <a:solidFill>
                  <a:schemeClr val="hlink"/>
                </a:solidFill>
                <a:hlinkClick r:id="rId3"/>
              </a:rPr>
              <a:t> </a:t>
            </a:r>
            <a:r>
              <a:rPr lang="hr-HR" sz="2400" u="sng" dirty="0" err="1">
                <a:solidFill>
                  <a:schemeClr val="hlink"/>
                </a:solidFill>
                <a:hlinkClick r:id="rId3"/>
              </a:rPr>
              <a:t>science</a:t>
            </a:r>
            <a:r>
              <a:rPr lang="hr-HR" sz="2400" dirty="0"/>
              <a:t/>
            </a:r>
            <a:br>
              <a:rPr lang="hr-HR" sz="2400" dirty="0"/>
            </a:br>
            <a:r>
              <a:rPr lang="hr-HR" sz="2400" dirty="0"/>
              <a:t>2.</a:t>
            </a:r>
            <a:r>
              <a:rPr lang="hr-HR" sz="2400" u="sng" dirty="0">
                <a:solidFill>
                  <a:schemeClr val="hlink"/>
                </a:solidFill>
                <a:hlinkClick r:id="rId4"/>
              </a:rPr>
              <a:t> </a:t>
            </a:r>
            <a:r>
              <a:rPr lang="hr-HR" sz="2400" u="sng" dirty="0" err="1">
                <a:solidFill>
                  <a:schemeClr val="hlink"/>
                </a:solidFill>
                <a:hlinkClick r:id="rId4"/>
              </a:rPr>
              <a:t>Facilitate</a:t>
            </a:r>
            <a:r>
              <a:rPr lang="hr-HR" sz="2400" u="sng" dirty="0">
                <a:solidFill>
                  <a:schemeClr val="hlink"/>
                </a:solidFill>
                <a:hlinkClick r:id="rId4"/>
              </a:rPr>
              <a:t> </a:t>
            </a:r>
            <a:r>
              <a:rPr lang="hr-HR" sz="2400" u="sng" dirty="0" err="1">
                <a:solidFill>
                  <a:schemeClr val="hlink"/>
                </a:solidFill>
                <a:hlinkClick r:id="rId4"/>
              </a:rPr>
              <a:t>text</a:t>
            </a:r>
            <a:r>
              <a:rPr lang="hr-HR" sz="2400" u="sng" dirty="0">
                <a:solidFill>
                  <a:schemeClr val="hlink"/>
                </a:solidFill>
                <a:hlinkClick r:id="rId4"/>
              </a:rPr>
              <a:t> </a:t>
            </a:r>
            <a:r>
              <a:rPr lang="hr-HR" sz="2400" u="sng" dirty="0" err="1">
                <a:solidFill>
                  <a:schemeClr val="hlink"/>
                </a:solidFill>
                <a:hlinkClick r:id="rId4"/>
              </a:rPr>
              <a:t>and</a:t>
            </a:r>
            <a:r>
              <a:rPr lang="hr-HR" sz="2400" u="sng" dirty="0">
                <a:solidFill>
                  <a:schemeClr val="hlink"/>
                </a:solidFill>
                <a:hlinkClick r:id="rId4"/>
              </a:rPr>
              <a:t> data </a:t>
            </a:r>
            <a:r>
              <a:rPr lang="hr-HR" sz="2400" u="sng" dirty="0" err="1">
                <a:solidFill>
                  <a:schemeClr val="hlink"/>
                </a:solidFill>
                <a:hlinkClick r:id="rId4"/>
              </a:rPr>
              <a:t>mining</a:t>
            </a:r>
            <a:r>
              <a:rPr lang="hr-HR" sz="2400" u="sng" dirty="0">
                <a:solidFill>
                  <a:schemeClr val="hlink"/>
                </a:solidFill>
                <a:hlinkClick r:id="rId4"/>
              </a:rPr>
              <a:t> </a:t>
            </a:r>
            <a:r>
              <a:rPr lang="hr-HR" sz="2400" u="sng" dirty="0" err="1">
                <a:solidFill>
                  <a:schemeClr val="hlink"/>
                </a:solidFill>
                <a:hlinkClick r:id="rId4"/>
              </a:rPr>
              <a:t>of</a:t>
            </a:r>
            <a:r>
              <a:rPr lang="hr-HR" sz="2400" u="sng" dirty="0">
                <a:solidFill>
                  <a:schemeClr val="hlink"/>
                </a:solidFill>
                <a:hlinkClick r:id="rId4"/>
              </a:rPr>
              <a:t> </a:t>
            </a:r>
            <a:r>
              <a:rPr lang="hr-HR" sz="2400" u="sng" dirty="0" err="1">
                <a:solidFill>
                  <a:schemeClr val="hlink"/>
                </a:solidFill>
                <a:hlinkClick r:id="rId4"/>
              </a:rPr>
              <a:t>content</a:t>
            </a:r>
            <a:r>
              <a:rPr lang="hr-HR" sz="2400" dirty="0"/>
              <a:t/>
            </a:r>
            <a:br>
              <a:rPr lang="hr-HR" sz="2400" dirty="0"/>
            </a:br>
            <a:r>
              <a:rPr lang="hr-HR" sz="2400" dirty="0"/>
              <a:t>3. </a:t>
            </a:r>
            <a:r>
              <a:rPr lang="hr-HR" sz="2400" u="sng" dirty="0" err="1">
                <a:solidFill>
                  <a:schemeClr val="hlink"/>
                </a:solidFill>
                <a:hlinkClick r:id="rId5"/>
              </a:rPr>
              <a:t>Improve</a:t>
            </a:r>
            <a:r>
              <a:rPr lang="hr-HR" sz="2400" u="sng" dirty="0">
                <a:solidFill>
                  <a:schemeClr val="hlink"/>
                </a:solidFill>
                <a:hlinkClick r:id="rId5"/>
              </a:rPr>
              <a:t> </a:t>
            </a:r>
            <a:r>
              <a:rPr lang="hr-HR" sz="2400" u="sng" dirty="0" err="1">
                <a:solidFill>
                  <a:schemeClr val="hlink"/>
                </a:solidFill>
                <a:hlinkClick r:id="rId5"/>
              </a:rPr>
              <a:t>insight</a:t>
            </a:r>
            <a:r>
              <a:rPr lang="hr-HR" sz="2400" u="sng" dirty="0">
                <a:solidFill>
                  <a:schemeClr val="hlink"/>
                </a:solidFill>
                <a:hlinkClick r:id="rId5"/>
              </a:rPr>
              <a:t> </a:t>
            </a:r>
            <a:r>
              <a:rPr lang="hr-HR" sz="2400" u="sng" dirty="0" err="1">
                <a:solidFill>
                  <a:schemeClr val="hlink"/>
                </a:solidFill>
                <a:hlinkClick r:id="rId5"/>
              </a:rPr>
              <a:t>into</a:t>
            </a:r>
            <a:r>
              <a:rPr lang="hr-HR" sz="2400" u="sng" dirty="0">
                <a:solidFill>
                  <a:schemeClr val="hlink"/>
                </a:solidFill>
                <a:hlinkClick r:id="rId5"/>
              </a:rPr>
              <a:t> IPR </a:t>
            </a:r>
            <a:r>
              <a:rPr lang="hr-HR" sz="2400" u="sng" dirty="0" err="1">
                <a:solidFill>
                  <a:schemeClr val="hlink"/>
                </a:solidFill>
                <a:hlinkClick r:id="rId5"/>
              </a:rPr>
              <a:t>and</a:t>
            </a:r>
            <a:r>
              <a:rPr lang="hr-HR" sz="2400" u="sng" dirty="0">
                <a:solidFill>
                  <a:schemeClr val="hlink"/>
                </a:solidFill>
                <a:hlinkClick r:id="rId5"/>
              </a:rPr>
              <a:t> </a:t>
            </a:r>
            <a:r>
              <a:rPr lang="hr-HR" sz="2400" u="sng" dirty="0" err="1">
                <a:solidFill>
                  <a:schemeClr val="hlink"/>
                </a:solidFill>
                <a:hlinkClick r:id="rId5"/>
              </a:rPr>
              <a:t>issues</a:t>
            </a:r>
            <a:r>
              <a:rPr lang="hr-HR" sz="2400" u="sng" dirty="0">
                <a:solidFill>
                  <a:schemeClr val="hlink"/>
                </a:solidFill>
                <a:hlinkClick r:id="rId5"/>
              </a:rPr>
              <a:t> </a:t>
            </a:r>
            <a:r>
              <a:rPr lang="hr-HR" sz="2400" u="sng" dirty="0" err="1">
                <a:solidFill>
                  <a:schemeClr val="hlink"/>
                </a:solidFill>
                <a:hlinkClick r:id="rId5"/>
              </a:rPr>
              <a:t>such</a:t>
            </a:r>
            <a:r>
              <a:rPr lang="hr-HR" sz="2400" u="sng" dirty="0">
                <a:solidFill>
                  <a:schemeClr val="hlink"/>
                </a:solidFill>
                <a:hlinkClick r:id="rId5"/>
              </a:rPr>
              <a:t> as </a:t>
            </a:r>
            <a:r>
              <a:rPr lang="hr-HR" sz="2400" u="sng" dirty="0" err="1">
                <a:solidFill>
                  <a:schemeClr val="hlink"/>
                </a:solidFill>
                <a:hlinkClick r:id="rId5"/>
              </a:rPr>
              <a:t>privacy</a:t>
            </a:r>
            <a:r>
              <a:rPr lang="hr-HR" sz="2400" dirty="0"/>
              <a:t> </a:t>
            </a:r>
            <a:br>
              <a:rPr lang="hr-HR" sz="2400" dirty="0"/>
            </a:br>
            <a:r>
              <a:rPr lang="hr-HR" sz="2400" dirty="0"/>
              <a:t>4. </a:t>
            </a:r>
            <a:r>
              <a:rPr lang="hr-HR" sz="2400" u="sng" dirty="0" err="1">
                <a:solidFill>
                  <a:schemeClr val="hlink"/>
                </a:solidFill>
                <a:hlinkClick r:id="rId6"/>
              </a:rPr>
              <a:t>Create</a:t>
            </a:r>
            <a:r>
              <a:rPr lang="hr-HR" sz="2400" u="sng" dirty="0">
                <a:solidFill>
                  <a:schemeClr val="hlink"/>
                </a:solidFill>
                <a:hlinkClick r:id="rId6"/>
              </a:rPr>
              <a:t> </a:t>
            </a:r>
            <a:r>
              <a:rPr lang="hr-HR" sz="2400" u="sng" dirty="0" err="1">
                <a:solidFill>
                  <a:schemeClr val="hlink"/>
                </a:solidFill>
                <a:hlinkClick r:id="rId6"/>
              </a:rPr>
              <a:t>transparency</a:t>
            </a:r>
            <a:r>
              <a:rPr lang="hr-HR" sz="2400" u="sng" dirty="0">
                <a:solidFill>
                  <a:schemeClr val="hlink"/>
                </a:solidFill>
                <a:hlinkClick r:id="rId6"/>
              </a:rPr>
              <a:t> on </a:t>
            </a:r>
            <a:r>
              <a:rPr lang="hr-HR" sz="2400" u="sng" dirty="0" err="1">
                <a:solidFill>
                  <a:schemeClr val="hlink"/>
                </a:solidFill>
                <a:hlinkClick r:id="rId6"/>
              </a:rPr>
              <a:t>the</a:t>
            </a:r>
            <a:r>
              <a:rPr lang="hr-HR" sz="2400" u="sng" dirty="0">
                <a:solidFill>
                  <a:schemeClr val="hlink"/>
                </a:solidFill>
                <a:hlinkClick r:id="rId6"/>
              </a:rPr>
              <a:t> </a:t>
            </a:r>
            <a:r>
              <a:rPr lang="hr-HR" sz="2400" u="sng" dirty="0" err="1">
                <a:solidFill>
                  <a:schemeClr val="hlink"/>
                </a:solidFill>
                <a:hlinkClick r:id="rId6"/>
              </a:rPr>
              <a:t>costs</a:t>
            </a:r>
            <a:r>
              <a:rPr lang="hr-HR" sz="2400" u="sng" dirty="0">
                <a:solidFill>
                  <a:schemeClr val="hlink"/>
                </a:solidFill>
                <a:hlinkClick r:id="rId6"/>
              </a:rPr>
              <a:t> </a:t>
            </a:r>
            <a:r>
              <a:rPr lang="hr-HR" sz="2400" u="sng" dirty="0" err="1">
                <a:solidFill>
                  <a:schemeClr val="hlink"/>
                </a:solidFill>
                <a:hlinkClick r:id="rId6"/>
              </a:rPr>
              <a:t>and</a:t>
            </a:r>
            <a:r>
              <a:rPr lang="hr-HR" sz="2400" u="sng" dirty="0">
                <a:solidFill>
                  <a:schemeClr val="hlink"/>
                </a:solidFill>
                <a:hlinkClick r:id="rId6"/>
              </a:rPr>
              <a:t> </a:t>
            </a:r>
            <a:r>
              <a:rPr lang="hr-HR" sz="2400" u="sng" dirty="0" err="1">
                <a:solidFill>
                  <a:schemeClr val="hlink"/>
                </a:solidFill>
                <a:hlinkClick r:id="rId6"/>
              </a:rPr>
              <a:t>conditions</a:t>
            </a:r>
            <a:r>
              <a:rPr lang="hr-HR" sz="2400" u="sng" dirty="0">
                <a:solidFill>
                  <a:schemeClr val="hlink"/>
                </a:solidFill>
                <a:hlinkClick r:id="rId6"/>
              </a:rPr>
              <a:t> </a:t>
            </a:r>
            <a:r>
              <a:rPr lang="hr-HR" sz="2400" u="sng" dirty="0" err="1">
                <a:solidFill>
                  <a:schemeClr val="hlink"/>
                </a:solidFill>
                <a:hlinkClick r:id="rId6"/>
              </a:rPr>
              <a:t>of</a:t>
            </a:r>
            <a:r>
              <a:rPr lang="hr-HR" sz="2400" u="sng" dirty="0">
                <a:solidFill>
                  <a:schemeClr val="hlink"/>
                </a:solidFill>
                <a:hlinkClick r:id="rId6"/>
              </a:rPr>
              <a:t> </a:t>
            </a:r>
            <a:r>
              <a:rPr lang="hr-HR" sz="2400" u="sng" dirty="0" err="1">
                <a:solidFill>
                  <a:schemeClr val="hlink"/>
                </a:solidFill>
                <a:hlinkClick r:id="rId6"/>
              </a:rPr>
              <a:t>academic</a:t>
            </a:r>
            <a:r>
              <a:rPr lang="hr-HR" sz="2400" u="sng" dirty="0">
                <a:solidFill>
                  <a:schemeClr val="hlink"/>
                </a:solidFill>
                <a:hlinkClick r:id="rId6"/>
              </a:rPr>
              <a:t> </a:t>
            </a:r>
            <a:r>
              <a:rPr lang="hr-HR" sz="2400" u="sng" dirty="0" err="1">
                <a:solidFill>
                  <a:schemeClr val="hlink"/>
                </a:solidFill>
                <a:hlinkClick r:id="rId6"/>
              </a:rPr>
              <a:t>communication</a:t>
            </a:r>
            <a:endParaRPr sz="2400" dirty="0"/>
          </a:p>
          <a:p>
            <a:pPr marL="457189">
              <a:lnSpc>
                <a:spcPct val="90000"/>
              </a:lnSpc>
              <a:buSzPts val="1665"/>
            </a:pPr>
            <a:r>
              <a:rPr lang="hr-HR" sz="2400" i="1" dirty="0" err="1"/>
              <a:t>Developing</a:t>
            </a:r>
            <a:r>
              <a:rPr lang="hr-HR" sz="2400" i="1" dirty="0"/>
              <a:t> </a:t>
            </a:r>
            <a:r>
              <a:rPr lang="hr-HR" sz="2400" i="1" dirty="0" err="1"/>
              <a:t>research</a:t>
            </a:r>
            <a:r>
              <a:rPr lang="hr-HR" sz="2400" i="1" dirty="0"/>
              <a:t> </a:t>
            </a:r>
            <a:r>
              <a:rPr lang="hr-HR" sz="2400" i="1" dirty="0" err="1"/>
              <a:t>infrastructures</a:t>
            </a:r>
            <a:r>
              <a:rPr lang="hr-HR" sz="2400" dirty="0"/>
              <a:t> </a:t>
            </a:r>
            <a:br>
              <a:rPr lang="hr-HR" sz="2400" dirty="0"/>
            </a:br>
            <a:r>
              <a:rPr lang="hr-HR" sz="2400" dirty="0"/>
              <a:t>5. </a:t>
            </a:r>
            <a:r>
              <a:rPr lang="hr-HR" sz="2400" u="sng" dirty="0" err="1">
                <a:solidFill>
                  <a:schemeClr val="hlink"/>
                </a:solidFill>
                <a:hlinkClick r:id="rId7"/>
              </a:rPr>
              <a:t>Introduce</a:t>
            </a:r>
            <a:r>
              <a:rPr lang="hr-HR" sz="2400" u="sng" dirty="0">
                <a:solidFill>
                  <a:schemeClr val="hlink"/>
                </a:solidFill>
                <a:hlinkClick r:id="rId7"/>
              </a:rPr>
              <a:t> FAIR </a:t>
            </a:r>
            <a:r>
              <a:rPr lang="hr-HR" sz="2400" u="sng" dirty="0" err="1">
                <a:solidFill>
                  <a:schemeClr val="hlink"/>
                </a:solidFill>
                <a:hlinkClick r:id="rId7"/>
              </a:rPr>
              <a:t>and</a:t>
            </a:r>
            <a:r>
              <a:rPr lang="hr-HR" sz="2400" u="sng" dirty="0">
                <a:solidFill>
                  <a:schemeClr val="hlink"/>
                </a:solidFill>
                <a:hlinkClick r:id="rId7"/>
              </a:rPr>
              <a:t> </a:t>
            </a:r>
            <a:r>
              <a:rPr lang="hr-HR" sz="2400" u="sng" dirty="0" err="1">
                <a:solidFill>
                  <a:schemeClr val="hlink"/>
                </a:solidFill>
                <a:hlinkClick r:id="rId7"/>
              </a:rPr>
              <a:t>secure</a:t>
            </a:r>
            <a:r>
              <a:rPr lang="hr-HR" sz="2400" u="sng" dirty="0">
                <a:solidFill>
                  <a:schemeClr val="hlink"/>
                </a:solidFill>
                <a:hlinkClick r:id="rId7"/>
              </a:rPr>
              <a:t> data </a:t>
            </a:r>
            <a:r>
              <a:rPr lang="hr-HR" sz="2400" u="sng" dirty="0" err="1">
                <a:solidFill>
                  <a:schemeClr val="hlink"/>
                </a:solidFill>
                <a:hlinkClick r:id="rId7"/>
              </a:rPr>
              <a:t>principles</a:t>
            </a:r>
            <a:r>
              <a:rPr lang="hr-HR" sz="2400" dirty="0"/>
              <a:t/>
            </a:r>
            <a:br>
              <a:rPr lang="hr-HR" sz="2400" dirty="0"/>
            </a:br>
            <a:r>
              <a:rPr lang="hr-HR" sz="2400" dirty="0"/>
              <a:t>6. </a:t>
            </a:r>
            <a:r>
              <a:rPr lang="hr-HR" sz="2400" u="sng" dirty="0">
                <a:solidFill>
                  <a:schemeClr val="hlink"/>
                </a:solidFill>
                <a:hlinkClick r:id="rId8"/>
              </a:rPr>
              <a:t>Set up </a:t>
            </a:r>
            <a:r>
              <a:rPr lang="hr-HR" sz="2400" u="sng" dirty="0" err="1">
                <a:solidFill>
                  <a:schemeClr val="hlink"/>
                </a:solidFill>
                <a:hlinkClick r:id="rId8"/>
              </a:rPr>
              <a:t>common</a:t>
            </a:r>
            <a:r>
              <a:rPr lang="hr-HR" sz="2400" u="sng" dirty="0">
                <a:solidFill>
                  <a:schemeClr val="hlink"/>
                </a:solidFill>
                <a:hlinkClick r:id="rId8"/>
              </a:rPr>
              <a:t> e-</a:t>
            </a:r>
            <a:r>
              <a:rPr lang="hr-HR" sz="2400" u="sng" dirty="0" err="1">
                <a:solidFill>
                  <a:schemeClr val="hlink"/>
                </a:solidFill>
                <a:hlinkClick r:id="rId8"/>
              </a:rPr>
              <a:t>infrastructures</a:t>
            </a:r>
            <a:endParaRPr sz="2400" dirty="0"/>
          </a:p>
          <a:p>
            <a:pPr marL="457189">
              <a:lnSpc>
                <a:spcPct val="90000"/>
              </a:lnSpc>
              <a:buSzPts val="1665"/>
            </a:pPr>
            <a:r>
              <a:rPr lang="hr-HR" sz="2400" i="1" dirty="0" err="1"/>
              <a:t>Fostering</a:t>
            </a:r>
            <a:r>
              <a:rPr lang="hr-HR" sz="2400" i="1" dirty="0"/>
              <a:t> </a:t>
            </a:r>
            <a:r>
              <a:rPr lang="hr-HR" sz="2400" i="1" dirty="0" err="1"/>
              <a:t>and</a:t>
            </a:r>
            <a:r>
              <a:rPr lang="hr-HR" sz="2400" i="1" dirty="0"/>
              <a:t> </a:t>
            </a:r>
            <a:r>
              <a:rPr lang="hr-HR" sz="2400" i="1" dirty="0" err="1"/>
              <a:t>creating</a:t>
            </a:r>
            <a:r>
              <a:rPr lang="hr-HR" sz="2400" i="1" dirty="0"/>
              <a:t> </a:t>
            </a:r>
            <a:r>
              <a:rPr lang="hr-HR" sz="2400" i="1" dirty="0" err="1"/>
              <a:t>incentives</a:t>
            </a:r>
            <a:r>
              <a:rPr lang="hr-HR" sz="2400" i="1" dirty="0"/>
              <a:t> for </a:t>
            </a:r>
            <a:r>
              <a:rPr lang="hr-HR" sz="2400" i="1" dirty="0" err="1"/>
              <a:t>open</a:t>
            </a:r>
            <a:r>
              <a:rPr lang="hr-HR" sz="2400" i="1" dirty="0"/>
              <a:t> </a:t>
            </a:r>
            <a:r>
              <a:rPr lang="hr-HR" sz="2400" i="1" dirty="0" err="1"/>
              <a:t>science</a:t>
            </a:r>
            <a:r>
              <a:rPr lang="hr-HR" sz="2400" dirty="0"/>
              <a:t> </a:t>
            </a:r>
            <a:br>
              <a:rPr lang="hr-HR" sz="2400" dirty="0"/>
            </a:br>
            <a:r>
              <a:rPr lang="hr-HR" sz="2400" dirty="0"/>
              <a:t>7. </a:t>
            </a:r>
            <a:r>
              <a:rPr lang="hr-HR" sz="2400" u="sng" dirty="0" err="1">
                <a:solidFill>
                  <a:schemeClr val="hlink"/>
                </a:solidFill>
                <a:hlinkClick r:id="rId9"/>
              </a:rPr>
              <a:t>Adopt</a:t>
            </a:r>
            <a:r>
              <a:rPr lang="hr-HR" sz="2400" u="sng" dirty="0">
                <a:solidFill>
                  <a:schemeClr val="hlink"/>
                </a:solidFill>
                <a:hlinkClick r:id="rId9"/>
              </a:rPr>
              <a:t> </a:t>
            </a:r>
            <a:r>
              <a:rPr lang="hr-HR" sz="2400" u="sng" dirty="0" err="1">
                <a:solidFill>
                  <a:schemeClr val="hlink"/>
                </a:solidFill>
                <a:hlinkClick r:id="rId9"/>
              </a:rPr>
              <a:t>open</a:t>
            </a:r>
            <a:r>
              <a:rPr lang="hr-HR" sz="2400" u="sng" dirty="0">
                <a:solidFill>
                  <a:schemeClr val="hlink"/>
                </a:solidFill>
                <a:hlinkClick r:id="rId9"/>
              </a:rPr>
              <a:t> </a:t>
            </a:r>
            <a:r>
              <a:rPr lang="hr-HR" sz="2400" u="sng" dirty="0" err="1">
                <a:solidFill>
                  <a:schemeClr val="hlink"/>
                </a:solidFill>
                <a:hlinkClick r:id="rId9"/>
              </a:rPr>
              <a:t>access</a:t>
            </a:r>
            <a:r>
              <a:rPr lang="hr-HR" sz="2400" u="sng" dirty="0">
                <a:solidFill>
                  <a:schemeClr val="hlink"/>
                </a:solidFill>
                <a:hlinkClick r:id="rId9"/>
              </a:rPr>
              <a:t> </a:t>
            </a:r>
            <a:r>
              <a:rPr lang="hr-HR" sz="2400" u="sng" dirty="0" err="1">
                <a:solidFill>
                  <a:schemeClr val="hlink"/>
                </a:solidFill>
                <a:hlinkClick r:id="rId9"/>
              </a:rPr>
              <a:t>principles</a:t>
            </a:r>
            <a:r>
              <a:rPr lang="hr-HR" sz="2400" dirty="0"/>
              <a:t> </a:t>
            </a:r>
            <a:br>
              <a:rPr lang="hr-HR" sz="2400" dirty="0"/>
            </a:br>
            <a:r>
              <a:rPr lang="hr-HR" sz="2400" dirty="0"/>
              <a:t>8. </a:t>
            </a:r>
            <a:r>
              <a:rPr lang="hr-HR" sz="2400" u="sng" dirty="0" err="1">
                <a:solidFill>
                  <a:schemeClr val="hlink"/>
                </a:solidFill>
                <a:hlinkClick r:id="rId10"/>
              </a:rPr>
              <a:t>Stimulate</a:t>
            </a:r>
            <a:r>
              <a:rPr lang="hr-HR" sz="2400" u="sng" dirty="0">
                <a:solidFill>
                  <a:schemeClr val="hlink"/>
                </a:solidFill>
                <a:hlinkClick r:id="rId10"/>
              </a:rPr>
              <a:t> </a:t>
            </a:r>
            <a:r>
              <a:rPr lang="hr-HR" sz="2400" u="sng" dirty="0" err="1">
                <a:solidFill>
                  <a:schemeClr val="hlink"/>
                </a:solidFill>
                <a:hlinkClick r:id="rId10"/>
              </a:rPr>
              <a:t>new</a:t>
            </a:r>
            <a:r>
              <a:rPr lang="hr-HR" sz="2400" u="sng" dirty="0">
                <a:solidFill>
                  <a:schemeClr val="hlink"/>
                </a:solidFill>
                <a:hlinkClick r:id="rId10"/>
              </a:rPr>
              <a:t> </a:t>
            </a:r>
            <a:r>
              <a:rPr lang="hr-HR" sz="2400" u="sng" dirty="0" err="1">
                <a:solidFill>
                  <a:schemeClr val="hlink"/>
                </a:solidFill>
                <a:hlinkClick r:id="rId10"/>
              </a:rPr>
              <a:t>publishing</a:t>
            </a:r>
            <a:r>
              <a:rPr lang="hr-HR" sz="2400" u="sng" dirty="0">
                <a:solidFill>
                  <a:schemeClr val="hlink"/>
                </a:solidFill>
                <a:hlinkClick r:id="rId10"/>
              </a:rPr>
              <a:t> </a:t>
            </a:r>
            <a:r>
              <a:rPr lang="hr-HR" sz="2400" u="sng" dirty="0" err="1">
                <a:solidFill>
                  <a:schemeClr val="hlink"/>
                </a:solidFill>
                <a:hlinkClick r:id="rId10"/>
              </a:rPr>
              <a:t>models</a:t>
            </a:r>
            <a:r>
              <a:rPr lang="hr-HR" sz="2400" u="sng" dirty="0">
                <a:solidFill>
                  <a:schemeClr val="hlink"/>
                </a:solidFill>
                <a:hlinkClick r:id="rId10"/>
              </a:rPr>
              <a:t> for </a:t>
            </a:r>
            <a:r>
              <a:rPr lang="hr-HR" sz="2400" u="sng" dirty="0" err="1">
                <a:solidFill>
                  <a:schemeClr val="hlink"/>
                </a:solidFill>
                <a:hlinkClick r:id="rId10"/>
              </a:rPr>
              <a:t>knowledge</a:t>
            </a:r>
            <a:r>
              <a:rPr lang="hr-HR" sz="2400" u="sng" dirty="0">
                <a:solidFill>
                  <a:schemeClr val="hlink"/>
                </a:solidFill>
                <a:hlinkClick r:id="rId10"/>
              </a:rPr>
              <a:t> transfer</a:t>
            </a:r>
            <a:r>
              <a:rPr lang="hr-HR" sz="2400" dirty="0"/>
              <a:t/>
            </a:r>
            <a:br>
              <a:rPr lang="hr-HR" sz="2400" dirty="0"/>
            </a:br>
            <a:r>
              <a:rPr lang="hr-HR" sz="2400" dirty="0"/>
              <a:t>9. </a:t>
            </a:r>
            <a:r>
              <a:rPr lang="hr-HR" sz="2400" u="sng" dirty="0" err="1">
                <a:solidFill>
                  <a:schemeClr val="hlink"/>
                </a:solidFill>
                <a:hlinkClick r:id="rId11"/>
              </a:rPr>
              <a:t>Stimulate</a:t>
            </a:r>
            <a:r>
              <a:rPr lang="hr-HR" sz="2400" u="sng" dirty="0">
                <a:solidFill>
                  <a:schemeClr val="hlink"/>
                </a:solidFill>
                <a:hlinkClick r:id="rId11"/>
              </a:rPr>
              <a:t> </a:t>
            </a:r>
            <a:r>
              <a:rPr lang="hr-HR" sz="2400" u="sng" dirty="0" err="1">
                <a:solidFill>
                  <a:schemeClr val="hlink"/>
                </a:solidFill>
                <a:hlinkClick r:id="rId11"/>
              </a:rPr>
              <a:t>evidence-based</a:t>
            </a:r>
            <a:r>
              <a:rPr lang="hr-HR" sz="2400" u="sng" dirty="0">
                <a:solidFill>
                  <a:schemeClr val="hlink"/>
                </a:solidFill>
                <a:hlinkClick r:id="rId11"/>
              </a:rPr>
              <a:t> </a:t>
            </a:r>
            <a:r>
              <a:rPr lang="hr-HR" sz="2400" u="sng" dirty="0" err="1">
                <a:solidFill>
                  <a:schemeClr val="hlink"/>
                </a:solidFill>
                <a:hlinkClick r:id="rId11"/>
              </a:rPr>
              <a:t>research</a:t>
            </a:r>
            <a:r>
              <a:rPr lang="hr-HR" sz="2400" u="sng" dirty="0">
                <a:solidFill>
                  <a:schemeClr val="hlink"/>
                </a:solidFill>
                <a:hlinkClick r:id="rId11"/>
              </a:rPr>
              <a:t> on </a:t>
            </a:r>
            <a:r>
              <a:rPr lang="hr-HR" sz="2400" u="sng" dirty="0" err="1">
                <a:solidFill>
                  <a:schemeClr val="hlink"/>
                </a:solidFill>
                <a:hlinkClick r:id="rId11"/>
              </a:rPr>
              <a:t>innovations</a:t>
            </a:r>
            <a:r>
              <a:rPr lang="hr-HR" sz="2400" u="sng" dirty="0">
                <a:solidFill>
                  <a:schemeClr val="hlink"/>
                </a:solidFill>
                <a:hlinkClick r:id="rId11"/>
              </a:rPr>
              <a:t> </a:t>
            </a:r>
            <a:r>
              <a:rPr lang="hr-HR" sz="2400" u="sng" dirty="0" err="1">
                <a:solidFill>
                  <a:schemeClr val="hlink"/>
                </a:solidFill>
                <a:hlinkClick r:id="rId11"/>
              </a:rPr>
              <a:t>in</a:t>
            </a:r>
            <a:r>
              <a:rPr lang="hr-HR" sz="2400" u="sng" dirty="0">
                <a:solidFill>
                  <a:schemeClr val="hlink"/>
                </a:solidFill>
                <a:hlinkClick r:id="rId11"/>
              </a:rPr>
              <a:t> </a:t>
            </a:r>
            <a:r>
              <a:rPr lang="hr-HR" sz="2400" u="sng" dirty="0" err="1">
                <a:solidFill>
                  <a:schemeClr val="hlink"/>
                </a:solidFill>
                <a:hlinkClick r:id="rId11"/>
              </a:rPr>
              <a:t>open</a:t>
            </a:r>
            <a:r>
              <a:rPr lang="hr-HR" sz="2400" u="sng" dirty="0">
                <a:solidFill>
                  <a:schemeClr val="hlink"/>
                </a:solidFill>
                <a:hlinkClick r:id="rId11"/>
              </a:rPr>
              <a:t> </a:t>
            </a:r>
            <a:r>
              <a:rPr lang="hr-HR" sz="2400" u="sng" dirty="0" err="1">
                <a:solidFill>
                  <a:schemeClr val="hlink"/>
                </a:solidFill>
                <a:hlinkClick r:id="rId11"/>
              </a:rPr>
              <a:t>science</a:t>
            </a:r>
            <a:endParaRPr sz="2400" dirty="0"/>
          </a:p>
          <a:p>
            <a:pPr marL="457189">
              <a:lnSpc>
                <a:spcPct val="90000"/>
              </a:lnSpc>
              <a:buSzPts val="1665"/>
            </a:pPr>
            <a:r>
              <a:rPr lang="hr-HR" sz="2400" i="1" dirty="0" err="1"/>
              <a:t>Mainstreaming</a:t>
            </a:r>
            <a:r>
              <a:rPr lang="hr-HR" sz="2400" i="1" dirty="0"/>
              <a:t> </a:t>
            </a:r>
            <a:r>
              <a:rPr lang="hr-HR" sz="2400" i="1" dirty="0" err="1"/>
              <a:t>and</a:t>
            </a:r>
            <a:r>
              <a:rPr lang="hr-HR" sz="2400" i="1" dirty="0"/>
              <a:t> </a:t>
            </a:r>
            <a:r>
              <a:rPr lang="hr-HR" sz="2400" i="1" dirty="0" err="1"/>
              <a:t>further</a:t>
            </a:r>
            <a:r>
              <a:rPr lang="hr-HR" sz="2400" i="1" dirty="0"/>
              <a:t> </a:t>
            </a:r>
            <a:r>
              <a:rPr lang="hr-HR" sz="2400" i="1" dirty="0" err="1"/>
              <a:t>promoting</a:t>
            </a:r>
            <a:r>
              <a:rPr lang="hr-HR" sz="2400" i="1" dirty="0"/>
              <a:t> </a:t>
            </a:r>
            <a:r>
              <a:rPr lang="hr-HR" sz="2400" i="1" dirty="0" err="1"/>
              <a:t>open</a:t>
            </a:r>
            <a:r>
              <a:rPr lang="hr-HR" sz="2400" i="1" dirty="0"/>
              <a:t> </a:t>
            </a:r>
            <a:r>
              <a:rPr lang="hr-HR" sz="2400" i="1" dirty="0" err="1"/>
              <a:t>science</a:t>
            </a:r>
            <a:r>
              <a:rPr lang="hr-HR" sz="2400" i="1" dirty="0"/>
              <a:t> </a:t>
            </a:r>
            <a:r>
              <a:rPr lang="hr-HR" sz="2400" i="1" dirty="0" err="1"/>
              <a:t>policies</a:t>
            </a:r>
            <a:r>
              <a:rPr lang="hr-HR" sz="2400" dirty="0"/>
              <a:t> </a:t>
            </a:r>
            <a:br>
              <a:rPr lang="hr-HR" sz="2400" dirty="0"/>
            </a:br>
            <a:r>
              <a:rPr lang="hr-HR" sz="2400" dirty="0"/>
              <a:t>10. </a:t>
            </a:r>
            <a:r>
              <a:rPr lang="hr-HR" sz="2400" u="sng" dirty="0" err="1">
                <a:solidFill>
                  <a:schemeClr val="hlink"/>
                </a:solidFill>
                <a:hlinkClick r:id="rId12"/>
              </a:rPr>
              <a:t>Develop</a:t>
            </a:r>
            <a:r>
              <a:rPr lang="hr-HR" sz="2400" u="sng" dirty="0">
                <a:solidFill>
                  <a:schemeClr val="hlink"/>
                </a:solidFill>
                <a:hlinkClick r:id="rId12"/>
              </a:rPr>
              <a:t>, </a:t>
            </a:r>
            <a:r>
              <a:rPr lang="hr-HR" sz="2400" u="sng" dirty="0" err="1">
                <a:solidFill>
                  <a:schemeClr val="hlink"/>
                </a:solidFill>
                <a:hlinkClick r:id="rId12"/>
              </a:rPr>
              <a:t>implement</a:t>
            </a:r>
            <a:r>
              <a:rPr lang="hr-HR" sz="2400" u="sng" dirty="0">
                <a:solidFill>
                  <a:schemeClr val="hlink"/>
                </a:solidFill>
                <a:hlinkClick r:id="rId12"/>
              </a:rPr>
              <a:t>, monitor </a:t>
            </a:r>
            <a:r>
              <a:rPr lang="hr-HR" sz="2400" u="sng" dirty="0" err="1">
                <a:solidFill>
                  <a:schemeClr val="hlink"/>
                </a:solidFill>
                <a:hlinkClick r:id="rId12"/>
              </a:rPr>
              <a:t>and</a:t>
            </a:r>
            <a:r>
              <a:rPr lang="hr-HR" sz="2400" u="sng" dirty="0">
                <a:solidFill>
                  <a:schemeClr val="hlink"/>
                </a:solidFill>
                <a:hlinkClick r:id="rId12"/>
              </a:rPr>
              <a:t> </a:t>
            </a:r>
            <a:r>
              <a:rPr lang="hr-HR" sz="2400" u="sng" dirty="0" err="1">
                <a:solidFill>
                  <a:schemeClr val="hlink"/>
                </a:solidFill>
                <a:hlinkClick r:id="rId12"/>
              </a:rPr>
              <a:t>refine</a:t>
            </a:r>
            <a:r>
              <a:rPr lang="hr-HR" sz="2400" u="sng" dirty="0">
                <a:solidFill>
                  <a:schemeClr val="hlink"/>
                </a:solidFill>
                <a:hlinkClick r:id="rId12"/>
              </a:rPr>
              <a:t> </a:t>
            </a:r>
            <a:r>
              <a:rPr lang="hr-HR" sz="2400" u="sng" dirty="0" err="1">
                <a:solidFill>
                  <a:schemeClr val="hlink"/>
                </a:solidFill>
                <a:hlinkClick r:id="rId12"/>
              </a:rPr>
              <a:t>open</a:t>
            </a:r>
            <a:r>
              <a:rPr lang="hr-HR" sz="2400" u="sng" dirty="0">
                <a:solidFill>
                  <a:schemeClr val="hlink"/>
                </a:solidFill>
                <a:hlinkClick r:id="rId12"/>
              </a:rPr>
              <a:t> </a:t>
            </a:r>
            <a:r>
              <a:rPr lang="hr-HR" sz="2400" u="sng" dirty="0" err="1">
                <a:solidFill>
                  <a:schemeClr val="hlink"/>
                </a:solidFill>
                <a:hlinkClick r:id="rId12"/>
              </a:rPr>
              <a:t>access</a:t>
            </a:r>
            <a:r>
              <a:rPr lang="hr-HR" sz="2400" u="sng" dirty="0">
                <a:solidFill>
                  <a:schemeClr val="hlink"/>
                </a:solidFill>
                <a:hlinkClick r:id="rId12"/>
              </a:rPr>
              <a:t> </a:t>
            </a:r>
            <a:r>
              <a:rPr lang="hr-HR" sz="2400" u="sng" dirty="0" err="1">
                <a:solidFill>
                  <a:schemeClr val="hlink"/>
                </a:solidFill>
                <a:hlinkClick r:id="rId12"/>
              </a:rPr>
              <a:t>plans</a:t>
            </a:r>
            <a:endParaRPr sz="2400" dirty="0"/>
          </a:p>
          <a:p>
            <a:pPr marL="457189">
              <a:lnSpc>
                <a:spcPct val="90000"/>
              </a:lnSpc>
              <a:buSzPts val="1665"/>
            </a:pPr>
            <a:r>
              <a:rPr lang="hr-HR" sz="2400" i="1" dirty="0" err="1"/>
              <a:t>Stimulating</a:t>
            </a:r>
            <a:r>
              <a:rPr lang="hr-HR" sz="2400" i="1" dirty="0"/>
              <a:t> </a:t>
            </a:r>
            <a:r>
              <a:rPr lang="hr-HR" sz="2400" i="1" dirty="0" err="1"/>
              <a:t>and</a:t>
            </a:r>
            <a:r>
              <a:rPr lang="hr-HR" sz="2400" i="1" dirty="0"/>
              <a:t> </a:t>
            </a:r>
            <a:r>
              <a:rPr lang="hr-HR" sz="2400" i="1" dirty="0" err="1"/>
              <a:t>embedding</a:t>
            </a:r>
            <a:r>
              <a:rPr lang="hr-HR" sz="2400" dirty="0"/>
              <a:t> </a:t>
            </a:r>
            <a:r>
              <a:rPr lang="hr-HR" sz="2400" i="1" dirty="0" err="1"/>
              <a:t>open</a:t>
            </a:r>
            <a:r>
              <a:rPr lang="hr-HR" sz="2400" i="1" dirty="0"/>
              <a:t> </a:t>
            </a:r>
            <a:r>
              <a:rPr lang="hr-HR" sz="2400" i="1" dirty="0" err="1"/>
              <a:t>science</a:t>
            </a:r>
            <a:r>
              <a:rPr lang="hr-HR" sz="2400" i="1" dirty="0"/>
              <a:t> </a:t>
            </a:r>
            <a:r>
              <a:rPr lang="hr-HR" sz="2400" i="1" dirty="0" err="1"/>
              <a:t>in</a:t>
            </a:r>
            <a:r>
              <a:rPr lang="hr-HR" sz="2400" i="1" dirty="0"/>
              <a:t> </a:t>
            </a:r>
            <a:r>
              <a:rPr lang="hr-HR" sz="2400" i="1" dirty="0" err="1"/>
              <a:t>science</a:t>
            </a:r>
            <a:r>
              <a:rPr lang="hr-HR" sz="2400" i="1" dirty="0"/>
              <a:t> </a:t>
            </a:r>
            <a:r>
              <a:rPr lang="hr-HR" sz="2400" i="1" dirty="0" err="1"/>
              <a:t>and</a:t>
            </a:r>
            <a:r>
              <a:rPr lang="hr-HR" sz="2400" i="1" dirty="0"/>
              <a:t> </a:t>
            </a:r>
            <a:r>
              <a:rPr lang="hr-HR" sz="2400" i="1" dirty="0" err="1"/>
              <a:t>society</a:t>
            </a:r>
            <a:r>
              <a:rPr lang="hr-HR" sz="2400" dirty="0"/>
              <a:t> </a:t>
            </a:r>
            <a:br>
              <a:rPr lang="hr-HR" sz="2400" dirty="0"/>
            </a:br>
            <a:r>
              <a:rPr lang="hr-HR" sz="2400" dirty="0"/>
              <a:t>11. </a:t>
            </a:r>
            <a:r>
              <a:rPr lang="hr-HR" sz="2400" u="sng" dirty="0" err="1">
                <a:solidFill>
                  <a:schemeClr val="hlink"/>
                </a:solidFill>
                <a:hlinkClick r:id="rId13"/>
              </a:rPr>
              <a:t>Involve</a:t>
            </a:r>
            <a:r>
              <a:rPr lang="hr-HR" sz="2400" u="sng" dirty="0">
                <a:solidFill>
                  <a:schemeClr val="hlink"/>
                </a:solidFill>
                <a:hlinkClick r:id="rId13"/>
              </a:rPr>
              <a:t> </a:t>
            </a:r>
            <a:r>
              <a:rPr lang="hr-HR" sz="2400" u="sng" dirty="0" err="1">
                <a:solidFill>
                  <a:schemeClr val="hlink"/>
                </a:solidFill>
                <a:hlinkClick r:id="rId13"/>
              </a:rPr>
              <a:t>researchers</a:t>
            </a:r>
            <a:r>
              <a:rPr lang="hr-HR" sz="2400" u="sng" dirty="0">
                <a:solidFill>
                  <a:schemeClr val="hlink"/>
                </a:solidFill>
                <a:hlinkClick r:id="rId13"/>
              </a:rPr>
              <a:t> </a:t>
            </a:r>
            <a:r>
              <a:rPr lang="hr-HR" sz="2400" u="sng" dirty="0" err="1">
                <a:solidFill>
                  <a:schemeClr val="hlink"/>
                </a:solidFill>
                <a:hlinkClick r:id="rId13"/>
              </a:rPr>
              <a:t>and</a:t>
            </a:r>
            <a:r>
              <a:rPr lang="hr-HR" sz="2400" u="sng" dirty="0">
                <a:solidFill>
                  <a:schemeClr val="hlink"/>
                </a:solidFill>
                <a:hlinkClick r:id="rId13"/>
              </a:rPr>
              <a:t> </a:t>
            </a:r>
            <a:r>
              <a:rPr lang="hr-HR" sz="2400" u="sng" dirty="0" err="1">
                <a:solidFill>
                  <a:schemeClr val="hlink"/>
                </a:solidFill>
                <a:hlinkClick r:id="rId13"/>
              </a:rPr>
              <a:t>new</a:t>
            </a:r>
            <a:r>
              <a:rPr lang="hr-HR" sz="2400" u="sng" dirty="0">
                <a:solidFill>
                  <a:schemeClr val="hlink"/>
                </a:solidFill>
                <a:hlinkClick r:id="rId13"/>
              </a:rPr>
              <a:t> </a:t>
            </a:r>
            <a:r>
              <a:rPr lang="hr-HR" sz="2400" u="sng" dirty="0" err="1">
                <a:solidFill>
                  <a:schemeClr val="hlink"/>
                </a:solidFill>
                <a:hlinkClick r:id="rId13"/>
              </a:rPr>
              <a:t>users</a:t>
            </a:r>
            <a:r>
              <a:rPr lang="hr-HR" sz="2400" u="sng" dirty="0">
                <a:solidFill>
                  <a:schemeClr val="hlink"/>
                </a:solidFill>
                <a:hlinkClick r:id="rId13"/>
              </a:rPr>
              <a:t> </a:t>
            </a:r>
            <a:r>
              <a:rPr lang="hr-HR" sz="2400" u="sng" dirty="0" err="1">
                <a:solidFill>
                  <a:schemeClr val="hlink"/>
                </a:solidFill>
                <a:hlinkClick r:id="rId13"/>
              </a:rPr>
              <a:t>in</a:t>
            </a:r>
            <a:r>
              <a:rPr lang="hr-HR" sz="2400" u="sng" dirty="0">
                <a:solidFill>
                  <a:schemeClr val="hlink"/>
                </a:solidFill>
                <a:hlinkClick r:id="rId13"/>
              </a:rPr>
              <a:t> </a:t>
            </a:r>
            <a:r>
              <a:rPr lang="hr-HR" sz="2400" u="sng" dirty="0" err="1">
                <a:solidFill>
                  <a:schemeClr val="hlink"/>
                </a:solidFill>
                <a:hlinkClick r:id="rId13"/>
              </a:rPr>
              <a:t>open</a:t>
            </a:r>
            <a:r>
              <a:rPr lang="hr-HR" sz="2400" u="sng" dirty="0">
                <a:solidFill>
                  <a:schemeClr val="hlink"/>
                </a:solidFill>
                <a:hlinkClick r:id="rId13"/>
              </a:rPr>
              <a:t> </a:t>
            </a:r>
            <a:r>
              <a:rPr lang="hr-HR" sz="2400" u="sng" dirty="0" err="1">
                <a:solidFill>
                  <a:schemeClr val="hlink"/>
                </a:solidFill>
                <a:hlinkClick r:id="rId13"/>
              </a:rPr>
              <a:t>science</a:t>
            </a:r>
            <a:r>
              <a:rPr lang="hr-HR" sz="2400" dirty="0"/>
              <a:t/>
            </a:r>
            <a:br>
              <a:rPr lang="hr-HR" sz="2400" dirty="0"/>
            </a:br>
            <a:r>
              <a:rPr lang="hr-HR" sz="2400" dirty="0"/>
              <a:t>12. </a:t>
            </a:r>
            <a:r>
              <a:rPr lang="hr-HR" sz="2400" u="sng" dirty="0" err="1">
                <a:solidFill>
                  <a:schemeClr val="hlink"/>
                </a:solidFill>
                <a:hlinkClick r:id="rId14"/>
              </a:rPr>
              <a:t>Encourage</a:t>
            </a:r>
            <a:r>
              <a:rPr lang="hr-HR" sz="2400" u="sng" dirty="0">
                <a:solidFill>
                  <a:schemeClr val="hlink"/>
                </a:solidFill>
                <a:hlinkClick r:id="rId14"/>
              </a:rPr>
              <a:t> </a:t>
            </a:r>
            <a:r>
              <a:rPr lang="hr-HR" sz="2400" u="sng" dirty="0" err="1">
                <a:solidFill>
                  <a:schemeClr val="hlink"/>
                </a:solidFill>
                <a:hlinkClick r:id="rId14"/>
              </a:rPr>
              <a:t>stakeholders</a:t>
            </a:r>
            <a:r>
              <a:rPr lang="hr-HR" sz="2400" u="sng" dirty="0">
                <a:solidFill>
                  <a:schemeClr val="hlink"/>
                </a:solidFill>
                <a:hlinkClick r:id="rId14"/>
              </a:rPr>
              <a:t> to </a:t>
            </a:r>
            <a:r>
              <a:rPr lang="hr-HR" sz="2400" u="sng" dirty="0" err="1">
                <a:solidFill>
                  <a:schemeClr val="hlink"/>
                </a:solidFill>
                <a:hlinkClick r:id="rId14"/>
              </a:rPr>
              <a:t>share</a:t>
            </a:r>
            <a:r>
              <a:rPr lang="hr-HR" sz="2400" u="sng" dirty="0">
                <a:solidFill>
                  <a:schemeClr val="hlink"/>
                </a:solidFill>
                <a:hlinkClick r:id="rId14"/>
              </a:rPr>
              <a:t> </a:t>
            </a:r>
            <a:r>
              <a:rPr lang="hr-HR" sz="2400" u="sng" dirty="0" err="1">
                <a:solidFill>
                  <a:schemeClr val="hlink"/>
                </a:solidFill>
                <a:hlinkClick r:id="rId14"/>
              </a:rPr>
              <a:t>expertise</a:t>
            </a:r>
            <a:r>
              <a:rPr lang="hr-HR" sz="2400" u="sng" dirty="0">
                <a:solidFill>
                  <a:schemeClr val="hlink"/>
                </a:solidFill>
                <a:hlinkClick r:id="rId14"/>
              </a:rPr>
              <a:t> </a:t>
            </a:r>
            <a:r>
              <a:rPr lang="hr-HR" sz="2400" u="sng" dirty="0" err="1">
                <a:solidFill>
                  <a:schemeClr val="hlink"/>
                </a:solidFill>
                <a:hlinkClick r:id="rId14"/>
              </a:rPr>
              <a:t>and</a:t>
            </a:r>
            <a:r>
              <a:rPr lang="hr-HR" sz="2400" u="sng" dirty="0">
                <a:solidFill>
                  <a:schemeClr val="hlink"/>
                </a:solidFill>
                <a:hlinkClick r:id="rId14"/>
              </a:rPr>
              <a:t> </a:t>
            </a:r>
            <a:r>
              <a:rPr lang="hr-HR" sz="2400" u="sng" dirty="0" err="1">
                <a:solidFill>
                  <a:schemeClr val="hlink"/>
                </a:solidFill>
                <a:hlinkClick r:id="rId14"/>
              </a:rPr>
              <a:t>information</a:t>
            </a:r>
            <a:r>
              <a:rPr lang="hr-HR" sz="2400" u="sng" dirty="0">
                <a:solidFill>
                  <a:schemeClr val="hlink"/>
                </a:solidFill>
                <a:hlinkClick r:id="rId14"/>
              </a:rPr>
              <a:t> on </a:t>
            </a:r>
            <a:r>
              <a:rPr lang="hr-HR" sz="2400" u="sng" dirty="0" err="1">
                <a:solidFill>
                  <a:schemeClr val="hlink"/>
                </a:solidFill>
                <a:hlinkClick r:id="rId14"/>
              </a:rPr>
              <a:t>open</a:t>
            </a:r>
            <a:r>
              <a:rPr lang="hr-HR" sz="2400" u="sng" dirty="0">
                <a:solidFill>
                  <a:schemeClr val="hlink"/>
                </a:solidFill>
                <a:hlinkClick r:id="rId14"/>
              </a:rPr>
              <a:t> </a:t>
            </a:r>
            <a:r>
              <a:rPr lang="hr-HR" sz="2400" u="sng" dirty="0" err="1">
                <a:solidFill>
                  <a:schemeClr val="hlink"/>
                </a:solidFill>
                <a:hlinkClick r:id="rId14"/>
              </a:rPr>
              <a:t>science</a:t>
            </a:r>
            <a:endParaRPr sz="2400" dirty="0"/>
          </a:p>
        </p:txBody>
      </p:sp>
      <p:sp>
        <p:nvSpPr>
          <p:cNvPr id="2" name="Text Placeholder 1"/>
          <p:cNvSpPr>
            <a:spLocks noGrp="1"/>
          </p:cNvSpPr>
          <p:nvPr>
            <p:ph type="body" sz="quarter" idx="21"/>
          </p:nvPr>
        </p:nvSpPr>
        <p:spPr/>
        <p:txBody>
          <a:bodyPr/>
          <a:lstStyle/>
          <a:p>
            <a:r>
              <a:rPr lang="hr-HR" dirty="0"/>
              <a:t>Amsterdam </a:t>
            </a:r>
            <a:r>
              <a:rPr lang="hr-HR" dirty="0" err="1"/>
              <a:t>call</a:t>
            </a:r>
            <a:r>
              <a:rPr lang="hr-HR" dirty="0"/>
              <a:t> for </a:t>
            </a:r>
            <a:r>
              <a:rPr lang="hr-HR" dirty="0" err="1"/>
              <a:t>action</a:t>
            </a:r>
            <a:endParaRPr lang="hr-HR" b="0" dirty="0"/>
          </a:p>
        </p:txBody>
      </p:sp>
      <p:sp>
        <p:nvSpPr>
          <p:cNvPr id="3" name="TextBox 2"/>
          <p:cNvSpPr txBox="1"/>
          <p:nvPr/>
        </p:nvSpPr>
        <p:spPr>
          <a:xfrm rot="20599648">
            <a:off x="3081403" y="2453189"/>
            <a:ext cx="9206630" cy="1081065"/>
          </a:xfrm>
          <a:prstGeom prst="rect">
            <a:avLst/>
          </a:prstGeom>
          <a:solidFill>
            <a:schemeClr val="accent2">
              <a:lumMod val="40000"/>
              <a:lumOff val="6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hr-HR" sz="3200" b="0" i="0" u="none" strike="noStrike" kern="0" cap="none" spc="0" normalizeH="0" baseline="0" noProof="0" dirty="0" smtClean="0">
                <a:ln>
                  <a:noFill/>
                </a:ln>
                <a:solidFill>
                  <a:srgbClr val="000000"/>
                </a:solidFill>
                <a:effectLst/>
                <a:uLnTx/>
                <a:uFillTx/>
                <a:latin typeface="Helvetica Light"/>
                <a:ea typeface="+mn-ea"/>
                <a:cs typeface="+mn-cs"/>
                <a:sym typeface="Helvetica Light"/>
              </a:rPr>
              <a:t>1. Promijeniti sustav prosudbe, vrednovanja i nagrađivanja u znanosti</a:t>
            </a:r>
            <a:endParaRPr kumimoji="0" lang="hr-HR" sz="3200" b="0" i="0" u="none" strike="noStrike" kern="0" cap="none" spc="0" normalizeH="0" baseline="0" noProof="0" dirty="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3541905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55000" lnSpcReduction="20000"/>
          </a:bodyPr>
          <a:lstStyle/>
          <a:p>
            <a:r>
              <a:rPr lang="en-GB" i="1" dirty="0" err="1"/>
              <a:t>Otvorena</a:t>
            </a:r>
            <a:r>
              <a:rPr lang="en-GB" i="1" dirty="0"/>
              <a:t> </a:t>
            </a:r>
            <a:r>
              <a:rPr lang="en-GB" i="1" dirty="0" err="1"/>
              <a:t>znanost</a:t>
            </a:r>
            <a:r>
              <a:rPr lang="en-GB" i="1" dirty="0"/>
              <a:t> </a:t>
            </a:r>
            <a:r>
              <a:rPr lang="en-GB" i="1" dirty="0" err="1"/>
              <a:t>pruža</a:t>
            </a:r>
            <a:r>
              <a:rPr lang="en-GB" i="1" dirty="0"/>
              <a:t> </a:t>
            </a:r>
            <a:r>
              <a:rPr lang="en-GB" i="1" dirty="0" err="1"/>
              <a:t>mogućnost</a:t>
            </a:r>
            <a:r>
              <a:rPr lang="en-GB" i="1" dirty="0"/>
              <a:t> </a:t>
            </a:r>
            <a:r>
              <a:rPr lang="hr-HR" i="1" dirty="0" smtClean="0"/>
              <a:t>za </a:t>
            </a:r>
            <a:r>
              <a:rPr lang="en-GB" i="1" dirty="0" err="1" smtClean="0"/>
              <a:t>radikaln</a:t>
            </a:r>
            <a:r>
              <a:rPr lang="hr-HR" i="1" dirty="0" smtClean="0"/>
              <a:t>u</a:t>
            </a:r>
            <a:r>
              <a:rPr lang="en-GB" i="1" dirty="0" smtClean="0"/>
              <a:t> </a:t>
            </a:r>
            <a:r>
              <a:rPr lang="en-GB" i="1" dirty="0" err="1" smtClean="0"/>
              <a:t>promijen</a:t>
            </a:r>
            <a:r>
              <a:rPr lang="hr-HR" i="1" dirty="0" smtClean="0"/>
              <a:t>u </a:t>
            </a:r>
            <a:r>
              <a:rPr lang="en-GB" i="1" dirty="0" err="1" smtClean="0"/>
              <a:t>način</a:t>
            </a:r>
            <a:r>
              <a:rPr lang="hr-HR" i="1" dirty="0" smtClean="0"/>
              <a:t>a </a:t>
            </a:r>
            <a:r>
              <a:rPr lang="en-GB" i="1" dirty="0" err="1" smtClean="0"/>
              <a:t>na</a:t>
            </a:r>
            <a:r>
              <a:rPr lang="en-GB" i="1" dirty="0" smtClean="0"/>
              <a:t> </a:t>
            </a:r>
            <a:r>
              <a:rPr lang="en-GB" i="1" dirty="0" err="1"/>
              <a:t>koji</a:t>
            </a:r>
            <a:r>
              <a:rPr lang="en-GB" i="1" dirty="0"/>
              <a:t> </a:t>
            </a:r>
            <a:r>
              <a:rPr lang="hr-HR" i="1" dirty="0" smtClean="0"/>
              <a:t>vrednujemo</a:t>
            </a:r>
            <a:r>
              <a:rPr lang="en-GB" i="1" dirty="0" smtClean="0"/>
              <a:t>, </a:t>
            </a:r>
            <a:r>
              <a:rPr lang="en-GB" i="1" dirty="0" err="1"/>
              <a:t>nagrađujemo</a:t>
            </a:r>
            <a:r>
              <a:rPr lang="en-GB" i="1" dirty="0"/>
              <a:t> </a:t>
            </a:r>
            <a:r>
              <a:rPr lang="en-GB" i="1" dirty="0" err="1"/>
              <a:t>i</a:t>
            </a:r>
            <a:r>
              <a:rPr lang="en-GB" i="1" dirty="0"/>
              <a:t> </a:t>
            </a:r>
            <a:r>
              <a:rPr lang="en-GB" i="1" dirty="0" err="1"/>
              <a:t>potičemo</a:t>
            </a:r>
            <a:r>
              <a:rPr lang="en-GB" i="1" dirty="0"/>
              <a:t> </a:t>
            </a:r>
            <a:r>
              <a:rPr lang="en-GB" i="1" dirty="0" err="1"/>
              <a:t>znanost</a:t>
            </a:r>
            <a:r>
              <a:rPr lang="en-GB" i="1" dirty="0"/>
              <a:t>. </a:t>
            </a:r>
            <a:r>
              <a:rPr lang="en-GB" i="1" dirty="0" err="1" smtClean="0"/>
              <a:t>Nje</a:t>
            </a:r>
            <a:r>
              <a:rPr lang="hr-HR" i="1" dirty="0" err="1" smtClean="0"/>
              <a:t>zin</a:t>
            </a:r>
            <a:r>
              <a:rPr lang="en-GB" i="1" dirty="0" smtClean="0"/>
              <a:t> </a:t>
            </a:r>
            <a:r>
              <a:rPr lang="en-GB" i="1" dirty="0" err="1"/>
              <a:t>cilj</a:t>
            </a:r>
            <a:r>
              <a:rPr lang="en-GB" i="1" dirty="0"/>
              <a:t> </a:t>
            </a:r>
            <a:r>
              <a:rPr lang="hr-HR" i="1" dirty="0" smtClean="0"/>
              <a:t>je </a:t>
            </a:r>
            <a:r>
              <a:rPr lang="en-GB" i="1" dirty="0" err="1" smtClean="0"/>
              <a:t>ubrzati</a:t>
            </a:r>
            <a:r>
              <a:rPr lang="en-GB" i="1" dirty="0" smtClean="0"/>
              <a:t> </a:t>
            </a:r>
            <a:r>
              <a:rPr lang="en-GB" i="1" dirty="0" err="1"/>
              <a:t>znanstveni</a:t>
            </a:r>
            <a:r>
              <a:rPr lang="en-GB" i="1" dirty="0"/>
              <a:t> </a:t>
            </a:r>
            <a:r>
              <a:rPr lang="en-GB" i="1" dirty="0" err="1"/>
              <a:t>napredak</a:t>
            </a:r>
            <a:r>
              <a:rPr lang="en-GB" i="1" dirty="0"/>
              <a:t> </a:t>
            </a:r>
            <a:r>
              <a:rPr lang="en-GB" i="1" dirty="0" err="1"/>
              <a:t>i</a:t>
            </a:r>
            <a:r>
              <a:rPr lang="en-GB" i="1" dirty="0"/>
              <a:t> </a:t>
            </a:r>
            <a:r>
              <a:rPr lang="en-GB" i="1" dirty="0" err="1"/>
              <a:t>unaprijediti</a:t>
            </a:r>
            <a:r>
              <a:rPr lang="en-GB" i="1" dirty="0"/>
              <a:t> </a:t>
            </a:r>
            <a:r>
              <a:rPr lang="en-GB" i="1" dirty="0" err="1"/>
              <a:t>utjecaj</a:t>
            </a:r>
            <a:r>
              <a:rPr lang="en-GB" i="1" dirty="0"/>
              <a:t> </a:t>
            </a:r>
            <a:r>
              <a:rPr lang="en-GB" i="1" dirty="0" err="1"/>
              <a:t>znanosti</a:t>
            </a:r>
            <a:r>
              <a:rPr lang="en-GB" i="1" dirty="0"/>
              <a:t> </a:t>
            </a:r>
            <a:r>
              <a:rPr lang="hr-HR" i="1" dirty="0" smtClean="0"/>
              <a:t>za dobrobit </a:t>
            </a:r>
            <a:r>
              <a:rPr lang="en-GB" i="1" dirty="0" err="1" smtClean="0"/>
              <a:t>društva</a:t>
            </a:r>
            <a:r>
              <a:rPr lang="en-GB" i="1" dirty="0"/>
              <a:t>. </a:t>
            </a:r>
            <a:r>
              <a:rPr lang="en-GB" i="1" dirty="0" err="1"/>
              <a:t>Promjenom</a:t>
            </a:r>
            <a:r>
              <a:rPr lang="en-GB" i="1" dirty="0"/>
              <a:t> </a:t>
            </a:r>
            <a:r>
              <a:rPr lang="en-GB" i="1" dirty="0" err="1"/>
              <a:t>načina</a:t>
            </a:r>
            <a:r>
              <a:rPr lang="en-GB" i="1" dirty="0"/>
              <a:t> </a:t>
            </a:r>
            <a:r>
              <a:rPr lang="en-GB" i="1" dirty="0" err="1"/>
              <a:t>na</a:t>
            </a:r>
            <a:r>
              <a:rPr lang="en-GB" i="1" dirty="0"/>
              <a:t> </a:t>
            </a:r>
            <a:r>
              <a:rPr lang="en-GB" i="1" dirty="0" err="1"/>
              <a:t>koji</a:t>
            </a:r>
            <a:r>
              <a:rPr lang="en-GB" i="1" dirty="0"/>
              <a:t> </a:t>
            </a:r>
            <a:r>
              <a:rPr lang="en-GB" i="1" dirty="0" err="1"/>
              <a:t>dijelimo</a:t>
            </a:r>
            <a:r>
              <a:rPr lang="en-GB" i="1" dirty="0"/>
              <a:t> </a:t>
            </a:r>
            <a:r>
              <a:rPr lang="en-GB" i="1" dirty="0" err="1"/>
              <a:t>i</a:t>
            </a:r>
            <a:r>
              <a:rPr lang="en-GB" i="1" dirty="0"/>
              <a:t> </a:t>
            </a:r>
            <a:r>
              <a:rPr lang="hr-HR" i="1" dirty="0" smtClean="0"/>
              <a:t>vrednujemo</a:t>
            </a:r>
            <a:r>
              <a:rPr lang="en-GB" i="1" dirty="0" smtClean="0"/>
              <a:t> </a:t>
            </a:r>
            <a:r>
              <a:rPr lang="en-GB" i="1" dirty="0" err="1"/>
              <a:t>znanost</a:t>
            </a:r>
            <a:r>
              <a:rPr lang="en-GB" i="1" dirty="0"/>
              <a:t>, </a:t>
            </a:r>
            <a:r>
              <a:rPr lang="en-GB" i="1" dirty="0" err="1"/>
              <a:t>možemo</a:t>
            </a:r>
            <a:r>
              <a:rPr lang="en-GB" i="1" dirty="0"/>
              <a:t> </a:t>
            </a:r>
            <a:r>
              <a:rPr lang="hr-HR" i="1" dirty="0" smtClean="0"/>
              <a:t>osigurati</a:t>
            </a:r>
            <a:r>
              <a:rPr lang="en-GB" i="1" dirty="0" smtClean="0"/>
              <a:t> </a:t>
            </a:r>
            <a:r>
              <a:rPr lang="en-GB" i="1" dirty="0" err="1"/>
              <a:t>zasluge</a:t>
            </a:r>
            <a:r>
              <a:rPr lang="en-GB" i="1" dirty="0"/>
              <a:t> </a:t>
            </a:r>
            <a:r>
              <a:rPr lang="en-GB" i="1" dirty="0" err="1"/>
              <a:t>za</a:t>
            </a:r>
            <a:r>
              <a:rPr lang="en-GB" i="1" dirty="0"/>
              <a:t> </a:t>
            </a:r>
            <a:r>
              <a:rPr lang="en-GB" i="1" dirty="0" err="1"/>
              <a:t>bogatstvo</a:t>
            </a:r>
            <a:r>
              <a:rPr lang="en-GB" i="1" dirty="0"/>
              <a:t> </a:t>
            </a:r>
            <a:r>
              <a:rPr lang="en-GB" i="1" dirty="0" err="1"/>
              <a:t>rezultata</a:t>
            </a:r>
            <a:r>
              <a:rPr lang="en-GB" i="1" dirty="0"/>
              <a:t> </a:t>
            </a:r>
            <a:r>
              <a:rPr lang="en-GB" i="1" dirty="0" err="1"/>
              <a:t>istraživanja</a:t>
            </a:r>
            <a:r>
              <a:rPr lang="en-GB" i="1" dirty="0"/>
              <a:t> </a:t>
            </a:r>
            <a:r>
              <a:rPr lang="en-GB" i="1" dirty="0" err="1"/>
              <a:t>i</a:t>
            </a:r>
            <a:r>
              <a:rPr lang="en-GB" i="1" dirty="0"/>
              <a:t> </a:t>
            </a:r>
            <a:r>
              <a:rPr lang="en-GB" i="1" dirty="0" err="1"/>
              <a:t>doprinosa</a:t>
            </a:r>
            <a:r>
              <a:rPr lang="en-GB" i="1" dirty="0"/>
              <a:t> </a:t>
            </a:r>
            <a:r>
              <a:rPr lang="en-GB" i="1" dirty="0" err="1"/>
              <a:t>koji</a:t>
            </a:r>
            <a:r>
              <a:rPr lang="en-GB" i="1" dirty="0"/>
              <a:t> </a:t>
            </a:r>
            <a:r>
              <a:rPr lang="en-GB" i="1" dirty="0" err="1"/>
              <a:t>odražavaju</a:t>
            </a:r>
            <a:r>
              <a:rPr lang="en-GB" i="1" dirty="0"/>
              <a:t> </a:t>
            </a:r>
            <a:r>
              <a:rPr lang="en-GB" i="1" dirty="0" err="1"/>
              <a:t>promjenjivu</a:t>
            </a:r>
            <a:r>
              <a:rPr lang="en-GB" i="1" dirty="0"/>
              <a:t> </a:t>
            </a:r>
            <a:r>
              <a:rPr lang="en-GB" i="1" dirty="0" err="1"/>
              <a:t>prirodu</a:t>
            </a:r>
            <a:r>
              <a:rPr lang="en-GB" i="1" dirty="0"/>
              <a:t> </a:t>
            </a:r>
            <a:r>
              <a:rPr lang="en-GB" i="1" dirty="0" err="1"/>
              <a:t>znanosti</a:t>
            </a:r>
            <a:r>
              <a:rPr lang="en-GB" i="1" dirty="0"/>
              <a:t>.</a:t>
            </a:r>
          </a:p>
        </p:txBody>
      </p:sp>
      <p:sp>
        <p:nvSpPr>
          <p:cNvPr id="4" name="Text Placeholder 3"/>
          <p:cNvSpPr>
            <a:spLocks noGrp="1"/>
          </p:cNvSpPr>
          <p:nvPr>
            <p:ph type="body" sz="quarter" idx="11"/>
          </p:nvPr>
        </p:nvSpPr>
        <p:spPr/>
        <p:txBody>
          <a:bodyPr/>
          <a:lstStyle/>
          <a:p>
            <a:r>
              <a:rPr lang="hr-HR" dirty="0" err="1" smtClean="0"/>
              <a:t>The</a:t>
            </a:r>
            <a:r>
              <a:rPr lang="hr-HR" dirty="0" smtClean="0"/>
              <a:t> Amsterdam Call for </a:t>
            </a:r>
            <a:r>
              <a:rPr lang="hr-HR" dirty="0" err="1" smtClean="0"/>
              <a:t>Action</a:t>
            </a:r>
            <a:endParaRPr lang="hr-HR" dirty="0"/>
          </a:p>
        </p:txBody>
      </p:sp>
    </p:spTree>
    <p:extLst>
      <p:ext uri="{BB962C8B-B14F-4D97-AF65-F5344CB8AC3E}">
        <p14:creationId xmlns:p14="http://schemas.microsoft.com/office/powerpoint/2010/main" val="146408987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723899" y="1484025"/>
            <a:ext cx="14259427" cy="6112925"/>
          </a:xfrm>
        </p:spPr>
        <p:txBody>
          <a:bodyPr>
            <a:normAutofit fontScale="85000" lnSpcReduction="10000"/>
          </a:bodyPr>
          <a:lstStyle/>
          <a:p>
            <a:pPr algn="ctr"/>
            <a:r>
              <a:rPr lang="hr-HR" b="0" dirty="0"/>
              <a:t>unaprjeđivanje </a:t>
            </a:r>
            <a:r>
              <a:rPr lang="hr-HR" dirty="0"/>
              <a:t>učinkovitosti istraživanja</a:t>
            </a:r>
            <a:r>
              <a:rPr lang="hr-HR" b="0" dirty="0"/>
              <a:t> -  minimalizacija </a:t>
            </a:r>
            <a:r>
              <a:rPr lang="hr-HR" b="0" dirty="0" smtClean="0"/>
              <a:t>dupliciranja</a:t>
            </a:r>
            <a:endParaRPr lang="hr-HR" b="0" dirty="0"/>
          </a:p>
          <a:p>
            <a:pPr algn="ctr"/>
            <a:r>
              <a:rPr lang="hr-HR" dirty="0"/>
              <a:t>ubrzavanje</a:t>
            </a:r>
            <a:r>
              <a:rPr lang="hr-HR" b="0" dirty="0"/>
              <a:t> tempa novih otkrića</a:t>
            </a:r>
          </a:p>
          <a:p>
            <a:pPr algn="ctr"/>
            <a:r>
              <a:rPr lang="hr-HR" b="0" dirty="0"/>
              <a:t>omogućavanje </a:t>
            </a:r>
            <a:r>
              <a:rPr lang="hr-HR" dirty="0"/>
              <a:t>interdisciplinarnih </a:t>
            </a:r>
            <a:r>
              <a:rPr lang="hr-HR" b="0" dirty="0"/>
              <a:t>istraživanja</a:t>
            </a:r>
          </a:p>
          <a:p>
            <a:pPr algn="ctr"/>
            <a:r>
              <a:rPr lang="hr-HR" b="0" dirty="0" smtClean="0"/>
              <a:t>promocija </a:t>
            </a:r>
            <a:r>
              <a:rPr lang="hr-HR" dirty="0"/>
              <a:t>znanstvene strogosti </a:t>
            </a:r>
            <a:r>
              <a:rPr lang="hr-HR" b="0" dirty="0"/>
              <a:t>i </a:t>
            </a:r>
            <a:r>
              <a:rPr lang="hr-HR" dirty="0"/>
              <a:t>ponovljivosti</a:t>
            </a:r>
          </a:p>
          <a:p>
            <a:pPr algn="ctr"/>
            <a:r>
              <a:rPr lang="hr-HR" b="0" dirty="0" smtClean="0"/>
              <a:t>unaprjeđivanje </a:t>
            </a:r>
            <a:r>
              <a:rPr lang="hr-HR" dirty="0" smtClean="0"/>
              <a:t>kvalitete</a:t>
            </a:r>
            <a:r>
              <a:rPr lang="hr-HR" b="0" dirty="0" smtClean="0"/>
              <a:t> znanstvene komunikacije</a:t>
            </a:r>
          </a:p>
          <a:p>
            <a:pPr algn="ctr"/>
            <a:r>
              <a:rPr lang="hr-HR" b="0" dirty="0" smtClean="0"/>
              <a:t>poboljšanje </a:t>
            </a:r>
            <a:r>
              <a:rPr lang="hr-HR" dirty="0"/>
              <a:t>suradnje</a:t>
            </a:r>
            <a:r>
              <a:rPr lang="hr-HR" b="0" dirty="0"/>
              <a:t> i </a:t>
            </a:r>
            <a:r>
              <a:rPr lang="hr-HR" b="0" dirty="0" smtClean="0"/>
              <a:t>uključivanje </a:t>
            </a:r>
            <a:r>
              <a:rPr lang="hr-HR" b="0" dirty="0"/>
              <a:t>većeg broja zainteresiranih</a:t>
            </a:r>
          </a:p>
          <a:p>
            <a:pPr algn="ctr"/>
            <a:r>
              <a:rPr lang="hr-HR" b="0" dirty="0"/>
              <a:t>promocija znanstvenih aktivnosti i poticanje „znanstvene pismenosti”</a:t>
            </a:r>
            <a:r>
              <a:rPr lang="hr-HR" dirty="0"/>
              <a:t> javnosti</a:t>
            </a:r>
          </a:p>
          <a:p>
            <a:pPr algn="ctr"/>
            <a:r>
              <a:rPr lang="hr-HR" b="0" dirty="0"/>
              <a:t>povećanje </a:t>
            </a:r>
            <a:r>
              <a:rPr lang="hr-HR" dirty="0"/>
              <a:t>ekonomskog </a:t>
            </a:r>
            <a:r>
              <a:rPr lang="hr-HR" b="0" dirty="0"/>
              <a:t>i </a:t>
            </a:r>
            <a:r>
              <a:rPr lang="hr-HR" dirty="0"/>
              <a:t>društvenog utjecaja</a:t>
            </a:r>
            <a:r>
              <a:rPr lang="hr-HR" b="0" dirty="0"/>
              <a:t> znanstvenih istraživanja</a:t>
            </a:r>
          </a:p>
          <a:p>
            <a:pPr algn="ctr"/>
            <a:r>
              <a:rPr lang="hr-HR" b="0" dirty="0"/>
              <a:t>osiguravanje novih mogućnosti za </a:t>
            </a:r>
            <a:r>
              <a:rPr lang="hr-HR" dirty="0" smtClean="0"/>
              <a:t>inovacije</a:t>
            </a:r>
            <a:endParaRPr lang="hr-HR" dirty="0"/>
          </a:p>
        </p:txBody>
      </p:sp>
      <p:sp>
        <p:nvSpPr>
          <p:cNvPr id="14" name="Text Placeholder 13"/>
          <p:cNvSpPr>
            <a:spLocks noGrp="1"/>
          </p:cNvSpPr>
          <p:nvPr>
            <p:ph type="body" sz="quarter" idx="21"/>
          </p:nvPr>
        </p:nvSpPr>
        <p:spPr/>
        <p:txBody>
          <a:bodyPr/>
          <a:lstStyle/>
          <a:p>
            <a:pPr algn="ctr"/>
            <a:r>
              <a:rPr lang="en-US" dirty="0" err="1" smtClean="0"/>
              <a:t>Korist</a:t>
            </a:r>
            <a:r>
              <a:rPr lang="hr-HR" dirty="0" smtClean="0"/>
              <a:t>i</a:t>
            </a:r>
            <a:r>
              <a:rPr lang="ta-IN" dirty="0" smtClean="0"/>
              <a:t> </a:t>
            </a:r>
            <a:r>
              <a:rPr lang="ta-IN" dirty="0"/>
              <a:t>i očekivanja</a:t>
            </a:r>
            <a:endParaRPr lang="hr-HR" dirty="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
        <p:nvSpPr>
          <p:cNvPr id="15" name="TextBox 14"/>
          <p:cNvSpPr txBox="1"/>
          <p:nvPr/>
        </p:nvSpPr>
        <p:spPr>
          <a:xfrm>
            <a:off x="7603959" y="7640414"/>
            <a:ext cx="6650356" cy="46551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hr-HR" sz="2400" dirty="0" err="1">
                <a:solidFill>
                  <a:srgbClr val="808080"/>
                </a:solidFill>
              </a:rPr>
              <a:t>Leslie</a:t>
            </a:r>
            <a:r>
              <a:rPr lang="hr-HR" sz="2400" dirty="0">
                <a:solidFill>
                  <a:srgbClr val="808080"/>
                </a:solidFill>
              </a:rPr>
              <a:t> Chan, OpenAIRE </a:t>
            </a:r>
            <a:r>
              <a:rPr lang="hr-HR" sz="2400" dirty="0" err="1">
                <a:solidFill>
                  <a:srgbClr val="808080"/>
                </a:solidFill>
              </a:rPr>
              <a:t>Meeting</a:t>
            </a:r>
            <a:r>
              <a:rPr lang="hr-HR" sz="2400" dirty="0">
                <a:solidFill>
                  <a:srgbClr val="808080"/>
                </a:solidFill>
              </a:rPr>
              <a:t>, </a:t>
            </a:r>
            <a:r>
              <a:rPr lang="hr-HR" sz="2400" dirty="0" err="1">
                <a:solidFill>
                  <a:srgbClr val="808080"/>
                </a:solidFill>
              </a:rPr>
              <a:t>Athens</a:t>
            </a:r>
            <a:r>
              <a:rPr lang="hr-HR" sz="2400" dirty="0">
                <a:solidFill>
                  <a:srgbClr val="808080"/>
                </a:solidFill>
              </a:rPr>
              <a:t>, 2014</a:t>
            </a:r>
          </a:p>
        </p:txBody>
      </p:sp>
    </p:spTree>
    <p:extLst>
      <p:ext uri="{BB962C8B-B14F-4D97-AF65-F5344CB8AC3E}">
        <p14:creationId xmlns:p14="http://schemas.microsoft.com/office/powerpoint/2010/main" val="3967146538"/>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62500" lnSpcReduction="20000"/>
          </a:bodyPr>
          <a:lstStyle/>
          <a:p>
            <a:r>
              <a:rPr lang="hr-HR" i="1" dirty="0" smtClean="0"/>
              <a:t>…</a:t>
            </a:r>
            <a:r>
              <a:rPr lang="en-GB" i="1" dirty="0" err="1" smtClean="0"/>
              <a:t>Pretež</a:t>
            </a:r>
            <a:r>
              <a:rPr lang="hr-HR" i="1" dirty="0" err="1" smtClean="0"/>
              <a:t>iti</a:t>
            </a:r>
            <a:r>
              <a:rPr lang="en-GB" i="1" dirty="0" smtClean="0"/>
              <a:t> </a:t>
            </a:r>
            <a:r>
              <a:rPr lang="en-GB" i="1" dirty="0" err="1"/>
              <a:t>fokus</a:t>
            </a:r>
            <a:r>
              <a:rPr lang="en-GB" i="1" dirty="0"/>
              <a:t> </a:t>
            </a:r>
            <a:r>
              <a:rPr lang="en-GB" i="1" dirty="0" err="1"/>
              <a:t>na</a:t>
            </a:r>
            <a:r>
              <a:rPr lang="en-GB" i="1" dirty="0"/>
              <a:t> </a:t>
            </a:r>
            <a:r>
              <a:rPr lang="en-GB" i="1" dirty="0" err="1" smtClean="0"/>
              <a:t>prestiž</a:t>
            </a:r>
            <a:r>
              <a:rPr lang="en-GB" i="1" dirty="0" smtClean="0"/>
              <a:t> </a:t>
            </a:r>
            <a:r>
              <a:rPr lang="en-GB" i="1" dirty="0" err="1"/>
              <a:t>predstavlja</a:t>
            </a:r>
            <a:r>
              <a:rPr lang="en-GB" i="1" dirty="0"/>
              <a:t> </a:t>
            </a:r>
            <a:r>
              <a:rPr lang="en-GB" i="1" dirty="0" err="1"/>
              <a:t>utrku</a:t>
            </a:r>
            <a:r>
              <a:rPr lang="en-GB" i="1" dirty="0"/>
              <a:t> u </a:t>
            </a:r>
            <a:r>
              <a:rPr lang="en-GB" i="1" dirty="0" err="1"/>
              <a:t>kojoj</a:t>
            </a:r>
            <a:r>
              <a:rPr lang="en-GB" i="1" dirty="0"/>
              <a:t> se </a:t>
            </a:r>
            <a:r>
              <a:rPr lang="en-GB" i="1" dirty="0" err="1"/>
              <a:t>sudionici</a:t>
            </a:r>
            <a:r>
              <a:rPr lang="en-GB" i="1" dirty="0"/>
              <a:t> </a:t>
            </a:r>
            <a:r>
              <a:rPr lang="en-GB" i="1" dirty="0" err="1"/>
              <a:t>natječu</a:t>
            </a:r>
            <a:r>
              <a:rPr lang="en-GB" i="1" dirty="0"/>
              <a:t> </a:t>
            </a:r>
            <a:r>
              <a:rPr lang="en-GB" i="1" dirty="0" err="1" smtClean="0"/>
              <a:t>broj</a:t>
            </a:r>
            <a:r>
              <a:rPr lang="hr-HR" i="1" dirty="0" smtClean="0"/>
              <a:t>em</a:t>
            </a:r>
            <a:r>
              <a:rPr lang="en-GB" i="1" dirty="0" smtClean="0"/>
              <a:t> </a:t>
            </a:r>
            <a:r>
              <a:rPr lang="en-GB" i="1" dirty="0" err="1"/>
              <a:t>publikacija</a:t>
            </a:r>
            <a:r>
              <a:rPr lang="en-GB" i="1" dirty="0"/>
              <a:t> u </a:t>
            </a:r>
            <a:r>
              <a:rPr lang="en-GB" i="1" dirty="0" err="1"/>
              <a:t>prestižnim</a:t>
            </a:r>
            <a:r>
              <a:rPr lang="en-GB" i="1" dirty="0"/>
              <a:t> </a:t>
            </a:r>
            <a:r>
              <a:rPr lang="en-GB" i="1" dirty="0" err="1"/>
              <a:t>časopisima</a:t>
            </a:r>
            <a:r>
              <a:rPr lang="en-GB" i="1" dirty="0"/>
              <a:t> </a:t>
            </a:r>
            <a:r>
              <a:rPr lang="en-GB" i="1" dirty="0" err="1"/>
              <a:t>ili</a:t>
            </a:r>
            <a:r>
              <a:rPr lang="en-GB" i="1" dirty="0"/>
              <a:t> </a:t>
            </a:r>
            <a:r>
              <a:rPr lang="en-GB" i="1" dirty="0" err="1"/>
              <a:t>monografijama</a:t>
            </a:r>
            <a:r>
              <a:rPr lang="en-GB" i="1" dirty="0"/>
              <a:t> </a:t>
            </a:r>
            <a:r>
              <a:rPr lang="hr-HR" i="1" dirty="0" smtClean="0"/>
              <a:t>kod </a:t>
            </a:r>
            <a:r>
              <a:rPr lang="en-GB" i="1" dirty="0" err="1" smtClean="0"/>
              <a:t>vodeći</a:t>
            </a:r>
            <a:r>
              <a:rPr lang="hr-HR" i="1" dirty="0" smtClean="0"/>
              <a:t>h</a:t>
            </a:r>
            <a:r>
              <a:rPr lang="en-GB" i="1" dirty="0" smtClean="0"/>
              <a:t> </a:t>
            </a:r>
            <a:r>
              <a:rPr lang="en-GB" i="1" dirty="0" err="1" smtClean="0"/>
              <a:t>izdavač</a:t>
            </a:r>
            <a:r>
              <a:rPr lang="hr-HR" i="1" dirty="0" smtClean="0"/>
              <a:t>a</a:t>
            </a:r>
            <a:r>
              <a:rPr lang="en-GB" i="1" dirty="0" smtClean="0"/>
              <a:t>, </a:t>
            </a:r>
            <a:r>
              <a:rPr lang="en-GB" i="1" dirty="0" err="1"/>
              <a:t>na</a:t>
            </a:r>
            <a:r>
              <a:rPr lang="en-GB" i="1" dirty="0"/>
              <a:t> </a:t>
            </a:r>
            <a:r>
              <a:rPr lang="en-GB" i="1" dirty="0" err="1"/>
              <a:t>račun</a:t>
            </a:r>
            <a:r>
              <a:rPr lang="en-GB" i="1" dirty="0"/>
              <a:t> </a:t>
            </a:r>
            <a:r>
              <a:rPr lang="en-GB" i="1" dirty="0" err="1"/>
              <a:t>široke</a:t>
            </a:r>
            <a:r>
              <a:rPr lang="en-GB" i="1" dirty="0"/>
              <a:t> </a:t>
            </a:r>
            <a:r>
              <a:rPr lang="en-GB" i="1" dirty="0" err="1" smtClean="0"/>
              <a:t>razmjen</a:t>
            </a:r>
            <a:r>
              <a:rPr lang="hr-HR" i="1" dirty="0" smtClean="0"/>
              <a:t>e </a:t>
            </a:r>
            <a:r>
              <a:rPr lang="en-GB" i="1" dirty="0" err="1" smtClean="0"/>
              <a:t>znanj</a:t>
            </a:r>
            <a:r>
              <a:rPr lang="hr-HR" i="1" dirty="0" smtClean="0"/>
              <a:t>a</a:t>
            </a:r>
            <a:r>
              <a:rPr lang="en-GB" i="1" dirty="0" smtClean="0"/>
              <a:t>. </a:t>
            </a:r>
            <a:r>
              <a:rPr lang="en-GB" i="1" dirty="0"/>
              <a:t>U </a:t>
            </a:r>
            <a:r>
              <a:rPr lang="en-GB" i="1" dirty="0" err="1"/>
              <a:t>konačnici</a:t>
            </a:r>
            <a:r>
              <a:rPr lang="en-GB" i="1" dirty="0"/>
              <a:t> to </a:t>
            </a:r>
            <a:r>
              <a:rPr lang="en-GB" i="1" dirty="0" err="1" smtClean="0"/>
              <a:t>spr</a:t>
            </a:r>
            <a:r>
              <a:rPr lang="hr-HR" i="1" dirty="0" smtClean="0"/>
              <a:t>j</a:t>
            </a:r>
            <a:r>
              <a:rPr lang="en-GB" i="1" dirty="0" err="1" smtClean="0"/>
              <a:t>ečava</a:t>
            </a:r>
            <a:r>
              <a:rPr lang="en-GB" i="1" dirty="0" smtClean="0"/>
              <a:t> </a:t>
            </a:r>
            <a:r>
              <a:rPr lang="en-GB" i="1" dirty="0" err="1"/>
              <a:t>napredak</a:t>
            </a:r>
            <a:r>
              <a:rPr lang="en-GB" i="1" dirty="0"/>
              <a:t> </a:t>
            </a:r>
            <a:r>
              <a:rPr lang="en-GB" i="1" dirty="0" err="1"/>
              <a:t>znanosti</a:t>
            </a:r>
            <a:r>
              <a:rPr lang="en-GB" i="1" dirty="0"/>
              <a:t> </a:t>
            </a:r>
            <a:r>
              <a:rPr lang="en-GB" i="1" dirty="0" err="1"/>
              <a:t>i</a:t>
            </a:r>
            <a:r>
              <a:rPr lang="en-GB" i="1" dirty="0"/>
              <a:t> </a:t>
            </a:r>
            <a:r>
              <a:rPr lang="en-GB" i="1" dirty="0" err="1"/>
              <a:t>inovacija</a:t>
            </a:r>
            <a:r>
              <a:rPr lang="en-GB" i="1" dirty="0"/>
              <a:t> </a:t>
            </a:r>
            <a:r>
              <a:rPr lang="hr-HR" i="1" dirty="0" smtClean="0"/>
              <a:t>, kao </a:t>
            </a:r>
            <a:r>
              <a:rPr lang="en-GB" i="1" dirty="0" err="1" smtClean="0"/>
              <a:t>i</a:t>
            </a:r>
            <a:r>
              <a:rPr lang="en-GB" i="1" dirty="0" smtClean="0"/>
              <a:t> </a:t>
            </a:r>
            <a:r>
              <a:rPr lang="en-GB" i="1" dirty="0" err="1"/>
              <a:t>optimalno</a:t>
            </a:r>
            <a:r>
              <a:rPr lang="en-GB" i="1" dirty="0"/>
              <a:t> </a:t>
            </a:r>
            <a:r>
              <a:rPr lang="en-GB" i="1" dirty="0" err="1"/>
              <a:t>korištenje</a:t>
            </a:r>
            <a:r>
              <a:rPr lang="en-GB" i="1" dirty="0"/>
              <a:t> </a:t>
            </a:r>
            <a:r>
              <a:rPr lang="en-GB" i="1" dirty="0" err="1"/>
              <a:t>znanja</a:t>
            </a:r>
            <a:r>
              <a:rPr lang="en-GB" i="1" dirty="0"/>
              <a:t>.</a:t>
            </a:r>
          </a:p>
        </p:txBody>
      </p:sp>
      <p:sp>
        <p:nvSpPr>
          <p:cNvPr id="4" name="Text Placeholder 3"/>
          <p:cNvSpPr>
            <a:spLocks noGrp="1"/>
          </p:cNvSpPr>
          <p:nvPr>
            <p:ph type="body" sz="quarter" idx="11"/>
          </p:nvPr>
        </p:nvSpPr>
        <p:spPr/>
        <p:txBody>
          <a:bodyPr/>
          <a:lstStyle/>
          <a:p>
            <a:endParaRPr lang="hr-HR"/>
          </a:p>
        </p:txBody>
      </p:sp>
    </p:spTree>
    <p:extLst>
      <p:ext uri="{BB962C8B-B14F-4D97-AF65-F5344CB8AC3E}">
        <p14:creationId xmlns:p14="http://schemas.microsoft.com/office/powerpoint/2010/main" val="2875105106"/>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hr-HR" dirty="0" smtClean="0"/>
              <a:t>prosudba temeljena na jednom metričkom indikatoru nije dobra i ne preporuča se…posebice ukoliko je riječ o neodgovarajućem metričkom indikatoru</a:t>
            </a:r>
          </a:p>
          <a:p>
            <a:r>
              <a:rPr lang="hr-HR" dirty="0" smtClean="0"/>
              <a:t>kombinacija kvalitativne prosudbe (recenzijskog postupka) i široke lepeze metričkih indikatora, pri čemu kvalitativna prosudba treba </a:t>
            </a:r>
            <a:r>
              <a:rPr lang="hr-HR" smtClean="0"/>
              <a:t>biti važniji dio</a:t>
            </a:r>
            <a:endParaRPr lang="hr-HR" dirty="0"/>
          </a:p>
        </p:txBody>
      </p:sp>
      <p:sp>
        <p:nvSpPr>
          <p:cNvPr id="5" name="Text Placeholder 4"/>
          <p:cNvSpPr>
            <a:spLocks noGrp="1"/>
          </p:cNvSpPr>
          <p:nvPr>
            <p:ph type="body" sz="quarter" idx="21"/>
          </p:nvPr>
        </p:nvSpPr>
        <p:spPr/>
        <p:txBody>
          <a:bodyPr/>
          <a:lstStyle/>
          <a:p>
            <a:r>
              <a:rPr lang="hr-HR" dirty="0" smtClean="0"/>
              <a:t>Preporuke</a:t>
            </a:r>
          </a:p>
        </p:txBody>
      </p:sp>
    </p:spTree>
    <p:extLst>
      <p:ext uri="{BB962C8B-B14F-4D97-AF65-F5344CB8AC3E}">
        <p14:creationId xmlns:p14="http://schemas.microsoft.com/office/powerpoint/2010/main" val="412181692"/>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8EDA11-09A2-4424-8643-A6F0355D4220}"/>
              </a:ext>
            </a:extLst>
          </p:cNvPr>
          <p:cNvSpPr>
            <a:spLocks noGrp="1"/>
          </p:cNvSpPr>
          <p:nvPr>
            <p:ph type="body" sz="quarter" idx="21"/>
          </p:nvPr>
        </p:nvSpPr>
        <p:spPr/>
        <p:txBody>
          <a:bodyPr/>
          <a:lstStyle/>
          <a:p>
            <a:endParaRPr lang="en-US" dirty="0"/>
          </a:p>
        </p:txBody>
      </p:sp>
      <p:sp>
        <p:nvSpPr>
          <p:cNvPr id="4" name="Footer Placeholder 3">
            <a:extLst>
              <a:ext uri="{FF2B5EF4-FFF2-40B4-BE49-F238E27FC236}">
                <a16:creationId xmlns:a16="http://schemas.microsoft.com/office/drawing/2014/main" id="{CAC538F1-F919-4DB2-9A31-BAF9825B2B61}"/>
              </a:ext>
            </a:extLst>
          </p:cNvPr>
          <p:cNvSpPr>
            <a:spLocks noGrp="1"/>
          </p:cNvSpPr>
          <p:nvPr>
            <p:ph type="ftr" sz="quarter" idx="18"/>
          </p:nvPr>
        </p:nvSpPr>
        <p:spPr/>
        <p:txBody>
          <a:bodyPr/>
          <a:lstStyle/>
          <a:p>
            <a:pPr marL="0" marR="0" lvl="0" indent="0" algn="r" defTabSz="547687"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D5D5D5">
                    <a:lumMod val="50000"/>
                  </a:srgbClr>
                </a:solidFill>
                <a:effectLst/>
                <a:uLnTx/>
                <a:uFillTx/>
                <a:latin typeface="Helvetica Light"/>
                <a:sym typeface="Helvetica Light"/>
              </a:rPr>
              <a:t>OpenAIRE-Advance Kick off | Athens | 17-19 Jan 2018</a:t>
            </a:r>
            <a:endParaRPr kumimoji="0" lang="en-US" sz="1400" b="0" i="0" u="none" strike="noStrike" kern="0" cap="none" spc="0" normalizeH="0" baseline="0" noProof="0" dirty="0">
              <a:ln>
                <a:noFill/>
              </a:ln>
              <a:solidFill>
                <a:srgbClr val="D5D5D5">
                  <a:lumMod val="50000"/>
                </a:srgbClr>
              </a:solidFill>
              <a:effectLst/>
              <a:uLnTx/>
              <a:uFillTx/>
              <a:latin typeface="Helvetica Light"/>
              <a:sym typeface="Helvetica Light"/>
            </a:endParaRPr>
          </a:p>
        </p:txBody>
      </p:sp>
      <p:pic>
        <p:nvPicPr>
          <p:cNvPr id="7" name="Picture 6">
            <a:extLst>
              <a:ext uri="{FF2B5EF4-FFF2-40B4-BE49-F238E27FC236}">
                <a16:creationId xmlns:a16="http://schemas.microsoft.com/office/drawing/2014/main" id="{C15438AE-E325-4469-B054-F0AB259E0005}"/>
              </a:ext>
            </a:extLst>
          </p:cNvPr>
          <p:cNvPicPr>
            <a:picLocks noChangeAspect="1"/>
          </p:cNvPicPr>
          <p:nvPr/>
        </p:nvPicPr>
        <p:blipFill>
          <a:blip r:embed="rId2"/>
          <a:stretch>
            <a:fillRect/>
          </a:stretch>
        </p:blipFill>
        <p:spPr>
          <a:xfrm>
            <a:off x="984250" y="742950"/>
            <a:ext cx="14287500" cy="7658100"/>
          </a:xfrm>
          <a:prstGeom prst="rect">
            <a:avLst/>
          </a:prstGeom>
        </p:spPr>
      </p:pic>
      <p:sp>
        <p:nvSpPr>
          <p:cNvPr id="6" name="Text Placeholder 5">
            <a:extLst>
              <a:ext uri="{FF2B5EF4-FFF2-40B4-BE49-F238E27FC236}">
                <a16:creationId xmlns:a16="http://schemas.microsoft.com/office/drawing/2014/main" id="{2D307BC2-93D5-4272-94D8-1C5488879384}"/>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4643549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36C94A-1797-D740-AA59-79F28F007630}"/>
              </a:ext>
            </a:extLst>
          </p:cNvPr>
          <p:cNvSpPr>
            <a:spLocks noGrp="1"/>
          </p:cNvSpPr>
          <p:nvPr>
            <p:ph type="body" sz="quarter" idx="21"/>
          </p:nvPr>
        </p:nvSpPr>
        <p:spPr/>
        <p:txBody>
          <a:bodyPr/>
          <a:lstStyle/>
          <a:p>
            <a:r>
              <a:rPr lang="hr-HR" dirty="0" smtClean="0"/>
              <a:t>Pogled u Otvorenu Znanost u</a:t>
            </a:r>
            <a:r>
              <a:rPr lang="en-GB" dirty="0" smtClean="0"/>
              <a:t> </a:t>
            </a:r>
            <a:r>
              <a:rPr lang="en-GB" dirty="0"/>
              <a:t>EU</a:t>
            </a:r>
          </a:p>
        </p:txBody>
      </p:sp>
      <p:sp>
        <p:nvSpPr>
          <p:cNvPr id="4" name="Footer Placeholder 3">
            <a:extLst>
              <a:ext uri="{FF2B5EF4-FFF2-40B4-BE49-F238E27FC236}">
                <a16:creationId xmlns:a16="http://schemas.microsoft.com/office/drawing/2014/main" id="{79A78C3C-061D-A640-975C-AB6B4DC71284}"/>
              </a:ext>
            </a:extLst>
          </p:cNvPr>
          <p:cNvSpPr>
            <a:spLocks noGrp="1"/>
          </p:cNvSpPr>
          <p:nvPr>
            <p:ph type="ftr" sz="quarter" idx="18"/>
          </p:nvPr>
        </p:nvSpPr>
        <p:spPr/>
        <p:txBody>
          <a:bodyPr/>
          <a:lstStyle/>
          <a:p>
            <a:r>
              <a:rPr lang="en-US"/>
              <a:t>Turkey Open Science Summit | Sakıp Sabancı Museum | İstanbul | Sept 10, 2018</a:t>
            </a:r>
            <a:endParaRPr lang="en-US" dirty="0"/>
          </a:p>
        </p:txBody>
      </p:sp>
      <p:graphicFrame>
        <p:nvGraphicFramePr>
          <p:cNvPr id="6" name="Diagram 5">
            <a:extLst>
              <a:ext uri="{FF2B5EF4-FFF2-40B4-BE49-F238E27FC236}">
                <a16:creationId xmlns:a16="http://schemas.microsoft.com/office/drawing/2014/main" id="{C2108004-1A0F-2F43-9D78-DCA12E9DBE46}"/>
              </a:ext>
            </a:extLst>
          </p:cNvPr>
          <p:cNvGraphicFramePr/>
          <p:nvPr>
            <p:extLst/>
          </p:nvPr>
        </p:nvGraphicFramePr>
        <p:xfrm>
          <a:off x="2709332" y="1484026"/>
          <a:ext cx="11717867" cy="670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40270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11200" y="792163"/>
            <a:ext cx="13855032" cy="4718837"/>
          </a:xfrm>
        </p:spPr>
        <p:txBody>
          <a:bodyPr/>
          <a:lstStyle/>
          <a:p>
            <a:r>
              <a:rPr lang="hr-HR" dirty="0" smtClean="0"/>
              <a:t>OpenAIRE </a:t>
            </a:r>
            <a:r>
              <a:rPr lang="hr-HR" dirty="0" err="1" smtClean="0"/>
              <a:t>Advance</a:t>
            </a:r>
            <a:endParaRPr lang="hr-HR" dirty="0"/>
          </a:p>
        </p:txBody>
      </p:sp>
      <p:sp>
        <p:nvSpPr>
          <p:cNvPr id="6" name="Text Placeholder 5"/>
          <p:cNvSpPr>
            <a:spLocks noGrp="1"/>
          </p:cNvSpPr>
          <p:nvPr>
            <p:ph type="body" sz="quarter" idx="11"/>
          </p:nvPr>
        </p:nvSpPr>
        <p:spPr/>
        <p:txBody>
          <a:bodyPr/>
          <a:lstStyle/>
          <a:p>
            <a:r>
              <a:rPr lang="hr-HR" dirty="0" smtClean="0"/>
              <a:t>Infrastruktura za europske inicijative otvorenosti.</a:t>
            </a:r>
            <a:endParaRPr lang="hr-HR" dirty="0"/>
          </a:p>
        </p:txBody>
      </p:sp>
      <p:sp>
        <p:nvSpPr>
          <p:cNvPr id="4" name="Footer Placeholder 3"/>
          <p:cNvSpPr>
            <a:spLocks noGrp="1"/>
          </p:cNvSpPr>
          <p:nvPr>
            <p:ph type="ftr" sz="quarter" idx="4294967295"/>
          </p:nvPr>
        </p:nvSpPr>
        <p:spPr>
          <a:xfrm>
            <a:off x="0" y="8386763"/>
            <a:ext cx="6197600" cy="376237"/>
          </a:xfrm>
        </p:spPr>
        <p:txBody>
          <a:bodyPr/>
          <a:lstStyle/>
          <a:p>
            <a:r>
              <a:rPr lang="en-US" smtClean="0"/>
              <a:t>Jadranka Stojanovski, CSSU radionica Otvorena znanost</a:t>
            </a:r>
            <a:endParaRPr lang="en-US" dirty="0"/>
          </a:p>
        </p:txBody>
      </p:sp>
    </p:spTree>
    <p:extLst>
      <p:ext uri="{BB962C8B-B14F-4D97-AF65-F5344CB8AC3E}">
        <p14:creationId xmlns:p14="http://schemas.microsoft.com/office/powerpoint/2010/main" val="36761000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02" y="0"/>
            <a:ext cx="13500772" cy="9155783"/>
          </a:xfrm>
          <a:prstGeom prst="rect">
            <a:avLst/>
          </a:prstGeom>
        </p:spPr>
      </p:pic>
      <p:sp>
        <p:nvSpPr>
          <p:cNvPr id="5" name="TextBox 4"/>
          <p:cNvSpPr txBox="1"/>
          <p:nvPr/>
        </p:nvSpPr>
        <p:spPr>
          <a:xfrm rot="875574">
            <a:off x="3400927" y="4839162"/>
            <a:ext cx="6240379" cy="588623"/>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hr-HR" sz="3200" b="0" i="0" u="none" strike="noStrike" cap="none" spc="0" normalizeH="0" baseline="0" dirty="0" smtClean="0">
                <a:ln>
                  <a:noFill/>
                </a:ln>
                <a:solidFill>
                  <a:schemeClr val="bg1"/>
                </a:solidFill>
                <a:effectLst/>
                <a:uFillTx/>
                <a:latin typeface="+mn-lt"/>
                <a:ea typeface="+mn-ea"/>
                <a:cs typeface="+mn-cs"/>
                <a:sym typeface="Helvetica Light"/>
              </a:rPr>
              <a:t>openaire.eu</a:t>
            </a:r>
            <a:endParaRPr kumimoji="0" lang="hr-HR" sz="32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41145351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r>
              <a:rPr lang="en-US" b="1" dirty="0" smtClean="0"/>
              <a:t>14</a:t>
            </a:r>
            <a:r>
              <a:rPr lang="hr-HR" b="1" dirty="0" smtClean="0"/>
              <a:t>,000 </a:t>
            </a:r>
            <a:r>
              <a:rPr lang="hr-HR" cap="all" dirty="0" smtClean="0"/>
              <a:t>osiguravatelja sadržaja (repozitoriji)</a:t>
            </a:r>
            <a:endParaRPr lang="en-US" dirty="0"/>
          </a:p>
          <a:p>
            <a:r>
              <a:rPr lang="en-US" b="1" dirty="0"/>
              <a:t>18 </a:t>
            </a:r>
            <a:r>
              <a:rPr lang="en-US" cap="all" dirty="0" smtClean="0"/>
              <a:t>F</a:t>
            </a:r>
            <a:r>
              <a:rPr lang="hr-HR" cap="all" dirty="0" err="1" smtClean="0"/>
              <a:t>inancijera</a:t>
            </a:r>
            <a:endParaRPr lang="en-US" dirty="0"/>
          </a:p>
          <a:p>
            <a:r>
              <a:rPr lang="en-US" b="1" dirty="0"/>
              <a:t>2,583,000 </a:t>
            </a:r>
            <a:r>
              <a:rPr lang="hr-HR" cap="all" dirty="0" smtClean="0"/>
              <a:t>istraživačkih projekata</a:t>
            </a:r>
            <a:endParaRPr lang="en-US" dirty="0"/>
          </a:p>
        </p:txBody>
      </p:sp>
      <p:sp>
        <p:nvSpPr>
          <p:cNvPr id="5" name="Text Placeholder 4"/>
          <p:cNvSpPr>
            <a:spLocks noGrp="1"/>
          </p:cNvSpPr>
          <p:nvPr>
            <p:ph type="body" sz="quarter" idx="19"/>
          </p:nvPr>
        </p:nvSpPr>
        <p:spPr/>
        <p:txBody>
          <a:bodyPr/>
          <a:lstStyle/>
          <a:p>
            <a:r>
              <a:rPr lang="en-US" sz="9600" b="0" dirty="0"/>
              <a:t>25,177,363 </a:t>
            </a:r>
            <a:r>
              <a:rPr lang="hr-HR" sz="9600" b="0" cap="all" dirty="0" smtClean="0"/>
              <a:t>publikacija</a:t>
            </a:r>
            <a:endParaRPr lang="en-US" sz="9600" b="0" dirty="0"/>
          </a:p>
          <a:p>
            <a:r>
              <a:rPr lang="en-US" sz="9600" b="0" dirty="0"/>
              <a:t>1,105,207 </a:t>
            </a:r>
            <a:r>
              <a:rPr lang="hr-HR" sz="9600" b="0" cap="all" dirty="0" smtClean="0"/>
              <a:t>istraživačkih podataka</a:t>
            </a:r>
            <a:endParaRPr lang="en-US" sz="9600" b="0" dirty="0"/>
          </a:p>
        </p:txBody>
      </p:sp>
      <p:sp>
        <p:nvSpPr>
          <p:cNvPr id="3" name="Footer Placeholder 2"/>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768736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50253" y="1071552"/>
            <a:ext cx="15750979" cy="8430209"/>
            <a:chOff x="250253" y="1071552"/>
            <a:chExt cx="15750979" cy="8430209"/>
          </a:xfrm>
        </p:grpSpPr>
        <p:sp>
          <p:nvSpPr>
            <p:cNvPr id="5" name="Rectangle 4"/>
            <p:cNvSpPr>
              <a:spLocks noChangeArrowheads="1"/>
            </p:cNvSpPr>
            <p:nvPr/>
          </p:nvSpPr>
          <p:spPr bwMode="auto">
            <a:xfrm>
              <a:off x="250253" y="1071552"/>
              <a:ext cx="15750979" cy="7359440"/>
            </a:xfrm>
            <a:prstGeom prst="rect">
              <a:avLst/>
            </a:prstGeom>
            <a:solidFill>
              <a:srgbClr val="FFC000"/>
            </a:solidFill>
            <a:ln w="25400">
              <a:solidFill>
                <a:srgbClr val="000000"/>
              </a:solidFill>
              <a:round/>
              <a:headEnd/>
              <a:tailEnd/>
            </a:ln>
          </p:spPr>
          <p:txBody>
            <a:bodyPr/>
            <a:lstStyle/>
            <a:p>
              <a:pPr algn="ctr"/>
              <a:endParaRPr lang="en-US" sz="3800"/>
            </a:p>
          </p:txBody>
        </p:sp>
        <p:sp>
          <p:nvSpPr>
            <p:cNvPr id="2" name="Rounded Rectangle 1"/>
            <p:cNvSpPr/>
            <p:nvPr/>
          </p:nvSpPr>
          <p:spPr>
            <a:xfrm>
              <a:off x="447568" y="4496278"/>
              <a:ext cx="2781977" cy="844647"/>
            </a:xfrm>
            <a:prstGeom prst="roundRect">
              <a:avLst/>
            </a:prstGeom>
            <a:solidFill>
              <a:schemeClr val="bg1"/>
            </a:solidFill>
            <a:ln w="3175" cap="flat">
              <a:solidFill>
                <a:srgbClr val="00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sp>
          <p:nvSpPr>
            <p:cNvPr id="80" name="Rounded Rectangle 79"/>
            <p:cNvSpPr/>
            <p:nvPr/>
          </p:nvSpPr>
          <p:spPr>
            <a:xfrm>
              <a:off x="447567" y="3328289"/>
              <a:ext cx="2788952" cy="844647"/>
            </a:xfrm>
            <a:prstGeom prst="roundRect">
              <a:avLst/>
            </a:prstGeom>
            <a:solidFill>
              <a:schemeClr val="bg1"/>
            </a:solidFill>
            <a:ln w="3175" cap="flat">
              <a:solidFill>
                <a:srgbClr val="00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pic>
          <p:nvPicPr>
            <p:cNvPr id="98" name="Picture 97"/>
            <p:cNvPicPr>
              <a:picLocks noChangeAspect="1"/>
            </p:cNvPicPr>
            <p:nvPr/>
          </p:nvPicPr>
          <p:blipFill rotWithShape="1">
            <a:blip r:embed="rId2" cstate="print">
              <a:extLst>
                <a:ext uri="{28A0092B-C50C-407E-A947-70E740481C1C}">
                  <a14:useLocalDpi xmlns:a14="http://schemas.microsoft.com/office/drawing/2010/main" val="0"/>
                </a:ext>
              </a:extLst>
            </a:blip>
            <a:srcRect l="67724" t="17304" r="-584" b="14768"/>
            <a:stretch/>
          </p:blipFill>
          <p:spPr>
            <a:xfrm>
              <a:off x="854887" y="2934979"/>
              <a:ext cx="2050852" cy="1161564"/>
            </a:xfrm>
            <a:prstGeom prst="rect">
              <a:avLst/>
            </a:prstGeom>
          </p:spPr>
        </p:pic>
        <p:pic>
          <p:nvPicPr>
            <p:cNvPr id="99" name="Picture 98"/>
            <p:cNvPicPr>
              <a:picLocks noChangeAspect="1"/>
            </p:cNvPicPr>
            <p:nvPr/>
          </p:nvPicPr>
          <p:blipFill rotWithShape="1">
            <a:blip r:embed="rId3" cstate="print">
              <a:extLst>
                <a:ext uri="{28A0092B-C50C-407E-A947-70E740481C1C}">
                  <a14:useLocalDpi xmlns:a14="http://schemas.microsoft.com/office/drawing/2010/main" val="0"/>
                </a:ext>
              </a:extLst>
            </a:blip>
            <a:srcRect l="67097"/>
            <a:stretch/>
          </p:blipFill>
          <p:spPr>
            <a:xfrm>
              <a:off x="897341" y="3926746"/>
              <a:ext cx="1995304" cy="1431694"/>
            </a:xfrm>
            <a:prstGeom prst="rect">
              <a:avLst/>
            </a:prstGeom>
          </p:spPr>
        </p:pic>
        <p:sp>
          <p:nvSpPr>
            <p:cNvPr id="83" name="Rounded Rectangle 82"/>
            <p:cNvSpPr/>
            <p:nvPr/>
          </p:nvSpPr>
          <p:spPr>
            <a:xfrm>
              <a:off x="463614" y="5567428"/>
              <a:ext cx="2781977" cy="844647"/>
            </a:xfrm>
            <a:prstGeom prst="roundRect">
              <a:avLst/>
            </a:prstGeom>
            <a:solidFill>
              <a:schemeClr val="bg1"/>
            </a:solidFill>
            <a:ln w="3175" cap="flat">
              <a:solidFill>
                <a:srgbClr val="00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pic>
          <p:nvPicPr>
            <p:cNvPr id="100" name="Picture 99"/>
            <p:cNvPicPr>
              <a:picLocks noChangeAspect="1"/>
            </p:cNvPicPr>
            <p:nvPr/>
          </p:nvPicPr>
          <p:blipFill rotWithShape="1">
            <a:blip r:embed="rId4" cstate="print">
              <a:extLst>
                <a:ext uri="{28A0092B-C50C-407E-A947-70E740481C1C}">
                  <a14:useLocalDpi xmlns:a14="http://schemas.microsoft.com/office/drawing/2010/main" val="0"/>
                </a:ext>
              </a:extLst>
            </a:blip>
            <a:srcRect l="66734"/>
            <a:stretch/>
          </p:blipFill>
          <p:spPr>
            <a:xfrm>
              <a:off x="869415" y="5036199"/>
              <a:ext cx="1978310" cy="1242603"/>
            </a:xfrm>
            <a:prstGeom prst="rect">
              <a:avLst/>
            </a:prstGeom>
          </p:spPr>
        </p:pic>
        <p:sp>
          <p:nvSpPr>
            <p:cNvPr id="88" name="Rounded Rectangle 87"/>
            <p:cNvSpPr/>
            <p:nvPr/>
          </p:nvSpPr>
          <p:spPr>
            <a:xfrm>
              <a:off x="432844" y="2037996"/>
              <a:ext cx="2796702" cy="1147537"/>
            </a:xfrm>
            <a:prstGeom prst="roundRect">
              <a:avLst/>
            </a:prstGeom>
            <a:solidFill>
              <a:srgbClr val="FBFFD3"/>
            </a:solidFill>
            <a:ln w="3175" cap="flat">
              <a:solidFill>
                <a:srgbClr val="00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pic>
          <p:nvPicPr>
            <p:cNvPr id="101" name="Picture 100"/>
            <p:cNvPicPr>
              <a:picLocks noChangeAspect="1"/>
            </p:cNvPicPr>
            <p:nvPr/>
          </p:nvPicPr>
          <p:blipFill rotWithShape="1">
            <a:blip r:embed="rId5" cstate="print">
              <a:extLst>
                <a:ext uri="{28A0092B-C50C-407E-A947-70E740481C1C}">
                  <a14:useLocalDpi xmlns:a14="http://schemas.microsoft.com/office/drawing/2010/main" val="0"/>
                </a:ext>
              </a:extLst>
            </a:blip>
            <a:srcRect l="66466"/>
            <a:stretch/>
          </p:blipFill>
          <p:spPr>
            <a:xfrm>
              <a:off x="803432" y="1555635"/>
              <a:ext cx="2130115" cy="1296629"/>
            </a:xfrm>
            <a:prstGeom prst="rect">
              <a:avLst/>
            </a:prstGeom>
          </p:spPr>
        </p:pic>
        <p:sp>
          <p:nvSpPr>
            <p:cNvPr id="84" name="Rounded Rectangle 83"/>
            <p:cNvSpPr/>
            <p:nvPr/>
          </p:nvSpPr>
          <p:spPr>
            <a:xfrm>
              <a:off x="463613" y="6550651"/>
              <a:ext cx="2781977" cy="1182778"/>
            </a:xfrm>
            <a:prstGeom prst="roundRect">
              <a:avLst/>
            </a:prstGeom>
            <a:solidFill>
              <a:schemeClr val="bg1"/>
            </a:solidFill>
            <a:ln w="3175" cap="flat">
              <a:solidFill>
                <a:srgbClr val="000000"/>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pic>
          <p:nvPicPr>
            <p:cNvPr id="102" name="Picture 101"/>
            <p:cNvPicPr>
              <a:picLocks noChangeAspect="1"/>
            </p:cNvPicPr>
            <p:nvPr/>
          </p:nvPicPr>
          <p:blipFill rotWithShape="1">
            <a:blip r:embed="rId6" cstate="print">
              <a:extLst>
                <a:ext uri="{28A0092B-C50C-407E-A947-70E740481C1C}">
                  <a14:useLocalDpi xmlns:a14="http://schemas.microsoft.com/office/drawing/2010/main" val="0"/>
                </a:ext>
              </a:extLst>
            </a:blip>
            <a:srcRect l="66646"/>
            <a:stretch/>
          </p:blipFill>
          <p:spPr>
            <a:xfrm>
              <a:off x="901916" y="6046105"/>
              <a:ext cx="2001227" cy="1242603"/>
            </a:xfrm>
            <a:prstGeom prst="rect">
              <a:avLst/>
            </a:prstGeom>
          </p:spPr>
        </p:pic>
        <p:sp>
          <p:nvSpPr>
            <p:cNvPr id="89" name="Rounded Rectangle 4"/>
            <p:cNvSpPr/>
            <p:nvPr/>
          </p:nvSpPr>
          <p:spPr>
            <a:xfrm>
              <a:off x="366811" y="2509613"/>
              <a:ext cx="2971064" cy="699214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31" bIns="91431" spcCol="1270"/>
            <a:lstStyle/>
            <a:p>
              <a:pPr defTabSz="1066693">
                <a:lnSpc>
                  <a:spcPct val="60000"/>
                </a:lnSpc>
                <a:spcAft>
                  <a:spcPct val="35000"/>
                </a:spcAft>
                <a:defRPr/>
              </a:pPr>
              <a:r>
                <a:rPr lang="en-US" sz="2400" b="1" dirty="0">
                  <a:latin typeface="PF Paperback"/>
                  <a:cs typeface="PF Paperback"/>
                </a:rPr>
                <a:t>Research </a:t>
              </a:r>
            </a:p>
            <a:p>
              <a:pPr defTabSz="1066693">
                <a:lnSpc>
                  <a:spcPct val="60000"/>
                </a:lnSpc>
                <a:spcAft>
                  <a:spcPct val="35000"/>
                </a:spcAft>
                <a:defRPr/>
              </a:pPr>
              <a:r>
                <a:rPr lang="en-US" sz="2400" b="1" dirty="0">
                  <a:latin typeface="PF Paperback"/>
                  <a:cs typeface="PF Paperback"/>
                </a:rPr>
                <a:t>communities</a:t>
              </a: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r>
                <a:rPr lang="en-US" sz="2400" b="1" dirty="0">
                  <a:latin typeface="PF Paperback"/>
                  <a:cs typeface="PF Paperback"/>
                </a:rPr>
                <a:t/>
              </a:r>
              <a:br>
                <a:rPr lang="en-US" sz="2400" b="1" dirty="0">
                  <a:latin typeface="PF Paperback"/>
                  <a:cs typeface="PF Paperback"/>
                </a:rPr>
              </a:br>
              <a:r>
                <a:rPr lang="en-US" sz="2400" b="1" dirty="0">
                  <a:latin typeface="PF Paperback"/>
                  <a:cs typeface="PF Paperback"/>
                </a:rPr>
                <a:t>Researchers (All)</a:t>
              </a: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endParaRPr lang="en-US" sz="1100" b="1" dirty="0">
                <a:latin typeface="PF Paperback"/>
                <a:cs typeface="PF Paperback"/>
              </a:endParaRPr>
            </a:p>
            <a:p>
              <a:pPr defTabSz="1066693">
                <a:lnSpc>
                  <a:spcPct val="60000"/>
                </a:lnSpc>
                <a:spcAft>
                  <a:spcPct val="35000"/>
                </a:spcAft>
                <a:defRPr/>
              </a:pPr>
              <a:r>
                <a:rPr lang="en-US" sz="2400" b="1" dirty="0">
                  <a:latin typeface="PF Paperback"/>
                  <a:cs typeface="PF Paperback"/>
                </a:rPr>
                <a:t>Content providers</a:t>
              </a: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r>
                <a:rPr lang="en-US" sz="2400" b="1" dirty="0">
                  <a:latin typeface="PF Paperback"/>
                  <a:cs typeface="PF Paperback"/>
                </a:rPr>
                <a:t>Innovators</a:t>
              </a: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endParaRPr lang="en-US" sz="2400" b="1" dirty="0">
                <a:latin typeface="PF Paperback"/>
                <a:cs typeface="PF Paperback"/>
              </a:endParaRPr>
            </a:p>
            <a:p>
              <a:pPr defTabSz="1066693">
                <a:lnSpc>
                  <a:spcPct val="60000"/>
                </a:lnSpc>
                <a:spcAft>
                  <a:spcPct val="35000"/>
                </a:spcAft>
                <a:defRPr/>
              </a:pPr>
              <a:r>
                <a:rPr lang="en-US" sz="2400" b="1" dirty="0">
                  <a:latin typeface="PF Paperback"/>
                  <a:cs typeface="PF Paperback"/>
                </a:rPr>
                <a:t>Research managers</a:t>
              </a:r>
            </a:p>
            <a:p>
              <a:pPr defTabSz="1066693">
                <a:lnSpc>
                  <a:spcPct val="60000"/>
                </a:lnSpc>
                <a:spcAft>
                  <a:spcPct val="35000"/>
                </a:spcAft>
                <a:defRPr/>
              </a:pPr>
              <a:r>
                <a:rPr lang="en-US" sz="2400" b="1" dirty="0">
                  <a:latin typeface="PF Paperback"/>
                  <a:cs typeface="PF Paperback"/>
                </a:rPr>
                <a:t> Funders</a:t>
              </a:r>
            </a:p>
          </p:txBody>
        </p:sp>
        <p:pic>
          <p:nvPicPr>
            <p:cNvPr id="93" name="Picture 2" descr="ork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550" y="1549719"/>
              <a:ext cx="745253" cy="7675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sp>
        <p:nvSpPr>
          <p:cNvPr id="10" name="Text Placeholder 9"/>
          <p:cNvSpPr>
            <a:spLocks noGrp="1"/>
          </p:cNvSpPr>
          <p:nvPr>
            <p:ph type="body" sz="quarter" idx="21"/>
          </p:nvPr>
        </p:nvSpPr>
        <p:spPr>
          <a:xfrm>
            <a:off x="1363453" y="-30885"/>
            <a:ext cx="13529095" cy="1145246"/>
          </a:xfrm>
        </p:spPr>
        <p:txBody>
          <a:bodyPr vert="horz" wrap="square" lIns="0" tIns="0" rIns="0" bIns="0" numCol="1" rtlCol="0" anchor="ctr" anchorCtr="0" compatLnSpc="1">
            <a:prstTxWarp prst="textNoShape">
              <a:avLst/>
            </a:prstTxWarp>
            <a:normAutofit/>
          </a:bodyPr>
          <a:lstStyle/>
          <a:p>
            <a:r>
              <a:rPr lang="hr-HR" dirty="0" smtClean="0"/>
              <a:t>„Nadzorna ploča” OpenAIRE-a</a:t>
            </a:r>
            <a:endParaRPr lang="en-US" dirty="0"/>
          </a:p>
        </p:txBody>
      </p:sp>
      <p:sp>
        <p:nvSpPr>
          <p:cNvPr id="30" name="TextBox 29"/>
          <p:cNvSpPr txBox="1">
            <a:spLocks noChangeArrowheads="1"/>
          </p:cNvSpPr>
          <p:nvPr/>
        </p:nvSpPr>
        <p:spPr bwMode="auto">
          <a:xfrm>
            <a:off x="5419790" y="1073467"/>
            <a:ext cx="4126725" cy="6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dirty="0">
                <a:solidFill>
                  <a:schemeClr val="bg1"/>
                </a:solidFill>
                <a:latin typeface="PF Paperback" charset="0"/>
                <a:cs typeface="PF Paperback" charset="0"/>
              </a:rPr>
              <a:t>OpenAIRE Dashboards</a:t>
            </a:r>
          </a:p>
        </p:txBody>
      </p:sp>
      <p:grpSp>
        <p:nvGrpSpPr>
          <p:cNvPr id="19" name="Group 18"/>
          <p:cNvGrpSpPr/>
          <p:nvPr/>
        </p:nvGrpSpPr>
        <p:grpSpPr>
          <a:xfrm>
            <a:off x="3589710" y="1184976"/>
            <a:ext cx="11884179" cy="6847811"/>
            <a:chOff x="3589710" y="1184976"/>
            <a:chExt cx="11884179" cy="6847811"/>
          </a:xfrm>
        </p:grpSpPr>
        <p:grpSp>
          <p:nvGrpSpPr>
            <p:cNvPr id="32788" name="Group 32787"/>
            <p:cNvGrpSpPr/>
            <p:nvPr/>
          </p:nvGrpSpPr>
          <p:grpSpPr>
            <a:xfrm>
              <a:off x="3589710" y="1184976"/>
              <a:ext cx="11884179" cy="6847811"/>
              <a:chOff x="3577168" y="1159031"/>
              <a:chExt cx="11885340" cy="6848480"/>
            </a:xfrm>
          </p:grpSpPr>
          <p:sp>
            <p:nvSpPr>
              <p:cNvPr id="6" name="Rounded Rectangle 5"/>
              <p:cNvSpPr>
                <a:spLocks noChangeArrowheads="1"/>
              </p:cNvSpPr>
              <p:nvPr/>
            </p:nvSpPr>
            <p:spPr bwMode="auto">
              <a:xfrm>
                <a:off x="3577168" y="1878174"/>
                <a:ext cx="11885340" cy="6129337"/>
              </a:xfrm>
              <a:prstGeom prst="roundRect">
                <a:avLst>
                  <a:gd name="adj" fmla="val 16667"/>
                </a:avLst>
              </a:prstGeom>
              <a:solidFill>
                <a:srgbClr val="5996F9"/>
              </a:solidFill>
              <a:ln w="25400">
                <a:solidFill>
                  <a:srgbClr val="000000"/>
                </a:solidFill>
                <a:round/>
                <a:headEnd/>
                <a:tailEnd/>
              </a:ln>
            </p:spPr>
            <p:txBody>
              <a:bodyPr/>
              <a:lstStyle/>
              <a:p>
                <a:pPr algn="ctr"/>
                <a:endParaRPr lang="en-US" sz="3800"/>
              </a:p>
            </p:txBody>
          </p:sp>
          <p:sp>
            <p:nvSpPr>
              <p:cNvPr id="15" name="Rounded Rectangle 14"/>
              <p:cNvSpPr>
                <a:spLocks noChangeArrowheads="1"/>
              </p:cNvSpPr>
              <p:nvPr/>
            </p:nvSpPr>
            <p:spPr bwMode="auto">
              <a:xfrm>
                <a:off x="4741333" y="3812252"/>
                <a:ext cx="2172162"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a:latin typeface="PF Paperback" charset="0"/>
                    <a:cs typeface="PF Paperback" charset="0"/>
                  </a:rPr>
                  <a:t>Validation</a:t>
                </a:r>
              </a:p>
            </p:txBody>
          </p:sp>
          <p:sp>
            <p:nvSpPr>
              <p:cNvPr id="16" name="Rounded Rectangle 15"/>
              <p:cNvSpPr>
                <a:spLocks noChangeArrowheads="1"/>
              </p:cNvSpPr>
              <p:nvPr/>
            </p:nvSpPr>
            <p:spPr bwMode="auto">
              <a:xfrm>
                <a:off x="4741333" y="3250841"/>
                <a:ext cx="2172162"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Cleaning</a:t>
                </a:r>
              </a:p>
            </p:txBody>
          </p:sp>
          <p:sp>
            <p:nvSpPr>
              <p:cNvPr id="17" name="Rounded Rectangle 16"/>
              <p:cNvSpPr>
                <a:spLocks noChangeArrowheads="1"/>
              </p:cNvSpPr>
              <p:nvPr/>
            </p:nvSpPr>
            <p:spPr bwMode="auto">
              <a:xfrm>
                <a:off x="7258692" y="3250841"/>
                <a:ext cx="2172161"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De-duplication</a:t>
                </a:r>
              </a:p>
            </p:txBody>
          </p:sp>
          <p:sp>
            <p:nvSpPr>
              <p:cNvPr id="18" name="Rounded Rectangle 17"/>
              <p:cNvSpPr>
                <a:spLocks noChangeArrowheads="1"/>
              </p:cNvSpPr>
              <p:nvPr/>
            </p:nvSpPr>
            <p:spPr bwMode="auto">
              <a:xfrm>
                <a:off x="7258692" y="3785395"/>
                <a:ext cx="2172161"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Inference</a:t>
                </a:r>
              </a:p>
            </p:txBody>
          </p:sp>
          <p:sp>
            <p:nvSpPr>
              <p:cNvPr id="29" name="TextBox 28"/>
              <p:cNvSpPr txBox="1">
                <a:spLocks noChangeArrowheads="1"/>
              </p:cNvSpPr>
              <p:nvPr/>
            </p:nvSpPr>
            <p:spPr bwMode="auto">
              <a:xfrm>
                <a:off x="8097314" y="1806736"/>
                <a:ext cx="3595336"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solidFill>
                      <a:schemeClr val="bg1"/>
                    </a:solidFill>
                    <a:latin typeface="PF Paperback" charset="0"/>
                    <a:cs typeface="PF Paperback" charset="0"/>
                  </a:rPr>
                  <a:t>Info Space Services</a:t>
                </a:r>
              </a:p>
            </p:txBody>
          </p:sp>
          <p:sp>
            <p:nvSpPr>
              <p:cNvPr id="32" name="Oval 31"/>
              <p:cNvSpPr/>
              <p:nvPr/>
            </p:nvSpPr>
            <p:spPr>
              <a:xfrm>
                <a:off x="9966314" y="3549252"/>
                <a:ext cx="142625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Project</a:t>
                </a:r>
              </a:p>
            </p:txBody>
          </p:sp>
          <p:cxnSp>
            <p:nvCxnSpPr>
              <p:cNvPr id="33" name="Straight Connector 32"/>
              <p:cNvCxnSpPr>
                <a:stCxn id="32" idx="0"/>
                <a:endCxn id="36" idx="4"/>
              </p:cNvCxnSpPr>
              <p:nvPr/>
            </p:nvCxnSpPr>
            <p:spPr>
              <a:xfrm flipV="1">
                <a:off x="10679440" y="3098918"/>
                <a:ext cx="6797" cy="450334"/>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12205331" y="3549252"/>
                <a:ext cx="1870504" cy="320306"/>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err="1">
                    <a:solidFill>
                      <a:schemeClr val="tx1"/>
                    </a:solidFill>
                    <a:latin typeface="PF Paperback"/>
                    <a:cs typeface="PF Paperback"/>
                  </a:rPr>
                  <a:t>communiity</a:t>
                </a:r>
                <a:endParaRPr lang="en-GB" sz="1400" b="1" dirty="0">
                  <a:solidFill>
                    <a:schemeClr val="tx1"/>
                  </a:solidFill>
                  <a:latin typeface="PF Paperback"/>
                  <a:cs typeface="PF Paperback"/>
                </a:endParaRPr>
              </a:p>
            </p:txBody>
          </p:sp>
          <p:sp>
            <p:nvSpPr>
              <p:cNvPr id="35" name="Oval 34"/>
              <p:cNvSpPr/>
              <p:nvPr/>
            </p:nvSpPr>
            <p:spPr>
              <a:xfrm>
                <a:off x="12205331" y="2771961"/>
                <a:ext cx="142625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Funder</a:t>
                </a:r>
              </a:p>
            </p:txBody>
          </p:sp>
          <p:sp>
            <p:nvSpPr>
              <p:cNvPr id="36" name="Oval 35"/>
              <p:cNvSpPr/>
              <p:nvPr/>
            </p:nvSpPr>
            <p:spPr>
              <a:xfrm>
                <a:off x="9973111" y="2778613"/>
                <a:ext cx="142625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Funding</a:t>
                </a:r>
              </a:p>
            </p:txBody>
          </p:sp>
          <p:cxnSp>
            <p:nvCxnSpPr>
              <p:cNvPr id="37" name="Straight Connector 36"/>
              <p:cNvCxnSpPr>
                <a:stCxn id="35" idx="2"/>
                <a:endCxn id="36" idx="6"/>
              </p:cNvCxnSpPr>
              <p:nvPr/>
            </p:nvCxnSpPr>
            <p:spPr>
              <a:xfrm flipH="1">
                <a:off x="11399361" y="2932114"/>
                <a:ext cx="805970" cy="6652"/>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1111385" y="4152809"/>
                <a:ext cx="1426250" cy="320305"/>
              </a:xfrm>
              <a:prstGeom prst="ellipse">
                <a:avLst/>
              </a:prstGeom>
              <a:solidFill>
                <a:srgbClr val="FF0000"/>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Product</a:t>
                </a:r>
              </a:p>
            </p:txBody>
          </p:sp>
          <p:sp>
            <p:nvSpPr>
              <p:cNvPr id="39" name="Oval 38"/>
              <p:cNvSpPr/>
              <p:nvPr/>
            </p:nvSpPr>
            <p:spPr>
              <a:xfrm>
                <a:off x="9725278" y="4683904"/>
                <a:ext cx="155226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Publication</a:t>
                </a:r>
              </a:p>
            </p:txBody>
          </p:sp>
          <p:sp>
            <p:nvSpPr>
              <p:cNvPr id="40" name="Oval 39"/>
              <p:cNvSpPr/>
              <p:nvPr/>
            </p:nvSpPr>
            <p:spPr>
              <a:xfrm>
                <a:off x="11111385" y="4683904"/>
                <a:ext cx="142625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Data</a:t>
                </a:r>
              </a:p>
            </p:txBody>
          </p:sp>
          <p:sp>
            <p:nvSpPr>
              <p:cNvPr id="41" name="Oval 40"/>
              <p:cNvSpPr/>
              <p:nvPr/>
            </p:nvSpPr>
            <p:spPr>
              <a:xfrm>
                <a:off x="12371483" y="4683904"/>
                <a:ext cx="1426250"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Software</a:t>
                </a:r>
              </a:p>
            </p:txBody>
          </p:sp>
          <p:cxnSp>
            <p:nvCxnSpPr>
              <p:cNvPr id="42" name="Straight Arrow Connector 41"/>
              <p:cNvCxnSpPr>
                <a:stCxn id="39" idx="0"/>
                <a:endCxn id="38" idx="4"/>
              </p:cNvCxnSpPr>
              <p:nvPr/>
            </p:nvCxnSpPr>
            <p:spPr bwMode="auto">
              <a:xfrm flipV="1">
                <a:off x="10501408" y="4473114"/>
                <a:ext cx="1323103" cy="210790"/>
              </a:xfrm>
              <a:prstGeom prst="straightConnector1">
                <a:avLst/>
              </a:prstGeom>
              <a:solidFill>
                <a:schemeClr val="accent1">
                  <a:lumMod val="20000"/>
                  <a:lumOff val="80000"/>
                </a:schemeClr>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 name="Straight Arrow Connector 42"/>
              <p:cNvCxnSpPr>
                <a:stCxn id="40" idx="0"/>
                <a:endCxn id="38" idx="4"/>
              </p:cNvCxnSpPr>
              <p:nvPr/>
            </p:nvCxnSpPr>
            <p:spPr bwMode="auto">
              <a:xfrm flipV="1">
                <a:off x="11824511" y="4473114"/>
                <a:ext cx="0" cy="210790"/>
              </a:xfrm>
              <a:prstGeom prst="straightConnector1">
                <a:avLst/>
              </a:prstGeom>
              <a:solidFill>
                <a:schemeClr val="accent1">
                  <a:lumMod val="20000"/>
                  <a:lumOff val="80000"/>
                </a:schemeClr>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 name="Straight Arrow Connector 43"/>
              <p:cNvCxnSpPr>
                <a:stCxn id="41" idx="0"/>
                <a:endCxn id="38" idx="4"/>
              </p:cNvCxnSpPr>
              <p:nvPr/>
            </p:nvCxnSpPr>
            <p:spPr bwMode="auto">
              <a:xfrm flipH="1" flipV="1">
                <a:off x="11824511" y="4473114"/>
                <a:ext cx="1260098" cy="210790"/>
              </a:xfrm>
              <a:prstGeom prst="straightConnector1">
                <a:avLst/>
              </a:prstGeom>
              <a:solidFill>
                <a:schemeClr val="accent1">
                  <a:lumMod val="20000"/>
                  <a:lumOff val="80000"/>
                </a:schemeClr>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 name="Straight Connector 44"/>
              <p:cNvCxnSpPr>
                <a:stCxn id="34" idx="4"/>
                <a:endCxn id="38" idx="0"/>
              </p:cNvCxnSpPr>
              <p:nvPr/>
            </p:nvCxnSpPr>
            <p:spPr>
              <a:xfrm flipH="1">
                <a:off x="11824510" y="3869558"/>
                <a:ext cx="1316073" cy="283251"/>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2" idx="4"/>
                <a:endCxn id="38" idx="0"/>
              </p:cNvCxnSpPr>
              <p:nvPr/>
            </p:nvCxnSpPr>
            <p:spPr>
              <a:xfrm>
                <a:off x="10679440" y="3869558"/>
                <a:ext cx="1145071" cy="283251"/>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0922371" y="3159783"/>
                <a:ext cx="1764138" cy="320305"/>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Organization</a:t>
                </a:r>
              </a:p>
            </p:txBody>
          </p:sp>
          <p:cxnSp>
            <p:nvCxnSpPr>
              <p:cNvPr id="48" name="Straight Connector 47"/>
              <p:cNvCxnSpPr>
                <a:stCxn id="32" idx="0"/>
                <a:endCxn id="47" idx="2"/>
              </p:cNvCxnSpPr>
              <p:nvPr/>
            </p:nvCxnSpPr>
            <p:spPr>
              <a:xfrm flipV="1">
                <a:off x="10679440" y="3319935"/>
                <a:ext cx="242931" cy="229317"/>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8" idx="0"/>
                <a:endCxn id="47" idx="4"/>
              </p:cNvCxnSpPr>
              <p:nvPr/>
            </p:nvCxnSpPr>
            <p:spPr>
              <a:xfrm flipH="1" flipV="1">
                <a:off x="11804440" y="3480088"/>
                <a:ext cx="20071" cy="672721"/>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34" idx="0"/>
                <a:endCxn id="47" idx="6"/>
              </p:cNvCxnSpPr>
              <p:nvPr/>
            </p:nvCxnSpPr>
            <p:spPr>
              <a:xfrm flipH="1" flipV="1">
                <a:off x="12686508" y="3319936"/>
                <a:ext cx="454075" cy="229316"/>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pic>
            <p:nvPicPr>
              <p:cNvPr id="32804" name="Picture 6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46636" y="1159031"/>
                <a:ext cx="1439722"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05" name="TextBox 67"/>
              <p:cNvSpPr txBox="1">
                <a:spLocks noChangeArrowheads="1"/>
              </p:cNvSpPr>
              <p:nvPr/>
            </p:nvSpPr>
            <p:spPr bwMode="auto">
              <a:xfrm>
                <a:off x="12587958" y="1518699"/>
                <a:ext cx="90762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b="1" dirty="0">
                    <a:solidFill>
                      <a:srgbClr val="FF0000"/>
                    </a:solidFill>
                  </a:rPr>
                  <a:t>TERMS </a:t>
                </a:r>
              </a:p>
              <a:p>
                <a:pPr algn="ctr" eaLnBrk="1" hangingPunct="1"/>
                <a:r>
                  <a:rPr lang="en-US" sz="1400" b="1" dirty="0">
                    <a:solidFill>
                      <a:srgbClr val="FF0000"/>
                    </a:solidFill>
                  </a:rPr>
                  <a:t>OF USE</a:t>
                </a:r>
              </a:p>
            </p:txBody>
          </p:sp>
          <p:sp>
            <p:nvSpPr>
              <p:cNvPr id="86" name="Rounded Rectangle 85"/>
              <p:cNvSpPr>
                <a:spLocks noChangeArrowheads="1"/>
              </p:cNvSpPr>
              <p:nvPr/>
            </p:nvSpPr>
            <p:spPr bwMode="auto">
              <a:xfrm>
                <a:off x="4746755" y="4370425"/>
                <a:ext cx="2172162"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Harvesting</a:t>
                </a:r>
              </a:p>
            </p:txBody>
          </p:sp>
          <p:sp>
            <p:nvSpPr>
              <p:cNvPr id="87" name="Rounded Rectangle 86"/>
              <p:cNvSpPr>
                <a:spLocks noChangeArrowheads="1"/>
              </p:cNvSpPr>
              <p:nvPr/>
            </p:nvSpPr>
            <p:spPr bwMode="auto">
              <a:xfrm>
                <a:off x="7258691" y="4420507"/>
                <a:ext cx="2172162"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Uploading</a:t>
                </a:r>
              </a:p>
            </p:txBody>
          </p:sp>
          <p:sp>
            <p:nvSpPr>
              <p:cNvPr id="104" name="Rounded Rectangle 103"/>
              <p:cNvSpPr>
                <a:spLocks noChangeArrowheads="1"/>
              </p:cNvSpPr>
              <p:nvPr/>
            </p:nvSpPr>
            <p:spPr bwMode="auto">
              <a:xfrm>
                <a:off x="4741333" y="2642260"/>
                <a:ext cx="2172161" cy="390611"/>
              </a:xfrm>
              <a:prstGeom prst="roundRect">
                <a:avLst>
                  <a:gd name="adj" fmla="val 16667"/>
                </a:avLst>
              </a:prstGeom>
              <a:solidFill>
                <a:schemeClr val="bg1"/>
              </a:solidFill>
              <a:ln w="25400">
                <a:solidFill>
                  <a:srgbClr val="000000"/>
                </a:solidFill>
                <a:round/>
                <a:headEnd/>
                <a:tailEnd/>
              </a:ln>
            </p:spPr>
            <p:txBody>
              <a:bodyPr/>
              <a:lstStyle/>
              <a:p>
                <a:pPr algn="ctr"/>
                <a:r>
                  <a:rPr lang="en-US" sz="2000" b="1" dirty="0">
                    <a:latin typeface="PF Paperback" charset="0"/>
                    <a:cs typeface="PF Paperback" charset="0"/>
                  </a:rPr>
                  <a:t>Brokering</a:t>
                </a:r>
              </a:p>
            </p:txBody>
          </p:sp>
          <p:cxnSp>
            <p:nvCxnSpPr>
              <p:cNvPr id="51" name="Elbow Connector 50"/>
              <p:cNvCxnSpPr>
                <a:stCxn id="104" idx="3"/>
                <a:endCxn id="32787" idx="0"/>
              </p:cNvCxnSpPr>
              <p:nvPr/>
            </p:nvCxnSpPr>
            <p:spPr>
              <a:xfrm>
                <a:off x="6913494" y="2837566"/>
                <a:ext cx="208092" cy="2653521"/>
              </a:xfrm>
              <a:prstGeom prst="bentConnector2">
                <a:avLst/>
              </a:prstGeom>
              <a:noFill/>
              <a:ln w="1270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07" name="Oval 106"/>
              <p:cNvSpPr/>
              <p:nvPr/>
            </p:nvSpPr>
            <p:spPr>
              <a:xfrm>
                <a:off x="12974628" y="4153965"/>
                <a:ext cx="1870504" cy="320306"/>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Source</a:t>
                </a:r>
              </a:p>
            </p:txBody>
          </p:sp>
          <p:cxnSp>
            <p:nvCxnSpPr>
              <p:cNvPr id="108" name="Straight Connector 107"/>
              <p:cNvCxnSpPr>
                <a:stCxn id="107" idx="2"/>
                <a:endCxn id="38" idx="6"/>
              </p:cNvCxnSpPr>
              <p:nvPr/>
            </p:nvCxnSpPr>
            <p:spPr>
              <a:xfrm flipH="1" flipV="1">
                <a:off x="12537635" y="4312962"/>
                <a:ext cx="436993" cy="1156"/>
              </a:xfrm>
              <a:prstGeom prst="line">
                <a:avLst/>
              </a:prstGeom>
              <a:solidFill>
                <a:schemeClr val="accent1">
                  <a:lumMod val="20000"/>
                  <a:lumOff val="80000"/>
                </a:schemeClr>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118" name="Rounded Rectangle 117"/>
              <p:cNvSpPr>
                <a:spLocks noChangeArrowheads="1"/>
              </p:cNvSpPr>
              <p:nvPr/>
            </p:nvSpPr>
            <p:spPr bwMode="auto">
              <a:xfrm>
                <a:off x="7258691" y="2633243"/>
                <a:ext cx="2172161" cy="390611"/>
              </a:xfrm>
              <a:prstGeom prst="roundRect">
                <a:avLst>
                  <a:gd name="adj" fmla="val 16667"/>
                </a:avLst>
              </a:prstGeom>
              <a:solidFill>
                <a:schemeClr val="bg1"/>
              </a:solidFill>
              <a:ln w="25400">
                <a:solidFill>
                  <a:srgbClr val="000000"/>
                </a:solidFill>
                <a:round/>
                <a:headEnd/>
                <a:tailEnd/>
              </a:ln>
            </p:spPr>
            <p:txBody>
              <a:bodyPr/>
              <a:lstStyle/>
              <a:p>
                <a:pPr algn="ctr"/>
                <a:endParaRPr lang="en-US" sz="2000" b="1" dirty="0">
                  <a:latin typeface="PF Paperback" charset="0"/>
                  <a:cs typeface="PF Paperback" charset="0"/>
                </a:endParaRPr>
              </a:p>
            </p:txBody>
          </p:sp>
          <p:pic>
            <p:nvPicPr>
              <p:cNvPr id="32771" name="Picture 32770"/>
              <p:cNvPicPr>
                <a:picLocks noChangeAspect="1"/>
              </p:cNvPicPr>
              <p:nvPr/>
            </p:nvPicPr>
            <p:blipFill>
              <a:blip r:embed="rId9"/>
              <a:stretch>
                <a:fillRect/>
              </a:stretch>
            </p:blipFill>
            <p:spPr>
              <a:xfrm>
                <a:off x="7524659" y="2626472"/>
                <a:ext cx="1662540" cy="406399"/>
              </a:xfrm>
              <a:prstGeom prst="rect">
                <a:avLst/>
              </a:prstGeom>
            </p:spPr>
          </p:pic>
          <p:cxnSp>
            <p:nvCxnSpPr>
              <p:cNvPr id="32773" name="Straight Connector 32772"/>
              <p:cNvCxnSpPr/>
              <p:nvPr/>
            </p:nvCxnSpPr>
            <p:spPr>
              <a:xfrm>
                <a:off x="7524659" y="2639537"/>
                <a:ext cx="1662540" cy="6771"/>
              </a:xfrm>
              <a:prstGeom prst="line">
                <a:avLst/>
              </a:prstGeom>
              <a:noFill/>
              <a:ln w="28575" cap="flat" cmpd="sng">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1" name="Straight Connector 120"/>
              <p:cNvCxnSpPr/>
              <p:nvPr/>
            </p:nvCxnSpPr>
            <p:spPr>
              <a:xfrm>
                <a:off x="7524659" y="3023854"/>
                <a:ext cx="1672309" cy="148"/>
              </a:xfrm>
              <a:prstGeom prst="line">
                <a:avLst/>
              </a:prstGeom>
              <a:noFill/>
              <a:ln w="28575" cap="flat" cmpd="sng">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90" name="Oval 89"/>
            <p:cNvSpPr/>
            <p:nvPr/>
          </p:nvSpPr>
          <p:spPr>
            <a:xfrm>
              <a:off x="13631045" y="4704974"/>
              <a:ext cx="1426111" cy="320274"/>
            </a:xfrm>
            <a:prstGeom prst="ellipse">
              <a:avLst/>
            </a:prstGeom>
            <a:solidFill>
              <a:schemeClr val="accent1">
                <a:lumMod val="20000"/>
                <a:lumOff val="80000"/>
              </a:schemeClr>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400" b="1" dirty="0">
                  <a:solidFill>
                    <a:schemeClr val="tx1"/>
                  </a:solidFill>
                  <a:latin typeface="PF Paperback"/>
                  <a:cs typeface="PF Paperback"/>
                </a:rPr>
                <a:t>ORP</a:t>
              </a:r>
            </a:p>
          </p:txBody>
        </p:sp>
        <p:cxnSp>
          <p:nvCxnSpPr>
            <p:cNvPr id="92" name="Straight Arrow Connector 91"/>
            <p:cNvCxnSpPr>
              <a:stCxn id="90" idx="0"/>
              <a:endCxn id="38" idx="4"/>
            </p:cNvCxnSpPr>
            <p:nvPr/>
          </p:nvCxnSpPr>
          <p:spPr bwMode="auto">
            <a:xfrm flipH="1" flipV="1">
              <a:off x="11836247" y="4498736"/>
              <a:ext cx="2507854" cy="206238"/>
            </a:xfrm>
            <a:prstGeom prst="straightConnector1">
              <a:avLst/>
            </a:prstGeom>
            <a:solidFill>
              <a:schemeClr val="accent1">
                <a:lumMod val="20000"/>
                <a:lumOff val="80000"/>
              </a:schemeClr>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12"/>
          <p:cNvGrpSpPr/>
          <p:nvPr/>
        </p:nvGrpSpPr>
        <p:grpSpPr>
          <a:xfrm>
            <a:off x="3921338" y="4927026"/>
            <a:ext cx="11204953" cy="2911917"/>
            <a:chOff x="3937904" y="4927044"/>
            <a:chExt cx="11204953" cy="2911917"/>
          </a:xfrm>
        </p:grpSpPr>
        <p:grpSp>
          <p:nvGrpSpPr>
            <p:cNvPr id="32786" name="Group 32785"/>
            <p:cNvGrpSpPr/>
            <p:nvPr/>
          </p:nvGrpSpPr>
          <p:grpSpPr>
            <a:xfrm>
              <a:off x="3937904" y="5516627"/>
              <a:ext cx="11204953" cy="2322334"/>
              <a:chOff x="3937493" y="5516717"/>
              <a:chExt cx="11206047" cy="2322560"/>
            </a:xfrm>
          </p:grpSpPr>
          <p:sp>
            <p:nvSpPr>
              <p:cNvPr id="7" name="Rounded Rectangle 6"/>
              <p:cNvSpPr/>
              <p:nvPr/>
            </p:nvSpPr>
            <p:spPr bwMode="auto">
              <a:xfrm>
                <a:off x="3937493" y="5559050"/>
                <a:ext cx="8021252" cy="2280227"/>
              </a:xfrm>
              <a:prstGeom prst="roundRect">
                <a:avLst/>
              </a:prstGeom>
              <a:solidFill>
                <a:schemeClr val="accent4">
                  <a:lumMod val="60000"/>
                  <a:lumOff val="40000"/>
                </a:schemeClr>
              </a:solidFill>
              <a:ln w="25400" cap="flat" cmpd="sng" algn="ctr">
                <a:solidFill>
                  <a:srgbClr val="000000"/>
                </a:solidFill>
                <a:prstDash val="solid"/>
                <a:round/>
                <a:headEnd type="none" w="med" len="med"/>
                <a:tailEnd type="none" w="med" len="med"/>
              </a:ln>
              <a:effectLst/>
              <a:extLst/>
            </p:spPr>
            <p:txBody>
              <a:bodyPr/>
              <a:lstStyle/>
              <a:p>
                <a:pPr algn="ctr">
                  <a:defRPr/>
                </a:pPr>
                <a:endParaRPr lang="en-US" b="1">
                  <a:latin typeface="Helvetica"/>
                  <a:cs typeface="Helvetica"/>
                </a:endParaRPr>
              </a:p>
            </p:txBody>
          </p:sp>
          <p:sp>
            <p:nvSpPr>
              <p:cNvPr id="32774" name="Rounded Rectangle 7"/>
              <p:cNvSpPr>
                <a:spLocks noChangeArrowheads="1"/>
              </p:cNvSpPr>
              <p:nvPr/>
            </p:nvSpPr>
            <p:spPr bwMode="auto">
              <a:xfrm>
                <a:off x="4081944" y="6047637"/>
                <a:ext cx="1629683" cy="731551"/>
              </a:xfrm>
              <a:prstGeom prst="roundRect">
                <a:avLst>
                  <a:gd name="adj" fmla="val 16667"/>
                </a:avLst>
              </a:prstGeom>
              <a:solidFill>
                <a:schemeClr val="bg1"/>
              </a:solidFill>
              <a:ln w="25400">
                <a:solidFill>
                  <a:srgbClr val="000000"/>
                </a:solidFill>
                <a:round/>
                <a:headEnd/>
                <a:tailEnd/>
              </a:ln>
            </p:spPr>
            <p:txBody>
              <a:bodyPr/>
              <a:lstStyle/>
              <a:p>
                <a:pPr algn="ctr"/>
                <a:r>
                  <a:rPr lang="en-US" sz="1800" b="1">
                    <a:latin typeface="Helvetica"/>
                    <a:cs typeface="Helvetica"/>
                  </a:rPr>
                  <a:t>Publications repositories</a:t>
                </a:r>
              </a:p>
            </p:txBody>
          </p:sp>
          <p:sp>
            <p:nvSpPr>
              <p:cNvPr id="32775" name="Rounded Rectangle 8"/>
              <p:cNvSpPr>
                <a:spLocks noChangeArrowheads="1"/>
              </p:cNvSpPr>
              <p:nvPr/>
            </p:nvSpPr>
            <p:spPr bwMode="auto">
              <a:xfrm>
                <a:off x="5873451" y="6047637"/>
                <a:ext cx="1630806" cy="731551"/>
              </a:xfrm>
              <a:prstGeom prst="roundRect">
                <a:avLst>
                  <a:gd name="adj" fmla="val 16667"/>
                </a:avLst>
              </a:prstGeom>
              <a:solidFill>
                <a:schemeClr val="bg1"/>
              </a:solidFill>
              <a:ln w="25400">
                <a:solidFill>
                  <a:srgbClr val="000000"/>
                </a:solidFill>
                <a:round/>
                <a:headEnd/>
                <a:tailEnd/>
              </a:ln>
            </p:spPr>
            <p:txBody>
              <a:bodyPr/>
              <a:lstStyle/>
              <a:p>
                <a:pPr algn="ctr"/>
                <a:r>
                  <a:rPr lang="en-US" sz="1800" b="1" dirty="0">
                    <a:latin typeface="Helvetica"/>
                    <a:cs typeface="Helvetica"/>
                  </a:rPr>
                  <a:t>Data repositories</a:t>
                </a:r>
              </a:p>
            </p:txBody>
          </p:sp>
          <p:sp>
            <p:nvSpPr>
              <p:cNvPr id="32776" name="Rounded Rectangle 9"/>
              <p:cNvSpPr>
                <a:spLocks noChangeArrowheads="1"/>
              </p:cNvSpPr>
              <p:nvPr/>
            </p:nvSpPr>
            <p:spPr bwMode="auto">
              <a:xfrm>
                <a:off x="7658946" y="6907526"/>
                <a:ext cx="1630806" cy="731551"/>
              </a:xfrm>
              <a:prstGeom prst="roundRect">
                <a:avLst>
                  <a:gd name="adj" fmla="val 16667"/>
                </a:avLst>
              </a:prstGeom>
              <a:solidFill>
                <a:schemeClr val="bg1"/>
              </a:solidFill>
              <a:ln w="25400">
                <a:solidFill>
                  <a:srgbClr val="000000"/>
                </a:solidFill>
                <a:round/>
                <a:headEnd/>
                <a:tailEnd/>
              </a:ln>
            </p:spPr>
            <p:txBody>
              <a:bodyPr/>
              <a:lstStyle/>
              <a:p>
                <a:pPr algn="ctr"/>
                <a:r>
                  <a:rPr lang="en-US" sz="1800" b="1" dirty="0">
                    <a:latin typeface="Helvetica"/>
                    <a:cs typeface="Helvetica"/>
                  </a:rPr>
                  <a:t>Hybrid repositories</a:t>
                </a:r>
              </a:p>
            </p:txBody>
          </p:sp>
          <p:sp>
            <p:nvSpPr>
              <p:cNvPr id="32777" name="Rounded Rectangle 10"/>
              <p:cNvSpPr>
                <a:spLocks noChangeArrowheads="1"/>
              </p:cNvSpPr>
              <p:nvPr/>
            </p:nvSpPr>
            <p:spPr bwMode="auto">
              <a:xfrm>
                <a:off x="7660069" y="6039937"/>
                <a:ext cx="1629683" cy="731552"/>
              </a:xfrm>
              <a:prstGeom prst="roundRect">
                <a:avLst>
                  <a:gd name="adj" fmla="val 16667"/>
                </a:avLst>
              </a:prstGeom>
              <a:solidFill>
                <a:schemeClr val="bg1"/>
              </a:solidFill>
              <a:ln w="25400">
                <a:solidFill>
                  <a:srgbClr val="000000"/>
                </a:solidFill>
                <a:round/>
                <a:headEnd/>
                <a:tailEnd/>
              </a:ln>
            </p:spPr>
            <p:txBody>
              <a:bodyPr/>
              <a:lstStyle/>
              <a:p>
                <a:pPr algn="ctr"/>
                <a:r>
                  <a:rPr lang="en-US" sz="1800" b="1" dirty="0">
                    <a:latin typeface="Helvetica"/>
                    <a:cs typeface="Helvetica"/>
                  </a:rPr>
                  <a:t>Registries</a:t>
                </a:r>
              </a:p>
            </p:txBody>
          </p:sp>
          <p:sp>
            <p:nvSpPr>
              <p:cNvPr id="32778" name="Rounded Rectangle 11"/>
              <p:cNvSpPr>
                <a:spLocks noChangeArrowheads="1"/>
              </p:cNvSpPr>
              <p:nvPr/>
            </p:nvSpPr>
            <p:spPr bwMode="auto">
              <a:xfrm>
                <a:off x="5852284" y="6907525"/>
                <a:ext cx="1630806" cy="731552"/>
              </a:xfrm>
              <a:prstGeom prst="roundRect">
                <a:avLst>
                  <a:gd name="adj" fmla="val 16667"/>
                </a:avLst>
              </a:prstGeom>
              <a:solidFill>
                <a:schemeClr val="bg1"/>
              </a:solidFill>
              <a:ln w="25400">
                <a:solidFill>
                  <a:srgbClr val="000000"/>
                </a:solidFill>
                <a:round/>
                <a:headEnd/>
                <a:tailEnd/>
              </a:ln>
            </p:spPr>
            <p:txBody>
              <a:bodyPr/>
              <a:lstStyle/>
              <a:p>
                <a:pPr algn="ctr"/>
                <a:r>
                  <a:rPr lang="en-US" sz="1800" b="1">
                    <a:latin typeface="Helvetica"/>
                    <a:cs typeface="Helvetica"/>
                  </a:rPr>
                  <a:t>OA</a:t>
                </a:r>
              </a:p>
              <a:p>
                <a:pPr algn="ctr"/>
                <a:r>
                  <a:rPr lang="en-US" sz="1800" b="1">
                    <a:latin typeface="Helvetica"/>
                    <a:cs typeface="Helvetica"/>
                  </a:rPr>
                  <a:t>Journals</a:t>
                </a:r>
              </a:p>
            </p:txBody>
          </p:sp>
          <p:sp>
            <p:nvSpPr>
              <p:cNvPr id="32779" name="Rounded Rectangle 12"/>
              <p:cNvSpPr>
                <a:spLocks noChangeArrowheads="1"/>
              </p:cNvSpPr>
              <p:nvPr/>
            </p:nvSpPr>
            <p:spPr bwMode="auto">
              <a:xfrm>
                <a:off x="4093142" y="6874509"/>
                <a:ext cx="1630806" cy="731552"/>
              </a:xfrm>
              <a:prstGeom prst="roundRect">
                <a:avLst>
                  <a:gd name="adj" fmla="val 16667"/>
                </a:avLst>
              </a:prstGeom>
              <a:solidFill>
                <a:schemeClr val="bg1"/>
              </a:solidFill>
              <a:ln w="25400">
                <a:solidFill>
                  <a:srgbClr val="000000"/>
                </a:solidFill>
                <a:round/>
                <a:headEnd/>
                <a:tailEnd/>
              </a:ln>
            </p:spPr>
            <p:txBody>
              <a:bodyPr/>
              <a:lstStyle/>
              <a:p>
                <a:pPr algn="ctr"/>
                <a:r>
                  <a:rPr lang="en-US" sz="1800" b="1" dirty="0">
                    <a:latin typeface="Helvetica"/>
                    <a:cs typeface="Helvetica"/>
                  </a:rPr>
                  <a:t>Software</a:t>
                </a:r>
              </a:p>
              <a:p>
                <a:pPr algn="ctr"/>
                <a:r>
                  <a:rPr lang="en-US" sz="1800" b="1" dirty="0">
                    <a:latin typeface="Helvetica"/>
                    <a:cs typeface="Helvetica"/>
                  </a:rPr>
                  <a:t>repositories</a:t>
                </a:r>
              </a:p>
            </p:txBody>
          </p:sp>
          <p:sp>
            <p:nvSpPr>
              <p:cNvPr id="32787" name="TextBox 27"/>
              <p:cNvSpPr txBox="1">
                <a:spLocks noChangeArrowheads="1"/>
              </p:cNvSpPr>
              <p:nvPr/>
            </p:nvSpPr>
            <p:spPr bwMode="auto">
              <a:xfrm>
                <a:off x="4959647" y="5516717"/>
                <a:ext cx="43812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400" b="1" dirty="0">
                    <a:solidFill>
                      <a:schemeClr val="bg1"/>
                    </a:solidFill>
                    <a:latin typeface="Helvetica"/>
                    <a:cs typeface="Helvetica"/>
                  </a:rPr>
                  <a:t>Content Providers</a:t>
                </a:r>
              </a:p>
            </p:txBody>
          </p:sp>
          <p:sp>
            <p:nvSpPr>
              <p:cNvPr id="73" name="Rounded Rectangle 72"/>
              <p:cNvSpPr/>
              <p:nvPr/>
            </p:nvSpPr>
            <p:spPr bwMode="auto">
              <a:xfrm>
                <a:off x="12217428" y="5549072"/>
                <a:ext cx="2897268" cy="2280227"/>
              </a:xfrm>
              <a:prstGeom prst="roundRect">
                <a:avLst/>
              </a:prstGeom>
              <a:solidFill>
                <a:schemeClr val="accent4">
                  <a:lumMod val="60000"/>
                  <a:lumOff val="40000"/>
                </a:schemeClr>
              </a:solidFill>
              <a:ln w="25400" cap="flat" cmpd="sng" algn="ctr">
                <a:solidFill>
                  <a:srgbClr val="000000"/>
                </a:solidFill>
                <a:prstDash val="solid"/>
                <a:round/>
                <a:headEnd type="none" w="med" len="med"/>
                <a:tailEnd type="none" w="med" len="med"/>
              </a:ln>
              <a:effectLst/>
              <a:extLst/>
            </p:spPr>
            <p:txBody>
              <a:bodyPr/>
              <a:lstStyle/>
              <a:p>
                <a:pPr algn="ctr">
                  <a:defRPr/>
                </a:pPr>
                <a:endParaRPr lang="en-US" b="1">
                  <a:latin typeface="Helvetica"/>
                  <a:cs typeface="Helvetica"/>
                </a:endParaRPr>
              </a:p>
            </p:txBody>
          </p:sp>
          <p:sp>
            <p:nvSpPr>
              <p:cNvPr id="75" name="TextBox 27"/>
              <p:cNvSpPr txBox="1">
                <a:spLocks noChangeArrowheads="1"/>
              </p:cNvSpPr>
              <p:nvPr/>
            </p:nvSpPr>
            <p:spPr bwMode="auto">
              <a:xfrm>
                <a:off x="12188583" y="5522714"/>
                <a:ext cx="295495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400" b="1" dirty="0">
                    <a:solidFill>
                      <a:schemeClr val="bg1"/>
                    </a:solidFill>
                    <a:latin typeface="Helvetica"/>
                    <a:cs typeface="Helvetica"/>
                  </a:rPr>
                  <a:t>Research </a:t>
                </a:r>
              </a:p>
              <a:p>
                <a:pPr algn="ctr" eaLnBrk="1" hangingPunct="1"/>
                <a:r>
                  <a:rPr lang="en-US" sz="2400" b="1" dirty="0" err="1">
                    <a:solidFill>
                      <a:schemeClr val="bg1"/>
                    </a:solidFill>
                    <a:latin typeface="Helvetica"/>
                    <a:cs typeface="Helvetica"/>
                  </a:rPr>
                  <a:t>Infras</a:t>
                </a:r>
                <a:endParaRPr lang="en-US" sz="2400" b="1" dirty="0">
                  <a:solidFill>
                    <a:schemeClr val="bg1"/>
                  </a:solidFill>
                  <a:latin typeface="Helvetica"/>
                  <a:cs typeface="Helvetica"/>
                </a:endParaRPr>
              </a:p>
            </p:txBody>
          </p:sp>
          <p:pic>
            <p:nvPicPr>
              <p:cNvPr id="4" name="Picture 3"/>
              <p:cNvPicPr>
                <a:picLocks noChangeAspect="1"/>
              </p:cNvPicPr>
              <p:nvPr/>
            </p:nvPicPr>
            <p:blipFill>
              <a:blip r:embed="rId10"/>
              <a:stretch>
                <a:fillRect/>
              </a:stretch>
            </p:blipFill>
            <p:spPr>
              <a:xfrm>
                <a:off x="13442641" y="6895949"/>
                <a:ext cx="574969" cy="574969"/>
              </a:xfrm>
              <a:prstGeom prst="rect">
                <a:avLst/>
              </a:prstGeom>
            </p:spPr>
          </p:pic>
          <p:pic>
            <p:nvPicPr>
              <p:cNvPr id="9" name="Picture 8"/>
              <p:cNvPicPr>
                <a:picLocks noChangeAspect="1"/>
              </p:cNvPicPr>
              <p:nvPr/>
            </p:nvPicPr>
            <p:blipFill>
              <a:blip r:embed="rId11"/>
              <a:stretch>
                <a:fillRect/>
              </a:stretch>
            </p:blipFill>
            <p:spPr>
              <a:xfrm>
                <a:off x="14335917" y="6405713"/>
                <a:ext cx="646175" cy="387705"/>
              </a:xfrm>
              <a:prstGeom prst="rect">
                <a:avLst/>
              </a:prstGeom>
              <a:ln>
                <a:solidFill>
                  <a:srgbClr val="000000"/>
                </a:solidFill>
              </a:ln>
            </p:spPr>
          </p:pic>
          <p:pic>
            <p:nvPicPr>
              <p:cNvPr id="11" name="Picture 10"/>
              <p:cNvPicPr>
                <a:picLocks noChangeAspect="1"/>
              </p:cNvPicPr>
              <p:nvPr/>
            </p:nvPicPr>
            <p:blipFill>
              <a:blip r:embed="rId12"/>
              <a:stretch>
                <a:fillRect/>
              </a:stretch>
            </p:blipFill>
            <p:spPr>
              <a:xfrm>
                <a:off x="14241553" y="6965519"/>
                <a:ext cx="694725" cy="694725"/>
              </a:xfrm>
              <a:prstGeom prst="rect">
                <a:avLst/>
              </a:prstGeom>
              <a:ln>
                <a:solidFill>
                  <a:srgbClr val="000000"/>
                </a:solidFill>
              </a:ln>
            </p:spPr>
          </p:pic>
          <p:pic>
            <p:nvPicPr>
              <p:cNvPr id="8" name="Picture 7"/>
              <p:cNvPicPr>
                <a:picLocks noChangeAspect="1"/>
              </p:cNvPicPr>
              <p:nvPr/>
            </p:nvPicPr>
            <p:blipFill>
              <a:blip r:embed="rId13"/>
              <a:stretch>
                <a:fillRect/>
              </a:stretch>
            </p:blipFill>
            <p:spPr>
              <a:xfrm>
                <a:off x="12522554" y="7386975"/>
                <a:ext cx="1155190" cy="350421"/>
              </a:xfrm>
              <a:prstGeom prst="rect">
                <a:avLst/>
              </a:prstGeom>
            </p:spPr>
          </p:pic>
          <p:pic>
            <p:nvPicPr>
              <p:cNvPr id="79" name="Picture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7833" y="6576971"/>
                <a:ext cx="1011235" cy="471823"/>
              </a:xfrm>
              <a:prstGeom prst="rect">
                <a:avLst/>
              </a:prstGeom>
              <a:solidFill>
                <a:schemeClr val="bg1"/>
              </a:solidFill>
              <a:ln>
                <a:solidFill>
                  <a:srgbClr val="000000"/>
                </a:solidFill>
              </a:ln>
              <a:extLst/>
            </p:spPr>
          </p:pic>
          <p:pic>
            <p:nvPicPr>
              <p:cNvPr id="12" name="Picture 11"/>
              <p:cNvPicPr>
                <a:picLocks noChangeAspect="1"/>
              </p:cNvPicPr>
              <p:nvPr/>
            </p:nvPicPr>
            <p:blipFill>
              <a:blip r:embed="rId15"/>
              <a:stretch>
                <a:fillRect/>
              </a:stretch>
            </p:blipFill>
            <p:spPr>
              <a:xfrm>
                <a:off x="9099920" y="5851262"/>
                <a:ext cx="601133" cy="601133"/>
              </a:xfrm>
              <a:prstGeom prst="rect">
                <a:avLst/>
              </a:prstGeom>
              <a:ln>
                <a:solidFill>
                  <a:srgbClr val="000000"/>
                </a:solidFill>
              </a:ln>
            </p:spPr>
          </p:pic>
          <p:pic>
            <p:nvPicPr>
              <p:cNvPr id="81" name="Picture 80"/>
              <p:cNvPicPr>
                <a:picLocks noChangeAspect="1"/>
              </p:cNvPicPr>
              <p:nvPr/>
            </p:nvPicPr>
            <p:blipFill>
              <a:blip r:embed="rId16"/>
              <a:stretch>
                <a:fillRect/>
              </a:stretch>
            </p:blipFill>
            <p:spPr>
              <a:xfrm>
                <a:off x="10052488" y="6111332"/>
                <a:ext cx="1501788" cy="386409"/>
              </a:xfrm>
              <a:prstGeom prst="rect">
                <a:avLst/>
              </a:prstGeom>
              <a:ln>
                <a:solidFill>
                  <a:srgbClr val="000000"/>
                </a:solidFill>
              </a:ln>
            </p:spPr>
          </p:pic>
          <p:pic>
            <p:nvPicPr>
              <p:cNvPr id="82" name="Picture 81"/>
              <p:cNvPicPr>
                <a:picLocks noChangeAspect="1"/>
              </p:cNvPicPr>
              <p:nvPr/>
            </p:nvPicPr>
            <p:blipFill>
              <a:blip r:embed="rId17"/>
              <a:stretch>
                <a:fillRect/>
              </a:stretch>
            </p:blipFill>
            <p:spPr>
              <a:xfrm>
                <a:off x="10043903" y="6606483"/>
                <a:ext cx="929483" cy="539099"/>
              </a:xfrm>
              <a:prstGeom prst="rect">
                <a:avLst/>
              </a:prstGeom>
              <a:ln>
                <a:solidFill>
                  <a:srgbClr val="000000"/>
                </a:solidFill>
              </a:ln>
            </p:spPr>
          </p:pic>
          <p:pic>
            <p:nvPicPr>
              <p:cNvPr id="85" name="Picture 84"/>
              <p:cNvPicPr>
                <a:picLocks noChangeAspect="1"/>
              </p:cNvPicPr>
              <p:nvPr/>
            </p:nvPicPr>
            <p:blipFill>
              <a:blip r:embed="rId18"/>
              <a:stretch>
                <a:fillRect/>
              </a:stretch>
            </p:blipFill>
            <p:spPr>
              <a:xfrm>
                <a:off x="12490357" y="6302365"/>
                <a:ext cx="1545166" cy="515407"/>
              </a:xfrm>
              <a:prstGeom prst="rect">
                <a:avLst/>
              </a:prstGeom>
            </p:spPr>
          </p:pic>
        </p:grpSp>
        <p:grpSp>
          <p:nvGrpSpPr>
            <p:cNvPr id="32790" name="Group 32789"/>
            <p:cNvGrpSpPr/>
            <p:nvPr/>
          </p:nvGrpSpPr>
          <p:grpSpPr>
            <a:xfrm>
              <a:off x="4376251" y="4927044"/>
              <a:ext cx="1264764" cy="1014397"/>
              <a:chOff x="4224803" y="4895113"/>
              <a:chExt cx="1264888" cy="1014496"/>
            </a:xfrm>
          </p:grpSpPr>
          <p:pic>
            <p:nvPicPr>
              <p:cNvPr id="32806" name="Picture 6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24803" y="4895113"/>
                <a:ext cx="1264888" cy="101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07" name="TextBox 63"/>
              <p:cNvSpPr txBox="1">
                <a:spLocks noChangeArrowheads="1"/>
              </p:cNvSpPr>
              <p:nvPr/>
            </p:nvSpPr>
            <p:spPr bwMode="auto">
              <a:xfrm>
                <a:off x="4428210" y="5212143"/>
                <a:ext cx="81462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3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b="1" dirty="0">
                    <a:solidFill>
                      <a:srgbClr val="FF0000"/>
                    </a:solidFill>
                    <a:latin typeface="Gill Sans"/>
                    <a:cs typeface="Gill Sans"/>
                  </a:rPr>
                  <a:t>GUIDE</a:t>
                </a:r>
              </a:p>
              <a:p>
                <a:pPr algn="ctr" eaLnBrk="1" hangingPunct="1"/>
                <a:r>
                  <a:rPr lang="en-US" sz="1400" b="1" dirty="0">
                    <a:solidFill>
                      <a:srgbClr val="FF0000"/>
                    </a:solidFill>
                    <a:latin typeface="Gill Sans"/>
                    <a:cs typeface="Gill Sans"/>
                  </a:rPr>
                  <a:t>LINES</a:t>
                </a:r>
              </a:p>
            </p:txBody>
          </p:sp>
        </p:grpSp>
        <p:pic>
          <p:nvPicPr>
            <p:cNvPr id="14" name="Picture 13"/>
            <p:cNvPicPr>
              <a:picLocks noChangeAspect="1"/>
            </p:cNvPicPr>
            <p:nvPr/>
          </p:nvPicPr>
          <p:blipFill>
            <a:blip r:embed="rId20"/>
            <a:stretch>
              <a:fillRect/>
            </a:stretch>
          </p:blipFill>
          <p:spPr>
            <a:xfrm>
              <a:off x="10025552" y="7229871"/>
              <a:ext cx="1077397" cy="395607"/>
            </a:xfrm>
            <a:prstGeom prst="rect">
              <a:avLst/>
            </a:prstGeom>
          </p:spPr>
        </p:pic>
      </p:grpSp>
      <p:pic>
        <p:nvPicPr>
          <p:cNvPr id="21" name="Picture 20"/>
          <p:cNvPicPr>
            <a:picLocks noChangeAspect="1"/>
          </p:cNvPicPr>
          <p:nvPr/>
        </p:nvPicPr>
        <p:blipFill>
          <a:blip r:embed="rId21"/>
          <a:stretch>
            <a:fillRect/>
          </a:stretch>
        </p:blipFill>
        <p:spPr>
          <a:xfrm>
            <a:off x="10015963" y="5636351"/>
            <a:ext cx="1352975" cy="411125"/>
          </a:xfrm>
          <a:prstGeom prst="rect">
            <a:avLst/>
          </a:prstGeom>
        </p:spPr>
      </p:pic>
      <p:pic>
        <p:nvPicPr>
          <p:cNvPr id="22" name="Picture 21"/>
          <p:cNvPicPr>
            <a:picLocks noChangeAspect="1"/>
          </p:cNvPicPr>
          <p:nvPr/>
        </p:nvPicPr>
        <p:blipFill>
          <a:blip r:embed="rId22"/>
          <a:stretch>
            <a:fillRect/>
          </a:stretch>
        </p:blipFill>
        <p:spPr>
          <a:xfrm>
            <a:off x="12549302" y="6858043"/>
            <a:ext cx="762006" cy="452849"/>
          </a:xfrm>
          <a:prstGeom prst="rect">
            <a:avLst/>
          </a:prstGeom>
          <a:ln>
            <a:solidFill>
              <a:schemeClr val="accent1"/>
            </a:solidFill>
          </a:ln>
        </p:spPr>
      </p:pic>
    </p:spTree>
    <p:extLst>
      <p:ext uri="{BB962C8B-B14F-4D97-AF65-F5344CB8AC3E}">
        <p14:creationId xmlns:p14="http://schemas.microsoft.com/office/powerpoint/2010/main" val="41304788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smtClean="0"/>
              <a:t>Program</a:t>
            </a:r>
            <a:endParaRPr lang="en-US" dirty="0"/>
          </a:p>
        </p:txBody>
      </p:sp>
      <p:sp>
        <p:nvSpPr>
          <p:cNvPr id="3" name="Text Placeholder 2"/>
          <p:cNvSpPr>
            <a:spLocks noGrp="1"/>
          </p:cNvSpPr>
          <p:nvPr>
            <p:ph type="body" sz="quarter" idx="19"/>
          </p:nvPr>
        </p:nvSpPr>
        <p:spPr/>
        <p:txBody>
          <a:bodyPr>
            <a:normAutofit lnSpcReduction="10000"/>
          </a:bodyPr>
          <a:lstStyle/>
          <a:p>
            <a:r>
              <a:rPr lang="en-US" dirty="0"/>
              <a:t>10:00 </a:t>
            </a:r>
            <a:r>
              <a:rPr lang="en-US" dirty="0" err="1"/>
              <a:t>Pozdravna</a:t>
            </a:r>
            <a:r>
              <a:rPr lang="en-US" dirty="0"/>
              <a:t> </a:t>
            </a:r>
            <a:r>
              <a:rPr lang="en-US" dirty="0" err="1" smtClean="0"/>
              <a:t>riječ</a:t>
            </a:r>
            <a:endParaRPr lang="en-US" dirty="0"/>
          </a:p>
          <a:p>
            <a:r>
              <a:rPr lang="en-US" dirty="0"/>
              <a:t>10:15 </a:t>
            </a:r>
            <a:r>
              <a:rPr lang="en-US" dirty="0" err="1"/>
              <a:t>Otvorena</a:t>
            </a:r>
            <a:r>
              <a:rPr lang="en-US" dirty="0"/>
              <a:t> </a:t>
            </a:r>
            <a:r>
              <a:rPr lang="en-US" dirty="0" err="1" smtClean="0"/>
              <a:t>znanost</a:t>
            </a:r>
            <a:endParaRPr lang="en-US" dirty="0"/>
          </a:p>
          <a:p>
            <a:r>
              <a:rPr lang="en-US" dirty="0"/>
              <a:t>11:00 </a:t>
            </a:r>
            <a:r>
              <a:rPr lang="en-US" dirty="0" err="1"/>
              <a:t>Otvoreni</a:t>
            </a:r>
            <a:r>
              <a:rPr lang="en-US" dirty="0"/>
              <a:t> </a:t>
            </a:r>
            <a:r>
              <a:rPr lang="en-US" dirty="0" err="1"/>
              <a:t>pristup</a:t>
            </a:r>
            <a:r>
              <a:rPr lang="en-US" dirty="0"/>
              <a:t> </a:t>
            </a:r>
            <a:r>
              <a:rPr lang="en-US" dirty="0" err="1" smtClean="0"/>
              <a:t>publikacijama</a:t>
            </a:r>
            <a:endParaRPr lang="en-US" dirty="0"/>
          </a:p>
          <a:p>
            <a:r>
              <a:rPr lang="en-US" dirty="0"/>
              <a:t>11:45 </a:t>
            </a:r>
            <a:r>
              <a:rPr lang="hr-HR" dirty="0" smtClean="0"/>
              <a:t>Autorska prava i otvoreni pristup</a:t>
            </a:r>
            <a:endParaRPr lang="en-US" dirty="0"/>
          </a:p>
          <a:p>
            <a:r>
              <a:rPr lang="en-US" dirty="0">
                <a:solidFill>
                  <a:srgbClr val="C00000"/>
                </a:solidFill>
              </a:rPr>
              <a:t>12:30 </a:t>
            </a:r>
            <a:r>
              <a:rPr lang="en-US" dirty="0" err="1">
                <a:solidFill>
                  <a:srgbClr val="C00000"/>
                </a:solidFill>
              </a:rPr>
              <a:t>Osvježenje</a:t>
            </a:r>
            <a:r>
              <a:rPr lang="en-US" dirty="0">
                <a:solidFill>
                  <a:srgbClr val="C00000"/>
                </a:solidFill>
              </a:rPr>
              <a:t> </a:t>
            </a:r>
            <a:r>
              <a:rPr lang="en-US" dirty="0" err="1">
                <a:solidFill>
                  <a:srgbClr val="C00000"/>
                </a:solidFill>
              </a:rPr>
              <a:t>uz</a:t>
            </a:r>
            <a:r>
              <a:rPr lang="en-US" dirty="0">
                <a:solidFill>
                  <a:srgbClr val="C00000"/>
                </a:solidFill>
              </a:rPr>
              <a:t> </a:t>
            </a:r>
            <a:r>
              <a:rPr lang="en-US" dirty="0" err="1">
                <a:solidFill>
                  <a:srgbClr val="C00000"/>
                </a:solidFill>
              </a:rPr>
              <a:t>kavu</a:t>
            </a:r>
            <a:endParaRPr lang="en-US" dirty="0">
              <a:solidFill>
                <a:srgbClr val="C00000"/>
              </a:solidFill>
            </a:endParaRPr>
          </a:p>
          <a:p>
            <a:r>
              <a:rPr lang="en-US" dirty="0"/>
              <a:t>13:15 </a:t>
            </a:r>
            <a:r>
              <a:rPr lang="en-US" dirty="0" err="1"/>
              <a:t>Otvoreni</a:t>
            </a:r>
            <a:r>
              <a:rPr lang="en-US" dirty="0"/>
              <a:t> </a:t>
            </a:r>
            <a:r>
              <a:rPr lang="en-US" dirty="0" err="1"/>
              <a:t>istraživački</a:t>
            </a:r>
            <a:r>
              <a:rPr lang="en-US" dirty="0"/>
              <a:t> </a:t>
            </a:r>
            <a:r>
              <a:rPr lang="en-US" dirty="0" err="1" smtClean="0"/>
              <a:t>podaci</a:t>
            </a:r>
            <a:endParaRPr lang="en-US" dirty="0"/>
          </a:p>
          <a:p>
            <a:r>
              <a:rPr lang="en-US" dirty="0"/>
              <a:t>14:00 </a:t>
            </a:r>
            <a:r>
              <a:rPr lang="en-US" dirty="0" err="1"/>
              <a:t>Vrednovanje</a:t>
            </a:r>
            <a:r>
              <a:rPr lang="en-US" dirty="0"/>
              <a:t> </a:t>
            </a:r>
            <a:r>
              <a:rPr lang="en-US" dirty="0" err="1"/>
              <a:t>i</a:t>
            </a:r>
            <a:r>
              <a:rPr lang="en-US" dirty="0"/>
              <a:t> </a:t>
            </a:r>
            <a:r>
              <a:rPr lang="en-US" dirty="0" err="1" smtClean="0"/>
              <a:t>prosudba</a:t>
            </a:r>
            <a:endParaRPr lang="en-US" dirty="0"/>
          </a:p>
          <a:p>
            <a:r>
              <a:rPr lang="en-US" dirty="0"/>
              <a:t>14:45 </a:t>
            </a:r>
            <a:r>
              <a:rPr lang="en-US" dirty="0" err="1"/>
              <a:t>Diskusija</a:t>
            </a:r>
            <a:r>
              <a:rPr lang="en-US" dirty="0"/>
              <a:t> </a:t>
            </a:r>
            <a:r>
              <a:rPr lang="en-US" dirty="0" err="1"/>
              <a:t>i</a:t>
            </a:r>
            <a:r>
              <a:rPr lang="en-US" dirty="0"/>
              <a:t> </a:t>
            </a:r>
            <a:r>
              <a:rPr lang="en-US" dirty="0" err="1"/>
              <a:t>preporuke</a:t>
            </a:r>
            <a:endParaRPr lang="en-US" dirty="0"/>
          </a:p>
          <a:p>
            <a:r>
              <a:rPr lang="en-US" dirty="0">
                <a:solidFill>
                  <a:srgbClr val="C00000"/>
                </a:solidFill>
              </a:rPr>
              <a:t>15.00 </a:t>
            </a:r>
            <a:r>
              <a:rPr lang="en-US" dirty="0" err="1">
                <a:solidFill>
                  <a:srgbClr val="C00000"/>
                </a:solidFill>
              </a:rPr>
              <a:t>Zakuska</a:t>
            </a:r>
            <a:endParaRPr lang="en-US" dirty="0">
              <a:solidFill>
                <a:srgbClr val="C00000"/>
              </a:solidFill>
            </a:endParaRPr>
          </a:p>
          <a:p>
            <a:endParaRPr lang="en-US" dirty="0" smtClean="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2788211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7966075" y="8415338"/>
            <a:ext cx="8289925" cy="376237"/>
          </a:xfrm>
        </p:spPr>
        <p:txBody>
          <a:bodyPr/>
          <a:lstStyle/>
          <a:p>
            <a:r>
              <a:rPr lang="pt-BR" smtClean="0"/>
              <a:t>Zagreb OpenAIRE radionica, HAZU, 19. veljače 2019.</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8" y="0"/>
            <a:ext cx="9828716" cy="9144000"/>
          </a:xfrm>
          <a:prstGeom prst="rect">
            <a:avLst/>
          </a:prstGeom>
        </p:spPr>
      </p:pic>
    </p:spTree>
    <p:extLst>
      <p:ext uri="{BB962C8B-B14F-4D97-AF65-F5344CB8AC3E}">
        <p14:creationId xmlns:p14="http://schemas.microsoft.com/office/powerpoint/2010/main" val="784317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port | Menu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
        <p:nvSpPr>
          <p:cNvPr id="5" name="Rectangle 4"/>
          <p:cNvSpPr/>
          <p:nvPr/>
        </p:nvSpPr>
        <p:spPr>
          <a:xfrm>
            <a:off x="5041256" y="8165813"/>
            <a:ext cx="6173486" cy="584775"/>
          </a:xfrm>
          <a:prstGeom prst="rect">
            <a:avLst/>
          </a:prstGeom>
        </p:spPr>
        <p:txBody>
          <a:bodyPr wrap="none">
            <a:spAutoFit/>
          </a:bodyPr>
          <a:lstStyle/>
          <a:p>
            <a:r>
              <a:rPr lang="en-US" dirty="0">
                <a:hlinkClick r:id="rId3"/>
              </a:rPr>
              <a:t>https://</a:t>
            </a:r>
            <a:r>
              <a:rPr lang="en-US" dirty="0" smtClean="0">
                <a:hlinkClick r:id="rId3"/>
              </a:rPr>
              <a:t>www.openaire.eu/support</a:t>
            </a:r>
            <a:r>
              <a:rPr lang="en-US" dirty="0" smtClean="0"/>
              <a:t> </a:t>
            </a:r>
            <a:endParaRPr lang="en-US" dirty="0"/>
          </a:p>
        </p:txBody>
      </p:sp>
    </p:spTree>
    <p:extLst>
      <p:ext uri="{BB962C8B-B14F-4D97-AF65-F5344CB8AC3E}">
        <p14:creationId xmlns:p14="http://schemas.microsoft.com/office/powerpoint/2010/main" val="121702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port | Menu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Tree>
    <p:extLst>
      <p:ext uri="{BB962C8B-B14F-4D97-AF65-F5344CB8AC3E}">
        <p14:creationId xmlns:p14="http://schemas.microsoft.com/office/powerpoint/2010/main" val="400395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des | Suppor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
        <p:nvSpPr>
          <p:cNvPr id="3" name="Rectangle 2"/>
          <p:cNvSpPr/>
          <p:nvPr/>
        </p:nvSpPr>
        <p:spPr>
          <a:xfrm>
            <a:off x="2799437" y="1817767"/>
            <a:ext cx="6014788" cy="584775"/>
          </a:xfrm>
          <a:prstGeom prst="rect">
            <a:avLst/>
          </a:prstGeom>
        </p:spPr>
        <p:txBody>
          <a:bodyPr wrap="none">
            <a:spAutoFit/>
          </a:bodyPr>
          <a:lstStyle/>
          <a:p>
            <a:r>
              <a:rPr lang="en-US" dirty="0">
                <a:hlinkClick r:id="rId3"/>
              </a:rPr>
              <a:t>https://</a:t>
            </a:r>
            <a:r>
              <a:rPr lang="en-US" dirty="0" smtClean="0">
                <a:hlinkClick r:id="rId3"/>
              </a:rPr>
              <a:t>www.openaire.eu/guides</a:t>
            </a:r>
            <a:r>
              <a:rPr lang="en-US" dirty="0" smtClean="0"/>
              <a:t> </a:t>
            </a:r>
            <a:endParaRPr lang="en-US" dirty="0"/>
          </a:p>
        </p:txBody>
      </p:sp>
    </p:spTree>
    <p:extLst>
      <p:ext uri="{BB962C8B-B14F-4D97-AF65-F5344CB8AC3E}">
        <p14:creationId xmlns:p14="http://schemas.microsoft.com/office/powerpoint/2010/main" val="359928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des | Suppor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Tree>
    <p:extLst>
      <p:ext uri="{BB962C8B-B14F-4D97-AF65-F5344CB8AC3E}">
        <p14:creationId xmlns:p14="http://schemas.microsoft.com/office/powerpoint/2010/main" val="3351068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AIRE H2020 Factsheets | Suppor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
        <p:nvSpPr>
          <p:cNvPr id="3" name="Rectangle 2"/>
          <p:cNvSpPr/>
          <p:nvPr/>
        </p:nvSpPr>
        <p:spPr>
          <a:xfrm>
            <a:off x="4960815" y="8055711"/>
            <a:ext cx="8128000" cy="1077218"/>
          </a:xfrm>
          <a:prstGeom prst="rect">
            <a:avLst/>
          </a:prstGeom>
        </p:spPr>
        <p:txBody>
          <a:bodyPr>
            <a:spAutoFit/>
          </a:bodyPr>
          <a:lstStyle/>
          <a:p>
            <a:r>
              <a:rPr lang="en-US" dirty="0">
                <a:hlinkClick r:id="rId3"/>
              </a:rPr>
              <a:t>https://</a:t>
            </a:r>
            <a:r>
              <a:rPr lang="en-US" dirty="0" smtClean="0">
                <a:hlinkClick r:id="rId3"/>
              </a:rPr>
              <a:t>www.openaire.eu/openaire-h2020-factsheets</a:t>
            </a:r>
            <a:r>
              <a:rPr lang="en-US" dirty="0" smtClean="0"/>
              <a:t> </a:t>
            </a:r>
            <a:endParaRPr lang="en-US" dirty="0"/>
          </a:p>
        </p:txBody>
      </p:sp>
    </p:spTree>
    <p:extLst>
      <p:ext uri="{BB962C8B-B14F-4D97-AF65-F5344CB8AC3E}">
        <p14:creationId xmlns:p14="http://schemas.microsoft.com/office/powerpoint/2010/main" val="4160016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AIRE H2020 Factsheets | Suppor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87" y="0"/>
            <a:ext cx="11850625" cy="9144000"/>
          </a:xfrm>
          <a:prstGeom prst="rect">
            <a:avLst/>
          </a:prstGeom>
        </p:spPr>
      </p:pic>
    </p:spTree>
    <p:extLst>
      <p:ext uri="{BB962C8B-B14F-4D97-AF65-F5344CB8AC3E}">
        <p14:creationId xmlns:p14="http://schemas.microsoft.com/office/powerpoint/2010/main" val="150801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a:t>Plan S </a:t>
            </a:r>
            <a:r>
              <a:rPr lang="hr-HR" dirty="0" smtClean="0"/>
              <a:t>(4. rujna </a:t>
            </a:r>
            <a:r>
              <a:rPr lang="hr-HR" dirty="0"/>
              <a:t>2018.)</a:t>
            </a:r>
          </a:p>
        </p:txBody>
      </p:sp>
      <p:sp>
        <p:nvSpPr>
          <p:cNvPr id="3" name="Text Placeholder 2"/>
          <p:cNvSpPr>
            <a:spLocks noGrp="1"/>
          </p:cNvSpPr>
          <p:nvPr>
            <p:ph type="body" sz="quarter" idx="19"/>
          </p:nvPr>
        </p:nvSpPr>
        <p:spPr/>
        <p:txBody>
          <a:bodyPr/>
          <a:lstStyle/>
          <a:p>
            <a:r>
              <a:rPr lang="hr-HR" dirty="0" smtClean="0"/>
              <a:t>Skupina </a:t>
            </a:r>
            <a:r>
              <a:rPr lang="hr-HR" dirty="0"/>
              <a:t>nacionalnih </a:t>
            </a:r>
            <a:r>
              <a:rPr lang="hr-HR" dirty="0" smtClean="0"/>
              <a:t>financijera </a:t>
            </a:r>
            <a:r>
              <a:rPr lang="hr-HR" dirty="0"/>
              <a:t>istraživanja, uz potporu Europske komisije i Europskog istraživačkog vijeća (ERC</a:t>
            </a:r>
            <a:r>
              <a:rPr lang="hr-HR" dirty="0" smtClean="0"/>
              <a:t>) pokreće </a:t>
            </a:r>
            <a:r>
              <a:rPr lang="hr-HR" dirty="0" err="1"/>
              <a:t>cOAlition</a:t>
            </a:r>
            <a:r>
              <a:rPr lang="hr-HR" dirty="0"/>
              <a:t> </a:t>
            </a:r>
            <a:r>
              <a:rPr lang="hr-HR" dirty="0" smtClean="0"/>
              <a:t>S inicijativu </a:t>
            </a:r>
            <a:r>
              <a:rPr lang="hr-HR" dirty="0"/>
              <a:t>za postizanje potpunog i </a:t>
            </a:r>
            <a:r>
              <a:rPr lang="hr-HR" dirty="0" smtClean="0"/>
              <a:t>trenutnog otvorenog </a:t>
            </a:r>
            <a:r>
              <a:rPr lang="hr-HR" dirty="0"/>
              <a:t>pristupa istraživačkim </a:t>
            </a:r>
            <a:r>
              <a:rPr lang="hr-HR" dirty="0" smtClean="0"/>
              <a:t>publikacijama.</a:t>
            </a:r>
          </a:p>
          <a:p>
            <a:r>
              <a:rPr lang="hr-HR" dirty="0"/>
              <a:t>I</a:t>
            </a:r>
            <a:r>
              <a:rPr lang="hr-HR" dirty="0" smtClean="0"/>
              <a:t>zgrađena </a:t>
            </a:r>
            <a:r>
              <a:rPr lang="hr-HR" dirty="0"/>
              <a:t>je oko Plana S, koji se sastoji od jednog cilja i 10 načela.</a:t>
            </a: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31064149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444595" y="1803747"/>
            <a:ext cx="13511481" cy="6153745"/>
          </a:xfrm>
        </p:spPr>
        <p:txBody>
          <a:bodyPr>
            <a:normAutofit fontScale="77500" lnSpcReduction="20000"/>
          </a:bodyPr>
          <a:lstStyle/>
          <a:p>
            <a:r>
              <a:rPr lang="hr-HR" dirty="0" smtClean="0"/>
              <a:t>Od 1. siječnja </a:t>
            </a:r>
            <a:r>
              <a:rPr lang="hr-HR" dirty="0"/>
              <a:t>2020. znanstvene publikacije koje su rezultat istraživanja </a:t>
            </a:r>
            <a:r>
              <a:rPr lang="hr-HR" dirty="0" smtClean="0"/>
              <a:t>financiranih javnim sredstvima … </a:t>
            </a:r>
            <a:r>
              <a:rPr lang="hr-HR" dirty="0"/>
              <a:t>moraju biti </a:t>
            </a:r>
            <a:r>
              <a:rPr lang="hr-HR" dirty="0" smtClean="0"/>
              <a:t>objavljene </a:t>
            </a:r>
            <a:r>
              <a:rPr lang="hr-HR" dirty="0"/>
              <a:t>u </a:t>
            </a:r>
            <a:r>
              <a:rPr lang="hr-HR" dirty="0" smtClean="0"/>
              <a:t>…časopisima u otvorenom pristupu ili … </a:t>
            </a:r>
            <a:r>
              <a:rPr lang="hr-HR" dirty="0"/>
              <a:t>platformama otvorenog pristupa.</a:t>
            </a:r>
          </a:p>
        </p:txBody>
      </p:sp>
      <p:sp>
        <p:nvSpPr>
          <p:cNvPr id="6" name="Text Placeholder 5"/>
          <p:cNvSpPr>
            <a:spLocks noGrp="1"/>
          </p:cNvSpPr>
          <p:nvPr>
            <p:ph type="body" sz="quarter" idx="11"/>
          </p:nvPr>
        </p:nvSpPr>
        <p:spPr>
          <a:xfrm>
            <a:off x="4121965" y="7716515"/>
            <a:ext cx="8279150" cy="939800"/>
          </a:xfrm>
        </p:spPr>
        <p:txBody>
          <a:bodyPr/>
          <a:lstStyle/>
          <a:p>
            <a:r>
              <a:rPr lang="hr-HR" dirty="0" err="1" smtClean="0"/>
              <a:t>cOAlition</a:t>
            </a:r>
            <a:r>
              <a:rPr lang="hr-HR" dirty="0" smtClean="0"/>
              <a:t> S</a:t>
            </a:r>
            <a:endParaRPr lang="hr-HR" dirty="0"/>
          </a:p>
        </p:txBody>
      </p:sp>
      <p:sp>
        <p:nvSpPr>
          <p:cNvPr id="4" name="Footer Placeholder 3"/>
          <p:cNvSpPr>
            <a:spLocks noGrp="1"/>
          </p:cNvSpPr>
          <p:nvPr>
            <p:ph type="ftr" sz="quarter" idx="4294967295"/>
          </p:nvPr>
        </p:nvSpPr>
        <p:spPr>
          <a:xfrm>
            <a:off x="7966075" y="8415338"/>
            <a:ext cx="8289925" cy="376237"/>
          </a:xfrm>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83859093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723899" y="1484025"/>
            <a:ext cx="14714221" cy="6112925"/>
          </a:xfrm>
        </p:spPr>
        <p:txBody>
          <a:bodyPr>
            <a:normAutofit fontScale="70000" lnSpcReduction="20000"/>
          </a:bodyPr>
          <a:lstStyle/>
          <a:p>
            <a:pPr marL="742950" indent="-742950">
              <a:buFont typeface="+mj-lt"/>
              <a:buAutoNum type="arabicPeriod"/>
            </a:pPr>
            <a:r>
              <a:rPr lang="hr-HR" b="0" dirty="0" smtClean="0"/>
              <a:t>Autori zadržavaju autorska prava (</a:t>
            </a:r>
            <a:r>
              <a:rPr lang="hr-HR" b="0" i="1" dirty="0" smtClean="0"/>
              <a:t>copyright</a:t>
            </a:r>
            <a:r>
              <a:rPr lang="hr-HR" b="0" dirty="0" smtClean="0"/>
              <a:t>) bez ikakvih ograničenja. CC BY.</a:t>
            </a:r>
          </a:p>
          <a:p>
            <a:pPr marL="742950" indent="-742950">
              <a:buFont typeface="+mj-lt"/>
              <a:buAutoNum type="arabicPeriod"/>
            </a:pPr>
            <a:r>
              <a:rPr lang="hr-HR" b="0" dirty="0" smtClean="0"/>
              <a:t>Financijeri definiraju kriterije koje moraju zadovoljavati časopisi i izdavačke platforme, a koji će osigurati kvalitetu.</a:t>
            </a:r>
          </a:p>
          <a:p>
            <a:pPr marL="742950" indent="-742950">
              <a:buFont typeface="+mj-lt"/>
              <a:buAutoNum type="arabicPeriod"/>
            </a:pPr>
            <a:r>
              <a:rPr lang="hr-HR" b="0" dirty="0" smtClean="0"/>
              <a:t>Financijeri će poduprijeti razvoj novih časopisa i novih izdavačkih platformi tamo gdje je potrebno.</a:t>
            </a:r>
          </a:p>
          <a:p>
            <a:pPr marL="742950" indent="-742950">
              <a:buFont typeface="+mj-lt"/>
              <a:buAutoNum type="arabicPeriod"/>
            </a:pPr>
            <a:r>
              <a:rPr lang="hr-HR" b="0" dirty="0" smtClean="0"/>
              <a:t>Sredstva potrebna za objavljivanje publikacija u otvorenom pristupu osigurat će financijeri ili ustanove.</a:t>
            </a:r>
          </a:p>
          <a:p>
            <a:pPr marL="742950" indent="-742950">
              <a:buFont typeface="+mj-lt"/>
              <a:buAutoNum type="arabicPeriod"/>
            </a:pPr>
            <a:r>
              <a:rPr lang="hr-HR" b="0" dirty="0" smtClean="0"/>
              <a:t>Iznosi naplaćivanja objavljivanja biti će standardizirani i ograničeni.</a:t>
            </a:r>
          </a:p>
          <a:p>
            <a:pPr marL="742950" indent="-742950">
              <a:buFont typeface="+mj-lt"/>
              <a:buAutoNum type="arabicPeriod"/>
            </a:pPr>
            <a:r>
              <a:rPr lang="hr-HR" b="0" dirty="0" smtClean="0"/>
              <a:t>Financijeri će zahtijevati usklađivanje politika od sveučilišta, istraživačkih ustanova i knjižnica.</a:t>
            </a:r>
          </a:p>
          <a:p>
            <a:pPr marL="742950" indent="-742950">
              <a:buFont typeface="+mj-lt"/>
              <a:buAutoNum type="arabicPeriod"/>
            </a:pPr>
            <a:r>
              <a:rPr lang="hr-HR" b="0" dirty="0" smtClean="0"/>
              <a:t>Rok 01.01.2019. vrijedit će za sve publikacije, osim za knjige, čija usklađenost će se provesti kasnije.</a:t>
            </a:r>
          </a:p>
          <a:p>
            <a:pPr marL="742950" indent="-742950">
              <a:buFont typeface="+mj-lt"/>
              <a:buAutoNum type="arabicPeriod"/>
            </a:pPr>
            <a:r>
              <a:rPr lang="hr-HR" b="0" dirty="0" smtClean="0"/>
              <a:t>Prepoznata je važnost i mogućnosti digitalnih repozitorija u otvorenom pristupu.</a:t>
            </a:r>
          </a:p>
          <a:p>
            <a:pPr marL="742950" indent="-742950">
              <a:buFont typeface="+mj-lt"/>
              <a:buAutoNum type="arabicPeriod"/>
            </a:pPr>
            <a:r>
              <a:rPr lang="hr-HR" b="0" dirty="0" smtClean="0"/>
              <a:t>Tzv. hibridni časopisi ne smatraju se usklađenim s načelima.</a:t>
            </a:r>
          </a:p>
          <a:p>
            <a:pPr marL="742950" indent="-742950">
              <a:buFont typeface="+mj-lt"/>
              <a:buAutoNum type="arabicPeriod"/>
            </a:pPr>
            <a:r>
              <a:rPr lang="hr-HR" b="0" dirty="0" smtClean="0"/>
              <a:t>Financijeri će nadzirati usklađenost te sankcionirati neusklađenost.</a:t>
            </a:r>
          </a:p>
        </p:txBody>
      </p:sp>
      <p:sp>
        <p:nvSpPr>
          <p:cNvPr id="5" name="Text Placeholder 4"/>
          <p:cNvSpPr>
            <a:spLocks noGrp="1"/>
          </p:cNvSpPr>
          <p:nvPr>
            <p:ph type="body" sz="quarter" idx="21"/>
          </p:nvPr>
        </p:nvSpPr>
        <p:spPr/>
        <p:txBody>
          <a:bodyPr/>
          <a:lstStyle/>
          <a:p>
            <a:r>
              <a:rPr lang="hr-HR" dirty="0" smtClean="0"/>
              <a:t>10 načela Plana S</a:t>
            </a:r>
            <a:endParaRPr lang="hr-HR" dirty="0"/>
          </a:p>
        </p:txBody>
      </p:sp>
      <p:sp>
        <p:nvSpPr>
          <p:cNvPr id="6" name="TextBox 5"/>
          <p:cNvSpPr txBox="1"/>
          <p:nvPr/>
        </p:nvSpPr>
        <p:spPr>
          <a:xfrm>
            <a:off x="8046720" y="8195261"/>
            <a:ext cx="5821680"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hr-HR" sz="2000" dirty="0">
                <a:solidFill>
                  <a:schemeClr val="tx1">
                    <a:lumMod val="50000"/>
                    <a:lumOff val="50000"/>
                  </a:schemeClr>
                </a:solidFill>
                <a:hlinkClick r:id="rId2"/>
              </a:rPr>
              <a:t>https://www.coalition-s.org/10-principles</a:t>
            </a:r>
            <a:r>
              <a:rPr lang="hr-HR" sz="2000" dirty="0" smtClean="0">
                <a:solidFill>
                  <a:schemeClr val="tx1">
                    <a:lumMod val="50000"/>
                    <a:lumOff val="50000"/>
                  </a:schemeClr>
                </a:solidFill>
                <a:hlinkClick r:id="rId2"/>
              </a:rPr>
              <a:t>/</a:t>
            </a:r>
            <a:r>
              <a:rPr lang="hr-HR" sz="2000" dirty="0" smtClean="0">
                <a:solidFill>
                  <a:schemeClr val="tx1">
                    <a:lumMod val="50000"/>
                    <a:lumOff val="50000"/>
                  </a:schemeClr>
                </a:solidFill>
              </a:rPr>
              <a:t> </a:t>
            </a:r>
            <a:endParaRPr kumimoji="0" lang="hr-HR" sz="2000" b="0" i="0" u="none" strike="noStrike" cap="none" spc="0" normalizeH="0" baseline="0" dirty="0">
              <a:ln>
                <a:noFill/>
              </a:ln>
              <a:solidFill>
                <a:schemeClr val="tx1">
                  <a:lumMod val="50000"/>
                  <a:lumOff val="50000"/>
                </a:schemeClr>
              </a:solidFill>
              <a:effectLst/>
              <a:uFillTx/>
              <a:sym typeface="Helvetica Light"/>
            </a:endParaRPr>
          </a:p>
        </p:txBody>
      </p:sp>
    </p:spTree>
    <p:extLst>
      <p:ext uri="{BB962C8B-B14F-4D97-AF65-F5344CB8AC3E}">
        <p14:creationId xmlns:p14="http://schemas.microsoft.com/office/powerpoint/2010/main" val="23895449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chemeClr val="bg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subTnLst>
                                    <p:animClr clrSpc="rgb" dir="cw">
                                      <p:cBhvr override="childStyle">
                                        <p:cTn dur="1" fill="hold" display="0" masterRel="nextClick" afterEffect="1"/>
                                        <p:tgtEl>
                                          <p:spTgt spid="4">
                                            <p:txEl>
                                              <p:pRg st="8" end="8"/>
                                            </p:txEl>
                                          </p:spTgt>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subTnLst>
                                    <p:animClr clrSpc="rgb" dir="cw">
                                      <p:cBhvr override="childStyle">
                                        <p:cTn dur="1" fill="hold" display="0" masterRel="nextClick" afterEffect="1"/>
                                        <p:tgtEl>
                                          <p:spTgt spid="4">
                                            <p:txEl>
                                              <p:pRg st="9" end="9"/>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Otvorena</a:t>
            </a:r>
            <a:r>
              <a:rPr lang="en-US" dirty="0"/>
              <a:t> </a:t>
            </a:r>
            <a:r>
              <a:rPr lang="en-US" dirty="0" err="1"/>
              <a:t>znanost</a:t>
            </a:r>
            <a:r>
              <a:rPr lang="en-US" dirty="0"/>
              <a:t> </a:t>
            </a:r>
            <a:r>
              <a:rPr lang="en-US" dirty="0" err="1"/>
              <a:t>i</a:t>
            </a:r>
            <a:r>
              <a:rPr lang="en-US" dirty="0"/>
              <a:t> </a:t>
            </a:r>
            <a:r>
              <a:rPr lang="en-US" dirty="0" err="1"/>
              <a:t>zašto</a:t>
            </a:r>
            <a:r>
              <a:rPr lang="en-US" dirty="0"/>
              <a:t> je </a:t>
            </a:r>
            <a:r>
              <a:rPr lang="en-US" dirty="0" err="1"/>
              <a:t>važna</a:t>
            </a:r>
            <a:r>
              <a:rPr lang="en-US" dirty="0"/>
              <a:t> </a:t>
            </a:r>
            <a:r>
              <a:rPr lang="en-US" dirty="0" err="1"/>
              <a:t>za</a:t>
            </a:r>
            <a:r>
              <a:rPr lang="en-US" dirty="0"/>
              <a:t> </a:t>
            </a:r>
            <a:r>
              <a:rPr lang="en-US" dirty="0" err="1" smtClean="0"/>
              <a:t>znanstvenike</a:t>
            </a:r>
            <a:endParaRPr lang="en-US" dirty="0"/>
          </a:p>
        </p:txBody>
      </p:sp>
      <p:sp>
        <p:nvSpPr>
          <p:cNvPr id="3" name="Text Placeholder 2"/>
          <p:cNvSpPr>
            <a:spLocks noGrp="1"/>
          </p:cNvSpPr>
          <p:nvPr>
            <p:ph type="body" sz="quarter" idx="11"/>
          </p:nvPr>
        </p:nvSpPr>
        <p:spPr/>
        <p:txBody>
          <a:bodyPr/>
          <a:lstStyle/>
          <a:p>
            <a:r>
              <a:rPr lang="en-US" dirty="0" err="1"/>
              <a:t>Što</a:t>
            </a:r>
            <a:r>
              <a:rPr lang="en-US" dirty="0"/>
              <a:t> </a:t>
            </a:r>
            <a:r>
              <a:rPr lang="en-US" dirty="0" err="1"/>
              <a:t>žele</a:t>
            </a:r>
            <a:r>
              <a:rPr lang="en-US" dirty="0"/>
              <a:t> </a:t>
            </a:r>
            <a:r>
              <a:rPr lang="en-US" dirty="0" err="1"/>
              <a:t>financijeri</a:t>
            </a:r>
            <a:r>
              <a:rPr lang="en-US" dirty="0"/>
              <a:t>? Plan S</a:t>
            </a:r>
          </a:p>
        </p:txBody>
      </p:sp>
      <p:sp>
        <p:nvSpPr>
          <p:cNvPr id="4" name="Text Placeholder 3"/>
          <p:cNvSpPr>
            <a:spLocks noGrp="1"/>
          </p:cNvSpPr>
          <p:nvPr>
            <p:ph type="body" sz="quarter" idx="16"/>
          </p:nvPr>
        </p:nvSpPr>
        <p:spPr/>
        <p:txBody>
          <a:bodyPr>
            <a:normAutofit fontScale="92500" lnSpcReduction="20000"/>
          </a:bodyPr>
          <a:lstStyle/>
          <a:p>
            <a:r>
              <a:rPr lang="hr-HR" dirty="0" smtClean="0"/>
              <a:t>izv. prof. dr. </a:t>
            </a:r>
            <a:r>
              <a:rPr lang="hr-HR" dirty="0" err="1" smtClean="0"/>
              <a:t>sc</a:t>
            </a:r>
            <a:r>
              <a:rPr lang="hr-HR" dirty="0" smtClean="0"/>
              <a:t>. Jadranka Stojanovski</a:t>
            </a:r>
            <a:endParaRPr lang="en-US" dirty="0"/>
          </a:p>
        </p:txBody>
      </p:sp>
      <p:sp>
        <p:nvSpPr>
          <p:cNvPr id="5" name="Text Placeholder 4"/>
          <p:cNvSpPr>
            <a:spLocks noGrp="1"/>
          </p:cNvSpPr>
          <p:nvPr>
            <p:ph type="body" sz="quarter" idx="17"/>
          </p:nvPr>
        </p:nvSpPr>
        <p:spPr/>
        <p:txBody>
          <a:bodyPr/>
          <a:lstStyle/>
          <a:p>
            <a:r>
              <a:rPr lang="hr-HR" dirty="0" smtClean="0"/>
              <a:t>Sveučilište u Zadru/Institut Ruđer Bošković</a:t>
            </a:r>
            <a:endParaRPr lang="en-US" dirty="0"/>
          </a:p>
        </p:txBody>
      </p:sp>
      <p:sp>
        <p:nvSpPr>
          <p:cNvPr id="6" name="Footer Placeholder 5"/>
          <p:cNvSpPr>
            <a:spLocks noGrp="1"/>
          </p:cNvSpPr>
          <p:nvPr>
            <p:ph type="ftr" sz="quarter" idx="18"/>
          </p:nvPr>
        </p:nvSpPr>
        <p:spPr/>
        <p:txBody>
          <a:bodyPr/>
          <a:lstStyle/>
          <a:p>
            <a:r>
              <a:rPr lang="hr-HR" dirty="0" smtClean="0"/>
              <a:t>Zagreb OpenAIRE radionica, HAZU, 19. veljače 2019.</a:t>
            </a:r>
            <a:endParaRPr lang="en-US" dirty="0"/>
          </a:p>
        </p:txBody>
      </p:sp>
    </p:spTree>
    <p:extLst>
      <p:ext uri="{BB962C8B-B14F-4D97-AF65-F5344CB8AC3E}">
        <p14:creationId xmlns:p14="http://schemas.microsoft.com/office/powerpoint/2010/main" val="165052550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11201" y="719146"/>
            <a:ext cx="8916126" cy="6214330"/>
          </a:xfrm>
        </p:spPr>
        <p:txBody>
          <a:bodyPr>
            <a:normAutofit fontScale="92500" lnSpcReduction="10000"/>
          </a:bodyPr>
          <a:lstStyle/>
          <a:p>
            <a:r>
              <a:rPr lang="en-US" sz="3600" b="0" spc="-150" dirty="0" smtClean="0">
                <a:latin typeface="Calibri" panose="020F0502020204030204" pitchFamily="34" charset="0"/>
                <a:cs typeface="Calibri" panose="020F0502020204030204" pitchFamily="34" charset="0"/>
              </a:rPr>
              <a:t>Austrian </a:t>
            </a:r>
            <a:r>
              <a:rPr lang="en-US" sz="3600" b="0" spc="-150" dirty="0">
                <a:latin typeface="Calibri" panose="020F0502020204030204" pitchFamily="34" charset="0"/>
                <a:cs typeface="Calibri" panose="020F0502020204030204" pitchFamily="34" charset="0"/>
              </a:rPr>
              <a:t>Science Fund (FWF</a:t>
            </a:r>
            <a:r>
              <a:rPr lang="en-US" sz="3600" b="0" spc="-150" dirty="0" smtClean="0">
                <a:latin typeface="Calibri" panose="020F0502020204030204" pitchFamily="34" charset="0"/>
                <a:cs typeface="Calibri" panose="020F0502020204030204" pitchFamily="34" charset="0"/>
              </a:rPr>
              <a:t>)</a:t>
            </a:r>
            <a:endParaRPr lang="hr-HR" sz="3600" b="0" spc="-150" dirty="0" smtClean="0">
              <a:latin typeface="Calibri" panose="020F0502020204030204" pitchFamily="34" charset="0"/>
              <a:cs typeface="Calibri" panose="020F0502020204030204" pitchFamily="34" charset="0"/>
            </a:endParaRPr>
          </a:p>
          <a:p>
            <a:r>
              <a:rPr lang="hr-HR" sz="3600" b="0" spc="-150" dirty="0" err="1">
                <a:latin typeface="Calibri" panose="020F0502020204030204" pitchFamily="34" charset="0"/>
                <a:cs typeface="Calibri" panose="020F0502020204030204" pitchFamily="34" charset="0"/>
              </a:rPr>
              <a:t>Academy</a:t>
            </a:r>
            <a:r>
              <a:rPr lang="hr-HR" sz="3600" b="0" spc="-150" dirty="0">
                <a:latin typeface="Calibri" panose="020F0502020204030204" pitchFamily="34" charset="0"/>
                <a:cs typeface="Calibri" panose="020F0502020204030204" pitchFamily="34" charset="0"/>
              </a:rPr>
              <a:t> </a:t>
            </a:r>
            <a:r>
              <a:rPr lang="hr-HR" sz="3600" b="0" spc="-150" dirty="0" err="1">
                <a:latin typeface="Calibri" panose="020F0502020204030204" pitchFamily="34" charset="0"/>
                <a:cs typeface="Calibri" panose="020F0502020204030204" pitchFamily="34" charset="0"/>
              </a:rPr>
              <a:t>of</a:t>
            </a:r>
            <a:r>
              <a:rPr lang="hr-HR" sz="3600" b="0" spc="-150" dirty="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Finland</a:t>
            </a:r>
            <a:endParaRPr lang="hr-HR" sz="3600" b="0" spc="-150" dirty="0">
              <a:latin typeface="Calibri" panose="020F0502020204030204" pitchFamily="34" charset="0"/>
              <a:cs typeface="Calibri" panose="020F0502020204030204" pitchFamily="34" charset="0"/>
            </a:endParaRPr>
          </a:p>
          <a:p>
            <a:r>
              <a:rPr lang="fr-FR" sz="3600" b="0" spc="-150" dirty="0">
                <a:latin typeface="Calibri" panose="020F0502020204030204" pitchFamily="34" charset="0"/>
                <a:cs typeface="Calibri" panose="020F0502020204030204" pitchFamily="34" charset="0"/>
              </a:rPr>
              <a:t>L’Agence nationale de la recherche (ANR</a:t>
            </a:r>
            <a:r>
              <a:rPr lang="fr-FR" sz="3600" b="0" spc="-150" dirty="0" smtClean="0">
                <a:latin typeface="Calibri" panose="020F0502020204030204" pitchFamily="34" charset="0"/>
                <a:cs typeface="Calibri" panose="020F0502020204030204" pitchFamily="34" charset="0"/>
              </a:rPr>
              <a:t>)</a:t>
            </a:r>
            <a:endParaRPr lang="hr-HR" sz="3600" b="0" spc="-150" dirty="0" smtClean="0">
              <a:latin typeface="Calibri" panose="020F0502020204030204" pitchFamily="34" charset="0"/>
              <a:cs typeface="Calibri" panose="020F0502020204030204" pitchFamily="34" charset="0"/>
            </a:endParaRPr>
          </a:p>
          <a:p>
            <a:r>
              <a:rPr lang="hr-HR" sz="3600" b="0" spc="-150" dirty="0">
                <a:latin typeface="Calibri" panose="020F0502020204030204" pitchFamily="34" charset="0"/>
                <a:cs typeface="Calibri" panose="020F0502020204030204" pitchFamily="34" charset="0"/>
              </a:rPr>
              <a:t>Science </a:t>
            </a:r>
            <a:r>
              <a:rPr lang="hr-HR" sz="3600" b="0" spc="-150" dirty="0" err="1">
                <a:latin typeface="Calibri" panose="020F0502020204030204" pitchFamily="34" charset="0"/>
                <a:cs typeface="Calibri" panose="020F0502020204030204" pitchFamily="34" charset="0"/>
              </a:rPr>
              <a:t>Foundation</a:t>
            </a:r>
            <a:r>
              <a:rPr lang="hr-HR" sz="3600" b="0" spc="-150" dirty="0">
                <a:latin typeface="Calibri" panose="020F0502020204030204" pitchFamily="34" charset="0"/>
                <a:cs typeface="Calibri" panose="020F0502020204030204" pitchFamily="34" charset="0"/>
              </a:rPr>
              <a:t> </a:t>
            </a:r>
            <a:r>
              <a:rPr lang="hr-HR" sz="3600" b="0" spc="-150" dirty="0" smtClean="0">
                <a:latin typeface="Calibri" panose="020F0502020204030204" pitchFamily="34" charset="0"/>
                <a:cs typeface="Calibri" panose="020F0502020204030204" pitchFamily="34" charset="0"/>
              </a:rPr>
              <a:t>Ireland (SFI)</a:t>
            </a:r>
          </a:p>
          <a:p>
            <a:r>
              <a:rPr lang="it-IT" sz="3600" b="0" spc="-150" dirty="0">
                <a:latin typeface="Calibri" panose="020F0502020204030204" pitchFamily="34" charset="0"/>
                <a:cs typeface="Calibri" panose="020F0502020204030204" pitchFamily="34" charset="0"/>
              </a:rPr>
              <a:t>Istituto Nazionale di Fisica </a:t>
            </a:r>
            <a:r>
              <a:rPr lang="it-IT" sz="3600" b="0" spc="-150" dirty="0" smtClean="0">
                <a:latin typeface="Calibri" panose="020F0502020204030204" pitchFamily="34" charset="0"/>
                <a:cs typeface="Calibri" panose="020F0502020204030204" pitchFamily="34" charset="0"/>
              </a:rPr>
              <a:t>Nucleare</a:t>
            </a:r>
            <a:r>
              <a:rPr lang="hr-HR" sz="3600" b="0" spc="-150" dirty="0" smtClean="0">
                <a:latin typeface="Calibri" panose="020F0502020204030204" pitchFamily="34" charset="0"/>
                <a:cs typeface="Calibri" panose="020F0502020204030204" pitchFamily="34" charset="0"/>
              </a:rPr>
              <a:t> (INFN)</a:t>
            </a:r>
          </a:p>
          <a:p>
            <a:r>
              <a:rPr lang="en-US" sz="3600" b="0" spc="-150" dirty="0"/>
              <a:t>Luxembourg National Research Fund (FNR)</a:t>
            </a:r>
          </a:p>
          <a:p>
            <a:r>
              <a:rPr lang="en-US" sz="3600" b="0" spc="-150" dirty="0">
                <a:latin typeface="Calibri" panose="020F0502020204030204" pitchFamily="34" charset="0"/>
                <a:cs typeface="Calibri" panose="020F0502020204030204" pitchFamily="34" charset="0"/>
              </a:rPr>
              <a:t>The Netherlands </a:t>
            </a:r>
            <a:r>
              <a:rPr lang="en-US" sz="3600" b="0" spc="-150" dirty="0" err="1">
                <a:latin typeface="Calibri" panose="020F0502020204030204" pitchFamily="34" charset="0"/>
                <a:cs typeface="Calibri" panose="020F0502020204030204" pitchFamily="34" charset="0"/>
              </a:rPr>
              <a:t>Organisation</a:t>
            </a:r>
            <a:r>
              <a:rPr lang="en-US" sz="3600" b="0" spc="-150" dirty="0">
                <a:latin typeface="Calibri" panose="020F0502020204030204" pitchFamily="34" charset="0"/>
                <a:cs typeface="Calibri" panose="020F0502020204030204" pitchFamily="34" charset="0"/>
              </a:rPr>
              <a:t> for Scientific Research (NWO</a:t>
            </a:r>
            <a:r>
              <a:rPr lang="en-US" sz="3600" b="0" spc="-150" dirty="0" smtClean="0">
                <a:latin typeface="Calibri" panose="020F0502020204030204" pitchFamily="34" charset="0"/>
                <a:cs typeface="Calibri" panose="020F0502020204030204" pitchFamily="34" charset="0"/>
              </a:rPr>
              <a:t>)</a:t>
            </a:r>
            <a:endParaRPr lang="hr-HR" sz="3600" b="0" spc="-150" dirty="0" smtClean="0">
              <a:latin typeface="Calibri" panose="020F0502020204030204" pitchFamily="34" charset="0"/>
              <a:cs typeface="Calibri" panose="020F0502020204030204" pitchFamily="34" charset="0"/>
            </a:endParaRPr>
          </a:p>
          <a:p>
            <a:r>
              <a:rPr lang="en-US" sz="3600" b="0" spc="-150" dirty="0" smtClean="0">
                <a:latin typeface="Calibri" panose="020F0502020204030204" pitchFamily="34" charset="0"/>
                <a:cs typeface="Calibri" panose="020F0502020204030204" pitchFamily="34" charset="0"/>
              </a:rPr>
              <a:t>Research </a:t>
            </a:r>
            <a:r>
              <a:rPr lang="en-US" sz="3600" b="0" spc="-150" dirty="0">
                <a:latin typeface="Calibri" panose="020F0502020204030204" pitchFamily="34" charset="0"/>
                <a:cs typeface="Calibri" panose="020F0502020204030204" pitchFamily="34" charset="0"/>
              </a:rPr>
              <a:t>Council of </a:t>
            </a:r>
            <a:r>
              <a:rPr lang="en-US" sz="3600" b="0" spc="-150" dirty="0" smtClean="0">
                <a:latin typeface="Calibri" panose="020F0502020204030204" pitchFamily="34" charset="0"/>
                <a:cs typeface="Calibri" panose="020F0502020204030204" pitchFamily="34" charset="0"/>
              </a:rPr>
              <a:t>Norway</a:t>
            </a:r>
            <a:endParaRPr lang="hr-HR" sz="3600" b="0" spc="-150" dirty="0" smtClean="0">
              <a:latin typeface="Calibri" panose="020F0502020204030204" pitchFamily="34" charset="0"/>
              <a:cs typeface="Calibri" panose="020F0502020204030204" pitchFamily="34" charset="0"/>
            </a:endParaRPr>
          </a:p>
          <a:p>
            <a:r>
              <a:rPr lang="hr-HR" sz="3600" b="0" spc="-150" dirty="0" smtClean="0">
                <a:latin typeface="Calibri" panose="020F0502020204030204" pitchFamily="34" charset="0"/>
                <a:cs typeface="Calibri" panose="020F0502020204030204" pitchFamily="34" charset="0"/>
              </a:rPr>
              <a:t>National Science Centre </a:t>
            </a:r>
            <a:r>
              <a:rPr lang="hr-HR" sz="3600" b="0" spc="-150" dirty="0" err="1" smtClean="0">
                <a:latin typeface="Calibri" panose="020F0502020204030204" pitchFamily="34" charset="0"/>
                <a:cs typeface="Calibri" panose="020F0502020204030204" pitchFamily="34" charset="0"/>
              </a:rPr>
              <a:t>Poland</a:t>
            </a:r>
            <a:endParaRPr lang="hr-HR" sz="3600" b="0" spc="-150" dirty="0" smtClean="0">
              <a:latin typeface="Calibri" panose="020F0502020204030204" pitchFamily="34" charset="0"/>
              <a:cs typeface="Calibri" panose="020F0502020204030204" pitchFamily="34" charset="0"/>
            </a:endParaRPr>
          </a:p>
          <a:p>
            <a:r>
              <a:rPr lang="hr-HR" sz="3600" b="0" spc="-150" dirty="0" err="1">
                <a:latin typeface="Calibri" panose="020F0502020204030204" pitchFamily="34" charset="0"/>
                <a:cs typeface="Calibri" panose="020F0502020204030204" pitchFamily="34" charset="0"/>
              </a:rPr>
              <a:t>Slovenian</a:t>
            </a:r>
            <a:r>
              <a:rPr lang="hr-HR" sz="3600" b="0" spc="-150" dirty="0">
                <a:latin typeface="Calibri" panose="020F0502020204030204" pitchFamily="34" charset="0"/>
                <a:cs typeface="Calibri" panose="020F0502020204030204" pitchFamily="34" charset="0"/>
              </a:rPr>
              <a:t> Research </a:t>
            </a:r>
            <a:r>
              <a:rPr lang="hr-HR" sz="3600" b="0" spc="-150" dirty="0" err="1" smtClean="0">
                <a:latin typeface="Calibri" panose="020F0502020204030204" pitchFamily="34" charset="0"/>
                <a:cs typeface="Calibri" panose="020F0502020204030204" pitchFamily="34" charset="0"/>
              </a:rPr>
              <a:t>Agency</a:t>
            </a:r>
            <a:r>
              <a:rPr lang="hr-HR" sz="3600" b="0" spc="-150" dirty="0" smtClean="0">
                <a:latin typeface="Calibri" panose="020F0502020204030204" pitchFamily="34" charset="0"/>
                <a:cs typeface="Calibri" panose="020F0502020204030204" pitchFamily="34" charset="0"/>
              </a:rPr>
              <a:t> (ARRS)</a:t>
            </a:r>
          </a:p>
          <a:p>
            <a:r>
              <a:rPr lang="hr-HR" sz="3600" b="0" spc="-150" dirty="0" err="1" smtClean="0">
                <a:latin typeface="Calibri" panose="020F0502020204030204" pitchFamily="34" charset="0"/>
                <a:cs typeface="Calibri" panose="020F0502020204030204" pitchFamily="34" charset="0"/>
              </a:rPr>
              <a:t>Swedish</a:t>
            </a:r>
            <a:r>
              <a:rPr lang="hr-HR" sz="3600" b="0" spc="-150" dirty="0" smtClean="0">
                <a:latin typeface="Calibri" panose="020F0502020204030204" pitchFamily="34" charset="0"/>
                <a:cs typeface="Calibri" panose="020F0502020204030204" pitchFamily="34" charset="0"/>
              </a:rPr>
              <a:t> Research </a:t>
            </a:r>
            <a:r>
              <a:rPr lang="hr-HR" sz="3600" b="0" spc="-150" dirty="0" err="1" smtClean="0">
                <a:latin typeface="Calibri" panose="020F0502020204030204" pitchFamily="34" charset="0"/>
                <a:cs typeface="Calibri" panose="020F0502020204030204" pitchFamily="34" charset="0"/>
              </a:rPr>
              <a:t>Council</a:t>
            </a:r>
            <a:r>
              <a:rPr lang="hr-HR" sz="3600" b="0" spc="-150" dirty="0" smtClean="0">
                <a:latin typeface="Calibri" panose="020F0502020204030204" pitchFamily="34" charset="0"/>
                <a:cs typeface="Calibri" panose="020F0502020204030204" pitchFamily="34" charset="0"/>
              </a:rPr>
              <a:t> for Health, </a:t>
            </a:r>
            <a:r>
              <a:rPr lang="hr-HR" sz="3600" b="0" spc="-150" dirty="0" err="1" smtClean="0">
                <a:latin typeface="Calibri" panose="020F0502020204030204" pitchFamily="34" charset="0"/>
                <a:cs typeface="Calibri" panose="020F0502020204030204" pitchFamily="34" charset="0"/>
              </a:rPr>
              <a:t>Working</a:t>
            </a:r>
            <a:r>
              <a:rPr lang="hr-HR" sz="3600" b="0" spc="-150" dirty="0" smtClean="0">
                <a:latin typeface="Calibri" panose="020F0502020204030204" pitchFamily="34" charset="0"/>
                <a:cs typeface="Calibri" panose="020F0502020204030204" pitchFamily="34" charset="0"/>
              </a:rPr>
              <a:t> Life </a:t>
            </a:r>
            <a:r>
              <a:rPr lang="hr-HR" sz="3600" b="0" spc="-150" dirty="0" err="1" smtClean="0">
                <a:latin typeface="Calibri" panose="020F0502020204030204" pitchFamily="34" charset="0"/>
                <a:cs typeface="Calibri" panose="020F0502020204030204" pitchFamily="34" charset="0"/>
              </a:rPr>
              <a:t>and</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Welfare</a:t>
            </a:r>
            <a:r>
              <a:rPr lang="hr-HR" sz="3600" b="0" spc="-150" dirty="0" smtClean="0">
                <a:latin typeface="Calibri" panose="020F0502020204030204" pitchFamily="34" charset="0"/>
                <a:cs typeface="Calibri" panose="020F0502020204030204" pitchFamily="34" charset="0"/>
              </a:rPr>
              <a:t> (FORTE)</a:t>
            </a:r>
          </a:p>
          <a:p>
            <a:r>
              <a:rPr lang="hr-HR" sz="3600" b="0" spc="-150" dirty="0" err="1">
                <a:latin typeface="Calibri" panose="020F0502020204030204" pitchFamily="34" charset="0"/>
                <a:cs typeface="Calibri" panose="020F0502020204030204" pitchFamily="34" charset="0"/>
              </a:rPr>
              <a:t>Formas</a:t>
            </a:r>
            <a:r>
              <a:rPr lang="hr-HR" sz="3600" b="0" spc="-150" dirty="0">
                <a:latin typeface="Calibri" panose="020F0502020204030204" pitchFamily="34" charset="0"/>
                <a:cs typeface="Calibri" panose="020F0502020204030204" pitchFamily="34" charset="0"/>
              </a:rPr>
              <a:t>' Research </a:t>
            </a:r>
            <a:r>
              <a:rPr lang="hr-HR" sz="3600" b="0" spc="-150" dirty="0" err="1" smtClean="0">
                <a:latin typeface="Calibri" panose="020F0502020204030204" pitchFamily="34" charset="0"/>
                <a:cs typeface="Calibri" panose="020F0502020204030204" pitchFamily="34" charset="0"/>
              </a:rPr>
              <a:t>Council</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Sweden</a:t>
            </a:r>
            <a:r>
              <a:rPr lang="hr-HR" sz="3600" b="0" spc="-150" dirty="0" smtClean="0">
                <a:latin typeface="Calibri" panose="020F0502020204030204" pitchFamily="34" charset="0"/>
                <a:cs typeface="Calibri" panose="020F0502020204030204" pitchFamily="34" charset="0"/>
              </a:rPr>
              <a:t>)</a:t>
            </a:r>
          </a:p>
          <a:p>
            <a:r>
              <a:rPr lang="hr-HR" sz="3600" b="0" spc="-150" dirty="0">
                <a:latin typeface="Calibri" panose="020F0502020204030204" pitchFamily="34" charset="0"/>
                <a:cs typeface="Calibri" panose="020F0502020204030204" pitchFamily="34" charset="0"/>
              </a:rPr>
              <a:t>UK Research </a:t>
            </a:r>
            <a:r>
              <a:rPr lang="hr-HR" sz="3600" b="0" spc="-150" dirty="0" err="1">
                <a:latin typeface="Calibri" panose="020F0502020204030204" pitchFamily="34" charset="0"/>
                <a:cs typeface="Calibri" panose="020F0502020204030204" pitchFamily="34" charset="0"/>
              </a:rPr>
              <a:t>and</a:t>
            </a:r>
            <a:r>
              <a:rPr lang="hr-HR" sz="3600" b="0" spc="-150" dirty="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Innovation</a:t>
            </a:r>
            <a:endParaRPr lang="hr-HR" sz="3600" b="0" spc="-150" dirty="0" smtClean="0">
              <a:latin typeface="Calibri" panose="020F0502020204030204" pitchFamily="34" charset="0"/>
              <a:cs typeface="Calibri" panose="020F0502020204030204" pitchFamily="34" charset="0"/>
            </a:endParaRPr>
          </a:p>
          <a:p>
            <a:r>
              <a:rPr lang="hr-HR" sz="3600" b="0" spc="-150" dirty="0" smtClean="0">
                <a:latin typeface="Calibri" panose="020F0502020204030204" pitchFamily="34" charset="0"/>
                <a:cs typeface="Calibri" panose="020F0502020204030204" pitchFamily="34" charset="0"/>
              </a:rPr>
              <a:t>National Science </a:t>
            </a:r>
            <a:r>
              <a:rPr lang="hr-HR" sz="3600" b="0" spc="-150" dirty="0" err="1" smtClean="0">
                <a:latin typeface="Calibri" panose="020F0502020204030204" pitchFamily="34" charset="0"/>
                <a:cs typeface="Calibri" panose="020F0502020204030204" pitchFamily="34" charset="0"/>
              </a:rPr>
              <a:t>and</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Technolgy</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Council</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Zambia</a:t>
            </a:r>
            <a:r>
              <a:rPr lang="hr-HR" sz="3600" b="0" spc="-150" dirty="0" smtClean="0">
                <a:latin typeface="Calibri" panose="020F0502020204030204" pitchFamily="34" charset="0"/>
                <a:cs typeface="Calibri" panose="020F0502020204030204" pitchFamily="34" charset="0"/>
              </a:rPr>
              <a:t>)</a:t>
            </a:r>
          </a:p>
          <a:p>
            <a:endParaRPr lang="hr-HR" sz="3600" b="0" spc="-15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1"/>
          </p:nvPr>
        </p:nvSpPr>
        <p:spPr>
          <a:xfrm>
            <a:off x="703944" y="6697656"/>
            <a:ext cx="7133770" cy="1905800"/>
          </a:xfrm>
        </p:spPr>
        <p:txBody>
          <a:bodyPr>
            <a:normAutofit fontScale="92500"/>
          </a:bodyPr>
          <a:lstStyle/>
          <a:p>
            <a:r>
              <a:rPr lang="hr-HR" dirty="0" smtClean="0"/>
              <a:t>Koordinator: Science Europe</a:t>
            </a:r>
          </a:p>
          <a:p>
            <a:r>
              <a:rPr lang="hr-HR" dirty="0" smtClean="0"/>
              <a:t>Podržali: Europska komisija i Europsko istraživačko vijeće (ERC)</a:t>
            </a:r>
            <a:endParaRPr lang="hr-HR" dirty="0"/>
          </a:p>
        </p:txBody>
      </p:sp>
      <p:sp>
        <p:nvSpPr>
          <p:cNvPr id="7" name="Text Placeholder 6"/>
          <p:cNvSpPr>
            <a:spLocks noGrp="1"/>
          </p:cNvSpPr>
          <p:nvPr>
            <p:ph type="body" sz="quarter" idx="23"/>
          </p:nvPr>
        </p:nvSpPr>
        <p:spPr/>
        <p:txBody>
          <a:bodyPr/>
          <a:lstStyle/>
          <a:p>
            <a:r>
              <a:rPr lang="hr-HR" dirty="0" smtClean="0"/>
              <a:t>15 nacionalnih financijera i 3 dobrotvorna fonda podržali Plan S</a:t>
            </a:r>
            <a:endParaRPr lang="hr-HR" dirty="0"/>
          </a:p>
        </p:txBody>
      </p:sp>
      <p:sp>
        <p:nvSpPr>
          <p:cNvPr id="4" name="Footer Placeholder 3"/>
          <p:cNvSpPr>
            <a:spLocks noGrp="1"/>
          </p:cNvSpPr>
          <p:nvPr>
            <p:ph type="ftr" sz="quarter" idx="4294967295"/>
          </p:nvPr>
        </p:nvSpPr>
        <p:spPr>
          <a:xfrm>
            <a:off x="7966075" y="8603456"/>
            <a:ext cx="8289925" cy="376237"/>
          </a:xfrm>
        </p:spPr>
        <p:txBody>
          <a:bodyPr/>
          <a:lstStyle/>
          <a:p>
            <a:r>
              <a:rPr lang="pt-BR" dirty="0" smtClean="0"/>
              <a:t>Zagreb OpenAIRE radionica, HAZU, 19. veljače 2019.</a:t>
            </a:r>
            <a:endParaRPr lang="en-US" dirty="0"/>
          </a:p>
        </p:txBody>
      </p:sp>
      <p:sp>
        <p:nvSpPr>
          <p:cNvPr id="8" name="Text Placeholder 4"/>
          <p:cNvSpPr txBox="1">
            <a:spLocks/>
          </p:cNvSpPr>
          <p:nvPr/>
        </p:nvSpPr>
        <p:spPr>
          <a:xfrm>
            <a:off x="9106264" y="400596"/>
            <a:ext cx="6673667" cy="2460169"/>
          </a:xfrm>
          <a:prstGeom prst="rect">
            <a:avLst/>
          </a:prstGeom>
        </p:spPr>
        <p:txBody>
          <a:bodyPr vert="horz" wrap="square" lIns="0" tIns="0" rIns="0" bIns="0" rtlCol="0" anchor="b" anchorCtr="0">
            <a:normAutofit/>
          </a:bodyPr>
          <a:lstStyle>
            <a:lvl1pPr marL="0" marR="0" indent="0" algn="l" defTabSz="547673" rtl="0" eaLnBrk="1" latinLnBrk="0" hangingPunct="1">
              <a:lnSpc>
                <a:spcPct val="85000"/>
              </a:lnSpc>
              <a:spcBef>
                <a:spcPts val="0"/>
              </a:spcBef>
              <a:spcAft>
                <a:spcPts val="0"/>
              </a:spcAft>
              <a:buClrTx/>
              <a:buSzPct val="75000"/>
              <a:buFontTx/>
              <a:buNone/>
              <a:tabLst/>
              <a:defRPr sz="14400" b="1" i="0" u="none" strike="noStrike" cap="none" spc="-451" baseline="0">
                <a:ln>
                  <a:noFill/>
                </a:ln>
                <a:solidFill>
                  <a:schemeClr val="bg1"/>
                </a:solidFill>
                <a:uFillTx/>
                <a:latin typeface="Calibri" charset="0"/>
                <a:ea typeface="Calibri" charset="0"/>
                <a:cs typeface="Calibri" charset="0"/>
                <a:sym typeface="Helvetica Light"/>
              </a:defRPr>
            </a:lvl1pPr>
            <a:lvl2pPr marL="444489" marR="0" indent="0" algn="l" defTabSz="547673" rtl="0" eaLnBrk="1" latinLnBrk="0" hangingPunct="1">
              <a:lnSpc>
                <a:spcPct val="100000"/>
              </a:lnSpc>
              <a:spcBef>
                <a:spcPts val="3900"/>
              </a:spcBef>
              <a:spcAft>
                <a:spcPts val="0"/>
              </a:spcAft>
              <a:buClrTx/>
              <a:buSzPct val="75000"/>
              <a:buFontTx/>
              <a:buNone/>
              <a:tabLst/>
              <a:defRPr sz="3200" b="0" i="0" u="none" strike="noStrike" cap="none" spc="0" baseline="0">
                <a:ln>
                  <a:noFill/>
                </a:ln>
                <a:solidFill>
                  <a:srgbClr val="000000"/>
                </a:solidFill>
                <a:uFillTx/>
                <a:latin typeface="+mn-lt"/>
                <a:ea typeface="+mn-ea"/>
                <a:cs typeface="+mn-cs"/>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4pPr>
            <a:lvl5pPr marL="1777956" marR="0" indent="0" algn="ctr" defTabSz="547673" rtl="0" eaLnBrk="1" latinLnBrk="0" hangingPunct="1">
              <a:lnSpc>
                <a:spcPct val="100000"/>
              </a:lnSpc>
              <a:spcBef>
                <a:spcPts val="3900"/>
              </a:spcBef>
              <a:spcAft>
                <a:spcPts val="0"/>
              </a:spcAft>
              <a:buClrTx/>
              <a:buSzPct val="75000"/>
              <a:buFontTx/>
              <a:buNone/>
              <a:tabLst/>
              <a:defRPr sz="5200" b="1" i="0" u="none" strike="noStrike" cap="none" spc="-51" baseline="0">
                <a:ln>
                  <a:noFill/>
                </a:ln>
                <a:solidFill>
                  <a:srgbClr val="2D3293"/>
                </a:solidFill>
                <a:uFillTx/>
                <a:latin typeface="Open Sans" charset="0"/>
                <a:ea typeface="Open Sans" charset="0"/>
                <a:cs typeface="Open Sans"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r>
              <a:rPr lang="hr-HR" sz="3600" b="0" spc="-150" dirty="0" smtClean="0">
                <a:latin typeface="Calibri" panose="020F0502020204030204" pitchFamily="34" charset="0"/>
                <a:cs typeface="Calibri" panose="020F0502020204030204" pitchFamily="34" charset="0"/>
              </a:rPr>
              <a:t>Bill &amp; </a:t>
            </a:r>
            <a:r>
              <a:rPr lang="hr-HR" sz="3600" b="0" spc="-150" dirty="0" err="1" smtClean="0">
                <a:latin typeface="Calibri" panose="020F0502020204030204" pitchFamily="34" charset="0"/>
                <a:cs typeface="Calibri" panose="020F0502020204030204" pitchFamily="34" charset="0"/>
              </a:rPr>
              <a:t>Melinda</a:t>
            </a:r>
            <a:r>
              <a:rPr lang="hr-HR" sz="3600" b="0" spc="-150" dirty="0" smtClean="0">
                <a:latin typeface="Calibri" panose="020F0502020204030204" pitchFamily="34" charset="0"/>
                <a:cs typeface="Calibri" panose="020F0502020204030204" pitchFamily="34" charset="0"/>
              </a:rPr>
              <a:t> Gates </a:t>
            </a:r>
            <a:r>
              <a:rPr lang="hr-HR" sz="3600" b="0" spc="-150" dirty="0" err="1" smtClean="0">
                <a:latin typeface="Calibri" panose="020F0502020204030204" pitchFamily="34" charset="0"/>
                <a:cs typeface="Calibri" panose="020F0502020204030204" pitchFamily="34" charset="0"/>
              </a:rPr>
              <a:t>Foundation</a:t>
            </a:r>
            <a:endParaRPr lang="hr-HR" sz="3600" b="0" spc="-150" dirty="0" smtClean="0">
              <a:latin typeface="Calibri" panose="020F0502020204030204" pitchFamily="34" charset="0"/>
              <a:cs typeface="Calibri" panose="020F0502020204030204" pitchFamily="34" charset="0"/>
            </a:endParaRPr>
          </a:p>
          <a:p>
            <a:r>
              <a:rPr lang="hr-HR" sz="3600" b="0" spc="-150" dirty="0" err="1">
                <a:latin typeface="Calibri" panose="020F0502020204030204" pitchFamily="34" charset="0"/>
                <a:cs typeface="Calibri" panose="020F0502020204030204" pitchFamily="34" charset="0"/>
              </a:rPr>
              <a:t>Riksbankens</a:t>
            </a:r>
            <a:r>
              <a:rPr lang="hr-HR" sz="3600" b="0" spc="-150" dirty="0">
                <a:latin typeface="Calibri" panose="020F0502020204030204" pitchFamily="34" charset="0"/>
                <a:cs typeface="Calibri" panose="020F0502020204030204" pitchFamily="34" charset="0"/>
              </a:rPr>
              <a:t> </a:t>
            </a:r>
            <a:r>
              <a:rPr lang="hr-HR" sz="3600" b="0" spc="-150" dirty="0" err="1">
                <a:latin typeface="Calibri" panose="020F0502020204030204" pitchFamily="34" charset="0"/>
                <a:cs typeface="Calibri" panose="020F0502020204030204" pitchFamily="34" charset="0"/>
              </a:rPr>
              <a:t>Jubileumsfond</a:t>
            </a:r>
            <a:r>
              <a:rPr lang="hr-HR" sz="3600" b="0" spc="-150" dirty="0">
                <a:latin typeface="Calibri" panose="020F0502020204030204" pitchFamily="34" charset="0"/>
                <a:cs typeface="Calibri" panose="020F0502020204030204" pitchFamily="34" charset="0"/>
              </a:rPr>
              <a:t> (RJ</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the</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Swedish</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Foundation</a:t>
            </a:r>
            <a:r>
              <a:rPr lang="hr-HR" sz="3600" b="0" spc="-150" dirty="0" smtClean="0">
                <a:latin typeface="Calibri" panose="020F0502020204030204" pitchFamily="34" charset="0"/>
                <a:cs typeface="Calibri" panose="020F0502020204030204" pitchFamily="34" charset="0"/>
              </a:rPr>
              <a:t> for </a:t>
            </a:r>
            <a:r>
              <a:rPr lang="hr-HR" sz="3600" b="0" spc="-150" dirty="0" err="1" smtClean="0">
                <a:latin typeface="Calibri" panose="020F0502020204030204" pitchFamily="34" charset="0"/>
                <a:cs typeface="Calibri" panose="020F0502020204030204" pitchFamily="34" charset="0"/>
              </a:rPr>
              <a:t>Humanities</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and</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Social</a:t>
            </a:r>
            <a:r>
              <a:rPr lang="hr-HR" sz="3600" b="0" spc="-150" dirty="0" smtClean="0">
                <a:latin typeface="Calibri" panose="020F0502020204030204" pitchFamily="34" charset="0"/>
                <a:cs typeface="Calibri" panose="020F0502020204030204" pitchFamily="34" charset="0"/>
              </a:rPr>
              <a:t> </a:t>
            </a:r>
            <a:r>
              <a:rPr lang="hr-HR" sz="3600" b="0" spc="-150" dirty="0" err="1" smtClean="0">
                <a:latin typeface="Calibri" panose="020F0502020204030204" pitchFamily="34" charset="0"/>
                <a:cs typeface="Calibri" panose="020F0502020204030204" pitchFamily="34" charset="0"/>
              </a:rPr>
              <a:t>Sciences</a:t>
            </a:r>
            <a:endParaRPr lang="hr-HR" sz="3600" b="0" spc="-150" dirty="0" smtClean="0">
              <a:latin typeface="Calibri" panose="020F0502020204030204" pitchFamily="34" charset="0"/>
              <a:cs typeface="Calibri" panose="020F0502020204030204" pitchFamily="34" charset="0"/>
            </a:endParaRPr>
          </a:p>
          <a:p>
            <a:r>
              <a:rPr lang="hr-HR" sz="3600" b="0" spc="-150" dirty="0" err="1" smtClean="0">
                <a:latin typeface="Calibri" panose="020F0502020204030204" pitchFamily="34" charset="0"/>
                <a:cs typeface="Calibri" panose="020F0502020204030204" pitchFamily="34" charset="0"/>
              </a:rPr>
              <a:t>Compagnia</a:t>
            </a:r>
            <a:r>
              <a:rPr lang="hr-HR" sz="3600" b="0" spc="-150" dirty="0" smtClean="0">
                <a:latin typeface="Calibri" panose="020F0502020204030204" pitchFamily="34" charset="0"/>
                <a:cs typeface="Calibri" panose="020F0502020204030204" pitchFamily="34" charset="0"/>
              </a:rPr>
              <a:t> di San Paolo</a:t>
            </a:r>
            <a:endParaRPr lang="hr-HR" sz="3600" b="0" spc="-1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57234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813" t="10877" r="8493"/>
          <a:stretch/>
        </p:blipFill>
        <p:spPr>
          <a:xfrm>
            <a:off x="74304" y="1102289"/>
            <a:ext cx="16181695" cy="7679787"/>
          </a:xfrm>
          <a:prstGeom prst="rect">
            <a:avLst/>
          </a:prstGeom>
        </p:spPr>
      </p:pic>
    </p:spTree>
    <p:extLst>
      <p:ext uri="{BB962C8B-B14F-4D97-AF65-F5344CB8AC3E}">
        <p14:creationId xmlns:p14="http://schemas.microsoft.com/office/powerpoint/2010/main" val="69101672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smtClean="0"/>
              <a:t>Zašto?</a:t>
            </a:r>
            <a:endParaRPr lang="hr-HR" dirty="0"/>
          </a:p>
        </p:txBody>
      </p:sp>
      <p:sp>
        <p:nvSpPr>
          <p:cNvPr id="3" name="Text Placeholder 2"/>
          <p:cNvSpPr>
            <a:spLocks noGrp="1"/>
          </p:cNvSpPr>
          <p:nvPr>
            <p:ph type="body" sz="quarter" idx="11"/>
          </p:nvPr>
        </p:nvSpPr>
        <p:spPr/>
        <p:txBody>
          <a:bodyPr/>
          <a:lstStyle/>
          <a:p>
            <a:endParaRPr lang="hr-HR"/>
          </a:p>
        </p:txBody>
      </p:sp>
    </p:spTree>
    <p:extLst>
      <p:ext uri="{BB962C8B-B14F-4D97-AF65-F5344CB8AC3E}">
        <p14:creationId xmlns:p14="http://schemas.microsoft.com/office/powerpoint/2010/main" val="328065436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2"/>
          </p:nvPr>
        </p:nvSpPr>
        <p:spPr/>
        <p:txBody>
          <a:bodyPr>
            <a:normAutofit fontScale="85000" lnSpcReduction="20000"/>
          </a:bodyPr>
          <a:lstStyle/>
          <a:p>
            <a:r>
              <a:rPr lang="hr-HR" dirty="0"/>
              <a:t>Univerzalnost je temeljno načelo znanosti </a:t>
            </a:r>
            <a:r>
              <a:rPr lang="hr-HR" dirty="0" smtClean="0"/>
              <a:t>(izraz </a:t>
            </a:r>
            <a:r>
              <a:rPr lang="hr-HR" dirty="0"/>
              <a:t>"</a:t>
            </a:r>
            <a:r>
              <a:rPr lang="hr-HR" dirty="0" smtClean="0"/>
              <a:t>znanost„, </a:t>
            </a:r>
            <a:r>
              <a:rPr lang="hr-HR" dirty="0"/>
              <a:t>kako se ovdje </a:t>
            </a:r>
            <a:r>
              <a:rPr lang="hr-HR" dirty="0" smtClean="0"/>
              <a:t>koristi, </a:t>
            </a:r>
            <a:r>
              <a:rPr lang="hr-HR" dirty="0"/>
              <a:t>uključuje humanističke znanosti): samo rezultati koji se mogu raspravljati, osporavati i, gdje je to prikladno, testirati i </a:t>
            </a:r>
            <a:r>
              <a:rPr lang="hr-HR" dirty="0" smtClean="0"/>
              <a:t>reproducirati, </a:t>
            </a:r>
            <a:r>
              <a:rPr lang="hr-HR" dirty="0"/>
              <a:t>smatraju se znanstvenim.</a:t>
            </a:r>
          </a:p>
        </p:txBody>
      </p:sp>
      <p:sp>
        <p:nvSpPr>
          <p:cNvPr id="5" name="Text Placeholder 4"/>
          <p:cNvSpPr>
            <a:spLocks noGrp="1"/>
          </p:cNvSpPr>
          <p:nvPr>
            <p:ph type="body" sz="quarter" idx="23"/>
          </p:nvPr>
        </p:nvSpPr>
        <p:spPr/>
        <p:txBody>
          <a:bodyPr/>
          <a:lstStyle/>
          <a:p>
            <a:r>
              <a:rPr lang="hr-HR" dirty="0" smtClean="0"/>
              <a:t>Otvoreni pristup je temelj znanosti</a:t>
            </a:r>
            <a:endParaRPr lang="hr-HR" dirty="0"/>
          </a:p>
        </p:txBody>
      </p:sp>
      <p:sp>
        <p:nvSpPr>
          <p:cNvPr id="6" name="Text Placeholder 5"/>
          <p:cNvSpPr>
            <a:spLocks noGrp="1"/>
          </p:cNvSpPr>
          <p:nvPr>
            <p:ph type="body" sz="quarter" idx="24"/>
          </p:nvPr>
        </p:nvSpPr>
        <p:spPr/>
        <p:txBody>
          <a:bodyPr>
            <a:normAutofit fontScale="85000" lnSpcReduction="20000"/>
          </a:bodyPr>
          <a:lstStyle/>
          <a:p>
            <a:r>
              <a:rPr lang="hr-HR" dirty="0" smtClean="0"/>
              <a:t>Nova </a:t>
            </a:r>
            <a:r>
              <a:rPr lang="hr-HR" dirty="0"/>
              <a:t>se istraživanja nadovezuju na utvrđene rezultate prethodnih istraživanja.</a:t>
            </a:r>
          </a:p>
        </p:txBody>
      </p:sp>
      <p:sp>
        <p:nvSpPr>
          <p:cNvPr id="7" name="Text Placeholder 6"/>
          <p:cNvSpPr>
            <a:spLocks noGrp="1"/>
          </p:cNvSpPr>
          <p:nvPr>
            <p:ph type="body" sz="quarter" idx="25"/>
          </p:nvPr>
        </p:nvSpPr>
        <p:spPr/>
        <p:txBody>
          <a:bodyPr>
            <a:normAutofit fontScale="85000" lnSpcReduction="10000"/>
          </a:bodyPr>
          <a:lstStyle/>
          <a:p>
            <a:r>
              <a:rPr lang="hr-HR" dirty="0"/>
              <a:t>Znanost, kao institucija organizirane kritike, može stoga ispravno funkcionirati samo ako se rezultati istraživanja otvoreno učine dostupnim zajednici kako bi ih se moglo podvrgnuti testiranju i ispitivanju drugih istraživača.</a:t>
            </a:r>
          </a:p>
        </p:txBody>
      </p:sp>
    </p:spTree>
    <p:extLst>
      <p:ext uri="{BB962C8B-B14F-4D97-AF65-F5344CB8AC3E}">
        <p14:creationId xmlns:p14="http://schemas.microsoft.com/office/powerpoint/2010/main" val="266941190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1715400" y="1102290"/>
            <a:ext cx="5921291" cy="4422831"/>
          </a:xfrm>
        </p:spPr>
        <p:txBody>
          <a:bodyPr>
            <a:normAutofit/>
          </a:bodyPr>
          <a:lstStyle/>
          <a:p>
            <a:r>
              <a:rPr lang="hr-HR" dirty="0"/>
              <a:t>Lanac, gdje se nova znanstvena otkrića temelje na prethodno utvrđenim rezultatima, može optimalno funkcionirati samo ako su svi rezultati istraživanja javno dostupni znanstvenoj zajednici.</a:t>
            </a:r>
          </a:p>
        </p:txBody>
      </p:sp>
      <p:sp>
        <p:nvSpPr>
          <p:cNvPr id="13" name="Text Placeholder 12"/>
          <p:cNvSpPr>
            <a:spLocks noGrp="1"/>
          </p:cNvSpPr>
          <p:nvPr>
            <p:ph type="body" sz="quarter" idx="19"/>
          </p:nvPr>
        </p:nvSpPr>
        <p:spPr>
          <a:xfrm>
            <a:off x="9471915" y="889347"/>
            <a:ext cx="6065522" cy="4635773"/>
          </a:xfrm>
        </p:spPr>
        <p:txBody>
          <a:bodyPr>
            <a:normAutofit fontScale="92500" lnSpcReduction="10000"/>
          </a:bodyPr>
          <a:lstStyle/>
          <a:p>
            <a:r>
              <a:rPr lang="hr-HR" dirty="0" smtClean="0"/>
              <a:t>Plaćanje za pristup </a:t>
            </a:r>
            <a:r>
              <a:rPr lang="hr-HR" dirty="0"/>
              <a:t>publikacijama </a:t>
            </a:r>
            <a:r>
              <a:rPr lang="hr-HR" dirty="0" smtClean="0"/>
              <a:t>uskraćuje </a:t>
            </a:r>
            <a:r>
              <a:rPr lang="hr-HR" dirty="0"/>
              <a:t>znatan broj rezultata istraživanja </a:t>
            </a:r>
            <a:r>
              <a:rPr lang="hr-HR" dirty="0" smtClean="0"/>
              <a:t>velikom dijelu </a:t>
            </a:r>
            <a:r>
              <a:rPr lang="hr-HR" dirty="0"/>
              <a:t>znanstvene zajednice i </a:t>
            </a:r>
            <a:r>
              <a:rPr lang="hr-HR" dirty="0" smtClean="0"/>
              <a:t>društvu </a:t>
            </a:r>
            <a:r>
              <a:rPr lang="hr-HR" dirty="0"/>
              <a:t>u cjelini. To predstavlja apsolutnu anomaliju koja ometa znanstveno poduzetništvo u samim temeljima i koči njegovo prihvaćanje od strane društva.</a:t>
            </a:r>
          </a:p>
        </p:txBody>
      </p:sp>
      <p:sp>
        <p:nvSpPr>
          <p:cNvPr id="14" name="Text Placeholder 13"/>
          <p:cNvSpPr>
            <a:spLocks noGrp="1"/>
          </p:cNvSpPr>
          <p:nvPr>
            <p:ph type="body" sz="quarter" idx="20"/>
          </p:nvPr>
        </p:nvSpPr>
        <p:spPr/>
        <p:txBody>
          <a:bodyPr>
            <a:normAutofit fontScale="92500" lnSpcReduction="10000"/>
          </a:bodyPr>
          <a:lstStyle/>
          <a:p>
            <a:r>
              <a:rPr lang="hr-HR" dirty="0" smtClean="0"/>
              <a:t>Plan S</a:t>
            </a:r>
            <a:endParaRPr lang="hr-HR" dirty="0"/>
          </a:p>
        </p:txBody>
      </p:sp>
      <p:sp>
        <p:nvSpPr>
          <p:cNvPr id="12" name="Text Placeholder 11"/>
          <p:cNvSpPr>
            <a:spLocks noGrp="1"/>
          </p:cNvSpPr>
          <p:nvPr>
            <p:ph type="body" sz="quarter" idx="11"/>
          </p:nvPr>
        </p:nvSpPr>
        <p:spPr/>
        <p:txBody>
          <a:bodyPr>
            <a:normAutofit fontScale="92500" lnSpcReduction="10000"/>
          </a:bodyPr>
          <a:lstStyle/>
          <a:p>
            <a:r>
              <a:rPr lang="hr-HR" dirty="0" smtClean="0"/>
              <a:t>Plan S</a:t>
            </a:r>
            <a:endParaRPr lang="hr-HR" dirty="0"/>
          </a:p>
        </p:txBody>
      </p:sp>
      <p:sp>
        <p:nvSpPr>
          <p:cNvPr id="6" name="Footer Placeholder 5"/>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15823793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452845" y="342426"/>
            <a:ext cx="10487597" cy="5436228"/>
          </a:xfrm>
        </p:spPr>
        <p:txBody>
          <a:bodyPr>
            <a:normAutofit fontScale="92500"/>
          </a:bodyPr>
          <a:lstStyle/>
          <a:p>
            <a:r>
              <a:rPr lang="hr-HR" dirty="0" err="1"/>
              <a:t>Monetiziranje</a:t>
            </a:r>
            <a:r>
              <a:rPr lang="hr-HR" dirty="0"/>
              <a:t> pristupa novim i postojećim rezultatima istraživanja </a:t>
            </a:r>
            <a:r>
              <a:rPr lang="hr-HR" dirty="0" smtClean="0"/>
              <a:t>suprotno je </a:t>
            </a:r>
            <a:r>
              <a:rPr lang="hr-HR" dirty="0"/>
              <a:t>etosu </a:t>
            </a:r>
            <a:r>
              <a:rPr lang="hr-HR" dirty="0" smtClean="0"/>
              <a:t>znanosti.</a:t>
            </a:r>
            <a:endParaRPr lang="hr-HR" dirty="0"/>
          </a:p>
        </p:txBody>
      </p:sp>
      <p:sp>
        <p:nvSpPr>
          <p:cNvPr id="8" name="Text Placeholder 7"/>
          <p:cNvSpPr>
            <a:spLocks noGrp="1"/>
          </p:cNvSpPr>
          <p:nvPr>
            <p:ph type="body" sz="quarter" idx="11"/>
          </p:nvPr>
        </p:nvSpPr>
        <p:spPr>
          <a:xfrm>
            <a:off x="6174835" y="6661202"/>
            <a:ext cx="3851149" cy="872281"/>
          </a:xfrm>
        </p:spPr>
        <p:txBody>
          <a:bodyPr/>
          <a:lstStyle/>
          <a:p>
            <a:r>
              <a:rPr lang="hr-HR" dirty="0"/>
              <a:t>(</a:t>
            </a:r>
            <a:r>
              <a:rPr lang="hr-HR" dirty="0" err="1"/>
              <a:t>Merton</a:t>
            </a:r>
            <a:r>
              <a:rPr lang="hr-HR" dirty="0"/>
              <a:t>, 1973)</a:t>
            </a:r>
          </a:p>
        </p:txBody>
      </p:sp>
      <p:sp>
        <p:nvSpPr>
          <p:cNvPr id="6" name="Footer Placeholder 5"/>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68502747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a:bodyPr>
          <a:lstStyle/>
          <a:p>
            <a:r>
              <a:rPr lang="hr-HR" i="1" dirty="0" smtClean="0"/>
              <a:t>„N</a:t>
            </a:r>
            <a:r>
              <a:rPr lang="en-US" i="1" dirty="0" smtClean="0"/>
              <a:t>o </a:t>
            </a:r>
            <a:r>
              <a:rPr lang="en-US" i="1" dirty="0"/>
              <a:t>science should be locked behind paywalls</a:t>
            </a:r>
            <a:r>
              <a:rPr lang="en-US" i="1" dirty="0" smtClean="0"/>
              <a:t>!</a:t>
            </a:r>
            <a:r>
              <a:rPr lang="hr-HR" i="1" dirty="0" smtClean="0"/>
              <a:t>”	</a:t>
            </a:r>
            <a:endParaRPr lang="hr-HR" i="1" dirty="0"/>
          </a:p>
        </p:txBody>
      </p:sp>
      <p:sp>
        <p:nvSpPr>
          <p:cNvPr id="6" name="Text Placeholder 5"/>
          <p:cNvSpPr>
            <a:spLocks noGrp="1"/>
          </p:cNvSpPr>
          <p:nvPr>
            <p:ph type="body" sz="quarter" idx="19"/>
          </p:nvPr>
        </p:nvSpPr>
        <p:spPr/>
        <p:txBody>
          <a:bodyPr/>
          <a:lstStyle/>
          <a:p>
            <a:r>
              <a:rPr lang="hr-HR" dirty="0" smtClean="0"/>
              <a:t>Potrebno je ukinuti </a:t>
            </a:r>
            <a:r>
              <a:rPr lang="hr-HR" dirty="0"/>
              <a:t>model znanstvenog objavljivanja koji se temelji na pretplati, uključujući i njegove takozvane "hibridne" varijante. U 21. stoljeću, izdavači </a:t>
            </a:r>
            <a:r>
              <a:rPr lang="hr-HR" dirty="0" smtClean="0"/>
              <a:t>znanstvenih publikacija </a:t>
            </a:r>
            <a:r>
              <a:rPr lang="hr-HR" dirty="0"/>
              <a:t>trebali bi </a:t>
            </a:r>
            <a:r>
              <a:rPr lang="hr-HR" dirty="0" smtClean="0"/>
              <a:t>pružati usluge </a:t>
            </a:r>
            <a:r>
              <a:rPr lang="hr-HR" dirty="0"/>
              <a:t>koja će pomoći istraživačima u širenju njihovih rezultata. </a:t>
            </a:r>
            <a:r>
              <a:rPr lang="hr-HR" dirty="0" smtClean="0"/>
              <a:t>Izdavačima </a:t>
            </a:r>
            <a:r>
              <a:rPr lang="hr-HR" dirty="0"/>
              <a:t>se može platiti poštena vrijednost za usluge koje pružaju, ali znanost ne bi trebala biti zaključana iza </a:t>
            </a:r>
            <a:r>
              <a:rPr lang="hr-HR" dirty="0" smtClean="0"/>
              <a:t>zidova različitih načina naplaćivanja!</a:t>
            </a:r>
            <a:endParaRPr lang="hr-HR" dirty="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62504322"/>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smtClean="0"/>
              <a:t>Zašto?</a:t>
            </a:r>
            <a:endParaRPr lang="hr-HR" dirty="0"/>
          </a:p>
        </p:txBody>
      </p:sp>
      <p:sp>
        <p:nvSpPr>
          <p:cNvPr id="3" name="Text Placeholder 2"/>
          <p:cNvSpPr>
            <a:spLocks noGrp="1"/>
          </p:cNvSpPr>
          <p:nvPr>
            <p:ph type="body" sz="quarter" idx="11"/>
          </p:nvPr>
        </p:nvSpPr>
        <p:spPr/>
        <p:txBody>
          <a:bodyPr/>
          <a:lstStyle/>
          <a:p>
            <a:endParaRPr lang="hr-HR"/>
          </a:p>
        </p:txBody>
      </p:sp>
    </p:spTree>
    <p:extLst>
      <p:ext uri="{BB962C8B-B14F-4D97-AF65-F5344CB8AC3E}">
        <p14:creationId xmlns:p14="http://schemas.microsoft.com/office/powerpoint/2010/main" val="284985182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723899" y="1484025"/>
            <a:ext cx="13517717" cy="6883361"/>
          </a:xfrm>
        </p:spPr>
        <p:txBody>
          <a:bodyPr>
            <a:normAutofit fontScale="92500" lnSpcReduction="10000"/>
          </a:bodyPr>
          <a:lstStyle/>
          <a:p>
            <a:r>
              <a:rPr lang="hr-HR" dirty="0"/>
              <a:t>Berlinska deklaracija iz 2003. bila je snažna manifestacija znanstvene zajednice (ujedinjenih istraživača i </a:t>
            </a:r>
            <a:r>
              <a:rPr lang="hr-HR" dirty="0" smtClean="0"/>
              <a:t>financijera) </a:t>
            </a:r>
            <a:r>
              <a:rPr lang="hr-HR" dirty="0"/>
              <a:t>kako bi ponovno stekli vlasništvo nad </a:t>
            </a:r>
            <a:r>
              <a:rPr lang="hr-HR" dirty="0" smtClean="0"/>
              <a:t>rezultatima istraživanja</a:t>
            </a:r>
          </a:p>
          <a:p>
            <a:r>
              <a:rPr lang="hr-HR" dirty="0" smtClean="0"/>
              <a:t>Preporuke Europske komisije iz 2012.</a:t>
            </a:r>
          </a:p>
          <a:p>
            <a:r>
              <a:rPr lang="pl-PL" i="1" dirty="0" smtClean="0"/>
              <a:t>Science Europe</a:t>
            </a:r>
            <a:r>
              <a:rPr lang="pl-PL" dirty="0" smtClean="0"/>
              <a:t> </a:t>
            </a:r>
            <a:r>
              <a:rPr lang="pl-PL" dirty="0"/>
              <a:t>uspostavila je načela za prijelaz </a:t>
            </a:r>
            <a:r>
              <a:rPr lang="pl-PL" dirty="0" smtClean="0"/>
              <a:t>u </a:t>
            </a:r>
            <a:r>
              <a:rPr lang="pl-PL" dirty="0"/>
              <a:t>otvoreni pristup u </a:t>
            </a:r>
            <a:r>
              <a:rPr lang="pl-PL" dirty="0" smtClean="0"/>
              <a:t>2013.</a:t>
            </a:r>
          </a:p>
          <a:p>
            <a:r>
              <a:rPr lang="hr-HR" dirty="0" smtClean="0"/>
              <a:t>2016</a:t>
            </a:r>
            <a:r>
              <a:rPr lang="hr-HR" dirty="0"/>
              <a:t>. ministri znanosti i inovacija EU, okupljeni u Vijeću za konkurentnost, odlučili su da sve europske znanstvene publikacije budu </a:t>
            </a:r>
            <a:r>
              <a:rPr lang="hr-HR" dirty="0" smtClean="0"/>
              <a:t>dostupne u otvorenom pristupu </a:t>
            </a:r>
            <a:r>
              <a:rPr lang="hr-HR" dirty="0"/>
              <a:t>do 2020. </a:t>
            </a:r>
            <a:r>
              <a:rPr lang="hr-HR" dirty="0" smtClean="0"/>
              <a:t>godine</a:t>
            </a:r>
          </a:p>
          <a:p>
            <a:r>
              <a:rPr lang="hr-HR" dirty="0" smtClean="0"/>
              <a:t>preporuke Europske komisije iz 2018.</a:t>
            </a:r>
            <a:endParaRPr lang="hr-HR" dirty="0"/>
          </a:p>
        </p:txBody>
      </p:sp>
      <p:sp>
        <p:nvSpPr>
          <p:cNvPr id="5" name="Text Placeholder 4"/>
          <p:cNvSpPr>
            <a:spLocks noGrp="1"/>
          </p:cNvSpPr>
          <p:nvPr>
            <p:ph type="body" sz="quarter" idx="21"/>
          </p:nvPr>
        </p:nvSpPr>
        <p:spPr/>
        <p:txBody>
          <a:bodyPr>
            <a:normAutofit fontScale="85000" lnSpcReduction="20000"/>
          </a:bodyPr>
          <a:lstStyle/>
          <a:p>
            <a:r>
              <a:rPr lang="hr-HR" dirty="0" smtClean="0"/>
              <a:t>„Istraživači </a:t>
            </a:r>
            <a:r>
              <a:rPr lang="hr-HR" dirty="0"/>
              <a:t>i financijeri istraživanja imaju zajedničku dužnost brige za sustav znanosti u cjelini</a:t>
            </a:r>
            <a:r>
              <a:rPr lang="hr-HR" dirty="0" smtClean="0"/>
              <a:t>.”</a:t>
            </a:r>
            <a:endParaRPr lang="hr-HR" dirty="0"/>
          </a:p>
        </p:txBody>
      </p:sp>
      <p:sp>
        <p:nvSpPr>
          <p:cNvPr id="6" name="TextBox 5"/>
          <p:cNvSpPr txBox="1"/>
          <p:nvPr/>
        </p:nvSpPr>
        <p:spPr>
          <a:xfrm rot="20683866">
            <a:off x="3569918" y="3859328"/>
            <a:ext cx="8730641" cy="1450397"/>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hr-HR" sz="4400" b="1" i="0" u="none" strike="noStrike" cap="none" spc="0" normalizeH="0" baseline="0" dirty="0" smtClean="0">
                <a:ln>
                  <a:noFill/>
                </a:ln>
                <a:solidFill>
                  <a:schemeClr val="bg1"/>
                </a:solidFill>
                <a:effectLst>
                  <a:outerShdw blurRad="38100" dist="38100" dir="2700000" algn="tl">
                    <a:srgbClr val="000000">
                      <a:alpha val="43137"/>
                    </a:srgbClr>
                  </a:outerShdw>
                </a:effectLst>
                <a:uFillTx/>
                <a:latin typeface="+mn-lt"/>
                <a:ea typeface="+mn-ea"/>
                <a:cs typeface="+mn-cs"/>
                <a:sym typeface="Helvetica Light"/>
              </a:rPr>
              <a:t>UKUPNI</a:t>
            </a:r>
            <a:r>
              <a:rPr kumimoji="0" lang="hr-HR" sz="4400" b="1" i="0" u="none" strike="noStrike" cap="none" spc="0" normalizeH="0" dirty="0" smtClean="0">
                <a:ln>
                  <a:noFill/>
                </a:ln>
                <a:solidFill>
                  <a:schemeClr val="bg1"/>
                </a:solidFill>
                <a:effectLst>
                  <a:outerShdw blurRad="38100" dist="38100" dir="2700000" algn="tl">
                    <a:srgbClr val="000000">
                      <a:alpha val="43137"/>
                    </a:srgbClr>
                  </a:outerShdw>
                </a:effectLst>
                <a:uFillTx/>
                <a:latin typeface="+mn-lt"/>
                <a:ea typeface="+mn-ea"/>
                <a:cs typeface="+mn-cs"/>
                <a:sym typeface="Helvetica Light"/>
              </a:rPr>
              <a:t> NAPREDAK VRLO SPOR!</a:t>
            </a:r>
            <a:endParaRPr kumimoji="0" lang="hr-HR" sz="4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ea typeface="+mn-ea"/>
              <a:cs typeface="+mn-cs"/>
              <a:sym typeface="Helvetica Light"/>
            </a:endParaRPr>
          </a:p>
        </p:txBody>
      </p:sp>
    </p:spTree>
    <p:extLst>
      <p:ext uri="{BB962C8B-B14F-4D97-AF65-F5344CB8AC3E}">
        <p14:creationId xmlns:p14="http://schemas.microsoft.com/office/powerpoint/2010/main" val="3580434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2"/>
          </p:nvPr>
        </p:nvSpPr>
        <p:spPr/>
        <p:txBody>
          <a:bodyPr>
            <a:normAutofit fontScale="85000" lnSpcReduction="10000"/>
          </a:bodyPr>
          <a:lstStyle/>
          <a:p>
            <a:r>
              <a:rPr lang="hr-HR" dirty="0"/>
              <a:t>Kao </a:t>
            </a:r>
            <a:r>
              <a:rPr lang="hr-HR" dirty="0" smtClean="0"/>
              <a:t>glavni javni financijeri </a:t>
            </a:r>
            <a:r>
              <a:rPr lang="hr-HR" dirty="0"/>
              <a:t>istraživanja u Europi, dužni smo brinuti se za dobro funkcioniranje znanstvenog sustava (čiji smo dio), kao i za fiducijarnu odgovornost za pravilno korištenje javnih sredstava kojima nam je </a:t>
            </a:r>
            <a:r>
              <a:rPr lang="hr-HR" dirty="0" smtClean="0"/>
              <a:t>povjerena.</a:t>
            </a:r>
            <a:endParaRPr lang="hr-HR" dirty="0"/>
          </a:p>
        </p:txBody>
      </p:sp>
      <p:sp>
        <p:nvSpPr>
          <p:cNvPr id="6" name="Text Placeholder 5"/>
          <p:cNvSpPr>
            <a:spLocks noGrp="1"/>
          </p:cNvSpPr>
          <p:nvPr>
            <p:ph type="body" sz="quarter" idx="23"/>
          </p:nvPr>
        </p:nvSpPr>
        <p:spPr/>
        <p:txBody>
          <a:bodyPr>
            <a:normAutofit fontScale="85000" lnSpcReduction="20000"/>
          </a:bodyPr>
          <a:lstStyle/>
          <a:p>
            <a:r>
              <a:rPr lang="hr-HR" dirty="0" smtClean="0"/>
              <a:t>Odlučan korak prema ostvarivanju potpunog otvorenog pristupa treba poduzeti ODMAH</a:t>
            </a:r>
            <a:endParaRPr lang="hr-HR" dirty="0"/>
          </a:p>
        </p:txBody>
      </p:sp>
      <p:sp>
        <p:nvSpPr>
          <p:cNvPr id="7" name="Text Placeholder 6"/>
          <p:cNvSpPr>
            <a:spLocks noGrp="1"/>
          </p:cNvSpPr>
          <p:nvPr>
            <p:ph type="body" sz="quarter" idx="24"/>
          </p:nvPr>
        </p:nvSpPr>
        <p:spPr>
          <a:xfrm>
            <a:off x="7824651" y="4847967"/>
            <a:ext cx="8268789" cy="1888760"/>
          </a:xfrm>
        </p:spPr>
        <p:txBody>
          <a:bodyPr>
            <a:normAutofit fontScale="70000" lnSpcReduction="20000"/>
          </a:bodyPr>
          <a:lstStyle/>
          <a:p>
            <a:r>
              <a:rPr lang="hr-HR" dirty="0"/>
              <a:t>P</a:t>
            </a:r>
            <a:r>
              <a:rPr lang="hr-HR" dirty="0" smtClean="0"/>
              <a:t>ristup </a:t>
            </a:r>
            <a:r>
              <a:rPr lang="hr-HR" dirty="0"/>
              <a:t>istraživačkim publikacijama koje se generiraju putem </a:t>
            </a:r>
            <a:r>
              <a:rPr lang="hr-HR" dirty="0" smtClean="0"/>
              <a:t>javnih istraživačkih </a:t>
            </a:r>
            <a:r>
              <a:rPr lang="hr-HR" dirty="0"/>
              <a:t>potpora </a:t>
            </a:r>
            <a:r>
              <a:rPr lang="hr-HR" dirty="0" smtClean="0"/>
              <a:t>mora biti </a:t>
            </a:r>
            <a:r>
              <a:rPr lang="hr-HR" dirty="0"/>
              <a:t>u potpunosti i odmah </a:t>
            </a:r>
            <a:r>
              <a:rPr lang="hr-HR" dirty="0" smtClean="0"/>
              <a:t>otvoren </a:t>
            </a:r>
            <a:r>
              <a:rPr lang="hr-HR" dirty="0"/>
              <a:t>i ne </a:t>
            </a:r>
            <a:r>
              <a:rPr lang="hr-HR" dirty="0" smtClean="0"/>
              <a:t>može </a:t>
            </a:r>
            <a:r>
              <a:rPr lang="hr-HR" dirty="0"/>
              <a:t>biti </a:t>
            </a:r>
            <a:r>
              <a:rPr lang="hr-HR" dirty="0" err="1"/>
              <a:t>monetiziran</a:t>
            </a:r>
            <a:r>
              <a:rPr lang="hr-HR" dirty="0"/>
              <a:t> na bilo koji način.</a:t>
            </a:r>
          </a:p>
        </p:txBody>
      </p:sp>
      <p:sp>
        <p:nvSpPr>
          <p:cNvPr id="8" name="Text Placeholder 7"/>
          <p:cNvSpPr>
            <a:spLocks noGrp="1"/>
          </p:cNvSpPr>
          <p:nvPr>
            <p:ph type="body" sz="quarter" idx="25"/>
          </p:nvPr>
        </p:nvSpPr>
        <p:spPr/>
        <p:txBody>
          <a:bodyPr>
            <a:normAutofit fontScale="70000" lnSpcReduction="20000"/>
          </a:bodyPr>
          <a:lstStyle/>
          <a:p>
            <a:r>
              <a:rPr lang="hr-HR" dirty="0"/>
              <a:t>Budući da </a:t>
            </a:r>
            <a:r>
              <a:rPr lang="hr-HR" dirty="0" smtClean="0"/>
              <a:t>sveučilišni </a:t>
            </a:r>
            <a:r>
              <a:rPr lang="hr-HR" dirty="0"/>
              <a:t>i </a:t>
            </a:r>
            <a:r>
              <a:rPr lang="hr-HR" dirty="0" smtClean="0"/>
              <a:t>knjižničarski </a:t>
            </a:r>
            <a:r>
              <a:rPr lang="hr-HR" dirty="0"/>
              <a:t>pregovarački timovi u nekoliko zemalja (npr. Njemačka, Francuska, </a:t>
            </a:r>
            <a:r>
              <a:rPr lang="hr-HR" dirty="0" smtClean="0"/>
              <a:t>Švedska, Austrija) </a:t>
            </a:r>
            <a:r>
              <a:rPr lang="hr-HR" dirty="0"/>
              <a:t>bore za sklapanje sporazuma s velikim izdavačkim kućama, smatramo da bi odlučujući korak prema realizaciji otvorenog pristupa i potpunoj eliminaciji </a:t>
            </a:r>
            <a:r>
              <a:rPr lang="hr-HR" dirty="0" smtClean="0"/>
              <a:t>naplaćivanja pretplata u </a:t>
            </a:r>
            <a:r>
              <a:rPr lang="hr-HR" dirty="0"/>
              <a:t>znanosti trebalo biti sada.</a:t>
            </a: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57220735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20000"/>
          </a:bodyPr>
          <a:lstStyle/>
          <a:p>
            <a:pPr marL="176213" indent="-176213">
              <a:spcAft>
                <a:spcPts val="600"/>
              </a:spcAft>
            </a:pPr>
            <a:r>
              <a:rPr lang="hr-HR" dirty="0">
                <a:latin typeface="Calibri" pitchFamily="34" charset="0"/>
              </a:rPr>
              <a:t>postavljanje važnih pitanja, prepoznavanje ključnih problema, jasno oblikovanje pitanja</a:t>
            </a:r>
          </a:p>
          <a:p>
            <a:pPr marL="176213" indent="-176213">
              <a:spcAft>
                <a:spcPts val="600"/>
              </a:spcAft>
            </a:pPr>
            <a:r>
              <a:rPr lang="hr-HR" dirty="0">
                <a:latin typeface="Calibri" pitchFamily="34" charset="0"/>
              </a:rPr>
              <a:t> </a:t>
            </a:r>
            <a:r>
              <a:rPr lang="hr-HR" dirty="0" smtClean="0">
                <a:latin typeface="Calibri" pitchFamily="34" charset="0"/>
              </a:rPr>
              <a:t>prikupljanje, obrada </a:t>
            </a:r>
            <a:r>
              <a:rPr lang="hr-HR" dirty="0">
                <a:latin typeface="Calibri" pitchFamily="34" charset="0"/>
              </a:rPr>
              <a:t>i procjena prikupljenih informacija, njihovo učinkovito tumačenje</a:t>
            </a:r>
          </a:p>
          <a:p>
            <a:pPr marL="176213" indent="-176213">
              <a:spcAft>
                <a:spcPts val="600"/>
              </a:spcAft>
            </a:pPr>
            <a:r>
              <a:rPr lang="hr-HR" dirty="0">
                <a:latin typeface="Calibri" pitchFamily="34" charset="0"/>
              </a:rPr>
              <a:t> donošenje pravilnih zaključaka i rješenja, njihovo testiranje prema relevantnim kriterijima i standardima</a:t>
            </a:r>
          </a:p>
          <a:p>
            <a:pPr marL="176213" indent="-176213">
              <a:spcAft>
                <a:spcPts val="600"/>
              </a:spcAft>
            </a:pPr>
            <a:r>
              <a:rPr lang="hr-HR" dirty="0">
                <a:latin typeface="Calibri" pitchFamily="34" charset="0"/>
              </a:rPr>
              <a:t> pristup problemima otvorenog uma</a:t>
            </a:r>
          </a:p>
          <a:p>
            <a:pPr marL="176213" indent="-176213">
              <a:spcAft>
                <a:spcPts val="600"/>
              </a:spcAft>
            </a:pPr>
            <a:r>
              <a:rPr lang="hr-HR" dirty="0">
                <a:latin typeface="Calibri" pitchFamily="34" charset="0"/>
              </a:rPr>
              <a:t> učinkovito komuniciranje s  drugima s ciljem rješavanja problema</a:t>
            </a:r>
          </a:p>
          <a:p>
            <a:pPr marL="176213" indent="-176213">
              <a:spcAft>
                <a:spcPts val="600"/>
              </a:spcAft>
            </a:pPr>
            <a:r>
              <a:rPr lang="hr-HR" sz="4800" dirty="0">
                <a:solidFill>
                  <a:srgbClr val="FF0000"/>
                </a:solidFill>
                <a:latin typeface="Calibri" pitchFamily="34" charset="0"/>
              </a:rPr>
              <a:t>KONTROLIRAN, RIGOROZAN, SISTEMATIČAN, VALJAN I PROVJERLJIV, EMPIRIJSKI, KRITIČAN</a:t>
            </a:r>
          </a:p>
          <a:p>
            <a:endParaRPr lang="hr-HR" dirty="0"/>
          </a:p>
        </p:txBody>
      </p:sp>
      <p:sp>
        <p:nvSpPr>
          <p:cNvPr id="6" name="Text Placeholder 5"/>
          <p:cNvSpPr>
            <a:spLocks noGrp="1"/>
          </p:cNvSpPr>
          <p:nvPr>
            <p:ph type="body" sz="quarter" idx="21"/>
          </p:nvPr>
        </p:nvSpPr>
        <p:spPr/>
        <p:txBody>
          <a:bodyPr/>
          <a:lstStyle/>
          <a:p>
            <a:r>
              <a:rPr lang="hr-HR" dirty="0">
                <a:solidFill>
                  <a:srgbClr val="0070C0"/>
                </a:solidFill>
                <a:latin typeface="Calibri" pitchFamily="34" charset="0"/>
              </a:rPr>
              <a:t>Odlike znanstvenog </a:t>
            </a:r>
            <a:r>
              <a:rPr lang="hr-HR" dirty="0" smtClean="0">
                <a:solidFill>
                  <a:srgbClr val="0070C0"/>
                </a:solidFill>
                <a:latin typeface="Calibri" pitchFamily="34" charset="0"/>
              </a:rPr>
              <a:t>rada</a:t>
            </a:r>
            <a:endParaRPr lang="hr-HR" dirty="0">
              <a:solidFill>
                <a:srgbClr val="0070C0"/>
              </a:solidFill>
              <a:latin typeface="Calibri" pitchFamily="34" charset="0"/>
            </a:endParaRP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
        <p:nvSpPr>
          <p:cNvPr id="8" name="TextBox 7"/>
          <p:cNvSpPr txBox="1"/>
          <p:nvPr/>
        </p:nvSpPr>
        <p:spPr>
          <a:xfrm rot="20067237">
            <a:off x="4506025" y="3270276"/>
            <a:ext cx="6588554" cy="1569660"/>
          </a:xfrm>
          <a:prstGeom prst="rect">
            <a:avLst/>
          </a:prstGeom>
          <a:solidFill>
            <a:srgbClr val="FFC000"/>
          </a:solidFill>
        </p:spPr>
        <p:txBody>
          <a:bodyPr wrap="square" rtlCol="0">
            <a:spAutoFit/>
          </a:bodyPr>
          <a:lstStyle/>
          <a:p>
            <a:pPr algn="ctr"/>
            <a:r>
              <a:rPr lang="hr-HR" dirty="0" smtClean="0"/>
              <a:t>RECENZIJSKI POSTUPAK</a:t>
            </a:r>
          </a:p>
          <a:p>
            <a:pPr algn="ctr"/>
            <a:r>
              <a:rPr lang="hr-HR" dirty="0" smtClean="0"/>
              <a:t>PONOVLJIVOST</a:t>
            </a:r>
          </a:p>
          <a:p>
            <a:pPr algn="ctr"/>
            <a:r>
              <a:rPr lang="hr-HR" dirty="0" smtClean="0"/>
              <a:t>UPOTREBLJIVOST</a:t>
            </a:r>
            <a:endParaRPr lang="hr-HR" dirty="0"/>
          </a:p>
        </p:txBody>
      </p:sp>
    </p:spTree>
    <p:extLst>
      <p:ext uri="{BB962C8B-B14F-4D97-AF65-F5344CB8AC3E}">
        <p14:creationId xmlns:p14="http://schemas.microsoft.com/office/powerpoint/2010/main" val="288431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hr-HR" dirty="0" smtClean="0"/>
              <a:t>Zašto?</a:t>
            </a:r>
            <a:endParaRPr lang="hr-HR" dirty="0"/>
          </a:p>
        </p:txBody>
      </p:sp>
      <p:sp>
        <p:nvSpPr>
          <p:cNvPr id="3" name="Text Placeholder 2"/>
          <p:cNvSpPr>
            <a:spLocks noGrp="1"/>
          </p:cNvSpPr>
          <p:nvPr>
            <p:ph type="body" sz="quarter" idx="11"/>
          </p:nvPr>
        </p:nvSpPr>
        <p:spPr/>
        <p:txBody>
          <a:bodyPr/>
          <a:lstStyle/>
          <a:p>
            <a:endParaRPr lang="hr-HR"/>
          </a:p>
        </p:txBody>
      </p:sp>
    </p:spTree>
    <p:extLst>
      <p:ext uri="{BB962C8B-B14F-4D97-AF65-F5344CB8AC3E}">
        <p14:creationId xmlns:p14="http://schemas.microsoft.com/office/powerpoint/2010/main" val="190559802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a:bodyPr>
          <a:lstStyle/>
          <a:p>
            <a:r>
              <a:rPr lang="hr-HR" dirty="0"/>
              <a:t>Svjesni smo da istraživačima treba dati maksimalnu slobodu izbora odgovarajućeg mjesta za objavljivanje svojih rezultata i da u nekim jurisdikcijama ta sloboda može biti regulirana pravnom ili ustavnom zaštitom. </a:t>
            </a:r>
          </a:p>
          <a:p>
            <a:endParaRPr lang="hr-HR" dirty="0"/>
          </a:p>
        </p:txBody>
      </p:sp>
      <p:sp>
        <p:nvSpPr>
          <p:cNvPr id="6" name="Text Placeholder 5"/>
          <p:cNvSpPr>
            <a:spLocks noGrp="1"/>
          </p:cNvSpPr>
          <p:nvPr>
            <p:ph type="body" sz="quarter" idx="19"/>
          </p:nvPr>
        </p:nvSpPr>
        <p:spPr>
          <a:xfrm>
            <a:off x="9450210" y="1407452"/>
            <a:ext cx="5554689" cy="3925164"/>
          </a:xfrm>
        </p:spPr>
        <p:txBody>
          <a:bodyPr>
            <a:normAutofit fontScale="92500" lnSpcReduction="10000"/>
          </a:bodyPr>
          <a:lstStyle/>
          <a:p>
            <a:r>
              <a:rPr lang="hr-HR" dirty="0"/>
              <a:t>Međutim, naša je zajednička dužnost brige za znanstveni sustav u cjelini, a istraživači moraju shvatiti da čine veliku štetu instituciji znanosti ako nastave izvješćivati ​​o svojim ishodima u publikacijama koje će biti zatvorene iza sustava naplaćivanja.</a:t>
            </a:r>
          </a:p>
        </p:txBody>
      </p:sp>
      <p:sp>
        <p:nvSpPr>
          <p:cNvPr id="7" name="Text Placeholder 6"/>
          <p:cNvSpPr>
            <a:spLocks noGrp="1"/>
          </p:cNvSpPr>
          <p:nvPr>
            <p:ph type="body" sz="quarter" idx="20"/>
          </p:nvPr>
        </p:nvSpPr>
        <p:spPr/>
        <p:txBody>
          <a:bodyPr>
            <a:normAutofit fontScale="92500" lnSpcReduction="10000"/>
          </a:bodyPr>
          <a:lstStyle/>
          <a:p>
            <a:r>
              <a:rPr lang="hr-HR" dirty="0" smtClean="0"/>
              <a:t>Plan S</a:t>
            </a:r>
            <a:endParaRPr lang="hr-HR" dirty="0"/>
          </a:p>
        </p:txBody>
      </p:sp>
      <p:sp>
        <p:nvSpPr>
          <p:cNvPr id="5" name="Text Placeholder 4"/>
          <p:cNvSpPr>
            <a:spLocks noGrp="1"/>
          </p:cNvSpPr>
          <p:nvPr>
            <p:ph type="body" sz="quarter" idx="11"/>
          </p:nvPr>
        </p:nvSpPr>
        <p:spPr/>
        <p:txBody>
          <a:bodyPr>
            <a:normAutofit fontScale="92500" lnSpcReduction="10000"/>
          </a:bodyPr>
          <a:lstStyle/>
          <a:p>
            <a:r>
              <a:rPr lang="hr-HR" dirty="0" smtClean="0"/>
              <a:t>Plan S</a:t>
            </a:r>
            <a:endParaRPr lang="hr-HR" dirty="0"/>
          </a:p>
        </p:txBody>
      </p:sp>
    </p:spTree>
    <p:extLst>
      <p:ext uri="{BB962C8B-B14F-4D97-AF65-F5344CB8AC3E}">
        <p14:creationId xmlns:p14="http://schemas.microsoft.com/office/powerpoint/2010/main" val="37031201"/>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2"/>
          </p:nvPr>
        </p:nvSpPr>
        <p:spPr/>
        <p:txBody>
          <a:bodyPr>
            <a:normAutofit fontScale="85000" lnSpcReduction="20000"/>
          </a:bodyPr>
          <a:lstStyle/>
          <a:p>
            <a:r>
              <a:rPr lang="hr-HR" dirty="0"/>
              <a:t>Model znanstvenog objavljivanja koji se temelji na pretplati pojavio se u određenom trenutku u povijesti znanosti, kada su istraživački radovi zahtijevali opsežno slaganje slogova, </a:t>
            </a:r>
            <a:r>
              <a:rPr lang="hr-HR" dirty="0" smtClean="0"/>
              <a:t>prijelom stranica, </a:t>
            </a:r>
            <a:r>
              <a:rPr lang="hr-HR" dirty="0"/>
              <a:t>tisak i kada je </a:t>
            </a:r>
            <a:r>
              <a:rPr lang="hr-HR" dirty="0" smtClean="0"/>
              <a:t>bilo potrebno distribuirati tiskane </a:t>
            </a:r>
            <a:r>
              <a:rPr lang="hr-HR" dirty="0"/>
              <a:t>kopije časopisa širom svijeta.</a:t>
            </a:r>
          </a:p>
        </p:txBody>
      </p:sp>
      <p:sp>
        <p:nvSpPr>
          <p:cNvPr id="6" name="Text Placeholder 5"/>
          <p:cNvSpPr>
            <a:spLocks noGrp="1"/>
          </p:cNvSpPr>
          <p:nvPr>
            <p:ph type="body" sz="quarter" idx="23"/>
          </p:nvPr>
        </p:nvSpPr>
        <p:spPr/>
        <p:txBody>
          <a:bodyPr>
            <a:normAutofit fontScale="70000" lnSpcReduction="20000"/>
          </a:bodyPr>
          <a:lstStyle/>
          <a:p>
            <a:r>
              <a:rPr lang="hr-HR" dirty="0" smtClean="0"/>
              <a:t>Pogrešni sustav </a:t>
            </a:r>
            <a:r>
              <a:rPr lang="hr-HR" dirty="0"/>
              <a:t>nagrađivanja koji stavlja naglasak na pogrešne pokazatelje </a:t>
            </a:r>
            <a:r>
              <a:rPr lang="hr-HR" dirty="0" smtClean="0"/>
              <a:t/>
            </a:r>
            <a:br>
              <a:rPr lang="hr-HR" dirty="0" smtClean="0"/>
            </a:br>
            <a:r>
              <a:rPr lang="hr-HR" dirty="0" smtClean="0"/>
              <a:t>(</a:t>
            </a:r>
            <a:r>
              <a:rPr lang="hr-HR" dirty="0"/>
              <a:t>npr. </a:t>
            </a:r>
            <a:r>
              <a:rPr lang="hr-HR" dirty="0" smtClean="0"/>
              <a:t>čimbenik </a:t>
            </a:r>
            <a:r>
              <a:rPr lang="hr-HR" dirty="0"/>
              <a:t>utjecaja časopisa</a:t>
            </a:r>
            <a:r>
              <a:rPr lang="hr-HR" dirty="0" smtClean="0"/>
              <a:t>).</a:t>
            </a:r>
            <a:endParaRPr lang="hr-HR" dirty="0"/>
          </a:p>
        </p:txBody>
      </p:sp>
      <p:sp>
        <p:nvSpPr>
          <p:cNvPr id="7" name="Text Placeholder 6"/>
          <p:cNvSpPr>
            <a:spLocks noGrp="1"/>
          </p:cNvSpPr>
          <p:nvPr>
            <p:ph type="body" sz="quarter" idx="24"/>
          </p:nvPr>
        </p:nvSpPr>
        <p:spPr/>
        <p:txBody>
          <a:bodyPr>
            <a:normAutofit fontScale="70000" lnSpcReduction="20000"/>
          </a:bodyPr>
          <a:lstStyle/>
          <a:p>
            <a:r>
              <a:rPr lang="hr-HR" dirty="0" smtClean="0"/>
              <a:t>Temeljito preispitivanje sustava </a:t>
            </a:r>
            <a:r>
              <a:rPr lang="hr-HR" dirty="0"/>
              <a:t>poticaja i nagrađivanja </a:t>
            </a:r>
            <a:r>
              <a:rPr lang="hr-HR" dirty="0" smtClean="0"/>
              <a:t>u znanosti</a:t>
            </a:r>
            <a:r>
              <a:rPr lang="hr-HR" dirty="0"/>
              <a:t>, koristeći </a:t>
            </a:r>
            <a:r>
              <a:rPr lang="hr-HR" dirty="0" smtClean="0"/>
              <a:t>kao početnu </a:t>
            </a:r>
            <a:r>
              <a:rPr lang="hr-HR" dirty="0"/>
              <a:t>točku </a:t>
            </a:r>
            <a:r>
              <a:rPr lang="hr-HR" dirty="0" smtClean="0"/>
              <a:t>San Francisco deklaraciju o prosudbi u znanosti (DORA).</a:t>
            </a:r>
            <a:endParaRPr lang="hr-HR" dirty="0"/>
          </a:p>
        </p:txBody>
      </p:sp>
      <p:sp>
        <p:nvSpPr>
          <p:cNvPr id="8" name="Text Placeholder 7"/>
          <p:cNvSpPr>
            <a:spLocks noGrp="1"/>
          </p:cNvSpPr>
          <p:nvPr>
            <p:ph type="body" sz="quarter" idx="25"/>
          </p:nvPr>
        </p:nvSpPr>
        <p:spPr/>
        <p:txBody>
          <a:bodyPr>
            <a:normAutofit fontScale="70000" lnSpcReduction="20000"/>
          </a:bodyPr>
          <a:lstStyle/>
          <a:p>
            <a:r>
              <a:rPr lang="hr-HR" dirty="0" smtClean="0"/>
              <a:t>U prijelazu od tiskanog prema digitalnom, </a:t>
            </a:r>
            <a:r>
              <a:rPr lang="hr-HR" dirty="0"/>
              <a:t>proces izdavanja još uvijek treba usluge, ali su distribucijski kanali potpuno transformirani. Ne postoji valjani razlog za održavanje bilo kakvog poslovnog modela temeljenog na pretplati za znanstveno izdavaštvo u digitalnom svijetu, gdje diseminacija </a:t>
            </a:r>
            <a:r>
              <a:rPr lang="hr-HR" dirty="0" smtClean="0"/>
              <a:t>putem otvorenog pristupa </a:t>
            </a:r>
            <a:r>
              <a:rPr lang="hr-HR" dirty="0"/>
              <a:t>maksimizira utjecaj, vidljivost i učinkovitost cijelog istraživačkog procesa. </a:t>
            </a: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73819643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hr-HR" dirty="0" smtClean="0"/>
              <a:t>Europski otvoreni istraživački oblak</a:t>
            </a:r>
            <a:endParaRPr lang="hr-HR" dirty="0"/>
          </a:p>
        </p:txBody>
      </p:sp>
      <p:sp>
        <p:nvSpPr>
          <p:cNvPr id="8" name="Text Placeholder 7"/>
          <p:cNvSpPr>
            <a:spLocks noGrp="1"/>
          </p:cNvSpPr>
          <p:nvPr>
            <p:ph type="body" sz="quarter" idx="11"/>
          </p:nvPr>
        </p:nvSpPr>
        <p:spPr/>
        <p:txBody>
          <a:bodyPr/>
          <a:lstStyle/>
          <a:p>
            <a:r>
              <a:rPr lang="hr-HR" dirty="0" smtClean="0"/>
              <a:t>EOSC</a:t>
            </a:r>
            <a:endParaRPr lang="hr-HR" dirty="0"/>
          </a:p>
        </p:txBody>
      </p:sp>
      <p:sp>
        <p:nvSpPr>
          <p:cNvPr id="6" name="Footer Placeholder 5"/>
          <p:cNvSpPr>
            <a:spLocks noGrp="1"/>
          </p:cNvSpPr>
          <p:nvPr>
            <p:ph type="ftr" sz="quarter" idx="4294967295"/>
          </p:nvPr>
        </p:nvSpPr>
        <p:spPr>
          <a:xfrm>
            <a:off x="7966075" y="8415338"/>
            <a:ext cx="8289925" cy="376237"/>
          </a:xfrm>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47434312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6881707" y="2709335"/>
            <a:ext cx="7007860" cy="27051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120000" tIns="60000" rIns="120000" bIns="60000" compatLnSpc="0"/>
          <a:lstStyle/>
          <a:p>
            <a:pPr marL="357708" indent="2117" algn="just">
              <a:spcBef>
                <a:spcPts val="960"/>
              </a:spcBef>
              <a:defRPr/>
            </a:pPr>
            <a:r>
              <a:rPr lang="en-GB" dirty="0">
                <a:latin typeface="EC Square Sans Pro Light" panose="020B0506000000020004" pitchFamily="34" charset="0"/>
              </a:rPr>
              <a:t>"</a:t>
            </a:r>
            <a:r>
              <a:rPr lang="en-GB" dirty="0">
                <a:cs typeface="Arial" panose="020B0604020202020204" pitchFamily="34" charset="0"/>
              </a:rPr>
              <a:t>Europe's final transition must be one from fragmented data sets to an integrated European Open Science Cloud. </a:t>
            </a:r>
          </a:p>
          <a:p>
            <a:pPr marL="357708" indent="2117" algn="just">
              <a:spcBef>
                <a:spcPts val="960"/>
              </a:spcBef>
              <a:defRPr/>
            </a:pPr>
            <a:r>
              <a:rPr lang="en-GB" dirty="0">
                <a:cs typeface="Arial" panose="020B0604020202020204" pitchFamily="34" charset="0"/>
              </a:rPr>
              <a:t>By 2020, we want all European researchers to be able to deposit, access and analyse European scientific data through a European Open Science Cloud…"</a:t>
            </a:r>
            <a:endParaRPr lang="en-GB" dirty="0">
              <a:ea typeface="Microsoft YaHei" pitchFamily="2"/>
              <a:cs typeface="Arial" panose="020B0604020202020204" pitchFamily="34" charset="0"/>
            </a:endParaRPr>
          </a:p>
        </p:txBody>
      </p:sp>
      <p:sp>
        <p:nvSpPr>
          <p:cNvPr id="87043" name="Title 1"/>
          <p:cNvSpPr txBox="1">
            <a:spLocks/>
          </p:cNvSpPr>
          <p:nvPr/>
        </p:nvSpPr>
        <p:spPr bwMode="auto">
          <a:xfrm>
            <a:off x="2307167" y="619127"/>
            <a:ext cx="11582400" cy="93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000" tIns="60000" rIns="120000" bIns="60000"/>
          <a:lstStyle>
            <a:lvl1pPr marL="3587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Pct val="45000"/>
              <a:buFont typeface="StarSymbol"/>
              <a:buNone/>
            </a:pPr>
            <a:r>
              <a:rPr lang="hr-HR" altLang="en-US" sz="4267" b="1" i="0" dirty="0">
                <a:solidFill>
                  <a:schemeClr val="tx1"/>
                </a:solidFill>
                <a:latin typeface="Arial" panose="020B0604020202020204" pitchFamily="34" charset="0"/>
                <a:ea typeface="Verdana" panose="020B0604030504040204" pitchFamily="34" charset="0"/>
                <a:cs typeface="Arial" panose="020B0604020202020204" pitchFamily="34" charset="0"/>
              </a:rPr>
              <a:t>Vizija</a:t>
            </a:r>
            <a:r>
              <a:rPr lang="en-GB" altLang="en-US" sz="4267" b="1" i="0" dirty="0">
                <a:solidFill>
                  <a:schemeClr val="tx1"/>
                </a:solidFill>
                <a:latin typeface="Arial" panose="020B0604020202020204" pitchFamily="34" charset="0"/>
                <a:ea typeface="Verdana" panose="020B0604030504040204" pitchFamily="34" charset="0"/>
                <a:cs typeface="Arial" panose="020B0604020202020204" pitchFamily="34" charset="0"/>
              </a:rPr>
              <a:t> EOSC</a:t>
            </a:r>
            <a:r>
              <a:rPr lang="hr-HR" altLang="en-US" sz="4267" b="1" i="0" dirty="0">
                <a:solidFill>
                  <a:schemeClr val="tx1"/>
                </a:solidFill>
                <a:latin typeface="Arial" panose="020B0604020202020204" pitchFamily="34" charset="0"/>
                <a:ea typeface="Verdana" panose="020B0604030504040204" pitchFamily="34" charset="0"/>
                <a:cs typeface="Arial" panose="020B0604020202020204" pitchFamily="34" charset="0"/>
              </a:rPr>
              <a:t>-a povjerenika za znanost EK</a:t>
            </a:r>
            <a:endParaRPr lang="en-GB" altLang="en-US" sz="4267" b="1" i="0" dirty="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2" name="Rectangle 1"/>
          <p:cNvSpPr/>
          <p:nvPr/>
        </p:nvSpPr>
        <p:spPr>
          <a:xfrm>
            <a:off x="2510367" y="7451732"/>
            <a:ext cx="11379200" cy="954107"/>
          </a:xfrm>
          <a:prstGeom prst="rect">
            <a:avLst/>
          </a:prstGeom>
        </p:spPr>
        <p:txBody>
          <a:bodyPr>
            <a:spAutoFit/>
          </a:bodyPr>
          <a:lstStyle/>
          <a:p>
            <a:pPr algn="ctr" eaLnBrk="1" hangingPunct="1">
              <a:defRPr/>
            </a:pPr>
            <a:r>
              <a:rPr lang="en-GB" sz="2800" dirty="0">
                <a:solidFill>
                  <a:schemeClr val="tx1">
                    <a:lumMod val="50000"/>
                    <a:lumOff val="50000"/>
                  </a:schemeClr>
                </a:solidFill>
                <a:cs typeface="Arial" panose="020B0604020202020204" pitchFamily="34" charset="0"/>
              </a:rPr>
              <a:t>Speech by Commissioner Carlos Moedas in Amsterdam, NL: </a:t>
            </a:r>
            <a:br>
              <a:rPr lang="en-GB" sz="2800" dirty="0">
                <a:solidFill>
                  <a:schemeClr val="tx1">
                    <a:lumMod val="50000"/>
                    <a:lumOff val="50000"/>
                  </a:schemeClr>
                </a:solidFill>
                <a:cs typeface="Arial" panose="020B0604020202020204" pitchFamily="34" charset="0"/>
              </a:rPr>
            </a:br>
            <a:r>
              <a:rPr lang="en-GB" sz="2800" dirty="0">
                <a:solidFill>
                  <a:schemeClr val="tx1">
                    <a:lumMod val="50000"/>
                    <a:lumOff val="50000"/>
                  </a:schemeClr>
                </a:solidFill>
                <a:cs typeface="Arial" panose="020B0604020202020204" pitchFamily="34" charset="0"/>
              </a:rPr>
              <a:t>“Open science: share and succeed”, 4 April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772" y="2709335"/>
            <a:ext cx="3474123" cy="4020613"/>
          </a:xfrm>
          <a:prstGeom prst="rect">
            <a:avLst/>
          </a:prstGeom>
        </p:spPr>
      </p:pic>
    </p:spTree>
    <p:extLst>
      <p:ext uri="{BB962C8B-B14F-4D97-AF65-F5344CB8AC3E}">
        <p14:creationId xmlns:p14="http://schemas.microsoft.com/office/powerpoint/2010/main" val="4065365391"/>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U:\A6\European Science Cloud\2015 03 00 JUNKER, OETTINGER, ANSIP and CNECT\2015 11 COMMUNICATION\PRESS MATERIAL\REC-16-003-cloud-communic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75" y="268197"/>
            <a:ext cx="13382775" cy="86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45958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704427" y="2126827"/>
            <a:ext cx="12774507" cy="6610773"/>
          </a:xfrm>
        </p:spPr>
        <p:txBody>
          <a:bodyPr>
            <a:normAutofit/>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457189" indent="-457189">
              <a:spcBef>
                <a:spcPts val="1599"/>
              </a:spcBef>
              <a:spcAft>
                <a:spcPts val="0"/>
              </a:spcAft>
              <a:buClr>
                <a:srgbClr val="0F5494"/>
              </a:buClr>
              <a:buSzPct val="100000"/>
            </a:pPr>
            <a:r>
              <a:rPr lang="hr-HR" sz="3200" b="0" dirty="0">
                <a:solidFill>
                  <a:schemeClr val="tx1"/>
                </a:solidFill>
                <a:latin typeface="+mn-lt"/>
              </a:rPr>
              <a:t>P</a:t>
            </a:r>
            <a:r>
              <a:rPr lang="hr-HR" sz="3200" b="0" dirty="0" smtClean="0">
                <a:solidFill>
                  <a:schemeClr val="tx1"/>
                </a:solidFill>
                <a:latin typeface="+mn-lt"/>
              </a:rPr>
              <a:t>odizanje razine </a:t>
            </a:r>
            <a:r>
              <a:rPr lang="hr-HR" sz="3200" dirty="0" err="1" smtClean="0">
                <a:solidFill>
                  <a:schemeClr val="tx1"/>
                </a:solidFill>
                <a:latin typeface="+mn-lt"/>
              </a:rPr>
              <a:t>osvještenosti</a:t>
            </a:r>
            <a:r>
              <a:rPr lang="hr-HR" sz="3200" dirty="0" smtClean="0">
                <a:solidFill>
                  <a:schemeClr val="tx1"/>
                </a:solidFill>
                <a:latin typeface="+mn-lt"/>
              </a:rPr>
              <a:t> o vrijednostima</a:t>
            </a:r>
            <a:r>
              <a:rPr lang="hr-HR" sz="3200" b="0" dirty="0" smtClean="0">
                <a:solidFill>
                  <a:schemeClr val="tx1"/>
                </a:solidFill>
                <a:latin typeface="+mn-lt"/>
              </a:rPr>
              <a:t> dijeljenja podataka</a:t>
            </a:r>
            <a:endParaRPr lang="en-GB" sz="3200" b="0" dirty="0">
              <a:solidFill>
                <a:schemeClr val="tx1"/>
              </a:solidFill>
              <a:latin typeface="+mn-lt"/>
            </a:endParaRPr>
          </a:p>
          <a:p>
            <a:pPr marL="457189" indent="-457189">
              <a:spcBef>
                <a:spcPts val="1599"/>
              </a:spcBef>
              <a:spcAft>
                <a:spcPts val="0"/>
              </a:spcAft>
              <a:buClr>
                <a:srgbClr val="0F5494"/>
              </a:buClr>
              <a:buSzPct val="100000"/>
            </a:pPr>
            <a:r>
              <a:rPr lang="hr-HR" sz="3200" b="0" dirty="0" smtClean="0">
                <a:solidFill>
                  <a:schemeClr val="tx1"/>
                </a:solidFill>
                <a:latin typeface="+mn-lt"/>
              </a:rPr>
              <a:t>Primjena nedavnih izmjena vezanih uz </a:t>
            </a:r>
            <a:r>
              <a:rPr lang="hr-HR" sz="3200" dirty="0" smtClean="0">
                <a:solidFill>
                  <a:schemeClr val="tx1"/>
                </a:solidFill>
                <a:latin typeface="+mn-lt"/>
              </a:rPr>
              <a:t>zaštitu osobnih podataka, zaštite podataka i autorsko-pravnih propisa</a:t>
            </a:r>
            <a:r>
              <a:rPr lang="hr-HR" sz="3200" b="0" dirty="0" smtClean="0">
                <a:solidFill>
                  <a:schemeClr val="tx1"/>
                </a:solidFill>
                <a:latin typeface="+mn-lt"/>
              </a:rPr>
              <a:t> unutar okoliša istraživačkih podataka.</a:t>
            </a:r>
            <a:endParaRPr lang="en-GB" sz="3200" b="0" dirty="0">
              <a:solidFill>
                <a:schemeClr val="tx1"/>
              </a:solidFill>
              <a:latin typeface="+mn-lt"/>
            </a:endParaRPr>
          </a:p>
          <a:p>
            <a:pPr marL="457189" indent="-457189">
              <a:spcBef>
                <a:spcPts val="1599"/>
              </a:spcBef>
              <a:spcAft>
                <a:spcPts val="0"/>
              </a:spcAft>
              <a:buClr>
                <a:srgbClr val="0F5494"/>
              </a:buClr>
              <a:buSzPct val="100000"/>
            </a:pPr>
            <a:r>
              <a:rPr lang="hr-HR" sz="3200" b="0" dirty="0" smtClean="0">
                <a:solidFill>
                  <a:schemeClr val="tx1"/>
                </a:solidFill>
                <a:latin typeface="+mn-lt"/>
              </a:rPr>
              <a:t>Uspostavljanje</a:t>
            </a:r>
            <a:r>
              <a:rPr lang="hr-HR" sz="3200" dirty="0" smtClean="0">
                <a:solidFill>
                  <a:schemeClr val="tx1"/>
                </a:solidFill>
                <a:latin typeface="+mn-lt"/>
              </a:rPr>
              <a:t> </a:t>
            </a:r>
            <a:r>
              <a:rPr lang="hr-HR" sz="3200" dirty="0" err="1" smtClean="0">
                <a:solidFill>
                  <a:schemeClr val="tx1"/>
                </a:solidFill>
                <a:latin typeface="+mn-lt"/>
              </a:rPr>
              <a:t>interoperabilnosti</a:t>
            </a:r>
            <a:r>
              <a:rPr lang="hr-HR" sz="3200" dirty="0">
                <a:solidFill>
                  <a:schemeClr val="tx1"/>
                </a:solidFill>
                <a:latin typeface="+mn-lt"/>
              </a:rPr>
              <a:t> </a:t>
            </a:r>
            <a:r>
              <a:rPr lang="hr-HR" sz="3200" b="0" dirty="0" smtClean="0">
                <a:solidFill>
                  <a:schemeClr val="tx1"/>
                </a:solidFill>
                <a:latin typeface="+mn-lt"/>
              </a:rPr>
              <a:t>u sferi istraživačkih podataka</a:t>
            </a:r>
            <a:r>
              <a:rPr lang="en-GB" sz="3200" b="0" dirty="0" smtClean="0">
                <a:solidFill>
                  <a:schemeClr val="tx1"/>
                </a:solidFill>
                <a:latin typeface="+mn-lt"/>
              </a:rPr>
              <a:t> (</a:t>
            </a:r>
            <a:r>
              <a:rPr lang="hr-HR" sz="3200" b="0" dirty="0" smtClean="0">
                <a:solidFill>
                  <a:schemeClr val="tx1"/>
                </a:solidFill>
                <a:latin typeface="+mn-lt"/>
              </a:rPr>
              <a:t>npr. korištenjem prihvaćenih standarda</a:t>
            </a:r>
            <a:r>
              <a:rPr lang="en-GB" sz="3200" b="0" dirty="0" smtClean="0">
                <a:solidFill>
                  <a:schemeClr val="tx1"/>
                </a:solidFill>
                <a:latin typeface="+mn-lt"/>
              </a:rPr>
              <a:t>).</a:t>
            </a:r>
            <a:endParaRPr lang="en-GB" sz="3200" b="0" dirty="0">
              <a:solidFill>
                <a:schemeClr val="tx1"/>
              </a:solidFill>
              <a:latin typeface="+mn-lt"/>
            </a:endParaRPr>
          </a:p>
          <a:p>
            <a:pPr marL="457189" indent="-457189">
              <a:spcBef>
                <a:spcPts val="1599"/>
              </a:spcBef>
              <a:spcAft>
                <a:spcPts val="0"/>
              </a:spcAft>
              <a:buClr>
                <a:srgbClr val="0F5494"/>
              </a:buClr>
              <a:buSzPct val="100000"/>
            </a:pPr>
            <a:r>
              <a:rPr lang="hr-HR" sz="3200" dirty="0" smtClean="0">
                <a:solidFill>
                  <a:schemeClr val="tx1"/>
                </a:solidFill>
                <a:latin typeface="+mn-lt"/>
              </a:rPr>
              <a:t>Koordinacija</a:t>
            </a:r>
            <a:r>
              <a:rPr lang="hr-HR" sz="3200" b="0" dirty="0" smtClean="0">
                <a:solidFill>
                  <a:schemeClr val="tx1"/>
                </a:solidFill>
                <a:latin typeface="+mn-lt"/>
              </a:rPr>
              <a:t> različitih istraživačkih zajednica i država.</a:t>
            </a:r>
            <a:endParaRPr lang="en-GB" sz="3200" b="0" dirty="0">
              <a:solidFill>
                <a:schemeClr val="tx1"/>
              </a:solidFill>
              <a:latin typeface="+mn-lt"/>
            </a:endParaRPr>
          </a:p>
          <a:p>
            <a:pPr marL="457189" indent="-457189">
              <a:spcBef>
                <a:spcPts val="1599"/>
              </a:spcBef>
              <a:spcAft>
                <a:spcPts val="0"/>
              </a:spcAft>
              <a:buClr>
                <a:srgbClr val="0F5494"/>
              </a:buClr>
              <a:buSzPct val="100000"/>
            </a:pPr>
            <a:r>
              <a:rPr lang="hr-HR" sz="3200" b="0" dirty="0" smtClean="0">
                <a:solidFill>
                  <a:schemeClr val="tx1"/>
                </a:solidFill>
                <a:latin typeface="+mn-lt"/>
              </a:rPr>
              <a:t>Objedinjavanje </a:t>
            </a:r>
            <a:r>
              <a:rPr lang="hr-HR" sz="3200" dirty="0" smtClean="0">
                <a:solidFill>
                  <a:schemeClr val="tx1"/>
                </a:solidFill>
                <a:latin typeface="+mn-lt"/>
              </a:rPr>
              <a:t>hardverskih kapaciteta</a:t>
            </a:r>
            <a:r>
              <a:rPr lang="hr-HR" sz="3200" b="0" dirty="0" smtClean="0">
                <a:solidFill>
                  <a:schemeClr val="tx1"/>
                </a:solidFill>
                <a:latin typeface="+mn-lt"/>
              </a:rPr>
              <a:t> za računanje, pohranu i povezanost u području znanstvenih istraživanja. </a:t>
            </a:r>
            <a:endParaRPr lang="en-GB" sz="3200" b="0" dirty="0">
              <a:solidFill>
                <a:schemeClr val="tx1"/>
              </a:solidFill>
              <a:latin typeface="+mn-lt"/>
            </a:endParaRPr>
          </a:p>
          <a:p>
            <a:pPr marL="457189" indent="-457189">
              <a:spcBef>
                <a:spcPts val="1599"/>
              </a:spcBef>
              <a:spcAft>
                <a:spcPts val="0"/>
              </a:spcAft>
              <a:buClr>
                <a:srgbClr val="0F5494"/>
              </a:buClr>
              <a:buSzPct val="100000"/>
              <a:buFont typeface="Courier New" panose="02070309020205020404" pitchFamily="49" charset="0"/>
              <a:buChar char="o"/>
            </a:pPr>
            <a:endParaRPr lang="en-GB" sz="3200" b="0" dirty="0">
              <a:latin typeface="EC Square Sans Pro Light" panose="020B0506000000020004" pitchFamily="34" charset="0"/>
            </a:endParaRPr>
          </a:p>
        </p:txBody>
      </p:sp>
      <p:sp>
        <p:nvSpPr>
          <p:cNvPr id="4" name="CustomShape 2">
            <a:extLst>
              <a:ext uri="{FF2B5EF4-FFF2-40B4-BE49-F238E27FC236}">
                <a16:creationId xmlns:a16="http://schemas.microsoft.com/office/drawing/2014/main" id="{31D8A850-D921-4D5A-B86B-06748559E15C}"/>
              </a:ext>
            </a:extLst>
          </p:cNvPr>
          <p:cNvSpPr/>
          <p:nvPr/>
        </p:nvSpPr>
        <p:spPr>
          <a:xfrm>
            <a:off x="216747" y="555413"/>
            <a:ext cx="13763413" cy="166624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marL="478548" lvl="1"/>
            <a:r>
              <a:rPr lang="hr-HR" sz="4800" b="1" dirty="0" smtClean="0">
                <a:solidFill>
                  <a:schemeClr val="accent1">
                    <a:lumMod val="40000"/>
                    <a:lumOff val="60000"/>
                  </a:schemeClr>
                </a:solidFill>
                <a:ea typeface="Microsoft YaHei" pitchFamily="2"/>
                <a:cs typeface="Mangal" pitchFamily="2"/>
              </a:rPr>
              <a:t>Uloga EOSC-a</a:t>
            </a:r>
            <a:endParaRPr lang="en-US" sz="4800" b="1" dirty="0">
              <a:solidFill>
                <a:schemeClr val="accent1">
                  <a:lumMod val="40000"/>
                  <a:lumOff val="60000"/>
                </a:schemeClr>
              </a:solidFill>
              <a:ea typeface="Microsoft YaHei" pitchFamily="2"/>
              <a:cs typeface="Mangal" pitchFamily="2"/>
            </a:endParaRPr>
          </a:p>
        </p:txBody>
      </p:sp>
    </p:spTree>
    <p:extLst>
      <p:ext uri="{BB962C8B-B14F-4D97-AF65-F5344CB8AC3E}">
        <p14:creationId xmlns:p14="http://schemas.microsoft.com/office/powerpoint/2010/main" val="3421633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049D26-F250-0648-8EE7-154D943DF116}"/>
              </a:ext>
            </a:extLst>
          </p:cNvPr>
          <p:cNvSpPr>
            <a:spLocks noGrp="1"/>
          </p:cNvSpPr>
          <p:nvPr>
            <p:ph type="body" sz="quarter" idx="11"/>
          </p:nvPr>
        </p:nvSpPr>
        <p:spPr>
          <a:xfrm>
            <a:off x="723900" y="1484026"/>
            <a:ext cx="13517717" cy="6745575"/>
          </a:xfrm>
        </p:spPr>
        <p:txBody>
          <a:bodyPr>
            <a:normAutofit/>
          </a:bodyPr>
          <a:lstStyle/>
          <a:p>
            <a:r>
              <a:rPr lang="hr-HR" b="0" dirty="0" smtClean="0"/>
              <a:t>izgradnja temeljena na POSTOJEĆOJ infrastrukturi</a:t>
            </a:r>
            <a:endParaRPr lang="en-US" b="0" dirty="0"/>
          </a:p>
          <a:p>
            <a:r>
              <a:rPr lang="hr-HR" b="0" dirty="0" smtClean="0"/>
              <a:t>korisnički orijentirane, korisnički vođene usluge</a:t>
            </a:r>
            <a:endParaRPr lang="en-US" b="0" dirty="0"/>
          </a:p>
          <a:p>
            <a:r>
              <a:rPr lang="hr-HR" b="0" dirty="0" smtClean="0"/>
              <a:t>učešće u „dizajnu”</a:t>
            </a:r>
            <a:r>
              <a:rPr lang="en-US" b="0" dirty="0" smtClean="0"/>
              <a:t> </a:t>
            </a:r>
            <a:r>
              <a:rPr lang="hr-HR" b="0" dirty="0" smtClean="0"/>
              <a:t>upravljanja i financiranja </a:t>
            </a:r>
            <a:r>
              <a:rPr lang="en-US" b="0" dirty="0" smtClean="0"/>
              <a:t>EOSC</a:t>
            </a:r>
            <a:r>
              <a:rPr lang="hr-HR" b="0" dirty="0" smtClean="0"/>
              <a:t>-a</a:t>
            </a:r>
            <a:endParaRPr lang="en-US" b="0" dirty="0"/>
          </a:p>
          <a:p>
            <a:r>
              <a:rPr lang="hr-HR" b="0" dirty="0" smtClean="0"/>
              <a:t>naglasak na:</a:t>
            </a:r>
            <a:r>
              <a:rPr lang="en-US" b="0" dirty="0" smtClean="0"/>
              <a:t> </a:t>
            </a:r>
            <a:endParaRPr lang="en-US" b="0" dirty="0"/>
          </a:p>
          <a:p>
            <a:pPr lvl="1"/>
            <a:r>
              <a:rPr lang="hr-HR" dirty="0" smtClean="0"/>
              <a:t>otvorenim i FAIR istraživačkim podacima</a:t>
            </a:r>
            <a:endParaRPr lang="en-US" dirty="0"/>
          </a:p>
          <a:p>
            <a:pPr lvl="1"/>
            <a:r>
              <a:rPr lang="hr-HR" dirty="0" smtClean="0"/>
              <a:t>društvenim izazovima</a:t>
            </a:r>
            <a:r>
              <a:rPr lang="en-US" dirty="0" smtClean="0"/>
              <a:t> (</a:t>
            </a:r>
            <a:r>
              <a:rPr lang="hr-HR" dirty="0" smtClean="0"/>
              <a:t>zajednica, obučavanje</a:t>
            </a:r>
            <a:r>
              <a:rPr lang="en-US" dirty="0" smtClean="0"/>
              <a:t>)</a:t>
            </a:r>
            <a:endParaRPr lang="en-US" dirty="0"/>
          </a:p>
          <a:p>
            <a:pPr lvl="1"/>
            <a:r>
              <a:rPr lang="hr-HR" dirty="0" smtClean="0"/>
              <a:t>profesionalno djelovanje usluga</a:t>
            </a:r>
            <a:endParaRPr lang="en-US" dirty="0"/>
          </a:p>
          <a:p>
            <a:pPr lvl="1"/>
            <a:r>
              <a:rPr lang="hr-HR" dirty="0" smtClean="0"/>
              <a:t>novi modeli znanstvene komunikacije</a:t>
            </a:r>
            <a:endParaRPr lang="en-US" dirty="0"/>
          </a:p>
          <a:p>
            <a:pPr lvl="1"/>
            <a:r>
              <a:rPr lang="hr-HR" dirty="0" smtClean="0"/>
              <a:t>inovativni modeli financiranja</a:t>
            </a:r>
            <a:endParaRPr lang="en-GB" dirty="0"/>
          </a:p>
        </p:txBody>
      </p:sp>
      <p:sp>
        <p:nvSpPr>
          <p:cNvPr id="4" name="Text Placeholder 3">
            <a:extLst>
              <a:ext uri="{FF2B5EF4-FFF2-40B4-BE49-F238E27FC236}">
                <a16:creationId xmlns:a16="http://schemas.microsoft.com/office/drawing/2014/main" id="{1CADF814-DDA8-774E-AE84-D54F67AD184E}"/>
              </a:ext>
            </a:extLst>
          </p:cNvPr>
          <p:cNvSpPr>
            <a:spLocks noGrp="1"/>
          </p:cNvSpPr>
          <p:nvPr>
            <p:ph type="body" sz="quarter" idx="21"/>
          </p:nvPr>
        </p:nvSpPr>
        <p:spPr/>
        <p:txBody>
          <a:bodyPr/>
          <a:lstStyle/>
          <a:p>
            <a:r>
              <a:rPr lang="hr-HR" dirty="0" smtClean="0">
                <a:solidFill>
                  <a:schemeClr val="tx1"/>
                </a:solidFill>
              </a:rPr>
              <a:t>Osnovne karakteristike EOSC-a</a:t>
            </a:r>
            <a:r>
              <a:rPr lang="en-GB" dirty="0" smtClean="0">
                <a:solidFill>
                  <a:schemeClr val="tx1"/>
                </a:solidFill>
              </a:rPr>
              <a:t> </a:t>
            </a:r>
            <a:endParaRPr lang="en-GB" dirty="0">
              <a:solidFill>
                <a:schemeClr val="tx1"/>
              </a:solidFill>
            </a:endParaRPr>
          </a:p>
        </p:txBody>
      </p:sp>
    </p:spTree>
    <p:extLst>
      <p:ext uri="{BB962C8B-B14F-4D97-AF65-F5344CB8AC3E}">
        <p14:creationId xmlns:p14="http://schemas.microsoft.com/office/powerpoint/2010/main" val="4217619079"/>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p:txBody>
          <a:bodyPr/>
          <a:lstStyle/>
          <a:p>
            <a:endParaRPr lang="hr-HR"/>
          </a:p>
        </p:txBody>
      </p:sp>
      <p:sp>
        <p:nvSpPr>
          <p:cNvPr id="4" name="Text Placeholder 3"/>
          <p:cNvSpPr>
            <a:spLocks noGrp="1"/>
          </p:cNvSpPr>
          <p:nvPr>
            <p:ph type="body" sz="quarter" idx="23"/>
          </p:nvPr>
        </p:nvSpPr>
        <p:spPr/>
        <p:txBody>
          <a:bodyPr/>
          <a:lstStyle/>
          <a:p>
            <a:endParaRPr lang="hr-HR" dirty="0"/>
          </a:p>
        </p:txBody>
      </p:sp>
      <p:sp>
        <p:nvSpPr>
          <p:cNvPr id="6" name="Text Placeholder 5"/>
          <p:cNvSpPr>
            <a:spLocks noGrp="1"/>
          </p:cNvSpPr>
          <p:nvPr>
            <p:ph type="body" sz="quarter" idx="24"/>
          </p:nvPr>
        </p:nvSpPr>
        <p:spPr/>
        <p:txBody>
          <a:bodyPr/>
          <a:lstStyle/>
          <a:p>
            <a:r>
              <a:rPr lang="hr-HR" dirty="0"/>
              <a:t>Poruka za kraj </a:t>
            </a:r>
            <a:r>
              <a:rPr lang="hr-HR" dirty="0">
                <a:sym typeface="Wingdings" panose="05000000000000000000" pitchFamily="2" charset="2"/>
              </a:rPr>
              <a:t></a:t>
            </a:r>
            <a:endParaRPr lang="en-GB" dirty="0"/>
          </a:p>
          <a:p>
            <a:endParaRPr lang="hr-HR" dirty="0"/>
          </a:p>
        </p:txBody>
      </p:sp>
      <p:sp>
        <p:nvSpPr>
          <p:cNvPr id="7" name="Text Placeholder 6"/>
          <p:cNvSpPr>
            <a:spLocks noGrp="1"/>
          </p:cNvSpPr>
          <p:nvPr>
            <p:ph type="body" sz="quarter" idx="25"/>
          </p:nvPr>
        </p:nvSpPr>
        <p:spPr/>
        <p:txBody>
          <a:bodyPr/>
          <a:lstStyle/>
          <a:p>
            <a:endParaRPr lang="hr-HR"/>
          </a:p>
        </p:txBody>
      </p:sp>
    </p:spTree>
    <p:extLst>
      <p:ext uri="{BB962C8B-B14F-4D97-AF65-F5344CB8AC3E}">
        <p14:creationId xmlns:p14="http://schemas.microsoft.com/office/powerpoint/2010/main" val="2038194260"/>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119" r="28914"/>
          <a:stretch/>
        </p:blipFill>
        <p:spPr>
          <a:xfrm>
            <a:off x="1681610" y="0"/>
            <a:ext cx="12692116" cy="9019323"/>
          </a:xfrm>
          <a:prstGeom prst="rect">
            <a:avLst/>
          </a:prstGeom>
        </p:spPr>
      </p:pic>
    </p:spTree>
    <p:extLst>
      <p:ext uri="{BB962C8B-B14F-4D97-AF65-F5344CB8AC3E}">
        <p14:creationId xmlns:p14="http://schemas.microsoft.com/office/powerpoint/2010/main" val="295173133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lnSpcReduction="10000"/>
          </a:bodyPr>
          <a:lstStyle/>
          <a:p>
            <a:pPr marL="800100" indent="-457200"/>
            <a:r>
              <a:rPr lang="hr-HR" dirty="0"/>
              <a:t>2 trilijuna USD (2016 Global R&amp;D </a:t>
            </a:r>
            <a:r>
              <a:rPr lang="hr-HR" dirty="0" err="1"/>
              <a:t>Funding</a:t>
            </a:r>
            <a:r>
              <a:rPr lang="hr-HR" dirty="0"/>
              <a:t> </a:t>
            </a:r>
            <a:r>
              <a:rPr lang="hr-HR" dirty="0" err="1"/>
              <a:t>Forecast</a:t>
            </a:r>
            <a:r>
              <a:rPr lang="hr-HR" dirty="0"/>
              <a:t>)</a:t>
            </a:r>
          </a:p>
          <a:p>
            <a:pPr marL="800100" indent="-457200"/>
            <a:r>
              <a:rPr lang="hr-HR" dirty="0"/>
              <a:t>2,5 milijuna radova godišnje</a:t>
            </a:r>
          </a:p>
          <a:p>
            <a:pPr marL="685800" indent="-342900"/>
            <a:r>
              <a:rPr lang="hr-HR" dirty="0"/>
              <a:t>80% svih znanstvenih istraživanja financira se javnim sredstvima</a:t>
            </a:r>
          </a:p>
          <a:p>
            <a:endParaRPr lang="hr-HR" dirty="0" smtClean="0"/>
          </a:p>
          <a:p>
            <a:pPr lvl="2"/>
            <a:r>
              <a:rPr lang="hr-HR" dirty="0" smtClean="0"/>
              <a:t>jesu li nam vidljivi i dostupni rezultati znanstvenih istraživanja?</a:t>
            </a:r>
          </a:p>
          <a:p>
            <a:pPr lvl="2"/>
            <a:r>
              <a:rPr lang="hr-HR" dirty="0" smtClean="0"/>
              <a:t>jesu li objavljeni rezultati objavljeni u odgovarajućim formatima?</a:t>
            </a:r>
          </a:p>
          <a:p>
            <a:pPr lvl="2"/>
            <a:r>
              <a:rPr lang="hr-HR" dirty="0" smtClean="0"/>
              <a:t>možemo li iskoristiti te rezultate, jesu li obnovljivi (</a:t>
            </a:r>
            <a:r>
              <a:rPr lang="hr-HR" dirty="0" err="1" smtClean="0"/>
              <a:t>reproducibilni</a:t>
            </a:r>
            <a:r>
              <a:rPr lang="hr-HR" dirty="0" smtClean="0"/>
              <a:t>?</a:t>
            </a:r>
          </a:p>
          <a:p>
            <a:pPr lvl="2"/>
            <a:r>
              <a:rPr lang="hr-HR" dirty="0" smtClean="0"/>
              <a:t>jesu li nam na raspolaganju istraživački podatci?</a:t>
            </a:r>
          </a:p>
          <a:p>
            <a:pPr lvl="2"/>
            <a:r>
              <a:rPr lang="hr-HR" dirty="0" smtClean="0"/>
              <a:t>osigurava li postojeći recenzijski postupak dovoljnu razinu kontrole?</a:t>
            </a:r>
            <a:endParaRPr lang="hr-HR" dirty="0"/>
          </a:p>
        </p:txBody>
      </p:sp>
      <p:sp>
        <p:nvSpPr>
          <p:cNvPr id="6" name="Text Placeholder 5"/>
          <p:cNvSpPr>
            <a:spLocks noGrp="1"/>
          </p:cNvSpPr>
          <p:nvPr>
            <p:ph type="body" sz="quarter" idx="21"/>
          </p:nvPr>
        </p:nvSpPr>
        <p:spPr/>
        <p:txBody>
          <a:bodyPr/>
          <a:lstStyle/>
          <a:p>
            <a:r>
              <a:rPr lang="hr-HR" dirty="0"/>
              <a:t>Znanost danas</a:t>
            </a:r>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88608050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sp>
        <p:nvSpPr>
          <p:cNvPr id="3" name="Content Placeholder 2"/>
          <p:cNvSpPr>
            <a:spLocks noGrp="1"/>
          </p:cNvSpPr>
          <p:nvPr>
            <p:ph idx="1"/>
          </p:nvPr>
        </p:nvSpPr>
        <p:spPr/>
        <p:txBody>
          <a:bodyPr>
            <a:normAutofit/>
          </a:bodyPr>
          <a:lstStyle/>
          <a:p>
            <a:r>
              <a:rPr lang="hr-HR" sz="4267" dirty="0"/>
              <a:t>odgovornost</a:t>
            </a:r>
          </a:p>
          <a:p>
            <a:r>
              <a:rPr lang="hr-HR" sz="4267" dirty="0"/>
              <a:t>organizacija</a:t>
            </a:r>
          </a:p>
          <a:p>
            <a:r>
              <a:rPr lang="hr-HR" sz="4267" dirty="0"/>
              <a:t>OTVORENOST</a:t>
            </a:r>
          </a:p>
          <a:p>
            <a:r>
              <a:rPr lang="hr-HR" sz="4267" dirty="0"/>
              <a:t>osobni razvoj</a:t>
            </a:r>
          </a:p>
          <a:p>
            <a:endParaRPr lang="hr-HR" sz="4267" dirty="0"/>
          </a:p>
        </p:txBody>
      </p:sp>
      <p:sp>
        <p:nvSpPr>
          <p:cNvPr id="4" name="TextBox 3"/>
          <p:cNvSpPr txBox="1"/>
          <p:nvPr/>
        </p:nvSpPr>
        <p:spPr>
          <a:xfrm>
            <a:off x="6299201" y="4131733"/>
            <a:ext cx="9416068" cy="4687950"/>
          </a:xfrm>
          <a:prstGeom prst="rect">
            <a:avLst/>
          </a:prstGeom>
          <a:solidFill>
            <a:schemeClr val="bg2">
              <a:lumMod val="60000"/>
              <a:lumOff val="40000"/>
            </a:schemeClr>
          </a:solidFill>
        </p:spPr>
        <p:txBody>
          <a:bodyPr wrap="square" rtlCol="0">
            <a:spAutoFit/>
          </a:bodyPr>
          <a:lstStyle/>
          <a:p>
            <a:r>
              <a:rPr lang="hr-HR" sz="3733" dirty="0"/>
              <a:t>Otvorena znanost neće se desiti sama od sebe. Potrebna je posvećenost svih dionika.</a:t>
            </a:r>
          </a:p>
          <a:p>
            <a:r>
              <a:rPr lang="hr-HR" sz="3733" dirty="0"/>
              <a:t>Uloga knjižnica je nemjerljiva.</a:t>
            </a:r>
            <a:r>
              <a:rPr lang="en-GB" sz="3733" dirty="0"/>
              <a:t> </a:t>
            </a:r>
          </a:p>
          <a:p>
            <a:endParaRPr lang="en-GB" sz="3733" dirty="0"/>
          </a:p>
          <a:p>
            <a:r>
              <a:rPr lang="hr-HR" sz="3733" dirty="0"/>
              <a:t>Vrijeme je djelovanja – SADA.</a:t>
            </a:r>
            <a:endParaRPr lang="en-GB" sz="3733" dirty="0"/>
          </a:p>
          <a:p>
            <a:r>
              <a:rPr lang="hr-HR" sz="3733" dirty="0"/>
              <a:t>A na put možemo krenuti zajedno.</a:t>
            </a:r>
            <a:endParaRPr lang="en-GB" sz="3733" dirty="0"/>
          </a:p>
          <a:p>
            <a:endParaRPr lang="hr-HR" sz="3733" dirty="0"/>
          </a:p>
        </p:txBody>
      </p:sp>
    </p:spTree>
    <p:extLst>
      <p:ext uri="{BB962C8B-B14F-4D97-AF65-F5344CB8AC3E}">
        <p14:creationId xmlns:p14="http://schemas.microsoft.com/office/powerpoint/2010/main" val="9573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lnSpcReduction="10000"/>
          </a:bodyPr>
          <a:lstStyle/>
          <a:p>
            <a:r>
              <a:rPr lang="hr-HR" dirty="0" smtClean="0"/>
              <a:t>Jadranka Stojanovski</a:t>
            </a:r>
            <a:endParaRPr lang="en-US" dirty="0"/>
          </a:p>
        </p:txBody>
      </p:sp>
      <p:sp>
        <p:nvSpPr>
          <p:cNvPr id="3" name="Text Placeholder 2"/>
          <p:cNvSpPr>
            <a:spLocks noGrp="1"/>
          </p:cNvSpPr>
          <p:nvPr>
            <p:ph type="body" sz="quarter" idx="17"/>
          </p:nvPr>
        </p:nvSpPr>
        <p:spPr>
          <a:xfrm>
            <a:off x="4176060" y="6652302"/>
            <a:ext cx="7901640" cy="1946266"/>
          </a:xfrm>
        </p:spPr>
        <p:txBody>
          <a:bodyPr>
            <a:normAutofit lnSpcReduction="10000"/>
          </a:bodyPr>
          <a:lstStyle/>
          <a:p>
            <a:r>
              <a:rPr lang="hr-HR" dirty="0" smtClean="0">
                <a:hlinkClick r:id="rId2"/>
              </a:rPr>
              <a:t>jadranka.stojanovski@irb.hr</a:t>
            </a:r>
            <a:r>
              <a:rPr lang="hr-HR" dirty="0" smtClean="0"/>
              <a:t/>
            </a:r>
            <a:br>
              <a:rPr lang="hr-HR" dirty="0" smtClean="0"/>
            </a:br>
            <a:r>
              <a:rPr lang="hr-HR" dirty="0" smtClean="0"/>
              <a:t>Twitter</a:t>
            </a:r>
            <a:r>
              <a:rPr lang="hr-HR" smtClean="0"/>
              <a:t>: @jadr4nka</a:t>
            </a:r>
            <a:r>
              <a:rPr lang="en-US" dirty="0" smtClean="0"/>
              <a:t/>
            </a:r>
            <a:br>
              <a:rPr lang="en-US" dirty="0" smtClean="0"/>
            </a:br>
            <a:r>
              <a:rPr lang="hr-HR" dirty="0" smtClean="0"/>
              <a:t>+38598318609</a:t>
            </a:r>
            <a:r>
              <a:rPr lang="en-US" dirty="0"/>
              <a:t/>
            </a:r>
            <a:br>
              <a:rPr lang="en-US" dirty="0"/>
            </a:br>
            <a:r>
              <a:rPr lang="en-US" dirty="0" smtClean="0"/>
              <a:t>Skype: </a:t>
            </a:r>
            <a:r>
              <a:rPr lang="hr-HR" dirty="0" err="1" smtClean="0"/>
              <a:t>jstojanovski</a:t>
            </a:r>
            <a:endParaRPr lang="hr-HR" dirty="0" smtClean="0"/>
          </a:p>
        </p:txBody>
      </p:sp>
    </p:spTree>
    <p:extLst>
      <p:ext uri="{BB962C8B-B14F-4D97-AF65-F5344CB8AC3E}">
        <p14:creationId xmlns:p14="http://schemas.microsoft.com/office/powerpoint/2010/main" val="1679732466"/>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62500" lnSpcReduction="20000"/>
          </a:bodyPr>
          <a:lstStyle/>
          <a:p>
            <a:r>
              <a:rPr lang="en-US" b="0" dirty="0"/>
              <a:t>Open Science is changing every aspect of the scientific method to become more open, inclusive and interdisciplinary…Ensuring Europe is at the forefront of Open Science means promoting open access to scientific data and publications alongside the highest standards of research </a:t>
            </a:r>
            <a:r>
              <a:rPr lang="en-US" b="0" dirty="0" smtClean="0"/>
              <a:t>integrity</a:t>
            </a:r>
            <a:r>
              <a:rPr lang="hr-HR" b="0" dirty="0" smtClean="0"/>
              <a:t>.</a:t>
            </a:r>
            <a:endParaRPr lang="hr-HR" b="0" dirty="0"/>
          </a:p>
        </p:txBody>
      </p:sp>
      <p:sp>
        <p:nvSpPr>
          <p:cNvPr id="5" name="Text Placeholder 4"/>
          <p:cNvSpPr>
            <a:spLocks noGrp="1"/>
          </p:cNvSpPr>
          <p:nvPr>
            <p:ph type="body" sz="quarter" idx="11"/>
          </p:nvPr>
        </p:nvSpPr>
        <p:spPr>
          <a:xfrm>
            <a:off x="2780778" y="7017692"/>
            <a:ext cx="10459233" cy="939800"/>
          </a:xfrm>
        </p:spPr>
        <p:txBody>
          <a:bodyPr>
            <a:normAutofit fontScale="77500" lnSpcReduction="20000"/>
          </a:bodyPr>
          <a:lstStyle/>
          <a:p>
            <a:r>
              <a:rPr lang="en-US" dirty="0"/>
              <a:t>Carlos Moedas, Commissioner for Research, Science and Innovation</a:t>
            </a:r>
            <a:endParaRPr lang="hr-HR" dirty="0"/>
          </a:p>
        </p:txBody>
      </p:sp>
    </p:spTree>
    <p:extLst>
      <p:ext uri="{BB962C8B-B14F-4D97-AF65-F5344CB8AC3E}">
        <p14:creationId xmlns:p14="http://schemas.microsoft.com/office/powerpoint/2010/main" val="3440613568"/>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37129" y="2968831"/>
            <a:ext cx="13779500" cy="2722495"/>
          </a:xfrm>
        </p:spPr>
        <p:txBody>
          <a:bodyPr>
            <a:normAutofit/>
          </a:bodyPr>
          <a:lstStyle/>
          <a:p>
            <a:r>
              <a:rPr lang="hr-HR" dirty="0" smtClean="0"/>
              <a:t>OTVORENI PRISTUP PUBLIKACIJAMA</a:t>
            </a:r>
          </a:p>
        </p:txBody>
      </p:sp>
      <p:sp>
        <p:nvSpPr>
          <p:cNvPr id="3" name="Text Placeholder 2"/>
          <p:cNvSpPr>
            <a:spLocks noGrp="1"/>
          </p:cNvSpPr>
          <p:nvPr>
            <p:ph type="body" sz="quarter" idx="11"/>
          </p:nvPr>
        </p:nvSpPr>
        <p:spPr>
          <a:xfrm>
            <a:off x="2475379" y="6127668"/>
            <a:ext cx="11303000" cy="952005"/>
          </a:xfrm>
        </p:spPr>
        <p:txBody>
          <a:bodyPr>
            <a:normAutofit/>
          </a:bodyPr>
          <a:lstStyle/>
          <a:p>
            <a:r>
              <a:rPr lang="en-US" dirty="0" smtClean="0"/>
              <a:t>Put </a:t>
            </a:r>
            <a:r>
              <a:rPr lang="en-US" dirty="0" err="1"/>
              <a:t>prema</a:t>
            </a:r>
            <a:r>
              <a:rPr lang="en-US" dirty="0"/>
              <a:t> </a:t>
            </a:r>
            <a:r>
              <a:rPr lang="en-US" dirty="0" err="1"/>
              <a:t>većoj</a:t>
            </a:r>
            <a:r>
              <a:rPr lang="en-US" dirty="0"/>
              <a:t> </a:t>
            </a:r>
            <a:r>
              <a:rPr lang="en-US" dirty="0" err="1"/>
              <a:t>vidljivosti</a:t>
            </a:r>
            <a:r>
              <a:rPr lang="en-US" dirty="0"/>
              <a:t> </a:t>
            </a:r>
            <a:r>
              <a:rPr lang="en-US" dirty="0" err="1"/>
              <a:t>i</a:t>
            </a:r>
            <a:r>
              <a:rPr lang="en-US" dirty="0"/>
              <a:t> </a:t>
            </a:r>
            <a:r>
              <a:rPr lang="en-US" dirty="0" err="1"/>
              <a:t>citiranosti</a:t>
            </a:r>
            <a:r>
              <a:rPr lang="en-US" dirty="0"/>
              <a:t> </a:t>
            </a:r>
            <a:r>
              <a:rPr lang="en-US" dirty="0" err="1"/>
              <a:t>vaših</a:t>
            </a:r>
            <a:r>
              <a:rPr lang="en-US" dirty="0"/>
              <a:t> </a:t>
            </a:r>
            <a:r>
              <a:rPr lang="en-US" dirty="0" err="1"/>
              <a:t>radova</a:t>
            </a:r>
            <a:endParaRPr lang="en-US" dirty="0"/>
          </a:p>
          <a:p>
            <a:endParaRPr lang="en-US" dirty="0"/>
          </a:p>
        </p:txBody>
      </p:sp>
      <p:sp>
        <p:nvSpPr>
          <p:cNvPr id="4" name="Text Placeholder 3"/>
          <p:cNvSpPr>
            <a:spLocks noGrp="1"/>
          </p:cNvSpPr>
          <p:nvPr>
            <p:ph type="body" sz="quarter" idx="16"/>
          </p:nvPr>
        </p:nvSpPr>
        <p:spPr/>
        <p:txBody>
          <a:bodyPr>
            <a:normAutofit fontScale="92500" lnSpcReduction="20000"/>
          </a:bodyPr>
          <a:lstStyle/>
          <a:p>
            <a:r>
              <a:rPr lang="hr-HR" dirty="0" smtClean="0"/>
              <a:t>dr. </a:t>
            </a:r>
            <a:r>
              <a:rPr lang="hr-HR" dirty="0" err="1" smtClean="0"/>
              <a:t>sc</a:t>
            </a:r>
            <a:r>
              <a:rPr lang="hr-HR" dirty="0" smtClean="0"/>
              <a:t>. Bojan </a:t>
            </a:r>
            <a:r>
              <a:rPr lang="hr-HR" dirty="0" smtClean="0"/>
              <a:t>Macan</a:t>
            </a:r>
            <a:endParaRPr lang="en-US" dirty="0"/>
          </a:p>
        </p:txBody>
      </p:sp>
      <p:sp>
        <p:nvSpPr>
          <p:cNvPr id="5" name="Text Placeholder 4"/>
          <p:cNvSpPr>
            <a:spLocks noGrp="1"/>
          </p:cNvSpPr>
          <p:nvPr>
            <p:ph type="body" sz="quarter" idx="17"/>
          </p:nvPr>
        </p:nvSpPr>
        <p:spPr>
          <a:xfrm>
            <a:off x="2887834" y="1955199"/>
            <a:ext cx="10478091" cy="405683"/>
          </a:xfrm>
        </p:spPr>
        <p:txBody>
          <a:bodyPr>
            <a:noAutofit/>
          </a:bodyPr>
          <a:lstStyle/>
          <a:p>
            <a:r>
              <a:rPr lang="en-US" dirty="0" err="1"/>
              <a:t>Institut</a:t>
            </a:r>
            <a:r>
              <a:rPr lang="en-US" dirty="0"/>
              <a:t> </a:t>
            </a:r>
            <a:r>
              <a:rPr lang="en-US" dirty="0" err="1"/>
              <a:t>Ruđer</a:t>
            </a:r>
            <a:r>
              <a:rPr lang="en-US" dirty="0"/>
              <a:t> </a:t>
            </a:r>
            <a:r>
              <a:rPr lang="en-US" dirty="0" err="1" smtClean="0"/>
              <a:t>Bošković</a:t>
            </a:r>
            <a:r>
              <a:rPr lang="hr-HR" dirty="0" smtClean="0"/>
              <a:t>, </a:t>
            </a:r>
            <a:r>
              <a:rPr lang="en-US" dirty="0" err="1" smtClean="0"/>
              <a:t>Centar</a:t>
            </a:r>
            <a:r>
              <a:rPr lang="en-US" dirty="0" smtClean="0"/>
              <a:t> </a:t>
            </a:r>
            <a:r>
              <a:rPr lang="en-US" dirty="0" err="1"/>
              <a:t>za</a:t>
            </a:r>
            <a:r>
              <a:rPr lang="en-US" dirty="0"/>
              <a:t> </a:t>
            </a:r>
            <a:r>
              <a:rPr lang="en-US" dirty="0" err="1"/>
              <a:t>znanstvene</a:t>
            </a:r>
            <a:r>
              <a:rPr lang="en-US" dirty="0"/>
              <a:t> </a:t>
            </a:r>
            <a:r>
              <a:rPr lang="en-US" dirty="0" err="1" smtClean="0"/>
              <a:t>informacije</a:t>
            </a:r>
            <a:r>
              <a:rPr lang="hr-HR" dirty="0" smtClean="0"/>
              <a:t>, </a:t>
            </a:r>
            <a:r>
              <a:rPr lang="en-US" dirty="0" err="1" smtClean="0"/>
              <a:t>Bijenička</a:t>
            </a:r>
            <a:r>
              <a:rPr lang="en-US" dirty="0" smtClean="0"/>
              <a:t> </a:t>
            </a:r>
            <a:r>
              <a:rPr lang="en-US" dirty="0" err="1"/>
              <a:t>cesta</a:t>
            </a:r>
            <a:r>
              <a:rPr lang="en-US" dirty="0"/>
              <a:t> 54, </a:t>
            </a:r>
            <a:r>
              <a:rPr lang="hr-HR" dirty="0" smtClean="0"/>
              <a:t> </a:t>
            </a:r>
            <a:r>
              <a:rPr lang="en-US" dirty="0" smtClean="0"/>
              <a:t>10000 Zagreb</a:t>
            </a:r>
            <a:r>
              <a:rPr lang="hr-HR" dirty="0" smtClean="0"/>
              <a:t/>
            </a:r>
            <a:br>
              <a:rPr lang="hr-HR" dirty="0" smtClean="0"/>
            </a:br>
            <a:r>
              <a:rPr lang="en-US" dirty="0" smtClean="0"/>
              <a:t>e-mail</a:t>
            </a:r>
            <a:r>
              <a:rPr lang="en-US" dirty="0"/>
              <a:t>: bmacan@irb.hr</a:t>
            </a:r>
          </a:p>
          <a:p>
            <a:endParaRPr lang="en-US" dirty="0"/>
          </a:p>
        </p:txBody>
      </p:sp>
      <p:sp>
        <p:nvSpPr>
          <p:cNvPr id="6" name="Footer Placeholder 5"/>
          <p:cNvSpPr>
            <a:spLocks noGrp="1"/>
          </p:cNvSpPr>
          <p:nvPr>
            <p:ph type="ftr" sz="quarter" idx="18"/>
          </p:nvPr>
        </p:nvSpPr>
        <p:spPr/>
        <p:txBody>
          <a:bodyPr>
            <a:normAutofit/>
          </a:bodyPr>
          <a:lstStyle/>
          <a:p>
            <a:r>
              <a:rPr lang="pt-BR" dirty="0" smtClean="0"/>
              <a:t>Zagreb OpenAIRE radionica, HAZU, 19. veljače 2019.</a:t>
            </a:r>
            <a:endParaRPr lang="en-US" dirty="0"/>
          </a:p>
        </p:txBody>
      </p:sp>
    </p:spTree>
    <p:extLst>
      <p:ext uri="{BB962C8B-B14F-4D97-AF65-F5344CB8AC3E}">
        <p14:creationId xmlns:p14="http://schemas.microsoft.com/office/powerpoint/2010/main" val="3475433195"/>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phd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9807" y="204387"/>
            <a:ext cx="10587430" cy="893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573967"/>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68399" y="1381506"/>
            <a:ext cx="11023601" cy="5436228"/>
          </a:xfrm>
        </p:spPr>
        <p:txBody>
          <a:bodyPr>
            <a:normAutofit fontScale="92500"/>
          </a:bodyPr>
          <a:lstStyle/>
          <a:p>
            <a:pPr algn="l">
              <a:lnSpc>
                <a:spcPct val="114000"/>
              </a:lnSpc>
            </a:pPr>
            <a:r>
              <a:rPr lang="en-US" sz="4000" spc="0" dirty="0" err="1">
                <a:latin typeface="Calibri" panose="020F0502020204030204" pitchFamily="34" charset="0"/>
              </a:rPr>
              <a:t>Otvoreni</a:t>
            </a:r>
            <a:r>
              <a:rPr lang="en-US" sz="4000" spc="0" dirty="0">
                <a:latin typeface="Calibri" panose="020F0502020204030204" pitchFamily="34" charset="0"/>
              </a:rPr>
              <a:t> </a:t>
            </a:r>
            <a:r>
              <a:rPr lang="en-US" sz="4000" spc="0" dirty="0" err="1">
                <a:latin typeface="Calibri" panose="020F0502020204030204" pitchFamily="34" charset="0"/>
              </a:rPr>
              <a:t>pristup</a:t>
            </a:r>
            <a:r>
              <a:rPr lang="en-US" sz="4000" spc="0" dirty="0">
                <a:latin typeface="Calibri" panose="020F0502020204030204" pitchFamily="34" charset="0"/>
              </a:rPr>
              <a:t> (</a:t>
            </a:r>
            <a:r>
              <a:rPr lang="en-US" sz="4000" spc="0" dirty="0" err="1">
                <a:latin typeface="Calibri" panose="020F0502020204030204" pitchFamily="34" charset="0"/>
              </a:rPr>
              <a:t>eng.</a:t>
            </a:r>
            <a:r>
              <a:rPr lang="en-US" sz="4000" spc="0" dirty="0">
                <a:latin typeface="Calibri" panose="020F0502020204030204" pitchFamily="34" charset="0"/>
              </a:rPr>
              <a:t> Open Access, OA)</a:t>
            </a:r>
            <a:r>
              <a:rPr lang="en-US" sz="4000" b="0" spc="0" dirty="0">
                <a:latin typeface="Calibri" panose="020F0502020204030204" pitchFamily="34" charset="0"/>
              </a:rPr>
              <a:t/>
            </a:r>
            <a:br>
              <a:rPr lang="en-US" sz="4000" b="0" spc="0" dirty="0">
                <a:latin typeface="Calibri" panose="020F0502020204030204" pitchFamily="34" charset="0"/>
              </a:rPr>
            </a:br>
            <a:r>
              <a:rPr lang="en-US" sz="4000" b="0" spc="0" dirty="0">
                <a:latin typeface="Calibri" panose="020F0502020204030204" pitchFamily="34" charset="0"/>
              </a:rPr>
              <a:t>je </a:t>
            </a:r>
            <a:r>
              <a:rPr lang="en-US" sz="4000" b="0" spc="0" dirty="0" err="1">
                <a:latin typeface="Calibri" panose="020F0502020204030204" pitchFamily="34" charset="0"/>
              </a:rPr>
              <a:t>slobodan</a:t>
            </a:r>
            <a:r>
              <a:rPr lang="en-US" sz="4000" b="0" spc="0" dirty="0">
                <a:latin typeface="Calibri" panose="020F0502020204030204" pitchFamily="34" charset="0"/>
              </a:rPr>
              <a:t>, </a:t>
            </a:r>
            <a:r>
              <a:rPr lang="en-US" sz="4000" b="0" spc="0" dirty="0" err="1">
                <a:latin typeface="Calibri" panose="020F0502020204030204" pitchFamily="34" charset="0"/>
              </a:rPr>
              <a:t>besplatan</a:t>
            </a:r>
            <a:r>
              <a:rPr lang="en-US" sz="4000" b="0" spc="0" dirty="0">
                <a:latin typeface="Calibri" panose="020F0502020204030204" pitchFamily="34" charset="0"/>
              </a:rPr>
              <a:t> </a:t>
            </a:r>
            <a:r>
              <a:rPr lang="en-US" sz="4000" b="0" spc="0" dirty="0" err="1">
                <a:latin typeface="Calibri" panose="020F0502020204030204" pitchFamily="34" charset="0"/>
              </a:rPr>
              <a:t>i</a:t>
            </a:r>
            <a:r>
              <a:rPr lang="en-US" sz="4000" b="0" spc="0" dirty="0">
                <a:latin typeface="Calibri" panose="020F0502020204030204" pitchFamily="34" charset="0"/>
              </a:rPr>
              <a:t> </a:t>
            </a:r>
            <a:r>
              <a:rPr lang="en-US" sz="4000" b="0" spc="0" dirty="0" err="1">
                <a:latin typeface="Calibri" panose="020F0502020204030204" pitchFamily="34" charset="0"/>
              </a:rPr>
              <a:t>neometan</a:t>
            </a:r>
            <a:r>
              <a:rPr lang="en-US" sz="4000" b="0" spc="0" dirty="0">
                <a:latin typeface="Calibri" panose="020F0502020204030204" pitchFamily="34" charset="0"/>
              </a:rPr>
              <a:t> </a:t>
            </a:r>
            <a:r>
              <a:rPr lang="en-US" sz="4000" b="0" spc="0" dirty="0" err="1">
                <a:latin typeface="Calibri" panose="020F0502020204030204" pitchFamily="34" charset="0"/>
              </a:rPr>
              <a:t>mrežni</a:t>
            </a:r>
            <a:r>
              <a:rPr lang="en-US" sz="4000" b="0" spc="0" dirty="0">
                <a:latin typeface="Calibri" panose="020F0502020204030204" pitchFamily="34" charset="0"/>
              </a:rPr>
              <a:t> </a:t>
            </a:r>
            <a:r>
              <a:rPr lang="en-US" sz="4000" b="0" spc="0" dirty="0" err="1" smtClean="0">
                <a:latin typeface="Calibri" panose="020F0502020204030204" pitchFamily="34" charset="0"/>
              </a:rPr>
              <a:t>pristup</a:t>
            </a:r>
            <a:r>
              <a:rPr lang="hr-HR" sz="4000" b="0" spc="0" dirty="0" smtClean="0">
                <a:latin typeface="Calibri" panose="020F0502020204030204" pitchFamily="34" charset="0"/>
              </a:rPr>
              <a:t> </a:t>
            </a:r>
            <a:r>
              <a:rPr lang="en-US" sz="4000" b="0" spc="0" dirty="0" err="1" smtClean="0">
                <a:latin typeface="Calibri" panose="020F0502020204030204" pitchFamily="34" charset="0"/>
              </a:rPr>
              <a:t>digitalnim</a:t>
            </a:r>
            <a:r>
              <a:rPr lang="en-US" sz="4000" b="0" spc="0" dirty="0" smtClean="0">
                <a:latin typeface="Calibri" panose="020F0502020204030204" pitchFamily="34" charset="0"/>
              </a:rPr>
              <a:t> </a:t>
            </a:r>
            <a:r>
              <a:rPr lang="en-US" sz="4000" b="0" spc="0" dirty="0" err="1">
                <a:latin typeface="Calibri" panose="020F0502020204030204" pitchFamily="34" charset="0"/>
              </a:rPr>
              <a:t>znanstvenim</a:t>
            </a:r>
            <a:r>
              <a:rPr lang="en-US" sz="4000" b="0" spc="0" dirty="0">
                <a:latin typeface="Calibri" panose="020F0502020204030204" pitchFamily="34" charset="0"/>
              </a:rPr>
              <a:t> </a:t>
            </a:r>
            <a:r>
              <a:rPr lang="en-US" sz="4000" b="0" spc="0" dirty="0" err="1" smtClean="0">
                <a:latin typeface="Calibri" panose="020F0502020204030204" pitchFamily="34" charset="0"/>
              </a:rPr>
              <a:t>informacijama</a:t>
            </a:r>
            <a:r>
              <a:rPr lang="hr-HR" sz="4000" b="0" spc="0" dirty="0" smtClean="0">
                <a:latin typeface="Calibri" panose="020F0502020204030204" pitchFamily="34" charset="0"/>
              </a:rPr>
              <a:t> </a:t>
            </a:r>
            <a:r>
              <a:rPr lang="en-US" sz="4000" b="0" spc="0" dirty="0" err="1" smtClean="0">
                <a:latin typeface="Calibri" panose="020F0502020204030204" pitchFamily="34" charset="0"/>
              </a:rPr>
              <a:t>koji</a:t>
            </a:r>
            <a:r>
              <a:rPr lang="en-US" sz="4000" b="0" spc="0" dirty="0" smtClean="0">
                <a:latin typeface="Calibri" panose="020F0502020204030204" pitchFamily="34" charset="0"/>
              </a:rPr>
              <a:t> </a:t>
            </a:r>
            <a:r>
              <a:rPr lang="en-US" sz="4000" b="0" spc="0" dirty="0" err="1" smtClean="0">
                <a:latin typeface="Calibri" panose="020F0502020204030204" pitchFamily="34" charset="0"/>
              </a:rPr>
              <a:t>omogućava</a:t>
            </a:r>
            <a:r>
              <a:rPr lang="hr-HR" sz="4000" b="0" spc="0" dirty="0" smtClean="0">
                <a:latin typeface="Calibri" panose="020F0502020204030204" pitchFamily="34" charset="0"/>
              </a:rPr>
              <a:t> </a:t>
            </a:r>
            <a:r>
              <a:rPr lang="en-US" sz="4000" b="0" spc="0" dirty="0" err="1" smtClean="0">
                <a:latin typeface="Calibri" panose="020F0502020204030204" pitchFamily="34" charset="0"/>
              </a:rPr>
              <a:t>čitanje</a:t>
            </a:r>
            <a:r>
              <a:rPr lang="en-US" sz="4000" b="0" spc="0" dirty="0">
                <a:latin typeface="Calibri" panose="020F0502020204030204" pitchFamily="34" charset="0"/>
              </a:rPr>
              <a:t>, </a:t>
            </a:r>
            <a:r>
              <a:rPr lang="en-US" sz="4000" b="0" spc="0" dirty="0" err="1">
                <a:latin typeface="Calibri" panose="020F0502020204030204" pitchFamily="34" charset="0"/>
              </a:rPr>
              <a:t>pohranjivanje</a:t>
            </a:r>
            <a:r>
              <a:rPr lang="en-US" sz="4000" b="0" spc="0" dirty="0">
                <a:latin typeface="Calibri" panose="020F0502020204030204" pitchFamily="34" charset="0"/>
              </a:rPr>
              <a:t>, </a:t>
            </a:r>
            <a:r>
              <a:rPr lang="en-US" sz="4000" b="0" spc="0" dirty="0" err="1">
                <a:latin typeface="Calibri" panose="020F0502020204030204" pitchFamily="34" charset="0"/>
              </a:rPr>
              <a:t>distribuciju</a:t>
            </a:r>
            <a:r>
              <a:rPr lang="en-US" sz="4000" b="0" spc="0" dirty="0">
                <a:latin typeface="Calibri" panose="020F0502020204030204" pitchFamily="34" charset="0"/>
              </a:rPr>
              <a:t>, </a:t>
            </a:r>
            <a:r>
              <a:rPr lang="en-US" sz="4000" b="0" spc="0" dirty="0" err="1">
                <a:latin typeface="Calibri" panose="020F0502020204030204" pitchFamily="34" charset="0"/>
              </a:rPr>
              <a:t>pretraživanje</a:t>
            </a:r>
            <a:r>
              <a:rPr lang="en-US" sz="4000" b="0" spc="0" dirty="0">
                <a:latin typeface="Calibri" panose="020F0502020204030204" pitchFamily="34" charset="0"/>
              </a:rPr>
              <a:t>, </a:t>
            </a:r>
            <a:r>
              <a:rPr lang="en-US" sz="4000" b="0" spc="0" dirty="0" err="1">
                <a:latin typeface="Calibri" panose="020F0502020204030204" pitchFamily="34" charset="0"/>
              </a:rPr>
              <a:t>dohvaćanje</a:t>
            </a:r>
            <a:r>
              <a:rPr lang="en-US" sz="4000" b="0" spc="0" dirty="0">
                <a:latin typeface="Calibri" panose="020F0502020204030204" pitchFamily="34" charset="0"/>
              </a:rPr>
              <a:t>, </a:t>
            </a:r>
            <a:r>
              <a:rPr lang="en-US" sz="4000" b="0" spc="0" dirty="0" err="1">
                <a:latin typeface="Calibri" panose="020F0502020204030204" pitchFamily="34" charset="0"/>
              </a:rPr>
              <a:t>indeksiranje</a:t>
            </a:r>
            <a:r>
              <a:rPr lang="en-US" sz="4000" b="0" spc="0" dirty="0">
                <a:latin typeface="Calibri" panose="020F0502020204030204" pitchFamily="34" charset="0"/>
              </a:rPr>
              <a:t> </a:t>
            </a:r>
            <a:r>
              <a:rPr lang="en-US" sz="4000" b="0" spc="0" dirty="0" err="1">
                <a:latin typeface="Calibri" panose="020F0502020204030204" pitchFamily="34" charset="0"/>
              </a:rPr>
              <a:t>i</a:t>
            </a:r>
            <a:r>
              <a:rPr lang="en-US" sz="4000" b="0" spc="0" dirty="0">
                <a:latin typeface="Calibri" panose="020F0502020204030204" pitchFamily="34" charset="0"/>
              </a:rPr>
              <a:t>/</a:t>
            </a:r>
            <a:r>
              <a:rPr lang="en-US" sz="4000" b="0" spc="0" dirty="0" err="1">
                <a:latin typeface="Calibri" panose="020F0502020204030204" pitchFamily="34" charset="0"/>
              </a:rPr>
              <a:t>ili</a:t>
            </a:r>
            <a:r>
              <a:rPr lang="en-US" sz="4000" b="0" spc="0" dirty="0">
                <a:latin typeface="Calibri" panose="020F0502020204030204" pitchFamily="34" charset="0"/>
              </a:rPr>
              <a:t> </a:t>
            </a:r>
            <a:r>
              <a:rPr lang="en-US" sz="4000" b="0" spc="0" dirty="0" err="1">
                <a:latin typeface="Calibri" panose="020F0502020204030204" pitchFamily="34" charset="0"/>
              </a:rPr>
              <a:t>drugo</a:t>
            </a:r>
            <a:r>
              <a:rPr lang="en-US" sz="4000" b="0" spc="0" dirty="0">
                <a:latin typeface="Calibri" panose="020F0502020204030204" pitchFamily="34" charset="0"/>
              </a:rPr>
              <a:t> </a:t>
            </a:r>
            <a:r>
              <a:rPr lang="en-US" sz="4000" b="0" spc="0" dirty="0" err="1">
                <a:latin typeface="Calibri" panose="020F0502020204030204" pitchFamily="34" charset="0"/>
              </a:rPr>
              <a:t>zakonito</a:t>
            </a:r>
            <a:r>
              <a:rPr lang="en-US" sz="4000" b="0" spc="0" dirty="0">
                <a:latin typeface="Calibri" panose="020F0502020204030204" pitchFamily="34" charset="0"/>
              </a:rPr>
              <a:t> </a:t>
            </a:r>
            <a:r>
              <a:rPr lang="en-US" sz="4000" b="0" spc="0" dirty="0" err="1">
                <a:latin typeface="Calibri" panose="020F0502020204030204" pitchFamily="34" charset="0"/>
              </a:rPr>
              <a:t>korištenje</a:t>
            </a:r>
            <a:r>
              <a:rPr lang="en-US" sz="4000" b="0" spc="0" dirty="0">
                <a:latin typeface="Calibri" panose="020F0502020204030204" pitchFamily="34" charset="0"/>
              </a:rPr>
              <a:t>.</a:t>
            </a:r>
            <a:br>
              <a:rPr lang="en-US" sz="4000" b="0" spc="0" dirty="0">
                <a:latin typeface="Calibri" panose="020F0502020204030204" pitchFamily="34" charset="0"/>
              </a:rPr>
            </a:br>
            <a:r>
              <a:rPr lang="en-US" sz="4000" b="0" spc="0" dirty="0">
                <a:latin typeface="Calibri" panose="020F0502020204030204" pitchFamily="34" charset="0"/>
              </a:rPr>
              <a:t>Slobodan u </a:t>
            </a:r>
            <a:r>
              <a:rPr lang="en-US" sz="4000" b="0" spc="0" dirty="0" err="1">
                <a:latin typeface="Calibri" panose="020F0502020204030204" pitchFamily="34" charset="0"/>
              </a:rPr>
              <a:t>ovom</a:t>
            </a:r>
            <a:r>
              <a:rPr lang="en-US" sz="4000" b="0" spc="0" dirty="0">
                <a:latin typeface="Calibri" panose="020F0502020204030204" pitchFamily="34" charset="0"/>
              </a:rPr>
              <a:t> </a:t>
            </a:r>
            <a:r>
              <a:rPr lang="en-US" sz="4000" b="0" spc="0" dirty="0" err="1">
                <a:latin typeface="Calibri" panose="020F0502020204030204" pitchFamily="34" charset="0"/>
              </a:rPr>
              <a:t>kontekstu</a:t>
            </a:r>
            <a:r>
              <a:rPr lang="en-US" sz="4000" b="0" spc="0" dirty="0">
                <a:latin typeface="Calibri" panose="020F0502020204030204" pitchFamily="34" charset="0"/>
              </a:rPr>
              <a:t> </a:t>
            </a:r>
            <a:r>
              <a:rPr lang="en-US" sz="4000" b="0" spc="0" dirty="0" err="1">
                <a:latin typeface="Calibri" panose="020F0502020204030204" pitchFamily="34" charset="0"/>
              </a:rPr>
              <a:t>znači</a:t>
            </a:r>
            <a:r>
              <a:rPr lang="en-US" sz="4000" b="0" spc="0" dirty="0">
                <a:latin typeface="Calibri" panose="020F0502020204030204" pitchFamily="34" charset="0"/>
              </a:rPr>
              <a:t> </a:t>
            </a:r>
            <a:r>
              <a:rPr lang="en-US" sz="4000" b="0" spc="0" dirty="0" err="1">
                <a:latin typeface="Calibri" panose="020F0502020204030204" pitchFamily="34" charset="0"/>
              </a:rPr>
              <a:t>trajno</a:t>
            </a:r>
            <a:r>
              <a:rPr lang="en-US" sz="4000" b="0" spc="0" dirty="0">
                <a:latin typeface="Calibri" panose="020F0502020204030204" pitchFamily="34" charset="0"/>
              </a:rPr>
              <a:t> </a:t>
            </a:r>
            <a:r>
              <a:rPr lang="en-US" sz="4000" b="0" spc="0" dirty="0" err="1" smtClean="0">
                <a:latin typeface="Calibri" panose="020F0502020204030204" pitchFamily="34" charset="0"/>
              </a:rPr>
              <a:t>slobodan</a:t>
            </a:r>
            <a:r>
              <a:rPr lang="hr-HR" sz="4000" b="0" spc="0" dirty="0" smtClean="0">
                <a:latin typeface="Calibri" panose="020F0502020204030204" pitchFamily="34" charset="0"/>
              </a:rPr>
              <a:t> </a:t>
            </a:r>
            <a:r>
              <a:rPr lang="en-US" sz="4000" b="0" spc="0" dirty="0" smtClean="0">
                <a:latin typeface="Calibri" panose="020F0502020204030204" pitchFamily="34" charset="0"/>
              </a:rPr>
              <a:t>od </a:t>
            </a:r>
            <a:r>
              <a:rPr lang="en-US" sz="4000" b="0" spc="0" dirty="0" err="1">
                <a:latin typeface="Calibri" panose="020F0502020204030204" pitchFamily="34" charset="0"/>
              </a:rPr>
              <a:t>bilo</a:t>
            </a:r>
            <a:r>
              <a:rPr lang="en-US" sz="4000" b="0" spc="0" dirty="0">
                <a:latin typeface="Calibri" panose="020F0502020204030204" pitchFamily="34" charset="0"/>
              </a:rPr>
              <a:t> </a:t>
            </a:r>
            <a:r>
              <a:rPr lang="en-US" sz="4000" b="0" spc="0" dirty="0" err="1">
                <a:latin typeface="Calibri" panose="020F0502020204030204" pitchFamily="34" charset="0"/>
              </a:rPr>
              <a:t>kakvih</a:t>
            </a:r>
            <a:r>
              <a:rPr lang="en-US" sz="4000" b="0" spc="0" dirty="0">
                <a:latin typeface="Calibri" panose="020F0502020204030204" pitchFamily="34" charset="0"/>
              </a:rPr>
              <a:t> </a:t>
            </a:r>
            <a:r>
              <a:rPr lang="en-US" sz="4000" b="0" spc="0" dirty="0" err="1">
                <a:latin typeface="Calibri" panose="020F0502020204030204" pitchFamily="34" charset="0"/>
              </a:rPr>
              <a:t>ograničenja</a:t>
            </a:r>
            <a:r>
              <a:rPr lang="en-US" sz="4000" b="0" spc="0" dirty="0">
                <a:latin typeface="Calibri" panose="020F0502020204030204" pitchFamily="34" charset="0"/>
              </a:rPr>
              <a:t> </a:t>
            </a:r>
            <a:r>
              <a:rPr lang="en-US" sz="4000" b="0" spc="0" dirty="0" err="1">
                <a:latin typeface="Calibri" panose="020F0502020204030204" pitchFamily="34" charset="0"/>
              </a:rPr>
              <a:t>i</a:t>
            </a:r>
            <a:r>
              <a:rPr lang="en-US" sz="4000" b="0" spc="0" dirty="0">
                <a:latin typeface="Calibri" panose="020F0502020204030204" pitchFamily="34" charset="0"/>
              </a:rPr>
              <a:t> </a:t>
            </a:r>
            <a:r>
              <a:rPr lang="en-US" sz="4000" b="0" spc="0" dirty="0" err="1">
                <a:latin typeface="Calibri" panose="020F0502020204030204" pitchFamily="34" charset="0"/>
              </a:rPr>
              <a:t>postavljanja</a:t>
            </a:r>
            <a:r>
              <a:rPr lang="en-US" sz="4000" b="0" spc="0" dirty="0">
                <a:latin typeface="Calibri" panose="020F0502020204030204" pitchFamily="34" charset="0"/>
              </a:rPr>
              <a:t> </a:t>
            </a:r>
            <a:r>
              <a:rPr lang="en-US" sz="4000" b="0" spc="0" dirty="0" err="1" smtClean="0">
                <a:latin typeface="Calibri" panose="020F0502020204030204" pitchFamily="34" charset="0"/>
              </a:rPr>
              <a:t>uvjeta</a:t>
            </a:r>
            <a:r>
              <a:rPr lang="hr-HR" sz="4000" b="0" spc="0" dirty="0" smtClean="0">
                <a:latin typeface="Calibri" panose="020F0502020204030204" pitchFamily="34" charset="0"/>
              </a:rPr>
              <a:t> </a:t>
            </a:r>
            <a:r>
              <a:rPr lang="en-US" sz="4000" b="0" spc="0" dirty="0" err="1" smtClean="0">
                <a:latin typeface="Calibri" panose="020F0502020204030204" pitchFamily="34" charset="0"/>
              </a:rPr>
              <a:t>za</a:t>
            </a:r>
            <a:r>
              <a:rPr lang="en-US" sz="4000" b="0" spc="0" dirty="0" smtClean="0">
                <a:latin typeface="Calibri" panose="020F0502020204030204" pitchFamily="34" charset="0"/>
              </a:rPr>
              <a:t> </a:t>
            </a:r>
            <a:r>
              <a:rPr lang="en-US" sz="4000" b="0" spc="0" dirty="0" err="1">
                <a:latin typeface="Calibri" panose="020F0502020204030204" pitchFamily="34" charset="0"/>
              </a:rPr>
              <a:t>pristup</a:t>
            </a:r>
            <a:r>
              <a:rPr lang="en-US" sz="4000" b="0" spc="0" dirty="0">
                <a:latin typeface="Calibri" panose="020F0502020204030204" pitchFamily="34" charset="0"/>
              </a:rPr>
              <a:t> </a:t>
            </a:r>
            <a:r>
              <a:rPr lang="en-US" sz="4000" b="0" spc="0" dirty="0" err="1">
                <a:latin typeface="Calibri" panose="020F0502020204030204" pitchFamily="34" charset="0"/>
              </a:rPr>
              <a:t>i</a:t>
            </a:r>
            <a:r>
              <a:rPr lang="en-US" sz="4000" b="0" spc="0" dirty="0">
                <a:latin typeface="Calibri" panose="020F0502020204030204" pitchFamily="34" charset="0"/>
              </a:rPr>
              <a:t> </a:t>
            </a:r>
            <a:r>
              <a:rPr lang="en-US" sz="4000" b="0" spc="0" dirty="0" err="1">
                <a:latin typeface="Calibri" panose="020F0502020204030204" pitchFamily="34" charset="0"/>
              </a:rPr>
              <a:t>korištenje</a:t>
            </a:r>
            <a:r>
              <a:rPr lang="en-US" sz="4000" b="0" spc="0" dirty="0">
                <a:latin typeface="Calibri" panose="020F0502020204030204" pitchFamily="34" charset="0"/>
              </a:rPr>
              <a:t>.</a:t>
            </a:r>
          </a:p>
          <a:p>
            <a:endParaRPr lang="en-US" sz="4000" b="0" spc="0" dirty="0">
              <a:latin typeface="Calibri" panose="020F0502020204030204" pitchFamily="34" charset="0"/>
            </a:endParaRPr>
          </a:p>
        </p:txBody>
      </p:sp>
      <p:sp>
        <p:nvSpPr>
          <p:cNvPr id="3" name="Text Placeholder 2"/>
          <p:cNvSpPr>
            <a:spLocks noGrp="1"/>
          </p:cNvSpPr>
          <p:nvPr>
            <p:ph type="body" sz="quarter" idx="11"/>
          </p:nvPr>
        </p:nvSpPr>
        <p:spPr>
          <a:xfrm>
            <a:off x="12609510" y="6192982"/>
            <a:ext cx="3909726" cy="1626465"/>
          </a:xfrm>
        </p:spPr>
        <p:txBody>
          <a:bodyPr>
            <a:noAutofit/>
          </a:bodyPr>
          <a:lstStyle/>
          <a:p>
            <a:r>
              <a:rPr lang="en-US" sz="3600" dirty="0" err="1"/>
              <a:t>Hrvatska</a:t>
            </a:r>
            <a:r>
              <a:rPr lang="en-US" sz="3600" dirty="0"/>
              <a:t> </a:t>
            </a:r>
            <a:r>
              <a:rPr lang="en-US" sz="3600" dirty="0" err="1"/>
              <a:t>deklaracija</a:t>
            </a:r>
            <a:r>
              <a:rPr lang="en-US" sz="3600" dirty="0"/>
              <a:t> o </a:t>
            </a:r>
            <a:r>
              <a:rPr lang="en-US" sz="3600" dirty="0" err="1"/>
              <a:t>otvorenom</a:t>
            </a:r>
            <a:r>
              <a:rPr lang="en-US" sz="3600" dirty="0"/>
              <a:t> </a:t>
            </a:r>
            <a:r>
              <a:rPr lang="en-US" sz="3600" dirty="0" err="1" smtClean="0"/>
              <a:t>pristupu</a:t>
            </a:r>
            <a:endParaRPr lang="hr-HR" sz="3600" dirty="0" smtClean="0"/>
          </a:p>
          <a:p>
            <a:r>
              <a:rPr lang="en-US" sz="3600" dirty="0" smtClean="0"/>
              <a:t>(2012.)</a:t>
            </a:r>
            <a:endParaRPr lang="en-US" sz="3600" dirty="0"/>
          </a:p>
        </p:txBody>
      </p:sp>
      <p:sp>
        <p:nvSpPr>
          <p:cNvPr id="5" name="Footer Placeholder 9"/>
          <p:cNvSpPr>
            <a:spLocks noGrp="1"/>
          </p:cNvSpPr>
          <p:nvPr>
            <p:ph type="ftr" sz="quarter" idx="18"/>
          </p:nvPr>
        </p:nvSpPr>
        <p:spPr>
          <a:xfrm>
            <a:off x="4813300" y="8416032"/>
            <a:ext cx="10724137" cy="376236"/>
          </a:xfrm>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495752310"/>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p:txBody>
          <a:bodyPr/>
          <a:lstStyle/>
          <a:p>
            <a:endParaRPr lang="hr-HR" b="0" dirty="0" smtClean="0"/>
          </a:p>
          <a:p>
            <a:pPr>
              <a:buFont typeface="Wingdings" panose="05000000000000000000" pitchFamily="2" charset="2"/>
              <a:buChar char="§"/>
            </a:pPr>
            <a:r>
              <a:rPr lang="en-GB" b="0" dirty="0" smtClean="0"/>
              <a:t>2 </a:t>
            </a:r>
            <a:r>
              <a:rPr lang="en-GB" b="0" dirty="0" err="1"/>
              <a:t>načina</a:t>
            </a:r>
            <a:r>
              <a:rPr lang="en-GB" b="0" dirty="0"/>
              <a:t> </a:t>
            </a:r>
            <a:r>
              <a:rPr lang="en-GB" b="0" dirty="0" err="1"/>
              <a:t>ostvarivanja</a:t>
            </a:r>
            <a:r>
              <a:rPr lang="en-GB" b="0" dirty="0"/>
              <a:t> </a:t>
            </a:r>
            <a:r>
              <a:rPr lang="en-GB" b="0" dirty="0" err="1"/>
              <a:t>otvorenog</a:t>
            </a:r>
            <a:r>
              <a:rPr lang="en-GB" b="0" dirty="0"/>
              <a:t> </a:t>
            </a:r>
            <a:r>
              <a:rPr lang="en-GB" b="0" dirty="0" err="1"/>
              <a:t>pristupa</a:t>
            </a:r>
            <a:r>
              <a:rPr lang="en-GB" b="0" dirty="0"/>
              <a:t>:</a:t>
            </a:r>
          </a:p>
          <a:p>
            <a:pPr lvl="1">
              <a:buFont typeface="Wingdings" panose="05000000000000000000" pitchFamily="2" charset="2"/>
              <a:buChar char="§"/>
            </a:pPr>
            <a:r>
              <a:rPr lang="en-GB" sz="3600" b="0" dirty="0" err="1"/>
              <a:t>osiguravanje</a:t>
            </a:r>
            <a:r>
              <a:rPr lang="en-GB" sz="3600" b="0" dirty="0"/>
              <a:t> </a:t>
            </a:r>
            <a:r>
              <a:rPr lang="en-GB" sz="3600" b="0" dirty="0" err="1"/>
              <a:t>otvorenog</a:t>
            </a:r>
            <a:r>
              <a:rPr lang="en-GB" sz="3600" b="0" dirty="0"/>
              <a:t> </a:t>
            </a:r>
            <a:r>
              <a:rPr lang="en-GB" sz="3600" b="0" dirty="0" err="1"/>
              <a:t>pristupa</a:t>
            </a:r>
            <a:r>
              <a:rPr lang="en-GB" sz="3600" b="0" dirty="0"/>
              <a:t> </a:t>
            </a:r>
            <a:r>
              <a:rPr lang="en-GB" sz="3600" b="0" dirty="0" err="1"/>
              <a:t>putem</a:t>
            </a:r>
            <a:r>
              <a:rPr lang="en-GB" sz="3600" b="0" dirty="0"/>
              <a:t> </a:t>
            </a:r>
            <a:r>
              <a:rPr lang="en-GB" sz="3600" b="0" dirty="0" err="1"/>
              <a:t>mrežnih</a:t>
            </a:r>
            <a:r>
              <a:rPr lang="en-GB" sz="3600" b="0" dirty="0"/>
              <a:t> </a:t>
            </a:r>
            <a:r>
              <a:rPr lang="en-GB" sz="3600" b="0" dirty="0" err="1"/>
              <a:t>stranica</a:t>
            </a:r>
            <a:r>
              <a:rPr lang="en-GB" sz="3600" b="0" dirty="0"/>
              <a:t> </a:t>
            </a:r>
            <a:r>
              <a:rPr lang="en-GB" sz="3600" b="0" dirty="0" err="1"/>
              <a:t>publikacija</a:t>
            </a:r>
            <a:r>
              <a:rPr lang="en-GB" sz="3600" b="0" dirty="0"/>
              <a:t> (</a:t>
            </a:r>
            <a:r>
              <a:rPr lang="en-GB" sz="3600" b="0" dirty="0" err="1"/>
              <a:t>izdavača</a:t>
            </a:r>
            <a:r>
              <a:rPr lang="en-GB" sz="3600" b="0" dirty="0"/>
              <a:t>) – </a:t>
            </a:r>
            <a:r>
              <a:rPr lang="en-GB" sz="3600" b="0" dirty="0" err="1"/>
              <a:t>tzv</a:t>
            </a:r>
            <a:r>
              <a:rPr lang="en-GB" sz="3600" b="0" dirty="0"/>
              <a:t>. ’</a:t>
            </a:r>
            <a:r>
              <a:rPr lang="en-GB" sz="3600" b="0" dirty="0" err="1"/>
              <a:t>zlatni</a:t>
            </a:r>
            <a:r>
              <a:rPr lang="en-GB" sz="3600" b="0" dirty="0"/>
              <a:t>’ put OA</a:t>
            </a:r>
          </a:p>
          <a:p>
            <a:pPr lvl="1">
              <a:buFont typeface="Wingdings" panose="05000000000000000000" pitchFamily="2" charset="2"/>
              <a:buChar char="§"/>
            </a:pPr>
            <a:r>
              <a:rPr lang="en-GB" sz="3600" b="0" dirty="0"/>
              <a:t>samoarhiviranje </a:t>
            </a:r>
            <a:r>
              <a:rPr lang="en-GB" sz="3600" b="0" dirty="0" err="1"/>
              <a:t>verzije</a:t>
            </a:r>
            <a:r>
              <a:rPr lang="en-GB" sz="3600" b="0" dirty="0"/>
              <a:t> </a:t>
            </a:r>
            <a:r>
              <a:rPr lang="en-GB" sz="3600" b="0" dirty="0" err="1"/>
              <a:t>rada</a:t>
            </a:r>
            <a:r>
              <a:rPr lang="en-GB" sz="3600" b="0" dirty="0"/>
              <a:t> u </a:t>
            </a:r>
            <a:r>
              <a:rPr lang="en-GB" sz="3600" b="0" dirty="0" err="1"/>
              <a:t>digitalne</a:t>
            </a:r>
            <a:r>
              <a:rPr lang="en-GB" sz="3600" b="0" dirty="0"/>
              <a:t> </a:t>
            </a:r>
            <a:r>
              <a:rPr lang="en-GB" sz="3600" b="0" dirty="0" err="1"/>
              <a:t>repozitorije</a:t>
            </a:r>
            <a:r>
              <a:rPr lang="en-GB" sz="3600" b="0" dirty="0"/>
              <a:t>, </a:t>
            </a:r>
            <a:r>
              <a:rPr lang="en-GB" sz="3600" b="0" dirty="0" err="1"/>
              <a:t>na</a:t>
            </a:r>
            <a:r>
              <a:rPr lang="en-GB" sz="3600" b="0" dirty="0"/>
              <a:t> </a:t>
            </a:r>
            <a:r>
              <a:rPr lang="en-GB" sz="3600" b="0" dirty="0" err="1"/>
              <a:t>mrežne</a:t>
            </a:r>
            <a:r>
              <a:rPr lang="en-GB" sz="3600" b="0" dirty="0"/>
              <a:t> </a:t>
            </a:r>
            <a:r>
              <a:rPr lang="en-GB" sz="3600" b="0" dirty="0" err="1"/>
              <a:t>stranice</a:t>
            </a:r>
            <a:r>
              <a:rPr lang="en-GB" sz="3600" b="0" dirty="0"/>
              <a:t> </a:t>
            </a:r>
            <a:r>
              <a:rPr lang="en-GB" sz="3600" b="0" dirty="0" err="1"/>
              <a:t>autora</a:t>
            </a:r>
            <a:r>
              <a:rPr lang="en-GB" sz="3600" b="0" dirty="0"/>
              <a:t>, </a:t>
            </a:r>
            <a:r>
              <a:rPr lang="en-GB" sz="3600" b="0" dirty="0" err="1"/>
              <a:t>ustanove</a:t>
            </a:r>
            <a:r>
              <a:rPr lang="en-GB" sz="3600" b="0" dirty="0"/>
              <a:t>, </a:t>
            </a:r>
            <a:r>
              <a:rPr lang="en-GB" sz="3600" b="0" dirty="0" err="1"/>
              <a:t>na</a:t>
            </a:r>
            <a:r>
              <a:rPr lang="en-GB" sz="3600" b="0" dirty="0"/>
              <a:t> </a:t>
            </a:r>
            <a:r>
              <a:rPr lang="en-GB" sz="3600" b="0" dirty="0" err="1"/>
              <a:t>društvenim</a:t>
            </a:r>
            <a:r>
              <a:rPr lang="en-GB" sz="3600" b="0" dirty="0"/>
              <a:t> </a:t>
            </a:r>
            <a:r>
              <a:rPr lang="en-GB" sz="3600" b="0" dirty="0" err="1"/>
              <a:t>mrežama</a:t>
            </a:r>
            <a:r>
              <a:rPr lang="en-GB" sz="3600" b="0" dirty="0"/>
              <a:t> </a:t>
            </a:r>
            <a:r>
              <a:rPr lang="en-GB" sz="3600" b="0" dirty="0" err="1"/>
              <a:t>i</a:t>
            </a:r>
            <a:r>
              <a:rPr lang="en-GB" sz="3600" b="0" dirty="0"/>
              <a:t> sl. – </a:t>
            </a:r>
            <a:r>
              <a:rPr lang="en-GB" sz="3600" b="0" dirty="0" err="1"/>
              <a:t>tzv</a:t>
            </a:r>
            <a:r>
              <a:rPr lang="en-GB" sz="3600" b="0" dirty="0"/>
              <a:t>. ’</a:t>
            </a:r>
            <a:r>
              <a:rPr lang="en-GB" sz="3600" b="0" dirty="0" err="1"/>
              <a:t>zeleni</a:t>
            </a:r>
            <a:r>
              <a:rPr lang="en-GB" sz="3600" b="0" dirty="0"/>
              <a:t>’ put OA</a:t>
            </a:r>
          </a:p>
          <a:p>
            <a:endParaRPr lang="en-GB" b="0" dirty="0"/>
          </a:p>
        </p:txBody>
      </p:sp>
      <p:sp>
        <p:nvSpPr>
          <p:cNvPr id="13" name="Text Placeholder 12"/>
          <p:cNvSpPr>
            <a:spLocks noGrp="1"/>
          </p:cNvSpPr>
          <p:nvPr>
            <p:ph type="body" sz="quarter" idx="21"/>
          </p:nvPr>
        </p:nvSpPr>
        <p:spPr/>
        <p:txBody>
          <a:bodyPr/>
          <a:lstStyle/>
          <a:p>
            <a:r>
              <a:rPr lang="en-GB" dirty="0" err="1"/>
              <a:t>Kako</a:t>
            </a:r>
            <a:r>
              <a:rPr lang="en-GB" dirty="0"/>
              <a:t> </a:t>
            </a:r>
            <a:r>
              <a:rPr lang="en-GB" dirty="0" err="1"/>
              <a:t>osigurati</a:t>
            </a:r>
            <a:r>
              <a:rPr lang="en-GB" dirty="0"/>
              <a:t> </a:t>
            </a:r>
            <a:r>
              <a:rPr lang="en-GB" dirty="0" err="1"/>
              <a:t>otvoreni</a:t>
            </a:r>
            <a:r>
              <a:rPr lang="en-GB" dirty="0"/>
              <a:t> </a:t>
            </a:r>
            <a:r>
              <a:rPr lang="en-GB" dirty="0" err="1"/>
              <a:t>pristup</a:t>
            </a:r>
            <a:r>
              <a:rPr lang="en-GB" dirty="0"/>
              <a:t> </a:t>
            </a:r>
            <a:r>
              <a:rPr lang="en-GB" dirty="0" err="1"/>
              <a:t>publikacijama</a:t>
            </a:r>
            <a:r>
              <a:rPr lang="en-GB" dirty="0"/>
              <a:t>?</a:t>
            </a:r>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36616032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fontScale="77500" lnSpcReduction="20000"/>
          </a:bodyPr>
          <a:lstStyle/>
          <a:p>
            <a:pPr marL="857250" indent="-857250">
              <a:lnSpc>
                <a:spcPct val="134000"/>
              </a:lnSpc>
              <a:spcBef>
                <a:spcPts val="600"/>
              </a:spcBef>
              <a:buFont typeface="+mj-lt"/>
              <a:buAutoNum type="romanUcPeriod"/>
            </a:pPr>
            <a:r>
              <a:rPr lang="en-GB" sz="3800" b="0" dirty="0" err="1"/>
              <a:t>Časopisi</a:t>
            </a:r>
            <a:r>
              <a:rPr lang="en-GB" sz="3800" b="0" dirty="0"/>
              <a:t> </a:t>
            </a:r>
            <a:r>
              <a:rPr lang="en-GB" sz="3800" b="0" dirty="0" err="1"/>
              <a:t>čiji</a:t>
            </a:r>
            <a:r>
              <a:rPr lang="en-GB" sz="3800" b="0" dirty="0"/>
              <a:t> </a:t>
            </a:r>
            <a:r>
              <a:rPr lang="en-GB" sz="3800" b="0" dirty="0" err="1"/>
              <a:t>su</a:t>
            </a:r>
            <a:r>
              <a:rPr lang="en-GB" sz="3800" b="0" dirty="0"/>
              <a:t> </a:t>
            </a:r>
            <a:r>
              <a:rPr lang="en-GB" sz="3800" b="0" dirty="0" err="1"/>
              <a:t>svi</a:t>
            </a:r>
            <a:r>
              <a:rPr lang="en-GB" sz="3800" b="0" dirty="0"/>
              <a:t> </a:t>
            </a:r>
            <a:r>
              <a:rPr lang="en-GB" sz="3800" b="0" dirty="0" err="1"/>
              <a:t>radovi</a:t>
            </a:r>
            <a:r>
              <a:rPr lang="en-GB" sz="3800" b="0" dirty="0"/>
              <a:t> </a:t>
            </a:r>
            <a:r>
              <a:rPr lang="en-GB" sz="3800" b="0" dirty="0" err="1"/>
              <a:t>dostupni</a:t>
            </a:r>
            <a:r>
              <a:rPr lang="en-GB" sz="3800" b="0" dirty="0"/>
              <a:t> u </a:t>
            </a:r>
            <a:r>
              <a:rPr lang="en-GB" sz="3800" b="0" dirty="0" err="1"/>
              <a:t>otvorenom</a:t>
            </a:r>
            <a:r>
              <a:rPr lang="en-GB" sz="3800" b="0" dirty="0"/>
              <a:t> </a:t>
            </a:r>
            <a:r>
              <a:rPr lang="en-GB" sz="3800" b="0" dirty="0" err="1"/>
              <a:t>pristupu</a:t>
            </a:r>
            <a:r>
              <a:rPr lang="en-GB" sz="3800" b="0" dirty="0"/>
              <a:t>, a </a:t>
            </a:r>
            <a:r>
              <a:rPr lang="en-GB" sz="3800" b="0" dirty="0" err="1"/>
              <a:t>objavljivanje</a:t>
            </a:r>
            <a:r>
              <a:rPr lang="en-GB" sz="3800" b="0" dirty="0"/>
              <a:t> u </a:t>
            </a:r>
            <a:r>
              <a:rPr lang="en-GB" sz="3800" b="0" dirty="0" err="1"/>
              <a:t>tim</a:t>
            </a:r>
            <a:r>
              <a:rPr lang="en-GB" sz="3800" b="0" dirty="0"/>
              <a:t> </a:t>
            </a:r>
            <a:r>
              <a:rPr lang="en-GB" sz="3800" b="0" dirty="0" err="1"/>
              <a:t>časopisima</a:t>
            </a:r>
            <a:r>
              <a:rPr lang="en-GB" sz="3800" b="0" dirty="0"/>
              <a:t> je </a:t>
            </a:r>
            <a:r>
              <a:rPr lang="en-GB" sz="3800" b="0" dirty="0" err="1"/>
              <a:t>besplatno</a:t>
            </a:r>
            <a:r>
              <a:rPr lang="en-GB" sz="3800" b="0" dirty="0"/>
              <a:t> (</a:t>
            </a:r>
            <a:r>
              <a:rPr lang="en-GB" sz="3800" b="0" dirty="0" err="1"/>
              <a:t>tzv</a:t>
            </a:r>
            <a:r>
              <a:rPr lang="en-GB" sz="3800" b="0" dirty="0"/>
              <a:t>. ‘</a:t>
            </a:r>
            <a:r>
              <a:rPr lang="en-GB" sz="3800" b="0" dirty="0" err="1"/>
              <a:t>dijamantni</a:t>
            </a:r>
            <a:r>
              <a:rPr lang="en-GB" sz="3800" b="0" dirty="0"/>
              <a:t>’ OA </a:t>
            </a:r>
            <a:r>
              <a:rPr lang="en-GB" sz="3800" b="0" dirty="0" err="1" smtClean="0"/>
              <a:t>časopisi</a:t>
            </a:r>
            <a:r>
              <a:rPr lang="en-GB" sz="3800" b="0" dirty="0" smtClean="0"/>
              <a:t>)</a:t>
            </a:r>
            <a:endParaRPr lang="hr-HR" sz="3800" b="0" dirty="0"/>
          </a:p>
          <a:p>
            <a:pPr marL="1436688" lvl="1" indent="-450850">
              <a:lnSpc>
                <a:spcPct val="134000"/>
              </a:lnSpc>
              <a:spcBef>
                <a:spcPts val="600"/>
              </a:spcBef>
              <a:buFont typeface="Wingdings" panose="05000000000000000000" pitchFamily="2" charset="2"/>
              <a:buChar char="§"/>
            </a:pPr>
            <a:r>
              <a:rPr lang="en-GB" sz="3300" dirty="0" err="1" smtClean="0"/>
              <a:t>npr</a:t>
            </a:r>
            <a:r>
              <a:rPr lang="en-GB" sz="3300" dirty="0"/>
              <a:t>.: </a:t>
            </a:r>
            <a:r>
              <a:rPr lang="en-GB" sz="3300" dirty="0" err="1"/>
              <a:t>većina</a:t>
            </a:r>
            <a:r>
              <a:rPr lang="en-GB" sz="3300" dirty="0"/>
              <a:t> </a:t>
            </a:r>
            <a:r>
              <a:rPr lang="en-GB" sz="3300" dirty="0" err="1"/>
              <a:t>hrvatskih</a:t>
            </a:r>
            <a:r>
              <a:rPr lang="en-GB" sz="3300" dirty="0"/>
              <a:t> </a:t>
            </a:r>
            <a:r>
              <a:rPr lang="en-GB" sz="3300" dirty="0" err="1"/>
              <a:t>časopisa</a:t>
            </a:r>
            <a:r>
              <a:rPr lang="en-GB" sz="3300" dirty="0"/>
              <a:t> u </a:t>
            </a:r>
            <a:r>
              <a:rPr lang="en-GB" sz="3300" dirty="0" err="1"/>
              <a:t>Hrčku</a:t>
            </a:r>
            <a:r>
              <a:rPr lang="en-GB" sz="3300" dirty="0"/>
              <a:t>, </a:t>
            </a:r>
            <a:r>
              <a:rPr lang="en-GB" sz="3300" dirty="0" err="1" smtClean="0"/>
              <a:t>dio</a:t>
            </a:r>
            <a:r>
              <a:rPr lang="en-GB" sz="3300" dirty="0" smtClean="0"/>
              <a:t> </a:t>
            </a:r>
            <a:r>
              <a:rPr lang="en-GB" sz="3300" dirty="0" err="1"/>
              <a:t>časopisa</a:t>
            </a:r>
            <a:r>
              <a:rPr lang="en-GB" sz="3300" dirty="0"/>
              <a:t> </a:t>
            </a:r>
            <a:r>
              <a:rPr lang="en-GB" sz="3300" dirty="0" err="1"/>
              <a:t>zastupljenih</a:t>
            </a:r>
            <a:r>
              <a:rPr lang="en-GB" sz="3300" dirty="0"/>
              <a:t> u DOAJ-u </a:t>
            </a:r>
            <a:r>
              <a:rPr lang="en-GB" sz="3300" dirty="0" err="1"/>
              <a:t>i</a:t>
            </a:r>
            <a:r>
              <a:rPr lang="en-GB" sz="3300" dirty="0"/>
              <a:t> </a:t>
            </a:r>
            <a:r>
              <a:rPr lang="en-GB" sz="3300" dirty="0" smtClean="0"/>
              <a:t>dr.</a:t>
            </a:r>
            <a:endParaRPr lang="hr-HR" sz="3300" dirty="0" smtClean="0"/>
          </a:p>
          <a:p>
            <a:pPr marL="857250" indent="-857250">
              <a:lnSpc>
                <a:spcPct val="134000"/>
              </a:lnSpc>
              <a:spcBef>
                <a:spcPts val="600"/>
              </a:spcBef>
              <a:buFont typeface="+mj-lt"/>
              <a:buAutoNum type="romanUcPeriod"/>
            </a:pPr>
            <a:r>
              <a:rPr lang="en-GB" sz="3800" b="0" dirty="0" err="1" smtClean="0"/>
              <a:t>Časopisi</a:t>
            </a:r>
            <a:r>
              <a:rPr lang="en-GB" sz="3800" b="0" dirty="0" smtClean="0"/>
              <a:t> </a:t>
            </a:r>
            <a:r>
              <a:rPr lang="en-GB" sz="3800" b="0" dirty="0" err="1"/>
              <a:t>čiji</a:t>
            </a:r>
            <a:r>
              <a:rPr lang="en-GB" sz="3800" b="0" dirty="0"/>
              <a:t> </a:t>
            </a:r>
            <a:r>
              <a:rPr lang="en-GB" sz="3800" b="0" dirty="0" err="1"/>
              <a:t>su</a:t>
            </a:r>
            <a:r>
              <a:rPr lang="en-GB" sz="3800" b="0" dirty="0"/>
              <a:t> </a:t>
            </a:r>
            <a:r>
              <a:rPr lang="en-GB" sz="3800" b="0" dirty="0" err="1"/>
              <a:t>svi</a:t>
            </a:r>
            <a:r>
              <a:rPr lang="en-GB" sz="3800" b="0" dirty="0"/>
              <a:t> </a:t>
            </a:r>
            <a:r>
              <a:rPr lang="en-GB" sz="3800" b="0" dirty="0" err="1"/>
              <a:t>radovi</a:t>
            </a:r>
            <a:r>
              <a:rPr lang="en-GB" sz="3800" b="0" dirty="0"/>
              <a:t> </a:t>
            </a:r>
            <a:r>
              <a:rPr lang="en-GB" sz="3800" b="0" dirty="0" err="1"/>
              <a:t>dostupni</a:t>
            </a:r>
            <a:r>
              <a:rPr lang="en-GB" sz="3800" b="0" dirty="0"/>
              <a:t> u </a:t>
            </a:r>
            <a:r>
              <a:rPr lang="en-GB" sz="3800" b="0" dirty="0" err="1"/>
              <a:t>otvorenom</a:t>
            </a:r>
            <a:r>
              <a:rPr lang="en-GB" sz="3800" b="0" dirty="0"/>
              <a:t> </a:t>
            </a:r>
            <a:r>
              <a:rPr lang="en-GB" sz="3800" b="0" dirty="0" err="1"/>
              <a:t>pristupu</a:t>
            </a:r>
            <a:r>
              <a:rPr lang="en-GB" sz="3800" b="0" dirty="0"/>
              <a:t>, </a:t>
            </a:r>
            <a:r>
              <a:rPr lang="en-GB" sz="3800" b="0" dirty="0" err="1"/>
              <a:t>ali</a:t>
            </a:r>
            <a:r>
              <a:rPr lang="en-GB" sz="3800" b="0" dirty="0"/>
              <a:t> </a:t>
            </a:r>
            <a:r>
              <a:rPr lang="en-GB" sz="3800" b="0" dirty="0" err="1"/>
              <a:t>autori</a:t>
            </a:r>
            <a:r>
              <a:rPr lang="en-GB" sz="3800" b="0" dirty="0"/>
              <a:t> (</a:t>
            </a:r>
            <a:r>
              <a:rPr lang="en-GB" sz="3800" b="0" dirty="0" err="1"/>
              <a:t>njihove</a:t>
            </a:r>
            <a:r>
              <a:rPr lang="en-GB" sz="3800" b="0" dirty="0"/>
              <a:t> </a:t>
            </a:r>
            <a:r>
              <a:rPr lang="en-GB" sz="3800" b="0" dirty="0" err="1"/>
              <a:t>ustanove</a:t>
            </a:r>
            <a:r>
              <a:rPr lang="en-GB" sz="3800" b="0" dirty="0"/>
              <a:t>/</a:t>
            </a:r>
            <a:r>
              <a:rPr lang="en-GB" sz="3800" b="0" dirty="0" err="1"/>
              <a:t>projekti</a:t>
            </a:r>
            <a:r>
              <a:rPr lang="en-GB" sz="3800" b="0" dirty="0"/>
              <a:t>...) </a:t>
            </a:r>
            <a:r>
              <a:rPr lang="en-GB" sz="3800" b="0" dirty="0" err="1"/>
              <a:t>moraju</a:t>
            </a:r>
            <a:r>
              <a:rPr lang="en-GB" sz="3800" b="0" dirty="0"/>
              <a:t> </a:t>
            </a:r>
            <a:r>
              <a:rPr lang="en-GB" sz="3800" b="0" dirty="0" err="1"/>
              <a:t>platiti</a:t>
            </a:r>
            <a:r>
              <a:rPr lang="en-GB" sz="3800" b="0" dirty="0"/>
              <a:t> </a:t>
            </a:r>
            <a:r>
              <a:rPr lang="en-GB" sz="3800" b="0" dirty="0" err="1"/>
              <a:t>troškove</a:t>
            </a:r>
            <a:r>
              <a:rPr lang="en-GB" sz="3800" b="0" dirty="0"/>
              <a:t> </a:t>
            </a:r>
            <a:r>
              <a:rPr lang="en-GB" sz="3800" b="0" dirty="0" err="1"/>
              <a:t>objavljivanja</a:t>
            </a:r>
            <a:r>
              <a:rPr lang="en-GB" sz="3800" b="0" dirty="0"/>
              <a:t> </a:t>
            </a:r>
            <a:r>
              <a:rPr lang="en-GB" sz="3800" b="0" dirty="0" err="1"/>
              <a:t>rada</a:t>
            </a:r>
            <a:r>
              <a:rPr lang="en-GB" sz="3800" b="0" dirty="0"/>
              <a:t> (</a:t>
            </a:r>
            <a:r>
              <a:rPr lang="en-GB" sz="3800" b="0" dirty="0" err="1"/>
              <a:t>tzv</a:t>
            </a:r>
            <a:r>
              <a:rPr lang="en-GB" sz="3800" b="0" dirty="0"/>
              <a:t>. Article Processing </a:t>
            </a:r>
            <a:r>
              <a:rPr lang="en-GB" sz="3800" b="0" dirty="0" smtClean="0"/>
              <a:t>Charges)</a:t>
            </a:r>
            <a:endParaRPr lang="hr-HR" sz="3800" b="0" dirty="0" smtClean="0"/>
          </a:p>
          <a:p>
            <a:pPr marL="1436688" lvl="1" indent="-450850">
              <a:lnSpc>
                <a:spcPct val="134000"/>
              </a:lnSpc>
              <a:spcBef>
                <a:spcPts val="600"/>
              </a:spcBef>
            </a:pPr>
            <a:r>
              <a:rPr lang="en-GB" sz="3400" dirty="0" err="1" smtClean="0"/>
              <a:t>npr</a:t>
            </a:r>
            <a:r>
              <a:rPr lang="en-GB" sz="3400" dirty="0"/>
              <a:t>.: </a:t>
            </a:r>
            <a:r>
              <a:rPr lang="en-GB" sz="3400" dirty="0" err="1"/>
              <a:t>PLoS</a:t>
            </a:r>
            <a:r>
              <a:rPr lang="en-GB" sz="3400" dirty="0"/>
              <a:t> </a:t>
            </a:r>
            <a:r>
              <a:rPr lang="en-GB" sz="3400" dirty="0" err="1"/>
              <a:t>časopisi</a:t>
            </a:r>
            <a:r>
              <a:rPr lang="en-GB" sz="3400" dirty="0"/>
              <a:t> (APC od 1495 $ do 2900 </a:t>
            </a:r>
            <a:r>
              <a:rPr lang="en-GB" sz="3400" dirty="0" smtClean="0"/>
              <a:t>$)</a:t>
            </a:r>
            <a:endParaRPr lang="hr-HR" sz="3400" dirty="0" smtClean="0"/>
          </a:p>
          <a:p>
            <a:pPr marL="857250" indent="-857250">
              <a:lnSpc>
                <a:spcPct val="134000"/>
              </a:lnSpc>
              <a:spcBef>
                <a:spcPts val="600"/>
              </a:spcBef>
              <a:buFont typeface="+mj-lt"/>
              <a:buAutoNum type="romanUcPeriod"/>
            </a:pPr>
            <a:r>
              <a:rPr lang="en-GB" sz="3800" b="0" dirty="0" err="1" smtClean="0"/>
              <a:t>Časopisi</a:t>
            </a:r>
            <a:r>
              <a:rPr lang="en-GB" sz="3800" b="0" dirty="0" smtClean="0"/>
              <a:t> </a:t>
            </a:r>
            <a:r>
              <a:rPr lang="en-GB" sz="3800" b="0" dirty="0" err="1"/>
              <a:t>koji</a:t>
            </a:r>
            <a:r>
              <a:rPr lang="en-GB" sz="3800" b="0" dirty="0"/>
              <a:t> </a:t>
            </a:r>
            <a:r>
              <a:rPr lang="en-GB" sz="3800" b="0" dirty="0" err="1"/>
              <a:t>omogućavaju</a:t>
            </a:r>
            <a:r>
              <a:rPr lang="en-GB" sz="3800" b="0" dirty="0"/>
              <a:t> </a:t>
            </a:r>
            <a:r>
              <a:rPr lang="en-GB" sz="3800" b="0" dirty="0" err="1"/>
              <a:t>otvoreni</a:t>
            </a:r>
            <a:r>
              <a:rPr lang="en-GB" sz="3800" b="0" dirty="0"/>
              <a:t> </a:t>
            </a:r>
            <a:r>
              <a:rPr lang="en-GB" sz="3800" b="0" dirty="0" err="1"/>
              <a:t>pristup</a:t>
            </a:r>
            <a:r>
              <a:rPr lang="en-GB" sz="3800" b="0" dirty="0"/>
              <a:t> </a:t>
            </a:r>
            <a:r>
              <a:rPr lang="en-GB" sz="3800" b="0" dirty="0" err="1"/>
              <a:t>cjelovitim</a:t>
            </a:r>
            <a:r>
              <a:rPr lang="en-GB" sz="3800" b="0" dirty="0"/>
              <a:t> </a:t>
            </a:r>
            <a:r>
              <a:rPr lang="en-GB" sz="3800" b="0" dirty="0" err="1"/>
              <a:t>tekstovima</a:t>
            </a:r>
            <a:r>
              <a:rPr lang="en-GB" sz="3800" b="0" dirty="0"/>
              <a:t> </a:t>
            </a:r>
            <a:r>
              <a:rPr lang="en-GB" sz="3800" b="0" dirty="0" err="1"/>
              <a:t>samo</a:t>
            </a:r>
            <a:r>
              <a:rPr lang="en-GB" sz="3800" b="0" dirty="0"/>
              <a:t> </a:t>
            </a:r>
            <a:r>
              <a:rPr lang="en-GB" sz="3800" b="0" dirty="0" err="1"/>
              <a:t>onih</a:t>
            </a:r>
            <a:r>
              <a:rPr lang="en-GB" sz="3800" b="0" dirty="0"/>
              <a:t> </a:t>
            </a:r>
            <a:r>
              <a:rPr lang="en-GB" sz="3800" b="0" dirty="0" err="1"/>
              <a:t>radova</a:t>
            </a:r>
            <a:r>
              <a:rPr lang="en-GB" sz="3800" b="0" dirty="0"/>
              <a:t> </a:t>
            </a:r>
            <a:r>
              <a:rPr lang="en-GB" sz="3800" b="0" dirty="0" err="1"/>
              <a:t>za</a:t>
            </a:r>
            <a:r>
              <a:rPr lang="en-GB" sz="3800" b="0" dirty="0"/>
              <a:t> </a:t>
            </a:r>
            <a:r>
              <a:rPr lang="en-GB" sz="3800" b="0" dirty="0" err="1"/>
              <a:t>koje</a:t>
            </a:r>
            <a:r>
              <a:rPr lang="en-GB" sz="3800" b="0" dirty="0"/>
              <a:t> </a:t>
            </a:r>
            <a:r>
              <a:rPr lang="en-GB" sz="3800" b="0" dirty="0" err="1"/>
              <a:t>su</a:t>
            </a:r>
            <a:r>
              <a:rPr lang="en-GB" sz="3800" b="0" dirty="0"/>
              <a:t> </a:t>
            </a:r>
            <a:r>
              <a:rPr lang="en-GB" sz="3800" b="0" dirty="0" err="1"/>
              <a:t>autori</a:t>
            </a:r>
            <a:r>
              <a:rPr lang="en-GB" sz="3800" b="0" dirty="0"/>
              <a:t> </a:t>
            </a:r>
            <a:r>
              <a:rPr lang="en-GB" sz="3800" b="0" dirty="0" err="1"/>
              <a:t>platili</a:t>
            </a:r>
            <a:r>
              <a:rPr lang="en-GB" sz="3800" b="0" dirty="0"/>
              <a:t> </a:t>
            </a:r>
            <a:r>
              <a:rPr lang="en-GB" sz="3800" b="0" dirty="0" err="1"/>
              <a:t>troškove</a:t>
            </a:r>
            <a:r>
              <a:rPr lang="en-GB" sz="3800" b="0" dirty="0"/>
              <a:t> </a:t>
            </a:r>
            <a:r>
              <a:rPr lang="en-GB" sz="3800" b="0" dirty="0" err="1"/>
              <a:t>objavljivanja</a:t>
            </a:r>
            <a:r>
              <a:rPr lang="en-GB" sz="3800" b="0" dirty="0"/>
              <a:t> </a:t>
            </a:r>
            <a:r>
              <a:rPr lang="en-GB" sz="3800" b="0" dirty="0" err="1"/>
              <a:t>rada</a:t>
            </a:r>
            <a:r>
              <a:rPr lang="en-GB" sz="3800" b="0" dirty="0"/>
              <a:t>. </a:t>
            </a:r>
            <a:r>
              <a:rPr lang="en-GB" sz="3800" b="0" dirty="0" err="1"/>
              <a:t>Takvi</a:t>
            </a:r>
            <a:r>
              <a:rPr lang="en-GB" sz="3800" b="0" dirty="0"/>
              <a:t> </a:t>
            </a:r>
            <a:r>
              <a:rPr lang="en-GB" sz="3800" b="0" dirty="0" err="1"/>
              <a:t>časopisi</a:t>
            </a:r>
            <a:r>
              <a:rPr lang="en-GB" sz="3800" b="0" dirty="0"/>
              <a:t> </a:t>
            </a:r>
            <a:r>
              <a:rPr lang="en-GB" sz="3800" b="0" dirty="0" err="1"/>
              <a:t>za</a:t>
            </a:r>
            <a:r>
              <a:rPr lang="en-GB" sz="3800" b="0" dirty="0"/>
              <a:t> </a:t>
            </a:r>
            <a:r>
              <a:rPr lang="en-GB" sz="3800" b="0" dirty="0" err="1"/>
              <a:t>pristup</a:t>
            </a:r>
            <a:r>
              <a:rPr lang="en-GB" sz="3800" b="0" dirty="0"/>
              <a:t> </a:t>
            </a:r>
            <a:r>
              <a:rPr lang="en-GB" sz="3800" b="0" dirty="0" err="1"/>
              <a:t>ostalim</a:t>
            </a:r>
            <a:r>
              <a:rPr lang="en-GB" sz="3800" b="0" dirty="0"/>
              <a:t> </a:t>
            </a:r>
            <a:r>
              <a:rPr lang="en-GB" sz="3800" b="0" dirty="0" err="1"/>
              <a:t>radovima</a:t>
            </a:r>
            <a:r>
              <a:rPr lang="en-GB" sz="3800" b="0" dirty="0"/>
              <a:t> </a:t>
            </a:r>
            <a:r>
              <a:rPr lang="en-GB" sz="3800" b="0" dirty="0" err="1"/>
              <a:t>objavljenim</a:t>
            </a:r>
            <a:r>
              <a:rPr lang="en-GB" sz="3800" b="0" dirty="0"/>
              <a:t> u tom </a:t>
            </a:r>
            <a:r>
              <a:rPr lang="en-GB" sz="3800" b="0" dirty="0" err="1"/>
              <a:t>časopisu</a:t>
            </a:r>
            <a:r>
              <a:rPr lang="en-GB" sz="3800" b="0" dirty="0"/>
              <a:t> </a:t>
            </a:r>
            <a:r>
              <a:rPr lang="en-GB" sz="3800" b="0" dirty="0" err="1"/>
              <a:t>i</a:t>
            </a:r>
            <a:r>
              <a:rPr lang="en-GB" sz="3800" b="0" dirty="0"/>
              <a:t> </a:t>
            </a:r>
            <a:r>
              <a:rPr lang="en-GB" sz="3800" b="0" dirty="0" err="1"/>
              <a:t>dalje</a:t>
            </a:r>
            <a:r>
              <a:rPr lang="en-GB" sz="3800" b="0" dirty="0"/>
              <a:t> </a:t>
            </a:r>
            <a:r>
              <a:rPr lang="en-GB" sz="3800" b="0" dirty="0" err="1"/>
              <a:t>naplaćuju</a:t>
            </a:r>
            <a:r>
              <a:rPr lang="en-GB" sz="3800" b="0" dirty="0"/>
              <a:t> </a:t>
            </a:r>
            <a:r>
              <a:rPr lang="en-GB" sz="3800" b="0" dirty="0" err="1"/>
              <a:t>pretplate</a:t>
            </a:r>
            <a:r>
              <a:rPr lang="en-GB" sz="3800" b="0" dirty="0"/>
              <a:t> </a:t>
            </a:r>
            <a:r>
              <a:rPr lang="en-GB" sz="3800" b="0" dirty="0" err="1"/>
              <a:t>i</a:t>
            </a:r>
            <a:r>
              <a:rPr lang="en-GB" sz="3800" b="0" dirty="0"/>
              <a:t> </a:t>
            </a:r>
            <a:r>
              <a:rPr lang="en-GB" sz="3800" b="0" dirty="0" err="1"/>
              <a:t>omogućuju</a:t>
            </a:r>
            <a:r>
              <a:rPr lang="en-GB" sz="3800" b="0" dirty="0"/>
              <a:t> </a:t>
            </a:r>
            <a:r>
              <a:rPr lang="en-GB" sz="3800" b="0" dirty="0" err="1"/>
              <a:t>kupovinu</a:t>
            </a:r>
            <a:r>
              <a:rPr lang="en-GB" sz="3800" b="0" dirty="0"/>
              <a:t> </a:t>
            </a:r>
            <a:r>
              <a:rPr lang="en-GB" sz="3800" b="0" dirty="0" err="1"/>
              <a:t>pristupa</a:t>
            </a:r>
            <a:r>
              <a:rPr lang="en-GB" sz="3800" b="0" dirty="0"/>
              <a:t> </a:t>
            </a:r>
            <a:r>
              <a:rPr lang="en-GB" sz="3800" b="0" dirty="0" err="1"/>
              <a:t>pojedinih</a:t>
            </a:r>
            <a:r>
              <a:rPr lang="en-GB" sz="3800" b="0" dirty="0"/>
              <a:t> </a:t>
            </a:r>
            <a:r>
              <a:rPr lang="en-GB" sz="3800" b="0" dirty="0" err="1"/>
              <a:t>članaka</a:t>
            </a:r>
            <a:r>
              <a:rPr lang="en-GB" sz="3800" b="0" dirty="0"/>
              <a:t> (</a:t>
            </a:r>
            <a:r>
              <a:rPr lang="en-GB" sz="3800" b="0" dirty="0" err="1"/>
              <a:t>tzv</a:t>
            </a:r>
            <a:r>
              <a:rPr lang="en-GB" sz="3800" b="0" dirty="0"/>
              <a:t>. </a:t>
            </a:r>
            <a:r>
              <a:rPr lang="en-GB" sz="3800" b="0" dirty="0" err="1"/>
              <a:t>hibridni</a:t>
            </a:r>
            <a:r>
              <a:rPr lang="en-GB" sz="3800" b="0" dirty="0"/>
              <a:t> </a:t>
            </a:r>
            <a:r>
              <a:rPr lang="en-GB" sz="3800" b="0" dirty="0" err="1"/>
              <a:t>časopisi</a:t>
            </a:r>
            <a:r>
              <a:rPr lang="en-GB" sz="3800" b="0" dirty="0"/>
              <a:t>, ‘</a:t>
            </a:r>
            <a:r>
              <a:rPr lang="en-GB" sz="3800" b="0" dirty="0" err="1"/>
              <a:t>dubble</a:t>
            </a:r>
            <a:r>
              <a:rPr lang="en-GB" sz="3800" b="0" dirty="0"/>
              <a:t> dipping journals</a:t>
            </a:r>
            <a:r>
              <a:rPr lang="en-GB" sz="3800" b="0" dirty="0" smtClean="0"/>
              <a:t>’)</a:t>
            </a:r>
            <a:endParaRPr lang="hr-HR" sz="3800" b="0" dirty="0" smtClean="0"/>
          </a:p>
          <a:p>
            <a:pPr marL="1436688" lvl="1" indent="-450850">
              <a:lnSpc>
                <a:spcPct val="134000"/>
              </a:lnSpc>
              <a:spcBef>
                <a:spcPts val="600"/>
              </a:spcBef>
            </a:pPr>
            <a:r>
              <a:rPr lang="en-GB" sz="3400" dirty="0" err="1" smtClean="0"/>
              <a:t>većina</a:t>
            </a:r>
            <a:r>
              <a:rPr lang="en-GB" sz="3400" dirty="0" smtClean="0"/>
              <a:t> </a:t>
            </a:r>
            <a:r>
              <a:rPr lang="en-GB" sz="3400" dirty="0" err="1"/>
              <a:t>časopisa</a:t>
            </a:r>
            <a:r>
              <a:rPr lang="en-GB" sz="3400" dirty="0"/>
              <a:t> </a:t>
            </a:r>
            <a:r>
              <a:rPr lang="en-GB" sz="3400" dirty="0" err="1"/>
              <a:t>svih</a:t>
            </a:r>
            <a:r>
              <a:rPr lang="en-GB" sz="3400" dirty="0"/>
              <a:t> </a:t>
            </a:r>
            <a:r>
              <a:rPr lang="en-GB" sz="3400" dirty="0" err="1"/>
              <a:t>velikih</a:t>
            </a:r>
            <a:r>
              <a:rPr lang="en-GB" sz="3400" dirty="0"/>
              <a:t> </a:t>
            </a:r>
            <a:r>
              <a:rPr lang="en-GB" sz="3400" dirty="0" err="1" smtClean="0"/>
              <a:t>izdavača</a:t>
            </a:r>
            <a:endParaRPr lang="en-GB" sz="3400" dirty="0"/>
          </a:p>
        </p:txBody>
      </p:sp>
      <p:sp>
        <p:nvSpPr>
          <p:cNvPr id="13" name="Text Placeholder 12"/>
          <p:cNvSpPr>
            <a:spLocks noGrp="1"/>
          </p:cNvSpPr>
          <p:nvPr>
            <p:ph type="body" sz="quarter" idx="21"/>
          </p:nvPr>
        </p:nvSpPr>
        <p:spPr/>
        <p:txBody>
          <a:bodyPr/>
          <a:lstStyle/>
          <a:p>
            <a:r>
              <a:rPr lang="en-GB" dirty="0" err="1"/>
              <a:t>Otvoreni</a:t>
            </a:r>
            <a:r>
              <a:rPr lang="en-GB" dirty="0"/>
              <a:t> </a:t>
            </a:r>
            <a:r>
              <a:rPr lang="en-GB" dirty="0" err="1"/>
              <a:t>pristup</a:t>
            </a:r>
            <a:r>
              <a:rPr lang="en-GB" dirty="0"/>
              <a:t> </a:t>
            </a:r>
            <a:r>
              <a:rPr lang="hr-HR" dirty="0" smtClean="0"/>
              <a:t>publikacijama </a:t>
            </a:r>
            <a:r>
              <a:rPr lang="en-GB" dirty="0" smtClean="0"/>
              <a:t>u </a:t>
            </a:r>
            <a:r>
              <a:rPr lang="en-GB" dirty="0" err="1"/>
              <a:t>časopisima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40400534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0000"/>
              </a:lnSpc>
              <a:spcBef>
                <a:spcPts val="600"/>
              </a:spcBef>
              <a:buFont typeface="Wingdings" panose="05000000000000000000" pitchFamily="2" charset="2"/>
              <a:buChar char="§"/>
            </a:pPr>
            <a:r>
              <a:rPr lang="en-GB" sz="3400" b="0" dirty="0"/>
              <a:t>samoarhiviranje </a:t>
            </a:r>
            <a:r>
              <a:rPr lang="en-GB" sz="3400" b="0" dirty="0" err="1"/>
              <a:t>radova</a:t>
            </a:r>
            <a:r>
              <a:rPr lang="en-GB" sz="3400" b="0" dirty="0"/>
              <a:t> u </a:t>
            </a:r>
            <a:r>
              <a:rPr lang="en-GB" sz="3400" b="0" dirty="0" err="1"/>
              <a:t>institucijski</a:t>
            </a:r>
            <a:r>
              <a:rPr lang="en-GB" sz="3400" b="0" dirty="0"/>
              <a:t> </a:t>
            </a:r>
            <a:r>
              <a:rPr lang="en-GB" sz="3400" b="0" dirty="0" err="1"/>
              <a:t>digitalni</a:t>
            </a:r>
            <a:r>
              <a:rPr lang="en-GB" sz="3400" b="0" dirty="0"/>
              <a:t> </a:t>
            </a:r>
            <a:r>
              <a:rPr lang="en-GB" sz="3400" b="0" dirty="0" err="1"/>
              <a:t>repozitorij</a:t>
            </a:r>
            <a:endParaRPr lang="en-GB" sz="3400" b="0" dirty="0"/>
          </a:p>
          <a:p>
            <a:pPr lvl="1">
              <a:lnSpc>
                <a:spcPct val="110000"/>
              </a:lnSpc>
              <a:spcBef>
                <a:spcPts val="600"/>
              </a:spcBef>
              <a:buFont typeface="Wingdings" panose="05000000000000000000" pitchFamily="2" charset="2"/>
              <a:buChar char="§"/>
            </a:pPr>
            <a:r>
              <a:rPr lang="en-GB" sz="3000" b="0" dirty="0" err="1"/>
              <a:t>za</a:t>
            </a:r>
            <a:r>
              <a:rPr lang="en-GB" sz="3000" b="0" dirty="0"/>
              <a:t> IRB je to FULIR - </a:t>
            </a:r>
            <a:r>
              <a:rPr lang="en-GB" sz="3000" b="0" dirty="0">
                <a:hlinkClick r:id="rId2"/>
              </a:rPr>
              <a:t>http://</a:t>
            </a:r>
            <a:r>
              <a:rPr lang="en-GB" sz="3000" b="0" dirty="0" smtClean="0">
                <a:hlinkClick r:id="rId2"/>
              </a:rPr>
              <a:t>fulir.irb.hr</a:t>
            </a:r>
            <a:r>
              <a:rPr lang="hr-HR" sz="3000" dirty="0"/>
              <a:t> </a:t>
            </a:r>
          </a:p>
          <a:p>
            <a:pPr lvl="1">
              <a:lnSpc>
                <a:spcPct val="110000"/>
              </a:lnSpc>
              <a:spcBef>
                <a:spcPts val="600"/>
              </a:spcBef>
              <a:buFont typeface="Wingdings" panose="05000000000000000000" pitchFamily="2" charset="2"/>
              <a:buChar char="§"/>
            </a:pPr>
            <a:r>
              <a:rPr lang="hr-HR" sz="3000" b="0" dirty="0" smtClean="0"/>
              <a:t>pronađite digitalni repozitorij </a:t>
            </a:r>
            <a:r>
              <a:rPr lang="hr-HR" sz="3000" dirty="0"/>
              <a:t>svoje ustanove na: </a:t>
            </a:r>
            <a:r>
              <a:rPr lang="hr-HR" sz="3000" dirty="0">
                <a:hlinkClick r:id="rId3"/>
              </a:rPr>
              <a:t>https://</a:t>
            </a:r>
            <a:r>
              <a:rPr lang="hr-HR" sz="3000" dirty="0" smtClean="0">
                <a:hlinkClick r:id="rId3"/>
              </a:rPr>
              <a:t>dabar.srce.hr/repozitoriji</a:t>
            </a:r>
            <a:r>
              <a:rPr lang="hr-HR" sz="3000" dirty="0" smtClean="0"/>
              <a:t> </a:t>
            </a:r>
            <a:endParaRPr lang="en-GB" sz="3000" b="0" dirty="0"/>
          </a:p>
          <a:p>
            <a:pPr>
              <a:lnSpc>
                <a:spcPct val="110000"/>
              </a:lnSpc>
              <a:spcBef>
                <a:spcPts val="600"/>
              </a:spcBef>
              <a:buFont typeface="Wingdings" panose="05000000000000000000" pitchFamily="2" charset="2"/>
              <a:buChar char="§"/>
            </a:pPr>
            <a:r>
              <a:rPr lang="en-GB" sz="3400" b="0" dirty="0"/>
              <a:t>samoarhiviranje </a:t>
            </a:r>
            <a:r>
              <a:rPr lang="en-GB" sz="3400" b="0" dirty="0" err="1"/>
              <a:t>radova</a:t>
            </a:r>
            <a:r>
              <a:rPr lang="en-GB" sz="3400" b="0" dirty="0"/>
              <a:t> u </a:t>
            </a:r>
            <a:r>
              <a:rPr lang="en-GB" sz="3400" b="0" dirty="0" err="1"/>
              <a:t>predmetni</a:t>
            </a:r>
            <a:r>
              <a:rPr lang="en-GB" sz="3400" b="0" dirty="0"/>
              <a:t> </a:t>
            </a:r>
            <a:r>
              <a:rPr lang="en-GB" sz="3400" b="0" dirty="0" err="1"/>
              <a:t>digitalni</a:t>
            </a:r>
            <a:r>
              <a:rPr lang="en-GB" sz="3400" b="0" dirty="0"/>
              <a:t> </a:t>
            </a:r>
            <a:r>
              <a:rPr lang="en-GB" sz="3400" b="0" dirty="0" err="1"/>
              <a:t>repozitorij</a:t>
            </a:r>
            <a:endParaRPr lang="en-GB" sz="3400" b="0" dirty="0"/>
          </a:p>
          <a:p>
            <a:pPr lvl="1">
              <a:lnSpc>
                <a:spcPct val="110000"/>
              </a:lnSpc>
              <a:spcBef>
                <a:spcPts val="600"/>
              </a:spcBef>
              <a:buFont typeface="Wingdings" panose="05000000000000000000" pitchFamily="2" charset="2"/>
              <a:buChar char="§"/>
            </a:pPr>
            <a:r>
              <a:rPr lang="en-GB" sz="3000" b="0" dirty="0" err="1"/>
              <a:t>npr</a:t>
            </a:r>
            <a:r>
              <a:rPr lang="en-GB" sz="3000" b="0" dirty="0"/>
              <a:t>. </a:t>
            </a:r>
            <a:r>
              <a:rPr lang="en-GB" sz="3000" b="0" dirty="0">
                <a:hlinkClick r:id="rId4"/>
              </a:rPr>
              <a:t>https://arxiv.org</a:t>
            </a:r>
            <a:r>
              <a:rPr lang="en-GB" sz="3000" b="0" dirty="0" smtClean="0">
                <a:hlinkClick r:id="rId4"/>
              </a:rPr>
              <a:t>/</a:t>
            </a:r>
            <a:r>
              <a:rPr lang="hr-HR" sz="3000" b="0" dirty="0" smtClean="0"/>
              <a:t> </a:t>
            </a:r>
            <a:endParaRPr lang="en-GB" sz="3000" b="0" dirty="0"/>
          </a:p>
          <a:p>
            <a:pPr>
              <a:lnSpc>
                <a:spcPct val="110000"/>
              </a:lnSpc>
              <a:spcBef>
                <a:spcPts val="600"/>
              </a:spcBef>
              <a:buFont typeface="Wingdings" panose="05000000000000000000" pitchFamily="2" charset="2"/>
              <a:buChar char="§"/>
            </a:pPr>
            <a:r>
              <a:rPr lang="en-GB" sz="3400" b="0" dirty="0"/>
              <a:t>samoarhiviranje u </a:t>
            </a:r>
            <a:r>
              <a:rPr lang="en-GB" sz="3400" b="0" dirty="0" err="1"/>
              <a:t>Hrvatskoj</a:t>
            </a:r>
            <a:r>
              <a:rPr lang="en-GB" sz="3400" b="0" dirty="0"/>
              <a:t> </a:t>
            </a:r>
            <a:r>
              <a:rPr lang="en-GB" sz="3400" b="0" dirty="0" err="1"/>
              <a:t>znanstvenoj</a:t>
            </a:r>
            <a:r>
              <a:rPr lang="en-GB" sz="3400" b="0" dirty="0"/>
              <a:t> </a:t>
            </a:r>
            <a:r>
              <a:rPr lang="en-GB" sz="3400" b="0" dirty="0" err="1"/>
              <a:t>bibliografiji</a:t>
            </a:r>
            <a:r>
              <a:rPr lang="en-GB" sz="3400" b="0" dirty="0"/>
              <a:t> – CROSBI</a:t>
            </a:r>
          </a:p>
          <a:p>
            <a:pPr>
              <a:lnSpc>
                <a:spcPct val="110000"/>
              </a:lnSpc>
              <a:spcBef>
                <a:spcPts val="600"/>
              </a:spcBef>
              <a:buFont typeface="Wingdings" panose="05000000000000000000" pitchFamily="2" charset="2"/>
              <a:buChar char="§"/>
            </a:pPr>
            <a:r>
              <a:rPr lang="en-GB" sz="3400" b="0" dirty="0"/>
              <a:t>samoarhiviranje </a:t>
            </a:r>
            <a:r>
              <a:rPr lang="en-GB" sz="3400" b="0" dirty="0" err="1"/>
              <a:t>na</a:t>
            </a:r>
            <a:r>
              <a:rPr lang="en-GB" sz="3400" b="0" dirty="0"/>
              <a:t> </a:t>
            </a:r>
            <a:r>
              <a:rPr lang="en-GB" sz="3400" b="0" dirty="0" err="1"/>
              <a:t>vlastitim</a:t>
            </a:r>
            <a:r>
              <a:rPr lang="en-GB" sz="3400" b="0" dirty="0"/>
              <a:t> </a:t>
            </a:r>
            <a:r>
              <a:rPr lang="en-GB" sz="3400" b="0" dirty="0" err="1"/>
              <a:t>mrežnim</a:t>
            </a:r>
            <a:r>
              <a:rPr lang="en-GB" sz="3400" b="0" dirty="0"/>
              <a:t> </a:t>
            </a:r>
            <a:r>
              <a:rPr lang="en-GB" sz="3400" b="0" dirty="0" err="1"/>
              <a:t>stranicama</a:t>
            </a:r>
            <a:r>
              <a:rPr lang="en-GB" sz="3400" b="0" dirty="0"/>
              <a:t> </a:t>
            </a:r>
            <a:r>
              <a:rPr lang="en-GB" sz="3400" b="0" dirty="0" err="1"/>
              <a:t>znanstvenika</a:t>
            </a:r>
            <a:endParaRPr lang="en-GB" sz="3400" b="0" dirty="0"/>
          </a:p>
          <a:p>
            <a:pPr lvl="1">
              <a:lnSpc>
                <a:spcPct val="110000"/>
              </a:lnSpc>
              <a:spcBef>
                <a:spcPts val="600"/>
              </a:spcBef>
              <a:buFont typeface="Wingdings" panose="05000000000000000000" pitchFamily="2" charset="2"/>
              <a:buChar char="§"/>
            </a:pPr>
            <a:r>
              <a:rPr lang="en-GB" sz="3000" b="0" dirty="0" err="1"/>
              <a:t>npr</a:t>
            </a:r>
            <a:r>
              <a:rPr lang="en-GB" sz="3000" b="0" dirty="0"/>
              <a:t>.: </a:t>
            </a:r>
            <a:r>
              <a:rPr lang="en-GB" sz="3000" b="0" dirty="0">
                <a:hlinkClick r:id="rId5"/>
              </a:rPr>
              <a:t>dr. sc. Ivica </a:t>
            </a:r>
            <a:r>
              <a:rPr lang="en-GB" sz="3000" b="0" dirty="0" err="1">
                <a:hlinkClick r:id="rId5"/>
              </a:rPr>
              <a:t>Kopriva</a:t>
            </a:r>
            <a:endParaRPr lang="en-GB" sz="3000" b="0" dirty="0"/>
          </a:p>
          <a:p>
            <a:pPr>
              <a:lnSpc>
                <a:spcPct val="110000"/>
              </a:lnSpc>
              <a:spcBef>
                <a:spcPts val="600"/>
              </a:spcBef>
              <a:buFont typeface="Wingdings" panose="05000000000000000000" pitchFamily="2" charset="2"/>
              <a:buChar char="§"/>
            </a:pPr>
            <a:r>
              <a:rPr lang="en-GB" sz="3400" b="0" dirty="0"/>
              <a:t>samoarhiviranje </a:t>
            </a:r>
            <a:r>
              <a:rPr lang="en-GB" sz="3400" b="0" dirty="0" err="1"/>
              <a:t>na</a:t>
            </a:r>
            <a:r>
              <a:rPr lang="en-GB" sz="3400" b="0" dirty="0"/>
              <a:t> </a:t>
            </a:r>
            <a:r>
              <a:rPr lang="en-GB" sz="3400" b="0" dirty="0" err="1"/>
              <a:t>društvenim</a:t>
            </a:r>
            <a:r>
              <a:rPr lang="en-GB" sz="3400" b="0" dirty="0"/>
              <a:t> </a:t>
            </a:r>
            <a:r>
              <a:rPr lang="en-GB" sz="3400" b="0" dirty="0" err="1"/>
              <a:t>mrežama</a:t>
            </a:r>
            <a:r>
              <a:rPr lang="en-GB" sz="3400" b="0" dirty="0"/>
              <a:t> – </a:t>
            </a:r>
            <a:r>
              <a:rPr lang="en-GB" sz="3400" b="0" dirty="0" err="1"/>
              <a:t>ResearchGate</a:t>
            </a:r>
            <a:r>
              <a:rPr lang="en-GB" sz="3400" b="0" dirty="0"/>
              <a:t>, Academia.edu...</a:t>
            </a:r>
          </a:p>
          <a:p>
            <a:pPr lvl="1">
              <a:lnSpc>
                <a:spcPct val="110000"/>
              </a:lnSpc>
              <a:spcBef>
                <a:spcPts val="600"/>
              </a:spcBef>
              <a:buFont typeface="Wingdings" panose="05000000000000000000" pitchFamily="2" charset="2"/>
              <a:buChar char="§"/>
            </a:pPr>
            <a:r>
              <a:rPr lang="en-GB" sz="3000" b="0" dirty="0" err="1"/>
              <a:t>radove</a:t>
            </a:r>
            <a:r>
              <a:rPr lang="en-GB" sz="3000" b="0" dirty="0"/>
              <a:t> </a:t>
            </a:r>
            <a:r>
              <a:rPr lang="en-GB" sz="3000" b="0" dirty="0" err="1"/>
              <a:t>mogu</a:t>
            </a:r>
            <a:r>
              <a:rPr lang="en-GB" sz="3000" b="0" dirty="0"/>
              <a:t> u </a:t>
            </a:r>
            <a:r>
              <a:rPr lang="en-GB" sz="3000" b="0" dirty="0" err="1"/>
              <a:t>ime</a:t>
            </a:r>
            <a:r>
              <a:rPr lang="en-GB" sz="3000" b="0" dirty="0"/>
              <a:t> </a:t>
            </a:r>
            <a:r>
              <a:rPr lang="en-GB" sz="3000" b="0" dirty="0" err="1"/>
              <a:t>autora</a:t>
            </a:r>
            <a:r>
              <a:rPr lang="en-GB" sz="3000" b="0" dirty="0"/>
              <a:t> </a:t>
            </a:r>
            <a:r>
              <a:rPr lang="en-GB" sz="3000" b="0" dirty="0" err="1"/>
              <a:t>pohranjivati</a:t>
            </a:r>
            <a:r>
              <a:rPr lang="en-GB" sz="3000" b="0" dirty="0"/>
              <a:t> </a:t>
            </a:r>
            <a:r>
              <a:rPr lang="en-GB" sz="3000" b="0" dirty="0" err="1"/>
              <a:t>i</a:t>
            </a:r>
            <a:r>
              <a:rPr lang="en-GB" sz="3000" b="0" dirty="0"/>
              <a:t> </a:t>
            </a:r>
            <a:r>
              <a:rPr lang="en-GB" sz="3000" b="0" dirty="0" err="1"/>
              <a:t>druge</a:t>
            </a:r>
            <a:r>
              <a:rPr lang="en-GB" sz="3000" b="0" dirty="0"/>
              <a:t> </a:t>
            </a:r>
            <a:r>
              <a:rPr lang="en-GB" sz="3000" b="0" dirty="0" err="1"/>
              <a:t>osobe</a:t>
            </a:r>
            <a:r>
              <a:rPr lang="en-GB" sz="3000" b="0" dirty="0"/>
              <a:t>/</a:t>
            </a:r>
            <a:r>
              <a:rPr lang="en-GB" sz="3000" b="0" dirty="0" err="1"/>
              <a:t>tijela</a:t>
            </a:r>
            <a:r>
              <a:rPr lang="en-GB" sz="3000" b="0" dirty="0"/>
              <a:t> </a:t>
            </a:r>
            <a:r>
              <a:rPr lang="en-GB" sz="3000" b="0" dirty="0" err="1"/>
              <a:t>kojima</a:t>
            </a:r>
            <a:r>
              <a:rPr lang="en-GB" sz="3000" b="0" dirty="0"/>
              <a:t> je </a:t>
            </a:r>
            <a:r>
              <a:rPr lang="en-GB" sz="3000" b="0" dirty="0" err="1"/>
              <a:t>autor</a:t>
            </a:r>
            <a:r>
              <a:rPr lang="en-GB" sz="3000" b="0" dirty="0"/>
              <a:t> to </a:t>
            </a:r>
            <a:r>
              <a:rPr lang="en-GB" sz="3000" b="0" dirty="0" err="1"/>
              <a:t>dozvolio</a:t>
            </a:r>
            <a:endParaRPr lang="en-GB" sz="3000" b="0" dirty="0"/>
          </a:p>
          <a:p>
            <a:pPr>
              <a:lnSpc>
                <a:spcPct val="13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normAutofit fontScale="85000" lnSpcReduction="20000"/>
          </a:bodyPr>
          <a:lstStyle/>
          <a:p>
            <a:r>
              <a:rPr lang="en-GB" dirty="0" err="1" smtClean="0"/>
              <a:t>Otvoreni</a:t>
            </a:r>
            <a:r>
              <a:rPr lang="en-GB" dirty="0" smtClean="0"/>
              <a:t> </a:t>
            </a:r>
            <a:r>
              <a:rPr lang="en-GB" dirty="0" err="1"/>
              <a:t>pristup</a:t>
            </a:r>
            <a:r>
              <a:rPr lang="en-GB" dirty="0"/>
              <a:t> </a:t>
            </a:r>
            <a:r>
              <a:rPr lang="en-GB" dirty="0" err="1"/>
              <a:t>putem</a:t>
            </a:r>
            <a:r>
              <a:rPr lang="en-GB" dirty="0"/>
              <a:t> </a:t>
            </a:r>
            <a:r>
              <a:rPr lang="en-GB" dirty="0" err="1"/>
              <a:t>pohranjivanja</a:t>
            </a:r>
            <a:r>
              <a:rPr lang="en-GB" dirty="0"/>
              <a:t> </a:t>
            </a:r>
            <a:r>
              <a:rPr lang="en-GB" dirty="0" err="1"/>
              <a:t>radova</a:t>
            </a:r>
            <a:r>
              <a:rPr lang="en-GB" dirty="0"/>
              <a:t> u </a:t>
            </a:r>
            <a:r>
              <a:rPr lang="en-GB" dirty="0" err="1"/>
              <a:t>digitalnom</a:t>
            </a:r>
            <a:r>
              <a:rPr lang="en-GB" dirty="0"/>
              <a:t> </a:t>
            </a:r>
            <a:r>
              <a:rPr lang="en-GB" dirty="0" err="1"/>
              <a:t>okruženju</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493852379"/>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lnSpcReduction="10000"/>
          </a:bodyPr>
          <a:lstStyle/>
          <a:p>
            <a:pPr>
              <a:lnSpc>
                <a:spcPct val="124000"/>
              </a:lnSpc>
              <a:spcBef>
                <a:spcPts val="600"/>
              </a:spcBef>
              <a:buFont typeface="Wingdings" panose="05000000000000000000" pitchFamily="2" charset="2"/>
              <a:buChar char="§"/>
            </a:pPr>
            <a:r>
              <a:rPr lang="en-GB" sz="3400" b="0" dirty="0" err="1"/>
              <a:t>akademske</a:t>
            </a:r>
            <a:r>
              <a:rPr lang="en-GB" sz="3400" b="0" dirty="0"/>
              <a:t> </a:t>
            </a:r>
            <a:r>
              <a:rPr lang="en-GB" sz="3400" b="0" dirty="0" err="1"/>
              <a:t>knjige</a:t>
            </a:r>
            <a:r>
              <a:rPr lang="en-GB" sz="3400" b="0" dirty="0"/>
              <a:t> </a:t>
            </a:r>
            <a:r>
              <a:rPr lang="en-GB" sz="3400" b="0" dirty="0" err="1"/>
              <a:t>također</a:t>
            </a:r>
            <a:r>
              <a:rPr lang="en-GB" sz="3400" b="0" dirty="0"/>
              <a:t> </a:t>
            </a:r>
            <a:r>
              <a:rPr lang="en-GB" sz="3400" b="0" dirty="0" err="1"/>
              <a:t>mogu</a:t>
            </a:r>
            <a:r>
              <a:rPr lang="en-GB" sz="3400" b="0" dirty="0"/>
              <a:t> </a:t>
            </a:r>
            <a:r>
              <a:rPr lang="en-GB" sz="3400" b="0" dirty="0" err="1"/>
              <a:t>biti</a:t>
            </a:r>
            <a:r>
              <a:rPr lang="en-GB" sz="3400" b="0" dirty="0"/>
              <a:t> </a:t>
            </a:r>
            <a:r>
              <a:rPr lang="en-GB" sz="3400" b="0" dirty="0" err="1"/>
              <a:t>dostupne</a:t>
            </a:r>
            <a:r>
              <a:rPr lang="en-GB" sz="3400" b="0" dirty="0"/>
              <a:t> u OA</a:t>
            </a:r>
          </a:p>
          <a:p>
            <a:pPr lvl="1">
              <a:lnSpc>
                <a:spcPct val="124000"/>
              </a:lnSpc>
              <a:spcBef>
                <a:spcPts val="600"/>
              </a:spcBef>
              <a:buFont typeface="Wingdings" panose="05000000000000000000" pitchFamily="2" charset="2"/>
              <a:buChar char="§"/>
            </a:pPr>
            <a:r>
              <a:rPr lang="en-GB" sz="3100" b="0" dirty="0" err="1"/>
              <a:t>objavljivanje</a:t>
            </a:r>
            <a:r>
              <a:rPr lang="en-GB" sz="3100" b="0" dirty="0"/>
              <a:t> </a:t>
            </a:r>
            <a:r>
              <a:rPr lang="en-GB" sz="3100" b="0" dirty="0" err="1"/>
              <a:t>knjiga</a:t>
            </a:r>
            <a:r>
              <a:rPr lang="en-GB" sz="3100" b="0" dirty="0"/>
              <a:t> u OA</a:t>
            </a:r>
          </a:p>
          <a:p>
            <a:pPr lvl="2">
              <a:lnSpc>
                <a:spcPct val="124000"/>
              </a:lnSpc>
              <a:buFont typeface="Wingdings" panose="05000000000000000000" pitchFamily="2" charset="2"/>
              <a:buChar char="§"/>
            </a:pPr>
            <a:r>
              <a:rPr lang="en-GB" sz="2900" b="0" dirty="0" err="1"/>
              <a:t>različiti</a:t>
            </a:r>
            <a:r>
              <a:rPr lang="en-GB" sz="2900" b="0" dirty="0"/>
              <a:t> </a:t>
            </a:r>
            <a:r>
              <a:rPr lang="en-GB" sz="2900" b="0" dirty="0" err="1"/>
              <a:t>poslovni</a:t>
            </a:r>
            <a:r>
              <a:rPr lang="en-GB" sz="2900" b="0" dirty="0"/>
              <a:t> </a:t>
            </a:r>
            <a:r>
              <a:rPr lang="en-GB" sz="2900" b="0" dirty="0" err="1"/>
              <a:t>modeli</a:t>
            </a:r>
            <a:r>
              <a:rPr lang="en-GB" sz="2900" b="0" dirty="0"/>
              <a:t> </a:t>
            </a:r>
            <a:r>
              <a:rPr lang="en-GB" sz="2900" b="0" dirty="0" err="1"/>
              <a:t>izdavača</a:t>
            </a:r>
            <a:r>
              <a:rPr lang="en-GB" sz="2900" b="0" dirty="0"/>
              <a:t> </a:t>
            </a:r>
            <a:r>
              <a:rPr lang="en-GB" sz="2900" b="0" dirty="0" err="1"/>
              <a:t>za</a:t>
            </a:r>
            <a:r>
              <a:rPr lang="en-GB" sz="2900" b="0" dirty="0"/>
              <a:t> </a:t>
            </a:r>
            <a:r>
              <a:rPr lang="en-GB" sz="2900" b="0" dirty="0" err="1"/>
              <a:t>objavljivanje</a:t>
            </a:r>
            <a:r>
              <a:rPr lang="en-GB" sz="2900" b="0" dirty="0"/>
              <a:t> </a:t>
            </a:r>
            <a:r>
              <a:rPr lang="en-GB" sz="2900" b="0" dirty="0" err="1"/>
              <a:t>knjiga</a:t>
            </a:r>
            <a:r>
              <a:rPr lang="en-GB" sz="2900" b="0" dirty="0"/>
              <a:t> u OA (</a:t>
            </a:r>
            <a:r>
              <a:rPr lang="en-GB" sz="2900" b="0" dirty="0" err="1"/>
              <a:t>naplata</a:t>
            </a:r>
            <a:r>
              <a:rPr lang="en-GB" sz="2900" b="0" dirty="0"/>
              <a:t> </a:t>
            </a:r>
            <a:r>
              <a:rPr lang="en-GB" sz="2900" b="0" dirty="0" err="1"/>
              <a:t>troškova</a:t>
            </a:r>
            <a:r>
              <a:rPr lang="en-GB" sz="2900" b="0" dirty="0"/>
              <a:t> </a:t>
            </a:r>
            <a:r>
              <a:rPr lang="en-GB" sz="2900" b="0" dirty="0" err="1"/>
              <a:t>objavljivanja</a:t>
            </a:r>
            <a:r>
              <a:rPr lang="en-GB" sz="2900" b="0" dirty="0"/>
              <a:t>/</a:t>
            </a:r>
            <a:r>
              <a:rPr lang="en-GB" sz="2900" b="0" dirty="0" err="1"/>
              <a:t>odgoda</a:t>
            </a:r>
            <a:r>
              <a:rPr lang="en-GB" sz="2900" b="0" dirty="0"/>
              <a:t> </a:t>
            </a:r>
            <a:r>
              <a:rPr lang="en-GB" sz="2900" b="0" dirty="0" err="1"/>
              <a:t>dostupnosti</a:t>
            </a:r>
            <a:r>
              <a:rPr lang="en-GB" sz="2900" b="0" dirty="0"/>
              <a:t> u OA (</a:t>
            </a:r>
            <a:r>
              <a:rPr lang="en-GB" sz="2900" b="0" dirty="0" err="1"/>
              <a:t>nakon</a:t>
            </a:r>
            <a:r>
              <a:rPr lang="en-GB" sz="2900" b="0" dirty="0"/>
              <a:t> </a:t>
            </a:r>
            <a:r>
              <a:rPr lang="en-GB" sz="2900" b="0" dirty="0" err="1"/>
              <a:t>što</a:t>
            </a:r>
            <a:r>
              <a:rPr lang="en-GB" sz="2900" b="0" dirty="0"/>
              <a:t> se </a:t>
            </a:r>
            <a:r>
              <a:rPr lang="en-GB" sz="2900" b="0" dirty="0" err="1"/>
              <a:t>proda</a:t>
            </a:r>
            <a:r>
              <a:rPr lang="en-GB" sz="2900" b="0" dirty="0"/>
              <a:t> </a:t>
            </a:r>
            <a:r>
              <a:rPr lang="en-GB" sz="2900" b="0" dirty="0" err="1"/>
              <a:t>određeni</a:t>
            </a:r>
            <a:r>
              <a:rPr lang="en-GB" sz="2900" b="0" dirty="0"/>
              <a:t> </a:t>
            </a:r>
            <a:r>
              <a:rPr lang="en-GB" sz="2900" b="0" dirty="0" err="1"/>
              <a:t>broj</a:t>
            </a:r>
            <a:r>
              <a:rPr lang="en-GB" sz="2900" b="0" dirty="0"/>
              <a:t> </a:t>
            </a:r>
            <a:r>
              <a:rPr lang="en-GB" sz="2900" b="0" dirty="0" err="1"/>
              <a:t>primjeraka</a:t>
            </a:r>
            <a:r>
              <a:rPr lang="en-GB" sz="2900" b="0" dirty="0"/>
              <a:t> </a:t>
            </a:r>
            <a:r>
              <a:rPr lang="en-GB" sz="2900" b="0" dirty="0" err="1"/>
              <a:t>i</a:t>
            </a:r>
            <a:r>
              <a:rPr lang="en-GB" sz="2900" b="0" dirty="0"/>
              <a:t>/</a:t>
            </a:r>
            <a:r>
              <a:rPr lang="en-GB" sz="2900" b="0" dirty="0" err="1"/>
              <a:t>ili</a:t>
            </a:r>
            <a:r>
              <a:rPr lang="en-GB" sz="2900" b="0" dirty="0"/>
              <a:t> </a:t>
            </a:r>
            <a:r>
              <a:rPr lang="en-GB" sz="2900" b="0" dirty="0" err="1"/>
              <a:t>nakon</a:t>
            </a:r>
            <a:r>
              <a:rPr lang="en-GB" sz="2900" b="0" dirty="0"/>
              <a:t> </a:t>
            </a:r>
            <a:r>
              <a:rPr lang="en-GB" sz="2900" b="0" dirty="0" err="1"/>
              <a:t>određenog</a:t>
            </a:r>
            <a:r>
              <a:rPr lang="en-GB" sz="2900" b="0" dirty="0"/>
              <a:t> </a:t>
            </a:r>
            <a:r>
              <a:rPr lang="en-GB" sz="2900" b="0" dirty="0" err="1"/>
              <a:t>vremenskog</a:t>
            </a:r>
            <a:r>
              <a:rPr lang="en-GB" sz="2900" b="0" dirty="0"/>
              <a:t> </a:t>
            </a:r>
            <a:r>
              <a:rPr lang="en-GB" sz="2900" b="0" dirty="0" err="1"/>
              <a:t>perioda</a:t>
            </a:r>
            <a:r>
              <a:rPr lang="en-GB" sz="2900" b="0" dirty="0"/>
              <a:t>)/</a:t>
            </a:r>
            <a:r>
              <a:rPr lang="en-GB" sz="2900" b="0" dirty="0" err="1"/>
              <a:t>institucijske</a:t>
            </a:r>
            <a:r>
              <a:rPr lang="en-GB" sz="2900" b="0" dirty="0"/>
              <a:t> </a:t>
            </a:r>
            <a:r>
              <a:rPr lang="en-GB" sz="2900" b="0" dirty="0" err="1"/>
              <a:t>subvencije</a:t>
            </a:r>
            <a:r>
              <a:rPr lang="en-GB" sz="2900" b="0" dirty="0"/>
              <a:t> </a:t>
            </a:r>
            <a:r>
              <a:rPr lang="en-GB" sz="2900" b="0" dirty="0" err="1"/>
              <a:t>i</a:t>
            </a:r>
            <a:r>
              <a:rPr lang="en-GB" sz="2900" b="0" dirty="0"/>
              <a:t> dr.)</a:t>
            </a:r>
          </a:p>
          <a:p>
            <a:pPr lvl="2">
              <a:lnSpc>
                <a:spcPct val="124000"/>
              </a:lnSpc>
              <a:buFont typeface="Wingdings" panose="05000000000000000000" pitchFamily="2" charset="2"/>
              <a:buChar char="§"/>
            </a:pPr>
            <a:r>
              <a:rPr lang="en-GB" sz="2900" b="0" dirty="0" err="1"/>
              <a:t>obično</a:t>
            </a:r>
            <a:r>
              <a:rPr lang="en-GB" sz="2900" b="0" dirty="0"/>
              <a:t> </a:t>
            </a:r>
            <a:r>
              <a:rPr lang="en-GB" sz="2900" b="0" dirty="0" err="1"/>
              <a:t>omogućuju</a:t>
            </a:r>
            <a:r>
              <a:rPr lang="en-GB" sz="2900" b="0" dirty="0"/>
              <a:t> </a:t>
            </a:r>
            <a:r>
              <a:rPr lang="en-GB" sz="2900" b="0" dirty="0" err="1"/>
              <a:t>i</a:t>
            </a:r>
            <a:r>
              <a:rPr lang="en-GB" sz="2900" b="0" dirty="0"/>
              <a:t> ‘</a:t>
            </a:r>
            <a:r>
              <a:rPr lang="en-GB" sz="2900" b="0" dirty="0" err="1"/>
              <a:t>ispis</a:t>
            </a:r>
            <a:r>
              <a:rPr lang="en-GB" sz="2900" b="0" dirty="0"/>
              <a:t> </a:t>
            </a:r>
            <a:r>
              <a:rPr lang="en-GB" sz="2900" b="0" dirty="0" err="1"/>
              <a:t>knjige</a:t>
            </a:r>
            <a:r>
              <a:rPr lang="en-GB" sz="2900" b="0" dirty="0"/>
              <a:t> </a:t>
            </a:r>
            <a:r>
              <a:rPr lang="en-GB" sz="2900" b="0" dirty="0" err="1"/>
              <a:t>na</a:t>
            </a:r>
            <a:r>
              <a:rPr lang="en-GB" sz="2900" b="0" dirty="0"/>
              <a:t> </a:t>
            </a:r>
            <a:r>
              <a:rPr lang="en-GB" sz="2900" b="0" dirty="0" err="1"/>
              <a:t>zahtjev</a:t>
            </a:r>
            <a:r>
              <a:rPr lang="en-GB" sz="2900" b="0" dirty="0"/>
              <a:t>’ (</a:t>
            </a:r>
            <a:r>
              <a:rPr lang="en-GB" sz="2900" b="0" dirty="0" err="1"/>
              <a:t>tiskana</a:t>
            </a:r>
            <a:r>
              <a:rPr lang="en-GB" sz="2900" b="0" dirty="0"/>
              <a:t> </a:t>
            </a:r>
            <a:r>
              <a:rPr lang="en-GB" sz="2900" b="0" dirty="0" err="1"/>
              <a:t>verzija</a:t>
            </a:r>
            <a:r>
              <a:rPr lang="en-GB" sz="2900" b="0" dirty="0"/>
              <a:t> </a:t>
            </a:r>
            <a:r>
              <a:rPr lang="en-GB" sz="2900" b="0" dirty="0" err="1"/>
              <a:t>knjige</a:t>
            </a:r>
            <a:r>
              <a:rPr lang="en-GB" sz="2900" b="0" dirty="0"/>
              <a:t>)</a:t>
            </a:r>
          </a:p>
          <a:p>
            <a:pPr lvl="1">
              <a:lnSpc>
                <a:spcPct val="124000"/>
              </a:lnSpc>
              <a:spcBef>
                <a:spcPts val="600"/>
              </a:spcBef>
              <a:buFont typeface="Wingdings" panose="05000000000000000000" pitchFamily="2" charset="2"/>
              <a:buChar char="§"/>
            </a:pPr>
            <a:r>
              <a:rPr lang="en-GB" sz="3100" b="0" dirty="0" err="1"/>
              <a:t>pohranjivanje</a:t>
            </a:r>
            <a:r>
              <a:rPr lang="en-GB" sz="3100" b="0" dirty="0"/>
              <a:t> </a:t>
            </a:r>
            <a:r>
              <a:rPr lang="en-GB" sz="3100" b="0" dirty="0" err="1"/>
              <a:t>knjiga</a:t>
            </a:r>
            <a:r>
              <a:rPr lang="en-GB" sz="3100" b="0" dirty="0"/>
              <a:t> u </a:t>
            </a:r>
            <a:r>
              <a:rPr lang="en-GB" sz="3100" b="0" dirty="0" err="1"/>
              <a:t>digitalne</a:t>
            </a:r>
            <a:r>
              <a:rPr lang="en-GB" sz="3100" b="0" dirty="0"/>
              <a:t> </a:t>
            </a:r>
            <a:r>
              <a:rPr lang="en-GB" sz="3100" b="0" dirty="0" err="1"/>
              <a:t>repozitorije</a:t>
            </a:r>
            <a:endParaRPr lang="en-GB" sz="3100" b="0" dirty="0"/>
          </a:p>
          <a:p>
            <a:pPr>
              <a:lnSpc>
                <a:spcPct val="124000"/>
              </a:lnSpc>
              <a:spcBef>
                <a:spcPts val="600"/>
              </a:spcBef>
              <a:buFont typeface="Wingdings" panose="05000000000000000000" pitchFamily="2" charset="2"/>
              <a:buChar char="§"/>
            </a:pPr>
            <a:r>
              <a:rPr lang="en-GB" sz="3400" b="0" dirty="0" err="1" smtClean="0"/>
              <a:t>formati</a:t>
            </a:r>
            <a:endParaRPr lang="hr-HR" sz="3400" b="0" dirty="0" smtClean="0"/>
          </a:p>
          <a:p>
            <a:pPr lvl="1">
              <a:lnSpc>
                <a:spcPct val="124000"/>
              </a:lnSpc>
              <a:spcBef>
                <a:spcPts val="600"/>
              </a:spcBef>
              <a:buFont typeface="Wingdings" panose="05000000000000000000" pitchFamily="2" charset="2"/>
              <a:buChar char="§"/>
            </a:pPr>
            <a:r>
              <a:rPr lang="en-GB" sz="3100" b="0" dirty="0" smtClean="0"/>
              <a:t>PDV </a:t>
            </a:r>
            <a:r>
              <a:rPr lang="en-GB" sz="3100" b="0" dirty="0"/>
              <a:t>vs. </a:t>
            </a:r>
            <a:r>
              <a:rPr lang="en-GB" sz="3100" b="0" dirty="0" err="1"/>
              <a:t>napredniji</a:t>
            </a:r>
            <a:r>
              <a:rPr lang="en-GB" sz="3100" b="0" dirty="0"/>
              <a:t> </a:t>
            </a:r>
            <a:r>
              <a:rPr lang="en-GB" sz="3100" b="0" dirty="0" err="1"/>
              <a:t>formati</a:t>
            </a:r>
            <a:r>
              <a:rPr lang="en-GB" sz="3100" b="0" dirty="0"/>
              <a:t> (EPUB, </a:t>
            </a:r>
            <a:r>
              <a:rPr lang="en-GB" sz="3100" b="0" dirty="0" err="1"/>
              <a:t>Mobi</a:t>
            </a:r>
            <a:r>
              <a:rPr lang="en-GB" sz="3100" b="0" dirty="0"/>
              <a:t> </a:t>
            </a:r>
            <a:r>
              <a:rPr lang="en-GB" sz="3100" b="0" dirty="0" err="1"/>
              <a:t>i</a:t>
            </a:r>
            <a:r>
              <a:rPr lang="en-GB" sz="3100" b="0" dirty="0"/>
              <a:t> dr.)</a:t>
            </a:r>
          </a:p>
          <a:p>
            <a:pPr lvl="1">
              <a:lnSpc>
                <a:spcPct val="124000"/>
              </a:lnSpc>
              <a:spcBef>
                <a:spcPts val="600"/>
              </a:spcBef>
              <a:buFont typeface="Wingdings" panose="05000000000000000000" pitchFamily="2" charset="2"/>
              <a:buChar char="§"/>
            </a:pPr>
            <a:r>
              <a:rPr lang="en-GB" sz="3100" b="0" dirty="0" err="1"/>
              <a:t>važna</a:t>
            </a:r>
            <a:r>
              <a:rPr lang="en-GB" sz="3100" b="0" dirty="0"/>
              <a:t> je </a:t>
            </a:r>
            <a:r>
              <a:rPr lang="en-GB" sz="3100" b="0" dirty="0" err="1"/>
              <a:t>pretraživost</a:t>
            </a:r>
            <a:r>
              <a:rPr lang="en-GB" sz="3100" b="0" dirty="0"/>
              <a:t> </a:t>
            </a:r>
            <a:r>
              <a:rPr lang="en-GB" sz="3100" b="0" dirty="0" err="1"/>
              <a:t>cijelog</a:t>
            </a:r>
            <a:r>
              <a:rPr lang="en-GB" sz="3100" b="0" dirty="0"/>
              <a:t> </a:t>
            </a:r>
            <a:r>
              <a:rPr lang="en-GB" sz="3100" b="0" dirty="0" err="1"/>
              <a:t>teksta</a:t>
            </a:r>
            <a:r>
              <a:rPr lang="en-GB" sz="3100" b="0" dirty="0"/>
              <a:t> </a:t>
            </a:r>
            <a:r>
              <a:rPr lang="en-GB" sz="3100" b="0" dirty="0" err="1" smtClean="0"/>
              <a:t>knjige</a:t>
            </a:r>
            <a:endParaRPr lang="en-GB" sz="3100" b="0" dirty="0"/>
          </a:p>
          <a:p>
            <a:pPr>
              <a:lnSpc>
                <a:spcPct val="12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Knjige dostupne u otvorenom pristupu</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76424226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hr-HR" altLang="sr-Latn-RS" dirty="0" err="1" smtClean="0"/>
              <a:t>papiro-centrično</a:t>
            </a:r>
            <a:r>
              <a:rPr lang="hr-HR" altLang="sr-Latn-RS" dirty="0" smtClean="0"/>
              <a:t> </a:t>
            </a:r>
            <a:r>
              <a:rPr lang="hr-HR" altLang="sr-Latn-RS" dirty="0"/>
              <a:t>znanstveno izdavaštvo</a:t>
            </a:r>
          </a:p>
          <a:p>
            <a:r>
              <a:rPr lang="hr-HR" altLang="sr-Latn-RS" dirty="0"/>
              <a:t>nejednaka distribucija</a:t>
            </a:r>
            <a:endParaRPr lang="en-GB" altLang="sr-Latn-RS" dirty="0"/>
          </a:p>
          <a:p>
            <a:r>
              <a:rPr lang="hr-HR" altLang="sr-Latn-RS" dirty="0" smtClean="0"/>
              <a:t>nemogućnost obnavljanja (reproduciranja) istraživanja</a:t>
            </a:r>
            <a:r>
              <a:rPr lang="en-GB" altLang="sr-Latn-RS" dirty="0" smtClean="0"/>
              <a:t> </a:t>
            </a:r>
            <a:r>
              <a:rPr lang="en-GB" altLang="sr-Latn-RS" dirty="0"/>
              <a:t>– </a:t>
            </a:r>
            <a:r>
              <a:rPr lang="hr-HR" altLang="sr-Latn-RS" dirty="0"/>
              <a:t>isporuka na neodgovarajući način</a:t>
            </a:r>
            <a:endParaRPr lang="en-GB" altLang="sr-Latn-RS" dirty="0"/>
          </a:p>
          <a:p>
            <a:r>
              <a:rPr lang="hr-HR" altLang="sr-Latn-RS" dirty="0" smtClean="0"/>
              <a:t>prosudba</a:t>
            </a:r>
            <a:r>
              <a:rPr lang="en-GB" altLang="sr-Latn-RS" dirty="0" smtClean="0"/>
              <a:t> </a:t>
            </a:r>
            <a:r>
              <a:rPr lang="en-GB" altLang="sr-Latn-RS" dirty="0"/>
              <a:t>– </a:t>
            </a:r>
            <a:r>
              <a:rPr lang="hr-HR" altLang="sr-Latn-RS" dirty="0"/>
              <a:t>temeljena na neodgovarajućim </a:t>
            </a:r>
            <a:r>
              <a:rPr lang="hr-HR" altLang="sr-Latn-RS" dirty="0" smtClean="0"/>
              <a:t>pokazateljima</a:t>
            </a:r>
            <a:endParaRPr lang="en-GB" altLang="sr-Latn-RS" dirty="0"/>
          </a:p>
          <a:p>
            <a:endParaRPr lang="hr-HR" dirty="0"/>
          </a:p>
        </p:txBody>
      </p:sp>
      <p:sp>
        <p:nvSpPr>
          <p:cNvPr id="3" name="Text Placeholder 2"/>
          <p:cNvSpPr>
            <a:spLocks noGrp="1"/>
          </p:cNvSpPr>
          <p:nvPr>
            <p:ph type="body" sz="quarter" idx="21"/>
          </p:nvPr>
        </p:nvSpPr>
        <p:spPr/>
        <p:txBody>
          <a:bodyPr/>
          <a:lstStyle/>
          <a:p>
            <a:r>
              <a:rPr lang="hr-HR" dirty="0" smtClean="0"/>
              <a:t>Znanstvena komunikacija danas</a:t>
            </a:r>
            <a:endParaRPr lang="hr-HR" dirty="0"/>
          </a:p>
        </p:txBody>
      </p:sp>
      <p:sp>
        <p:nvSpPr>
          <p:cNvPr id="4" name="Footer Placeholder 3"/>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263932806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34000"/>
              </a:lnSpc>
              <a:spcBef>
                <a:spcPts val="600"/>
              </a:spcBef>
              <a:buFont typeface="Wingdings" panose="05000000000000000000" pitchFamily="2" charset="2"/>
              <a:buChar char="§"/>
            </a:pPr>
            <a:r>
              <a:rPr lang="en-GB" sz="3400" dirty="0" smtClean="0"/>
              <a:t>Directory </a:t>
            </a:r>
            <a:r>
              <a:rPr lang="en-GB" sz="3400" dirty="0"/>
              <a:t>of Open Access Books – DOAB </a:t>
            </a:r>
            <a:r>
              <a:rPr lang="en-GB" sz="3400" b="0" dirty="0"/>
              <a:t>(</a:t>
            </a:r>
            <a:r>
              <a:rPr lang="en-GB" sz="3400" b="0" dirty="0">
                <a:hlinkClick r:id="rId2"/>
              </a:rPr>
              <a:t>https://www.doabooks.org</a:t>
            </a:r>
            <a:r>
              <a:rPr lang="en-GB" sz="3400" b="0" dirty="0" smtClean="0">
                <a:hlinkClick r:id="rId2"/>
              </a:rPr>
              <a:t>/</a:t>
            </a:r>
            <a:r>
              <a:rPr lang="en-GB" sz="3400" b="0" dirty="0" smtClean="0"/>
              <a:t>)</a:t>
            </a:r>
            <a:endParaRPr lang="en-GB" sz="3400" b="0" dirty="0"/>
          </a:p>
          <a:p>
            <a:pPr lvl="1">
              <a:lnSpc>
                <a:spcPct val="134000"/>
              </a:lnSpc>
              <a:spcBef>
                <a:spcPts val="600"/>
              </a:spcBef>
              <a:buFont typeface="Wingdings" panose="05000000000000000000" pitchFamily="2" charset="2"/>
              <a:buChar char="§"/>
            </a:pPr>
            <a:r>
              <a:rPr lang="en-GB" sz="3100" b="0" dirty="0"/>
              <a:t>15.669 </a:t>
            </a:r>
            <a:r>
              <a:rPr lang="en-GB" sz="3100" b="0" dirty="0" err="1"/>
              <a:t>akademskih</a:t>
            </a:r>
            <a:r>
              <a:rPr lang="en-GB" sz="3100" b="0" dirty="0"/>
              <a:t> </a:t>
            </a:r>
            <a:r>
              <a:rPr lang="en-GB" sz="3100" b="0" dirty="0" err="1"/>
              <a:t>recenziranih</a:t>
            </a:r>
            <a:r>
              <a:rPr lang="en-GB" sz="3100" b="0" dirty="0"/>
              <a:t> </a:t>
            </a:r>
            <a:r>
              <a:rPr lang="en-GB" sz="3100" b="0" dirty="0" err="1"/>
              <a:t>knjiga</a:t>
            </a:r>
            <a:r>
              <a:rPr lang="en-GB" sz="3100" b="0" dirty="0"/>
              <a:t> </a:t>
            </a:r>
            <a:r>
              <a:rPr lang="en-GB" sz="3100" b="0" dirty="0" err="1"/>
              <a:t>i</a:t>
            </a:r>
            <a:r>
              <a:rPr lang="en-GB" sz="3100" b="0" dirty="0"/>
              <a:t> </a:t>
            </a:r>
            <a:r>
              <a:rPr lang="en-GB" sz="3100" b="0" dirty="0" err="1"/>
              <a:t>poglavlja</a:t>
            </a:r>
            <a:r>
              <a:rPr lang="en-GB" sz="3100" b="0" dirty="0"/>
              <a:t> u </a:t>
            </a:r>
            <a:r>
              <a:rPr lang="en-GB" sz="3100" b="0" dirty="0" err="1"/>
              <a:t>knjigama</a:t>
            </a:r>
            <a:r>
              <a:rPr lang="en-GB" sz="3100" b="0" dirty="0"/>
              <a:t> </a:t>
            </a:r>
            <a:r>
              <a:rPr lang="en-GB" sz="3100" b="0" dirty="0" err="1"/>
              <a:t>koji</a:t>
            </a:r>
            <a:r>
              <a:rPr lang="en-GB" sz="3100" b="0" dirty="0"/>
              <a:t> </a:t>
            </a:r>
            <a:r>
              <a:rPr lang="en-GB" sz="3100" b="0" dirty="0" err="1"/>
              <a:t>su</a:t>
            </a:r>
            <a:r>
              <a:rPr lang="en-GB" sz="3100" b="0" dirty="0"/>
              <a:t> </a:t>
            </a:r>
            <a:r>
              <a:rPr lang="en-GB" sz="3100" b="0" dirty="0" err="1"/>
              <a:t>dostupni</a:t>
            </a:r>
            <a:r>
              <a:rPr lang="en-GB" sz="3100" b="0" dirty="0"/>
              <a:t> u </a:t>
            </a:r>
            <a:r>
              <a:rPr lang="en-GB" sz="3100" b="0" dirty="0" err="1"/>
              <a:t>otvorenom</a:t>
            </a:r>
            <a:r>
              <a:rPr lang="en-GB" sz="3100" b="0" dirty="0"/>
              <a:t> </a:t>
            </a:r>
            <a:r>
              <a:rPr lang="en-GB" sz="3100" b="0" dirty="0" err="1"/>
              <a:t>pristupu</a:t>
            </a:r>
            <a:endParaRPr lang="en-GB" sz="3100" b="0" dirty="0"/>
          </a:p>
          <a:p>
            <a:pPr lvl="1">
              <a:lnSpc>
                <a:spcPct val="134000"/>
              </a:lnSpc>
              <a:spcBef>
                <a:spcPts val="600"/>
              </a:spcBef>
              <a:buFont typeface="Wingdings" panose="05000000000000000000" pitchFamily="2" charset="2"/>
              <a:buChar char="§"/>
            </a:pPr>
            <a:r>
              <a:rPr lang="en-GB" sz="3100" b="0" dirty="0" err="1"/>
              <a:t>izdavači</a:t>
            </a:r>
            <a:r>
              <a:rPr lang="en-GB" sz="3100" b="0" dirty="0"/>
              <a:t> u DOAB-u </a:t>
            </a:r>
            <a:r>
              <a:rPr lang="en-GB" sz="3100" b="0" dirty="0" err="1"/>
              <a:t>registriraju</a:t>
            </a:r>
            <a:r>
              <a:rPr lang="en-GB" sz="3100" b="0" dirty="0"/>
              <a:t> </a:t>
            </a:r>
            <a:r>
              <a:rPr lang="en-GB" sz="3100" b="0" dirty="0" err="1"/>
              <a:t>svoje</a:t>
            </a:r>
            <a:r>
              <a:rPr lang="en-GB" sz="3100" b="0" dirty="0"/>
              <a:t> OA </a:t>
            </a:r>
            <a:r>
              <a:rPr lang="en-GB" sz="3100" b="0" dirty="0" err="1"/>
              <a:t>knjige</a:t>
            </a:r>
            <a:r>
              <a:rPr lang="en-GB" sz="3100" b="0" dirty="0"/>
              <a:t> (</a:t>
            </a:r>
            <a:r>
              <a:rPr lang="en-GB" sz="3100" b="0" dirty="0" err="1"/>
              <a:t>trenutno</a:t>
            </a:r>
            <a:r>
              <a:rPr lang="en-GB" sz="3100" b="0" dirty="0"/>
              <a:t> 307 </a:t>
            </a:r>
            <a:r>
              <a:rPr lang="en-GB" sz="3100" b="0" dirty="0" err="1"/>
              <a:t>izdavača</a:t>
            </a:r>
            <a:r>
              <a:rPr lang="en-GB" sz="3100" b="0" dirty="0"/>
              <a:t>)</a:t>
            </a:r>
          </a:p>
          <a:p>
            <a:pPr lvl="1">
              <a:lnSpc>
                <a:spcPct val="134000"/>
              </a:lnSpc>
              <a:spcBef>
                <a:spcPts val="600"/>
              </a:spcBef>
              <a:buFont typeface="Wingdings" panose="05000000000000000000" pitchFamily="2" charset="2"/>
              <a:buChar char="§"/>
            </a:pPr>
            <a:r>
              <a:rPr lang="en-GB" sz="3100" b="0" dirty="0" err="1"/>
              <a:t>svrha</a:t>
            </a:r>
            <a:r>
              <a:rPr lang="en-GB" sz="3100" b="0" dirty="0"/>
              <a:t> je </a:t>
            </a:r>
            <a:r>
              <a:rPr lang="en-GB" sz="3100" b="0" dirty="0" err="1"/>
              <a:t>povećati</a:t>
            </a:r>
            <a:r>
              <a:rPr lang="en-GB" sz="3100" b="0" dirty="0"/>
              <a:t> </a:t>
            </a:r>
            <a:r>
              <a:rPr lang="en-GB" sz="3100" b="0" dirty="0" err="1"/>
              <a:t>vidljivost</a:t>
            </a:r>
            <a:r>
              <a:rPr lang="en-GB" sz="3100" b="0" dirty="0"/>
              <a:t> OA </a:t>
            </a:r>
            <a:r>
              <a:rPr lang="en-GB" sz="3100" b="0" dirty="0" err="1"/>
              <a:t>knjiga</a:t>
            </a:r>
            <a:endParaRPr lang="en-GB" sz="3100" b="0" dirty="0"/>
          </a:p>
          <a:p>
            <a:pPr>
              <a:lnSpc>
                <a:spcPct val="13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Knjige dostupne u otvorenom pristupu</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534" y="6151418"/>
            <a:ext cx="5634769" cy="1816925"/>
          </a:xfrm>
          <a:prstGeom prst="rect">
            <a:avLst/>
          </a:prstGeom>
        </p:spPr>
      </p:pic>
    </p:spTree>
    <p:extLst>
      <p:ext uri="{BB962C8B-B14F-4D97-AF65-F5344CB8AC3E}">
        <p14:creationId xmlns:p14="http://schemas.microsoft.com/office/powerpoint/2010/main" val="3754604359"/>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895" y="888009"/>
            <a:ext cx="12029408" cy="790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1"/>
          </p:nvPr>
        </p:nvSpPr>
        <p:spPr>
          <a:xfrm>
            <a:off x="723899" y="1484025"/>
            <a:ext cx="13517717" cy="6484318"/>
          </a:xfrm>
        </p:spPr>
        <p:txBody>
          <a:bodyPr>
            <a:normAutofit/>
          </a:bodyPr>
          <a:lstStyle/>
          <a:p>
            <a:pPr>
              <a:lnSpc>
                <a:spcPct val="13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Zašto je otvoreni pristup dobar?</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428790571"/>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670930"/>
            <a:ext cx="13517717" cy="6484318"/>
          </a:xfrm>
        </p:spPr>
        <p:txBody>
          <a:bodyPr>
            <a:normAutofit/>
          </a:bodyPr>
          <a:lstStyle/>
          <a:p>
            <a:pPr>
              <a:lnSpc>
                <a:spcPct val="13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Kako postići otvoreni pristup?</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6" name="Content Placeholder 5" descr="toljag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657948" y="1925997"/>
            <a:ext cx="5245110" cy="3631655"/>
          </a:xfrm>
          <a:prstGeom prst="rect">
            <a:avLst/>
          </a:prstGeom>
        </p:spPr>
      </p:pic>
      <p:pic>
        <p:nvPicPr>
          <p:cNvPr id="7" name="Picture 6" descr="mrk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517" y="1876196"/>
            <a:ext cx="6621585" cy="368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627590" y="3553633"/>
            <a:ext cx="910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18"/>
                <a:cs typeface="Arial" panose="020B0604020202020204" pitchFamily="34" charset="0"/>
              </a:defRPr>
            </a:lvl1pPr>
            <a:lvl2pPr marL="742950" indent="-285750">
              <a:defRPr>
                <a:solidFill>
                  <a:schemeClr val="tx1"/>
                </a:solidFill>
                <a:latin typeface="Gill Sans MT" panose="020B0502020104020203" pitchFamily="34" charset="-18"/>
                <a:cs typeface="Arial" panose="020B0604020202020204" pitchFamily="34" charset="0"/>
              </a:defRPr>
            </a:lvl2pPr>
            <a:lvl3pPr marL="1143000" indent="-228600">
              <a:defRPr>
                <a:solidFill>
                  <a:schemeClr val="tx1"/>
                </a:solidFill>
                <a:latin typeface="Gill Sans MT" panose="020B0502020104020203" pitchFamily="34" charset="-18"/>
                <a:cs typeface="Arial" panose="020B0604020202020204" pitchFamily="34" charset="0"/>
              </a:defRPr>
            </a:lvl3pPr>
            <a:lvl4pPr marL="1600200" indent="-228600">
              <a:defRPr>
                <a:solidFill>
                  <a:schemeClr val="tx1"/>
                </a:solidFill>
                <a:latin typeface="Gill Sans MT" panose="020B0502020104020203" pitchFamily="34" charset="-18"/>
                <a:cs typeface="Arial" panose="020B0604020202020204" pitchFamily="34" charset="0"/>
              </a:defRPr>
            </a:lvl4pPr>
            <a:lvl5pPr marL="2057400" indent="-228600">
              <a:defRPr>
                <a:solidFill>
                  <a:schemeClr val="tx1"/>
                </a:solidFill>
                <a:latin typeface="Gill Sans MT" panose="020B0502020104020203" pitchFamily="34" charset="-18"/>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18"/>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18"/>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18"/>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18"/>
                <a:cs typeface="Arial" panose="020B0604020202020204" pitchFamily="34" charset="0"/>
              </a:defRPr>
            </a:lvl9pPr>
          </a:lstStyle>
          <a:p>
            <a:r>
              <a:rPr lang="hr-HR" altLang="sr-Latn-RS" sz="2800" dirty="0">
                <a:latin typeface="Calibri" panose="020F0502020204030204" pitchFamily="34" charset="0"/>
                <a:cs typeface="Calibri" panose="020F0502020204030204" pitchFamily="34" charset="0"/>
              </a:rPr>
              <a:t>vs.</a:t>
            </a:r>
          </a:p>
        </p:txBody>
      </p:sp>
      <p:sp>
        <p:nvSpPr>
          <p:cNvPr id="9" name="TextBox 8"/>
          <p:cNvSpPr txBox="1"/>
          <p:nvPr/>
        </p:nvSpPr>
        <p:spPr>
          <a:xfrm>
            <a:off x="1417414" y="5616421"/>
            <a:ext cx="5639790" cy="230832"/>
          </a:xfrm>
          <a:prstGeom prst="rect">
            <a:avLst/>
          </a:prstGeom>
          <a:noFill/>
        </p:spPr>
        <p:txBody>
          <a:bodyPr wrap="square">
            <a:spAutoFit/>
          </a:bodyPr>
          <a:lstStyle/>
          <a:p>
            <a:pPr>
              <a:defRPr/>
            </a:pPr>
            <a:r>
              <a:rPr lang="hr-HR" sz="900" dirty="0">
                <a:solidFill>
                  <a:schemeClr val="tx2">
                    <a:lumMod val="20000"/>
                    <a:lumOff val="80000"/>
                  </a:schemeClr>
                </a:solidFill>
                <a:latin typeface="Calibri" panose="020F0502020204030204" pitchFamily="34" charset="0"/>
                <a:cs typeface="Calibri" panose="020F0502020204030204" pitchFamily="34" charset="0"/>
              </a:rPr>
              <a:t>http://www.clipartkid.com/28-pictures-of-carrots-free-cliparts-that-you-can-download-to-you-jWy57U-clipart/</a:t>
            </a:r>
          </a:p>
        </p:txBody>
      </p:sp>
      <p:sp>
        <p:nvSpPr>
          <p:cNvPr id="11" name="TextBox 10"/>
          <p:cNvSpPr txBox="1"/>
          <p:nvPr/>
        </p:nvSpPr>
        <p:spPr>
          <a:xfrm>
            <a:off x="9932067" y="5605627"/>
            <a:ext cx="4248220" cy="230832"/>
          </a:xfrm>
          <a:prstGeom prst="rect">
            <a:avLst/>
          </a:prstGeom>
          <a:noFill/>
        </p:spPr>
        <p:txBody>
          <a:bodyPr wrap="square">
            <a:spAutoFit/>
          </a:bodyPr>
          <a:lstStyle/>
          <a:p>
            <a:pPr>
              <a:defRPr/>
            </a:pPr>
            <a:r>
              <a:rPr lang="hr-HR" sz="900" dirty="0">
                <a:solidFill>
                  <a:schemeClr val="tx2">
                    <a:lumMod val="20000"/>
                    <a:lumOff val="80000"/>
                  </a:schemeClr>
                </a:solidFill>
                <a:latin typeface="Calibri" panose="020F0502020204030204" pitchFamily="34" charset="0"/>
                <a:cs typeface="Calibri" panose="020F0502020204030204" pitchFamily="34" charset="0"/>
              </a:rPr>
              <a:t>http://opengameart.org/content/club-weapon-painterly-drawing-icon</a:t>
            </a:r>
          </a:p>
        </p:txBody>
      </p:sp>
    </p:spTree>
    <p:extLst>
      <p:ext uri="{BB962C8B-B14F-4D97-AF65-F5344CB8AC3E}">
        <p14:creationId xmlns:p14="http://schemas.microsoft.com/office/powerpoint/2010/main" val="341551062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fontScale="92500" lnSpcReduction="10000"/>
          </a:bodyPr>
          <a:lstStyle/>
          <a:p>
            <a:pPr>
              <a:spcBef>
                <a:spcPts val="600"/>
              </a:spcBef>
              <a:buFont typeface="Wingdings" panose="05000000000000000000" pitchFamily="2" charset="2"/>
              <a:buChar char="§"/>
            </a:pPr>
            <a:r>
              <a:rPr lang="en-GB" sz="3400" b="0" dirty="0">
                <a:hlinkClick r:id="rId2"/>
              </a:rPr>
              <a:t>Hrvatska </a:t>
            </a:r>
            <a:r>
              <a:rPr lang="en-GB" sz="3400" b="0" dirty="0" err="1">
                <a:hlinkClick r:id="rId2"/>
              </a:rPr>
              <a:t>deklaracija</a:t>
            </a:r>
            <a:r>
              <a:rPr lang="en-GB" sz="3400" b="0" dirty="0">
                <a:hlinkClick r:id="rId2"/>
              </a:rPr>
              <a:t> o </a:t>
            </a:r>
            <a:r>
              <a:rPr lang="en-GB" sz="3400" b="0" dirty="0" err="1">
                <a:hlinkClick r:id="rId2"/>
              </a:rPr>
              <a:t>otvorenom</a:t>
            </a:r>
            <a:r>
              <a:rPr lang="en-GB" sz="3400" b="0" dirty="0">
                <a:hlinkClick r:id="rId2"/>
              </a:rPr>
              <a:t> </a:t>
            </a:r>
            <a:r>
              <a:rPr lang="en-GB" sz="3400" b="0" dirty="0" err="1">
                <a:hlinkClick r:id="rId2"/>
              </a:rPr>
              <a:t>pristupu</a:t>
            </a:r>
            <a:r>
              <a:rPr lang="en-GB" sz="3400" b="0" dirty="0">
                <a:hlinkClick r:id="rId2"/>
              </a:rPr>
              <a:t> </a:t>
            </a:r>
            <a:r>
              <a:rPr lang="en-GB" sz="3400" b="0" dirty="0"/>
              <a:t>(2012.)</a:t>
            </a:r>
          </a:p>
          <a:p>
            <a:pPr>
              <a:spcBef>
                <a:spcPts val="600"/>
              </a:spcBef>
              <a:buFont typeface="Wingdings" panose="05000000000000000000" pitchFamily="2" charset="2"/>
              <a:buChar char="§"/>
            </a:pPr>
            <a:r>
              <a:rPr lang="en-GB" sz="3400" b="0" dirty="0">
                <a:hlinkClick r:id="rId3"/>
              </a:rPr>
              <a:t>Strategija </a:t>
            </a:r>
            <a:r>
              <a:rPr lang="en-GB" sz="3400" b="0" dirty="0" err="1">
                <a:hlinkClick r:id="rId3"/>
              </a:rPr>
              <a:t>obrazovanja</a:t>
            </a:r>
            <a:r>
              <a:rPr lang="en-GB" sz="3400" b="0" dirty="0">
                <a:hlinkClick r:id="rId3"/>
              </a:rPr>
              <a:t>, </a:t>
            </a:r>
            <a:r>
              <a:rPr lang="en-GB" sz="3400" b="0" dirty="0" err="1">
                <a:hlinkClick r:id="rId3"/>
              </a:rPr>
              <a:t>znanosti</a:t>
            </a:r>
            <a:r>
              <a:rPr lang="en-GB" sz="3400" b="0" dirty="0">
                <a:hlinkClick r:id="rId3"/>
              </a:rPr>
              <a:t> </a:t>
            </a:r>
            <a:r>
              <a:rPr lang="en-GB" sz="3400" b="0" dirty="0" err="1">
                <a:hlinkClick r:id="rId3"/>
              </a:rPr>
              <a:t>i</a:t>
            </a:r>
            <a:r>
              <a:rPr lang="en-GB" sz="3400" b="0" dirty="0">
                <a:hlinkClick r:id="rId3"/>
              </a:rPr>
              <a:t> </a:t>
            </a:r>
            <a:r>
              <a:rPr lang="en-GB" sz="3400" b="0" dirty="0" err="1">
                <a:hlinkClick r:id="rId3"/>
              </a:rPr>
              <a:t>tehnologije</a:t>
            </a:r>
            <a:r>
              <a:rPr lang="en-GB" sz="3400" b="0" dirty="0">
                <a:hlinkClick r:id="rId3"/>
              </a:rPr>
              <a:t> </a:t>
            </a:r>
            <a:r>
              <a:rPr lang="en-GB" sz="3400" b="0" dirty="0"/>
              <a:t>(2014.)</a:t>
            </a:r>
          </a:p>
          <a:p>
            <a:pPr lvl="1">
              <a:spcBef>
                <a:spcPts val="600"/>
              </a:spcBef>
              <a:buFont typeface="Wingdings" panose="05000000000000000000" pitchFamily="2" charset="2"/>
              <a:buChar char="§"/>
            </a:pPr>
            <a:r>
              <a:rPr lang="en-GB" b="0" dirty="0" err="1"/>
              <a:t>Mjera</a:t>
            </a:r>
            <a:r>
              <a:rPr lang="en-GB" b="0" dirty="0"/>
              <a:t> 5.3.: "</a:t>
            </a:r>
            <a:r>
              <a:rPr lang="en-GB" b="0" dirty="0" err="1"/>
              <a:t>Uspostaviti</a:t>
            </a:r>
            <a:r>
              <a:rPr lang="en-GB" b="0" dirty="0"/>
              <a:t> </a:t>
            </a:r>
            <a:r>
              <a:rPr lang="en-GB" b="0" dirty="0" err="1"/>
              <a:t>sustav</a:t>
            </a:r>
            <a:r>
              <a:rPr lang="en-GB" b="0" dirty="0"/>
              <a:t> </a:t>
            </a:r>
            <a:r>
              <a:rPr lang="en-GB" b="0" dirty="0" err="1"/>
              <a:t>otvorenog</a:t>
            </a:r>
            <a:r>
              <a:rPr lang="en-GB" b="0" dirty="0"/>
              <a:t> </a:t>
            </a:r>
            <a:r>
              <a:rPr lang="en-GB" b="0" dirty="0" err="1"/>
              <a:t>pristupa</a:t>
            </a:r>
            <a:r>
              <a:rPr lang="en-GB" b="0" dirty="0"/>
              <a:t> </a:t>
            </a:r>
            <a:r>
              <a:rPr lang="en-GB" b="0" dirty="0" err="1"/>
              <a:t>postojećim</a:t>
            </a:r>
            <a:r>
              <a:rPr lang="en-GB" b="0" dirty="0"/>
              <a:t> </a:t>
            </a:r>
            <a:r>
              <a:rPr lang="en-GB" b="0" dirty="0" err="1"/>
              <a:t>i</a:t>
            </a:r>
            <a:r>
              <a:rPr lang="en-GB" b="0" dirty="0"/>
              <a:t> </a:t>
            </a:r>
            <a:r>
              <a:rPr lang="en-GB" b="0" dirty="0" err="1"/>
              <a:t>novim</a:t>
            </a:r>
            <a:r>
              <a:rPr lang="en-GB" b="0" dirty="0"/>
              <a:t> </a:t>
            </a:r>
            <a:r>
              <a:rPr lang="en-GB" b="0" dirty="0" err="1"/>
              <a:t>javnim</a:t>
            </a:r>
            <a:r>
              <a:rPr lang="en-GB" b="0" dirty="0"/>
              <a:t> </a:t>
            </a:r>
            <a:r>
              <a:rPr lang="en-GB" b="0" dirty="0" err="1"/>
              <a:t>istraživačkim</a:t>
            </a:r>
            <a:r>
              <a:rPr lang="en-GB" b="0" dirty="0"/>
              <a:t> </a:t>
            </a:r>
            <a:r>
              <a:rPr lang="en-GB" b="0" dirty="0" err="1"/>
              <a:t>infrastrukturama</a:t>
            </a:r>
            <a:r>
              <a:rPr lang="en-GB" b="0" dirty="0"/>
              <a:t> </a:t>
            </a:r>
            <a:r>
              <a:rPr lang="en-GB" b="0" dirty="0" err="1"/>
              <a:t>i</a:t>
            </a:r>
            <a:r>
              <a:rPr lang="en-GB" b="0" dirty="0"/>
              <a:t> </a:t>
            </a:r>
            <a:r>
              <a:rPr lang="en-GB" b="0" dirty="0" err="1"/>
              <a:t>opremi</a:t>
            </a:r>
            <a:r>
              <a:rPr lang="en-GB" b="0" dirty="0"/>
              <a:t> </a:t>
            </a:r>
            <a:r>
              <a:rPr lang="en-GB" b="0" dirty="0" err="1"/>
              <a:t>nabavljenoj</a:t>
            </a:r>
            <a:r>
              <a:rPr lang="en-GB" b="0" dirty="0"/>
              <a:t> </a:t>
            </a:r>
            <a:r>
              <a:rPr lang="en-GB" b="0" dirty="0" err="1"/>
              <a:t>sredstvima</a:t>
            </a:r>
            <a:r>
              <a:rPr lang="en-GB" b="0" dirty="0"/>
              <a:t> </a:t>
            </a:r>
            <a:r>
              <a:rPr lang="en-GB" b="0" dirty="0" err="1"/>
              <a:t>javnog</a:t>
            </a:r>
            <a:r>
              <a:rPr lang="en-GB" b="0" dirty="0"/>
              <a:t> </a:t>
            </a:r>
            <a:r>
              <a:rPr lang="en-GB" b="0" dirty="0" err="1"/>
              <a:t>financiranja</a:t>
            </a:r>
            <a:r>
              <a:rPr lang="en-GB" b="0" dirty="0"/>
              <a:t>. </a:t>
            </a:r>
            <a:r>
              <a:rPr lang="en-GB" b="0" dirty="0" err="1"/>
              <a:t>Uspostaviti</a:t>
            </a:r>
            <a:r>
              <a:rPr lang="en-GB" b="0" dirty="0"/>
              <a:t> </a:t>
            </a:r>
            <a:r>
              <a:rPr lang="en-GB" b="0" dirty="0" err="1"/>
              <a:t>podatkovne</a:t>
            </a:r>
            <a:r>
              <a:rPr lang="en-GB" b="0" dirty="0"/>
              <a:t> </a:t>
            </a:r>
            <a:r>
              <a:rPr lang="en-GB" b="0" dirty="0" err="1"/>
              <a:t>usluge</a:t>
            </a:r>
            <a:r>
              <a:rPr lang="en-GB" b="0" dirty="0"/>
              <a:t>, </a:t>
            </a:r>
            <a:r>
              <a:rPr lang="en-GB" b="0" dirty="0" err="1"/>
              <a:t>uključujući</a:t>
            </a:r>
            <a:r>
              <a:rPr lang="en-GB" b="0" dirty="0"/>
              <a:t> </a:t>
            </a:r>
            <a:r>
              <a:rPr lang="en-GB" b="0" dirty="0" err="1"/>
              <a:t>digitalne</a:t>
            </a:r>
            <a:r>
              <a:rPr lang="en-GB" b="0" dirty="0"/>
              <a:t> </a:t>
            </a:r>
            <a:r>
              <a:rPr lang="en-GB" b="0" dirty="0" err="1"/>
              <a:t>repozitorije</a:t>
            </a:r>
            <a:r>
              <a:rPr lang="en-GB" b="0" dirty="0"/>
              <a:t> </a:t>
            </a:r>
            <a:r>
              <a:rPr lang="en-GB" b="0" dirty="0" err="1"/>
              <a:t>za</a:t>
            </a:r>
            <a:r>
              <a:rPr lang="en-GB" b="0" dirty="0"/>
              <a:t> </a:t>
            </a:r>
            <a:r>
              <a:rPr lang="en-GB" b="0" dirty="0" err="1"/>
              <a:t>omogućavanje</a:t>
            </a:r>
            <a:r>
              <a:rPr lang="en-GB" b="0" dirty="0"/>
              <a:t> </a:t>
            </a:r>
            <a:r>
              <a:rPr lang="en-GB" b="0" dirty="0" err="1"/>
              <a:t>učinkovitog</a:t>
            </a:r>
            <a:r>
              <a:rPr lang="en-GB" b="0" dirty="0"/>
              <a:t>  </a:t>
            </a:r>
            <a:r>
              <a:rPr lang="en-GB" b="0" dirty="0" err="1"/>
              <a:t>prikupljanja</a:t>
            </a:r>
            <a:r>
              <a:rPr lang="en-GB" b="0" dirty="0"/>
              <a:t> </a:t>
            </a:r>
            <a:r>
              <a:rPr lang="en-GB" b="0" dirty="0" err="1"/>
              <a:t>i</a:t>
            </a:r>
            <a:r>
              <a:rPr lang="en-GB" b="0" dirty="0"/>
              <a:t> </a:t>
            </a:r>
            <a:r>
              <a:rPr lang="en-GB" b="0" dirty="0" err="1"/>
              <a:t>obrade</a:t>
            </a:r>
            <a:r>
              <a:rPr lang="en-GB" b="0" dirty="0"/>
              <a:t> </a:t>
            </a:r>
            <a:r>
              <a:rPr lang="en-GB" b="0" dirty="0" err="1"/>
              <a:t>te</a:t>
            </a:r>
            <a:r>
              <a:rPr lang="en-GB" b="0" dirty="0"/>
              <a:t> </a:t>
            </a:r>
            <a:r>
              <a:rPr lang="en-GB" b="0" dirty="0" err="1"/>
              <a:t>osiguranje</a:t>
            </a:r>
            <a:r>
              <a:rPr lang="en-GB" b="0" dirty="0"/>
              <a:t> </a:t>
            </a:r>
            <a:r>
              <a:rPr lang="en-GB" b="0" dirty="0" err="1"/>
              <a:t>trajnog</a:t>
            </a:r>
            <a:r>
              <a:rPr lang="en-GB" b="0" dirty="0"/>
              <a:t> </a:t>
            </a:r>
            <a:r>
              <a:rPr lang="en-GB" b="0" dirty="0" err="1"/>
              <a:t>i</a:t>
            </a:r>
            <a:r>
              <a:rPr lang="en-GB" b="0" dirty="0"/>
              <a:t> </a:t>
            </a:r>
            <a:r>
              <a:rPr lang="en-GB" b="0" dirty="0" err="1"/>
              <a:t>pouzdanog</a:t>
            </a:r>
            <a:r>
              <a:rPr lang="en-GB" b="0" dirty="0"/>
              <a:t> </a:t>
            </a:r>
            <a:r>
              <a:rPr lang="en-GB" b="0" dirty="0" err="1"/>
              <a:t>čuvanja</a:t>
            </a:r>
            <a:r>
              <a:rPr lang="en-GB" b="0" dirty="0"/>
              <a:t> </a:t>
            </a:r>
            <a:r>
              <a:rPr lang="en-GB" b="0" dirty="0" err="1"/>
              <a:t>i</a:t>
            </a:r>
            <a:r>
              <a:rPr lang="en-GB" b="0" dirty="0"/>
              <a:t> </a:t>
            </a:r>
            <a:r>
              <a:rPr lang="en-GB" b="0" dirty="0" err="1"/>
              <a:t>pristupa</a:t>
            </a:r>
            <a:r>
              <a:rPr lang="en-GB" b="0" dirty="0"/>
              <a:t> </a:t>
            </a:r>
            <a:r>
              <a:rPr lang="en-GB" b="0" dirty="0" err="1"/>
              <a:t>rezultatima</a:t>
            </a:r>
            <a:r>
              <a:rPr lang="en-GB" b="0" dirty="0"/>
              <a:t> </a:t>
            </a:r>
            <a:r>
              <a:rPr lang="en-GB" b="0" dirty="0" err="1"/>
              <a:t>istraživanja</a:t>
            </a:r>
            <a:r>
              <a:rPr lang="en-GB" b="0" dirty="0"/>
              <a:t>, </a:t>
            </a:r>
            <a:r>
              <a:rPr lang="en-GB" b="0" dirty="0" err="1"/>
              <a:t>uključujući</a:t>
            </a:r>
            <a:r>
              <a:rPr lang="en-GB" b="0" dirty="0"/>
              <a:t> </a:t>
            </a:r>
            <a:r>
              <a:rPr lang="en-GB" b="0" dirty="0" err="1"/>
              <a:t>otvoreni</a:t>
            </a:r>
            <a:r>
              <a:rPr lang="en-GB" b="0" dirty="0"/>
              <a:t> </a:t>
            </a:r>
            <a:r>
              <a:rPr lang="en-GB" b="0" dirty="0" err="1"/>
              <a:t>pristup</a:t>
            </a:r>
            <a:r>
              <a:rPr lang="en-GB" b="0" dirty="0"/>
              <a:t> </a:t>
            </a:r>
            <a:r>
              <a:rPr lang="en-GB" b="0" dirty="0" err="1"/>
              <a:t>znanstvenim</a:t>
            </a:r>
            <a:r>
              <a:rPr lang="en-GB" b="0" dirty="0"/>
              <a:t> </a:t>
            </a:r>
            <a:r>
              <a:rPr lang="en-GB" b="0" dirty="0" err="1"/>
              <a:t>i</a:t>
            </a:r>
            <a:r>
              <a:rPr lang="en-GB" b="0" dirty="0"/>
              <a:t> </a:t>
            </a:r>
            <a:r>
              <a:rPr lang="en-GB" b="0" dirty="0" err="1"/>
              <a:t>stručnim</a:t>
            </a:r>
            <a:r>
              <a:rPr lang="en-GB" b="0" dirty="0"/>
              <a:t> </a:t>
            </a:r>
            <a:r>
              <a:rPr lang="en-GB" b="0" dirty="0" err="1"/>
              <a:t>informacijama</a:t>
            </a:r>
            <a:r>
              <a:rPr lang="en-GB" b="0" dirty="0"/>
              <a:t> </a:t>
            </a:r>
            <a:r>
              <a:rPr lang="en-GB" b="0" dirty="0" err="1"/>
              <a:t>nastalim</a:t>
            </a:r>
            <a:r>
              <a:rPr lang="en-GB" b="0" dirty="0"/>
              <a:t> </a:t>
            </a:r>
            <a:r>
              <a:rPr lang="en-GB" b="0" dirty="0" err="1"/>
              <a:t>sredstvima</a:t>
            </a:r>
            <a:r>
              <a:rPr lang="en-GB" b="0" dirty="0"/>
              <a:t> </a:t>
            </a:r>
            <a:r>
              <a:rPr lang="en-GB" b="0" dirty="0" err="1"/>
              <a:t>javnog</a:t>
            </a:r>
            <a:r>
              <a:rPr lang="en-GB" b="0" dirty="0"/>
              <a:t> </a:t>
            </a:r>
            <a:r>
              <a:rPr lang="en-GB" b="0" dirty="0" err="1"/>
              <a:t>financiranja</a:t>
            </a:r>
            <a:r>
              <a:rPr lang="en-GB" b="0" dirty="0"/>
              <a:t>."</a:t>
            </a:r>
          </a:p>
          <a:p>
            <a:pPr>
              <a:spcBef>
                <a:spcPts val="600"/>
              </a:spcBef>
              <a:buFont typeface="Wingdings" panose="05000000000000000000" pitchFamily="2" charset="2"/>
              <a:buChar char="§"/>
            </a:pPr>
            <a:r>
              <a:rPr lang="en-GB" sz="3400" b="0" dirty="0">
                <a:hlinkClick r:id="rId4"/>
              </a:rPr>
              <a:t>Zakon o </a:t>
            </a:r>
            <a:r>
              <a:rPr lang="en-GB" sz="3400" b="0" dirty="0" err="1">
                <a:hlinkClick r:id="rId4"/>
              </a:rPr>
              <a:t>izmjenama</a:t>
            </a:r>
            <a:r>
              <a:rPr lang="en-GB" sz="3400" b="0" dirty="0">
                <a:hlinkClick r:id="rId4"/>
              </a:rPr>
              <a:t> </a:t>
            </a:r>
            <a:r>
              <a:rPr lang="en-GB" sz="3400" b="0" dirty="0" err="1">
                <a:hlinkClick r:id="rId4"/>
              </a:rPr>
              <a:t>i</a:t>
            </a:r>
            <a:r>
              <a:rPr lang="en-GB" sz="3400" b="0" dirty="0">
                <a:hlinkClick r:id="rId4"/>
              </a:rPr>
              <a:t> </a:t>
            </a:r>
            <a:r>
              <a:rPr lang="en-GB" sz="3400" b="0" dirty="0" err="1">
                <a:hlinkClick r:id="rId4"/>
              </a:rPr>
              <a:t>dopunama</a:t>
            </a:r>
            <a:r>
              <a:rPr lang="en-GB" sz="3400" b="0" dirty="0">
                <a:hlinkClick r:id="rId4"/>
              </a:rPr>
              <a:t> </a:t>
            </a:r>
            <a:r>
              <a:rPr lang="en-GB" sz="3400" b="0" dirty="0" err="1">
                <a:hlinkClick r:id="rId4"/>
              </a:rPr>
              <a:t>Zakona</a:t>
            </a:r>
            <a:r>
              <a:rPr lang="en-GB" sz="3400" b="0" dirty="0">
                <a:hlinkClick r:id="rId4"/>
              </a:rPr>
              <a:t> o </a:t>
            </a:r>
            <a:r>
              <a:rPr lang="en-GB" sz="3400" b="0" dirty="0" err="1">
                <a:hlinkClick r:id="rId4"/>
              </a:rPr>
              <a:t>znanstvenoj</a:t>
            </a:r>
            <a:r>
              <a:rPr lang="en-GB" sz="3400" b="0" dirty="0">
                <a:hlinkClick r:id="rId4"/>
              </a:rPr>
              <a:t> </a:t>
            </a:r>
            <a:r>
              <a:rPr lang="en-GB" sz="3400" b="0" dirty="0" err="1">
                <a:hlinkClick r:id="rId4"/>
              </a:rPr>
              <a:t>djelatnosti</a:t>
            </a:r>
            <a:r>
              <a:rPr lang="en-GB" sz="3400" b="0" dirty="0">
                <a:hlinkClick r:id="rId4"/>
              </a:rPr>
              <a:t> </a:t>
            </a:r>
            <a:r>
              <a:rPr lang="en-GB" sz="3400" b="0" dirty="0" err="1">
                <a:hlinkClick r:id="rId4"/>
              </a:rPr>
              <a:t>i</a:t>
            </a:r>
            <a:r>
              <a:rPr lang="en-GB" sz="3400" b="0" dirty="0">
                <a:hlinkClick r:id="rId4"/>
              </a:rPr>
              <a:t> </a:t>
            </a:r>
            <a:r>
              <a:rPr lang="en-GB" sz="3400" b="0" dirty="0" err="1">
                <a:hlinkClick r:id="rId4"/>
              </a:rPr>
              <a:t>visokom</a:t>
            </a:r>
            <a:r>
              <a:rPr lang="en-GB" sz="3400" b="0" dirty="0">
                <a:hlinkClick r:id="rId4"/>
              </a:rPr>
              <a:t> </a:t>
            </a:r>
            <a:r>
              <a:rPr lang="en-GB" sz="3400" b="0" dirty="0" err="1">
                <a:hlinkClick r:id="rId4"/>
              </a:rPr>
              <a:t>obrazovanju</a:t>
            </a:r>
            <a:r>
              <a:rPr lang="en-GB" sz="3400" b="0" dirty="0">
                <a:hlinkClick r:id="rId4"/>
              </a:rPr>
              <a:t> </a:t>
            </a:r>
            <a:r>
              <a:rPr lang="en-GB" sz="3400" b="0" dirty="0"/>
              <a:t>(2013</a:t>
            </a:r>
            <a:r>
              <a:rPr lang="en-GB" sz="3400" b="0" dirty="0" smtClean="0"/>
              <a:t>)</a:t>
            </a:r>
            <a:endParaRPr lang="hr-HR" sz="3400" b="0" dirty="0" smtClean="0"/>
          </a:p>
          <a:p>
            <a:pPr>
              <a:spcBef>
                <a:spcPts val="600"/>
              </a:spcBef>
              <a:buFont typeface="Wingdings" panose="05000000000000000000" pitchFamily="2" charset="2"/>
              <a:buChar char="§"/>
            </a:pPr>
            <a:r>
              <a:rPr lang="hr-HR" sz="3400" b="0" dirty="0"/>
              <a:t>Rektorski </a:t>
            </a:r>
            <a:r>
              <a:rPr lang="hr-HR" sz="3400" b="0" dirty="0" smtClean="0"/>
              <a:t>Zbor: </a:t>
            </a:r>
            <a:r>
              <a:rPr lang="en-GB" sz="3400" b="0" dirty="0" smtClean="0">
                <a:hlinkClick r:id="rId5"/>
              </a:rPr>
              <a:t>Vrednovanje </a:t>
            </a:r>
            <a:r>
              <a:rPr lang="en-GB" sz="3400" b="0" dirty="0" err="1">
                <a:hlinkClick r:id="rId5"/>
              </a:rPr>
              <a:t>znanstveno-istraživačkog</a:t>
            </a:r>
            <a:r>
              <a:rPr lang="en-GB" sz="3400" b="0" dirty="0">
                <a:hlinkClick r:id="rId5"/>
              </a:rPr>
              <a:t> </a:t>
            </a:r>
            <a:r>
              <a:rPr lang="en-GB" sz="3400" b="0" dirty="0" err="1">
                <a:hlinkClick r:id="rId5"/>
              </a:rPr>
              <a:t>rada</a:t>
            </a:r>
            <a:r>
              <a:rPr lang="en-GB" sz="3400" b="0" dirty="0">
                <a:hlinkClick r:id="rId5"/>
              </a:rPr>
              <a:t> </a:t>
            </a:r>
            <a:r>
              <a:rPr lang="en-GB" sz="3400" b="0" dirty="0" err="1">
                <a:hlinkClick r:id="rId5"/>
              </a:rPr>
              <a:t>i</a:t>
            </a:r>
            <a:r>
              <a:rPr lang="en-GB" sz="3400" b="0" dirty="0">
                <a:hlinkClick r:id="rId5"/>
              </a:rPr>
              <a:t> </a:t>
            </a:r>
            <a:r>
              <a:rPr lang="en-GB" sz="3400" b="0" dirty="0" err="1">
                <a:hlinkClick r:id="rId5"/>
              </a:rPr>
              <a:t>promicanje</a:t>
            </a:r>
            <a:r>
              <a:rPr lang="en-GB" sz="3400" b="0" dirty="0">
                <a:hlinkClick r:id="rId5"/>
              </a:rPr>
              <a:t> </a:t>
            </a:r>
            <a:r>
              <a:rPr lang="en-GB" sz="3400" b="0" dirty="0" err="1">
                <a:hlinkClick r:id="rId5"/>
              </a:rPr>
              <a:t>otvorenog</a:t>
            </a:r>
            <a:r>
              <a:rPr lang="en-GB" sz="3400" b="0" dirty="0">
                <a:hlinkClick r:id="rId5"/>
              </a:rPr>
              <a:t> </a:t>
            </a:r>
            <a:r>
              <a:rPr lang="en-GB" sz="3400" b="0" dirty="0" err="1">
                <a:hlinkClick r:id="rId5"/>
              </a:rPr>
              <a:t>pristupa</a:t>
            </a:r>
            <a:r>
              <a:rPr lang="en-GB" sz="3400" b="0" dirty="0">
                <a:hlinkClick r:id="rId5"/>
              </a:rPr>
              <a:t> </a:t>
            </a:r>
            <a:r>
              <a:rPr lang="en-GB" sz="3400" b="0" dirty="0" err="1">
                <a:hlinkClick r:id="rId5"/>
              </a:rPr>
              <a:t>znanstvenim</a:t>
            </a:r>
            <a:r>
              <a:rPr lang="en-GB" sz="3400" b="0" dirty="0">
                <a:hlinkClick r:id="rId5"/>
              </a:rPr>
              <a:t> </a:t>
            </a:r>
            <a:r>
              <a:rPr lang="en-GB" sz="3400" b="0" dirty="0" err="1">
                <a:hlinkClick r:id="rId5"/>
              </a:rPr>
              <a:t>informacijama</a:t>
            </a:r>
            <a:r>
              <a:rPr lang="en-GB" sz="3400" b="0" dirty="0">
                <a:hlinkClick r:id="rId5"/>
              </a:rPr>
              <a:t> </a:t>
            </a:r>
            <a:r>
              <a:rPr lang="en-GB" sz="3400" b="0" dirty="0" err="1">
                <a:hlinkClick r:id="rId5"/>
              </a:rPr>
              <a:t>i</a:t>
            </a:r>
            <a:r>
              <a:rPr lang="en-GB" sz="3400" b="0" dirty="0">
                <a:hlinkClick r:id="rId5"/>
              </a:rPr>
              <a:t> </a:t>
            </a:r>
            <a:r>
              <a:rPr lang="en-GB" sz="3400" b="0" dirty="0" err="1">
                <a:hlinkClick r:id="rId5"/>
              </a:rPr>
              <a:t>istraživačkim</a:t>
            </a:r>
            <a:r>
              <a:rPr lang="en-GB" sz="3400" b="0" dirty="0">
                <a:hlinkClick r:id="rId5"/>
              </a:rPr>
              <a:t> </a:t>
            </a:r>
            <a:r>
              <a:rPr lang="en-GB" sz="3400" b="0" dirty="0" err="1" smtClean="0">
                <a:hlinkClick r:id="rId5"/>
              </a:rPr>
              <a:t>podacima</a:t>
            </a:r>
            <a:r>
              <a:rPr lang="hr-HR" sz="3400" b="0" dirty="0" smtClean="0">
                <a:hlinkClick r:id="rId5"/>
              </a:rPr>
              <a:t> </a:t>
            </a:r>
            <a:r>
              <a:rPr lang="hr-HR" sz="3400" b="0" dirty="0" smtClean="0"/>
              <a:t>(2015.)</a:t>
            </a:r>
          </a:p>
          <a:p>
            <a:pPr>
              <a:spcBef>
                <a:spcPts val="600"/>
              </a:spcBef>
              <a:buFont typeface="Wingdings" panose="05000000000000000000" pitchFamily="2" charset="2"/>
              <a:buChar char="§"/>
            </a:pPr>
            <a:r>
              <a:rPr lang="hr-HR" sz="3600" b="0" dirty="0" smtClean="0"/>
              <a:t>Deklaracija </a:t>
            </a:r>
            <a:r>
              <a:rPr lang="hr-HR" sz="3600" b="0" dirty="0"/>
              <a:t>Sveučilišta u Rijeci – Europska otvorena </a:t>
            </a:r>
            <a:r>
              <a:rPr lang="hr-HR" sz="3600" b="0" dirty="0" smtClean="0"/>
              <a:t>znanost (2019.)</a:t>
            </a:r>
            <a:endParaRPr lang="en-GB" sz="3400" b="0" dirty="0"/>
          </a:p>
        </p:txBody>
      </p:sp>
      <p:sp>
        <p:nvSpPr>
          <p:cNvPr id="13" name="Text Placeholder 12"/>
          <p:cNvSpPr>
            <a:spLocks noGrp="1"/>
          </p:cNvSpPr>
          <p:nvPr>
            <p:ph type="body" sz="quarter" idx="21"/>
          </p:nvPr>
        </p:nvSpPr>
        <p:spPr/>
        <p:txBody>
          <a:bodyPr/>
          <a:lstStyle/>
          <a:p>
            <a:r>
              <a:rPr lang="hr-HR" dirty="0" smtClean="0"/>
              <a:t>Dokumenti/legislativa o OA u Republici Hrvatskoj</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531586893"/>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400" b="0" dirty="0" err="1"/>
              <a:t>Europska</a:t>
            </a:r>
            <a:r>
              <a:rPr lang="en-GB" sz="3400" b="0" dirty="0"/>
              <a:t> </a:t>
            </a:r>
            <a:r>
              <a:rPr lang="en-GB" sz="3400" b="0" dirty="0" err="1" smtClean="0"/>
              <a:t>komisija</a:t>
            </a:r>
            <a:r>
              <a:rPr lang="hr-HR" sz="3400" b="0" dirty="0" smtClean="0"/>
              <a:t> - </a:t>
            </a:r>
            <a:r>
              <a:rPr lang="en-GB" sz="3400" b="0" dirty="0" smtClean="0">
                <a:hlinkClick r:id="rId2"/>
              </a:rPr>
              <a:t>Open </a:t>
            </a:r>
            <a:r>
              <a:rPr lang="en-GB" sz="3400" b="0" dirty="0">
                <a:hlinkClick r:id="rId2"/>
              </a:rPr>
              <a:t>Access Mandate in Horizon 2020</a:t>
            </a:r>
            <a:endParaRPr lang="en-GB" sz="3400" b="0" dirty="0"/>
          </a:p>
          <a:p>
            <a:pPr lvl="1">
              <a:lnSpc>
                <a:spcPct val="114000"/>
              </a:lnSpc>
              <a:spcBef>
                <a:spcPts val="600"/>
              </a:spcBef>
              <a:buFont typeface="Wingdings" panose="05000000000000000000" pitchFamily="2" charset="2"/>
              <a:buChar char="§"/>
            </a:pPr>
            <a:r>
              <a:rPr lang="en-GB" sz="3000" b="0" dirty="0" err="1"/>
              <a:t>obaveza</a:t>
            </a:r>
            <a:r>
              <a:rPr lang="en-GB" sz="3000" b="0" dirty="0"/>
              <a:t> </a:t>
            </a:r>
            <a:r>
              <a:rPr lang="en-GB" sz="3000" b="0" dirty="0" err="1"/>
              <a:t>omogućavanja</a:t>
            </a:r>
            <a:r>
              <a:rPr lang="en-GB" sz="3000" b="0" dirty="0"/>
              <a:t> </a:t>
            </a:r>
            <a:r>
              <a:rPr lang="en-GB" sz="3000" b="0" dirty="0" err="1"/>
              <a:t>otvorenog</a:t>
            </a:r>
            <a:r>
              <a:rPr lang="en-GB" sz="3000" b="0" dirty="0"/>
              <a:t> </a:t>
            </a:r>
            <a:r>
              <a:rPr lang="en-GB" sz="3000" b="0" dirty="0" err="1"/>
              <a:t>pristupa</a:t>
            </a:r>
            <a:r>
              <a:rPr lang="en-GB" sz="3000" b="0" dirty="0"/>
              <a:t> </a:t>
            </a:r>
            <a:r>
              <a:rPr lang="en-GB" sz="3000" b="0" dirty="0" err="1"/>
              <a:t>svim</a:t>
            </a:r>
            <a:r>
              <a:rPr lang="en-GB" sz="3000" b="0" dirty="0"/>
              <a:t> </a:t>
            </a:r>
            <a:r>
              <a:rPr lang="en-GB" sz="3000" b="0" dirty="0" err="1"/>
              <a:t>radovima</a:t>
            </a:r>
            <a:r>
              <a:rPr lang="en-GB" sz="3000" b="0" dirty="0"/>
              <a:t> </a:t>
            </a:r>
            <a:r>
              <a:rPr lang="en-GB" sz="3000" b="0" dirty="0" err="1"/>
              <a:t>nastalim</a:t>
            </a:r>
            <a:r>
              <a:rPr lang="en-GB" sz="3000" b="0" dirty="0"/>
              <a:t> </a:t>
            </a:r>
            <a:r>
              <a:rPr lang="en-GB" sz="3000" b="0" dirty="0" err="1"/>
              <a:t>kao</a:t>
            </a:r>
            <a:r>
              <a:rPr lang="en-GB" sz="3000" b="0" dirty="0"/>
              <a:t> </a:t>
            </a:r>
            <a:r>
              <a:rPr lang="en-GB" sz="3000" b="0" dirty="0" err="1"/>
              <a:t>rezultat</a:t>
            </a:r>
            <a:r>
              <a:rPr lang="en-GB" sz="3000" b="0" dirty="0"/>
              <a:t> </a:t>
            </a:r>
            <a:r>
              <a:rPr lang="en-GB" sz="3000" b="0" dirty="0" err="1"/>
              <a:t>rada</a:t>
            </a:r>
            <a:r>
              <a:rPr lang="en-GB" sz="3000" b="0" dirty="0"/>
              <a:t> </a:t>
            </a:r>
            <a:r>
              <a:rPr lang="en-GB" sz="3000" b="0" dirty="0" err="1"/>
              <a:t>na</a:t>
            </a:r>
            <a:r>
              <a:rPr lang="en-GB" sz="3000" b="0" dirty="0"/>
              <a:t> </a:t>
            </a:r>
            <a:r>
              <a:rPr lang="en-GB" sz="3000" b="0" dirty="0" err="1"/>
              <a:t>Obzor</a:t>
            </a:r>
            <a:r>
              <a:rPr lang="en-GB" sz="3000" b="0" dirty="0"/>
              <a:t> 2020 </a:t>
            </a:r>
            <a:r>
              <a:rPr lang="en-GB" sz="3000" b="0" dirty="0" err="1"/>
              <a:t>projektima</a:t>
            </a:r>
            <a:r>
              <a:rPr lang="en-GB" sz="3000" b="0" dirty="0"/>
              <a:t> </a:t>
            </a:r>
            <a:r>
              <a:rPr lang="en-GB" sz="3000" b="0" dirty="0" err="1"/>
              <a:t>putem</a:t>
            </a:r>
            <a:r>
              <a:rPr lang="en-GB" sz="3000" b="0" dirty="0"/>
              <a:t> </a:t>
            </a:r>
            <a:r>
              <a:rPr lang="en-GB" sz="3000" b="0" dirty="0" err="1"/>
              <a:t>digitalnih</a:t>
            </a:r>
            <a:r>
              <a:rPr lang="en-GB" sz="3000" b="0" dirty="0"/>
              <a:t> </a:t>
            </a:r>
            <a:r>
              <a:rPr lang="en-GB" sz="3000" b="0" dirty="0" err="1"/>
              <a:t>repozitorija</a:t>
            </a:r>
            <a:endParaRPr lang="en-GB" sz="3000" b="0" dirty="0"/>
          </a:p>
          <a:p>
            <a:pPr lvl="2">
              <a:lnSpc>
                <a:spcPct val="114000"/>
              </a:lnSpc>
              <a:buFont typeface="Wingdings" panose="05000000000000000000" pitchFamily="2" charset="2"/>
              <a:buChar char="§"/>
            </a:pPr>
            <a:r>
              <a:rPr lang="en-GB" sz="2800" b="1" dirty="0"/>
              <a:t>ŠTO? </a:t>
            </a:r>
            <a:r>
              <a:rPr lang="en-GB" sz="2800" b="0" dirty="0"/>
              <a:t>- </a:t>
            </a:r>
            <a:r>
              <a:rPr lang="en-GB" sz="2800" b="0" dirty="0" err="1"/>
              <a:t>pohraniti</a:t>
            </a:r>
            <a:r>
              <a:rPr lang="en-GB" sz="2800" b="0" dirty="0"/>
              <a:t> </a:t>
            </a:r>
            <a:r>
              <a:rPr lang="en-GB" sz="2800" b="0" dirty="0" err="1"/>
              <a:t>strojno</a:t>
            </a:r>
            <a:r>
              <a:rPr lang="en-GB" sz="2800" b="0" dirty="0"/>
              <a:t> </a:t>
            </a:r>
            <a:r>
              <a:rPr lang="en-GB" sz="2800" b="0" dirty="0" err="1"/>
              <a:t>čitljivu</a:t>
            </a:r>
            <a:r>
              <a:rPr lang="en-GB" sz="2800" b="0" dirty="0"/>
              <a:t> </a:t>
            </a:r>
            <a:r>
              <a:rPr lang="en-GB" sz="2800" b="0" dirty="0" err="1"/>
              <a:t>digitalnu</a:t>
            </a:r>
            <a:r>
              <a:rPr lang="en-GB" sz="2800" b="0" dirty="0"/>
              <a:t> </a:t>
            </a:r>
            <a:r>
              <a:rPr lang="en-GB" sz="2800" b="0" dirty="0" err="1"/>
              <a:t>kopiju</a:t>
            </a:r>
            <a:r>
              <a:rPr lang="en-GB" sz="2800" b="0" dirty="0"/>
              <a:t> </a:t>
            </a:r>
            <a:r>
              <a:rPr lang="en-GB" sz="2800" b="0" dirty="0" err="1"/>
              <a:t>rada</a:t>
            </a:r>
            <a:r>
              <a:rPr lang="en-GB" sz="2800" b="0" dirty="0"/>
              <a:t> u </a:t>
            </a:r>
            <a:r>
              <a:rPr lang="en-GB" sz="2800" b="0" dirty="0" err="1"/>
              <a:t>digitalni</a:t>
            </a:r>
            <a:r>
              <a:rPr lang="en-GB" sz="2800" b="0" dirty="0"/>
              <a:t> </a:t>
            </a:r>
            <a:r>
              <a:rPr lang="en-GB" sz="2800" b="0" dirty="0" err="1"/>
              <a:t>repozitorij</a:t>
            </a:r>
            <a:endParaRPr lang="en-GB" sz="2800" b="0" dirty="0"/>
          </a:p>
          <a:p>
            <a:pPr lvl="2">
              <a:lnSpc>
                <a:spcPct val="114000"/>
              </a:lnSpc>
              <a:buFont typeface="Wingdings" panose="05000000000000000000" pitchFamily="2" charset="2"/>
              <a:buChar char="§"/>
            </a:pPr>
            <a:r>
              <a:rPr lang="en-GB" sz="2800" b="1" dirty="0"/>
              <a:t>KOJA VERZIJA? </a:t>
            </a:r>
            <a:r>
              <a:rPr lang="en-GB" sz="2800" b="0" dirty="0"/>
              <a:t>- </a:t>
            </a:r>
            <a:r>
              <a:rPr lang="en-GB" sz="2800" b="0" dirty="0" err="1"/>
              <a:t>rukopis</a:t>
            </a:r>
            <a:r>
              <a:rPr lang="en-GB" sz="2800" b="0" dirty="0"/>
              <a:t> </a:t>
            </a:r>
            <a:r>
              <a:rPr lang="en-GB" sz="2800" b="0" dirty="0" err="1"/>
              <a:t>prihvaćen</a:t>
            </a:r>
            <a:r>
              <a:rPr lang="en-GB" sz="2800" b="0" dirty="0"/>
              <a:t> </a:t>
            </a:r>
            <a:r>
              <a:rPr lang="en-GB" sz="2800" b="0" dirty="0" err="1"/>
              <a:t>za</a:t>
            </a:r>
            <a:r>
              <a:rPr lang="en-GB" sz="2800" b="0" dirty="0"/>
              <a:t> </a:t>
            </a:r>
            <a:r>
              <a:rPr lang="en-GB" sz="2800" b="0" dirty="0" err="1"/>
              <a:t>objavljivanje</a:t>
            </a:r>
            <a:r>
              <a:rPr lang="en-GB" sz="2800" b="0" dirty="0"/>
              <a:t> </a:t>
            </a:r>
            <a:r>
              <a:rPr lang="en-GB" sz="2800" b="0" dirty="0" err="1"/>
              <a:t>ili</a:t>
            </a:r>
            <a:r>
              <a:rPr lang="en-GB" sz="2800" b="0" dirty="0"/>
              <a:t> </a:t>
            </a:r>
            <a:r>
              <a:rPr lang="en-GB" sz="2800" b="0" dirty="0" err="1"/>
              <a:t>objavljeni</a:t>
            </a:r>
            <a:r>
              <a:rPr lang="en-GB" sz="2800" b="0" dirty="0"/>
              <a:t> rad </a:t>
            </a:r>
          </a:p>
          <a:p>
            <a:pPr lvl="2">
              <a:lnSpc>
                <a:spcPct val="114000"/>
              </a:lnSpc>
              <a:buFont typeface="Wingdings" panose="05000000000000000000" pitchFamily="2" charset="2"/>
              <a:buChar char="§"/>
            </a:pPr>
            <a:r>
              <a:rPr lang="en-GB" sz="2800" b="1" dirty="0"/>
              <a:t>KADA?</a:t>
            </a:r>
            <a:r>
              <a:rPr lang="en-GB" sz="2800" b="0" dirty="0"/>
              <a:t> - </a:t>
            </a:r>
            <a:r>
              <a:rPr lang="en-GB" sz="2800" b="0" dirty="0" err="1"/>
              <a:t>pohraniti</a:t>
            </a:r>
            <a:r>
              <a:rPr lang="en-GB" sz="2800" b="0" dirty="0"/>
              <a:t> rad </a:t>
            </a:r>
            <a:r>
              <a:rPr lang="en-GB" sz="2800" b="0" dirty="0" err="1"/>
              <a:t>što</a:t>
            </a:r>
            <a:r>
              <a:rPr lang="en-GB" sz="2800" b="0" dirty="0"/>
              <a:t> </a:t>
            </a:r>
            <a:r>
              <a:rPr lang="en-GB" sz="2800" b="0" dirty="0" err="1"/>
              <a:t>ranije</a:t>
            </a:r>
            <a:r>
              <a:rPr lang="en-GB" sz="2800" b="0" dirty="0"/>
              <a:t>, a </a:t>
            </a:r>
            <a:r>
              <a:rPr lang="en-GB" sz="2800" b="0" dirty="0" err="1"/>
              <a:t>najkasnije</a:t>
            </a:r>
            <a:r>
              <a:rPr lang="en-GB" sz="2800" b="0" dirty="0"/>
              <a:t> u </a:t>
            </a:r>
            <a:r>
              <a:rPr lang="en-GB" sz="2800" b="0" dirty="0" err="1"/>
              <a:t>trenutku</a:t>
            </a:r>
            <a:r>
              <a:rPr lang="en-GB" sz="2800" b="0" dirty="0"/>
              <a:t> </a:t>
            </a:r>
            <a:r>
              <a:rPr lang="en-GB" sz="2800" b="0" dirty="0" err="1"/>
              <a:t>objave</a:t>
            </a:r>
            <a:r>
              <a:rPr lang="en-GB" sz="2800" b="0" dirty="0"/>
              <a:t> </a:t>
            </a:r>
            <a:r>
              <a:rPr lang="en-GB" sz="2800" b="0" dirty="0" err="1"/>
              <a:t>rada</a:t>
            </a:r>
            <a:endParaRPr lang="en-GB" sz="2800" b="0" dirty="0"/>
          </a:p>
          <a:p>
            <a:pPr lvl="2">
              <a:lnSpc>
                <a:spcPct val="114000"/>
              </a:lnSpc>
              <a:buFont typeface="Wingdings" panose="05000000000000000000" pitchFamily="2" charset="2"/>
              <a:buChar char="§"/>
            </a:pPr>
            <a:r>
              <a:rPr lang="en-GB" sz="2800" b="1" dirty="0"/>
              <a:t>OTVORENI PRISTUP? </a:t>
            </a:r>
            <a:r>
              <a:rPr lang="en-GB" sz="2800" b="0" dirty="0"/>
              <a:t>- </a:t>
            </a:r>
            <a:r>
              <a:rPr lang="en-GB" sz="2800" b="0" dirty="0" err="1"/>
              <a:t>omogućiti</a:t>
            </a:r>
            <a:r>
              <a:rPr lang="en-GB" sz="2800" b="0" dirty="0"/>
              <a:t> </a:t>
            </a:r>
            <a:r>
              <a:rPr lang="en-GB" sz="2800" b="0" dirty="0" err="1"/>
              <a:t>otvoreni</a:t>
            </a:r>
            <a:r>
              <a:rPr lang="en-GB" sz="2800" b="0" dirty="0"/>
              <a:t> </a:t>
            </a:r>
            <a:r>
              <a:rPr lang="en-GB" sz="2800" b="0" dirty="0" err="1"/>
              <a:t>pristup</a:t>
            </a:r>
            <a:r>
              <a:rPr lang="en-GB" sz="2800" b="0" dirty="0"/>
              <a:t> </a:t>
            </a:r>
            <a:r>
              <a:rPr lang="en-GB" sz="2800" b="0" dirty="0" err="1"/>
              <a:t>pohranjenoj</a:t>
            </a:r>
            <a:r>
              <a:rPr lang="en-GB" sz="2800" b="0" dirty="0"/>
              <a:t> </a:t>
            </a:r>
            <a:r>
              <a:rPr lang="en-GB" sz="2800" b="0" dirty="0" err="1"/>
              <a:t>verziji</a:t>
            </a:r>
            <a:r>
              <a:rPr lang="en-GB" sz="2800" b="0" dirty="0"/>
              <a:t> </a:t>
            </a:r>
            <a:r>
              <a:rPr lang="en-GB" sz="2800" b="0" dirty="0" err="1"/>
              <a:t>rada</a:t>
            </a:r>
            <a:r>
              <a:rPr lang="en-GB" sz="2800" b="0" dirty="0"/>
              <a:t> u </a:t>
            </a:r>
            <a:r>
              <a:rPr lang="en-GB" sz="2800" b="0" dirty="0" err="1"/>
              <a:t>trenutku</a:t>
            </a:r>
            <a:r>
              <a:rPr lang="en-GB" sz="2800" b="0" dirty="0"/>
              <a:t> </a:t>
            </a:r>
            <a:r>
              <a:rPr lang="en-GB" sz="2800" b="0" dirty="0" err="1"/>
              <a:t>objave</a:t>
            </a:r>
            <a:r>
              <a:rPr lang="en-GB" sz="2800" b="0" dirty="0"/>
              <a:t> </a:t>
            </a:r>
            <a:r>
              <a:rPr lang="en-GB" sz="2800" b="0" dirty="0" err="1"/>
              <a:t>rada</a:t>
            </a:r>
            <a:r>
              <a:rPr lang="en-GB" sz="2800" b="0" dirty="0"/>
              <a:t> </a:t>
            </a:r>
            <a:r>
              <a:rPr lang="en-GB" sz="2800" b="0" dirty="0" err="1"/>
              <a:t>ili</a:t>
            </a:r>
            <a:r>
              <a:rPr lang="en-GB" sz="2800" b="0" dirty="0"/>
              <a:t> </a:t>
            </a:r>
            <a:r>
              <a:rPr lang="en-GB" sz="2800" b="0" dirty="0" err="1"/>
              <a:t>najkasnije</a:t>
            </a:r>
            <a:r>
              <a:rPr lang="en-GB" sz="2800" b="0" dirty="0"/>
              <a:t> u </a:t>
            </a:r>
            <a:r>
              <a:rPr lang="en-GB" sz="2800" b="0" dirty="0" err="1"/>
              <a:t>roku</a:t>
            </a:r>
            <a:r>
              <a:rPr lang="en-GB" sz="2800" b="0" dirty="0"/>
              <a:t> od 6 </a:t>
            </a:r>
            <a:r>
              <a:rPr lang="en-GB" sz="2800" b="0" dirty="0" err="1"/>
              <a:t>mjeseci</a:t>
            </a:r>
            <a:r>
              <a:rPr lang="en-GB" sz="2800" b="0" dirty="0"/>
              <a:t> od </a:t>
            </a:r>
            <a:r>
              <a:rPr lang="en-GB" sz="2800" b="0" dirty="0" err="1"/>
              <a:t>datuma</a:t>
            </a:r>
            <a:r>
              <a:rPr lang="en-GB" sz="2800" b="0" dirty="0"/>
              <a:t> </a:t>
            </a:r>
            <a:r>
              <a:rPr lang="en-GB" sz="2800" b="0" dirty="0" err="1"/>
              <a:t>objave</a:t>
            </a:r>
            <a:r>
              <a:rPr lang="en-GB" sz="2800" b="0" dirty="0"/>
              <a:t> </a:t>
            </a:r>
            <a:r>
              <a:rPr lang="en-GB" sz="2800" b="0" dirty="0" err="1"/>
              <a:t>rada</a:t>
            </a:r>
            <a:r>
              <a:rPr lang="en-GB" sz="2800" b="0" dirty="0"/>
              <a:t> u </a:t>
            </a:r>
            <a:r>
              <a:rPr lang="en-GB" sz="2800" b="0" dirty="0" err="1"/>
              <a:t>časopisu</a:t>
            </a:r>
            <a:r>
              <a:rPr lang="en-GB" sz="2800" b="0" dirty="0"/>
              <a:t> (12 </a:t>
            </a:r>
            <a:r>
              <a:rPr lang="en-GB" sz="2800" b="0" dirty="0" err="1"/>
              <a:t>mjeseci</a:t>
            </a:r>
            <a:r>
              <a:rPr lang="en-GB" sz="2800" b="0" dirty="0"/>
              <a:t> </a:t>
            </a:r>
            <a:r>
              <a:rPr lang="en-GB" sz="2800" b="0" dirty="0" err="1"/>
              <a:t>za</a:t>
            </a:r>
            <a:r>
              <a:rPr lang="en-GB" sz="2800" b="0" dirty="0"/>
              <a:t> </a:t>
            </a:r>
            <a:r>
              <a:rPr lang="en-GB" sz="2800" b="0" dirty="0" err="1"/>
              <a:t>područje</a:t>
            </a:r>
            <a:r>
              <a:rPr lang="en-GB" sz="2800" b="0" dirty="0"/>
              <a:t> </a:t>
            </a:r>
            <a:r>
              <a:rPr lang="en-GB" sz="2800" b="0" dirty="0" err="1"/>
              <a:t>društvenih</a:t>
            </a:r>
            <a:r>
              <a:rPr lang="en-GB" sz="2800" b="0" dirty="0"/>
              <a:t> </a:t>
            </a:r>
            <a:r>
              <a:rPr lang="en-GB" sz="2800" b="0" dirty="0" err="1"/>
              <a:t>znanosti</a:t>
            </a:r>
            <a:r>
              <a:rPr lang="en-GB" sz="2800" b="0" dirty="0"/>
              <a:t> </a:t>
            </a:r>
            <a:r>
              <a:rPr lang="en-GB" sz="2800" b="0" dirty="0" err="1"/>
              <a:t>i</a:t>
            </a:r>
            <a:r>
              <a:rPr lang="en-GB" sz="2800" b="0" dirty="0"/>
              <a:t> humanistike)</a:t>
            </a:r>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normAutofit fontScale="92500"/>
          </a:bodyPr>
          <a:lstStyle/>
          <a:p>
            <a:r>
              <a:rPr lang="en-GB" dirty="0"/>
              <a:t>Na </a:t>
            </a:r>
            <a:r>
              <a:rPr lang="en-GB" dirty="0" err="1"/>
              <a:t>razini</a:t>
            </a:r>
            <a:r>
              <a:rPr lang="en-GB" dirty="0"/>
              <a:t> </a:t>
            </a:r>
            <a:r>
              <a:rPr lang="en-GB" dirty="0" err="1"/>
              <a:t>tijela</a:t>
            </a:r>
            <a:r>
              <a:rPr lang="en-GB" dirty="0"/>
              <a:t> </a:t>
            </a:r>
            <a:r>
              <a:rPr lang="en-GB" dirty="0" err="1"/>
              <a:t>koja</a:t>
            </a:r>
            <a:r>
              <a:rPr lang="en-GB" dirty="0"/>
              <a:t> </a:t>
            </a:r>
            <a:r>
              <a:rPr lang="en-GB" dirty="0" err="1"/>
              <a:t>financiraju</a:t>
            </a:r>
            <a:r>
              <a:rPr lang="en-GB" dirty="0"/>
              <a:t> </a:t>
            </a:r>
            <a:r>
              <a:rPr lang="en-GB" dirty="0" err="1"/>
              <a:t>znanstvena</a:t>
            </a:r>
            <a:r>
              <a:rPr lang="en-GB" dirty="0"/>
              <a:t> </a:t>
            </a:r>
            <a:r>
              <a:rPr lang="en-GB" dirty="0" err="1"/>
              <a:t>istraživanja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629642443"/>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fontScale="92500" lnSpcReduction="10000"/>
          </a:bodyPr>
          <a:lstStyle/>
          <a:p>
            <a:pPr>
              <a:buFont typeface="Wingdings" panose="05000000000000000000" pitchFamily="2" charset="2"/>
              <a:buChar char="§"/>
            </a:pPr>
            <a:r>
              <a:rPr lang="hr-HR" altLang="sr-Latn-RS" sz="3600" b="0" dirty="0">
                <a:latin typeface="Calibri" panose="020F0502020204030204" pitchFamily="34" charset="0"/>
                <a:cs typeface="Calibri" panose="020F0502020204030204" pitchFamily="34" charset="0"/>
              </a:rPr>
              <a:t>skupina nacionalnih tijela koja financiraju znanstvena istraživanja + EC i ERC</a:t>
            </a:r>
          </a:p>
          <a:p>
            <a:endParaRPr lang="hr-HR" altLang="sr-Latn-RS" sz="4000" b="0" dirty="0">
              <a:latin typeface="Calibri" panose="020F0502020204030204" pitchFamily="34" charset="0"/>
              <a:cs typeface="Calibri" panose="020F0502020204030204" pitchFamily="34" charset="0"/>
            </a:endParaRPr>
          </a:p>
          <a:p>
            <a:endParaRPr lang="hr-HR" altLang="sr-Latn-RS" sz="4000" b="0" dirty="0">
              <a:latin typeface="Calibri" panose="020F0502020204030204" pitchFamily="34" charset="0"/>
              <a:cs typeface="Calibri" panose="020F0502020204030204" pitchFamily="34" charset="0"/>
            </a:endParaRPr>
          </a:p>
          <a:p>
            <a:endParaRPr lang="hr-HR" altLang="sr-Latn-RS" sz="4000" b="0" dirty="0">
              <a:latin typeface="Calibri" panose="020F0502020204030204" pitchFamily="34" charset="0"/>
              <a:cs typeface="Calibri" panose="020F0502020204030204" pitchFamily="34" charset="0"/>
            </a:endParaRPr>
          </a:p>
          <a:p>
            <a:endParaRPr lang="hr-HR" altLang="sr-Latn-RS" sz="4000" b="0" dirty="0">
              <a:latin typeface="Calibri" panose="020F0502020204030204" pitchFamily="34" charset="0"/>
              <a:cs typeface="Calibri" panose="020F0502020204030204" pitchFamily="34" charset="0"/>
            </a:endParaRPr>
          </a:p>
          <a:p>
            <a:endParaRPr lang="hr-HR" altLang="sr-Latn-RS" sz="4000" b="0" dirty="0">
              <a:latin typeface="Calibri" panose="020F0502020204030204" pitchFamily="34" charset="0"/>
              <a:cs typeface="Calibri" panose="020F0502020204030204" pitchFamily="34" charset="0"/>
            </a:endParaRPr>
          </a:p>
          <a:p>
            <a:pPr marL="0" indent="0" algn="ctr">
              <a:buNone/>
            </a:pPr>
            <a:endParaRPr lang="hr-HR" altLang="sr-Latn-RS" sz="2000" b="0" dirty="0">
              <a:solidFill>
                <a:srgbClr val="FF9900"/>
              </a:solidFill>
              <a:latin typeface="Calibri" panose="020F0502020204030204" pitchFamily="34" charset="0"/>
              <a:cs typeface="Calibri" panose="020F0502020204030204" pitchFamily="34" charset="0"/>
            </a:endParaRPr>
          </a:p>
          <a:p>
            <a:pPr marL="0" indent="0" algn="ctr">
              <a:buNone/>
            </a:pPr>
            <a:endParaRPr lang="hr-HR" altLang="sr-Latn-RS" sz="3600" b="0" dirty="0" smtClean="0">
              <a:solidFill>
                <a:srgbClr val="D4760E"/>
              </a:solidFill>
              <a:latin typeface="Calibri" panose="020F0502020204030204" pitchFamily="34" charset="0"/>
              <a:cs typeface="Calibri" panose="020F0502020204030204" pitchFamily="34" charset="0"/>
            </a:endParaRPr>
          </a:p>
          <a:p>
            <a:pPr marL="0" indent="0" algn="ctr">
              <a:buNone/>
            </a:pPr>
            <a:r>
              <a:rPr lang="hr-HR" altLang="sr-Latn-RS" sz="3600" b="0" dirty="0" smtClean="0">
                <a:solidFill>
                  <a:srgbClr val="D4760E"/>
                </a:solidFill>
                <a:latin typeface="Calibri" panose="020F0502020204030204" pitchFamily="34" charset="0"/>
                <a:cs typeface="Calibri" panose="020F0502020204030204" pitchFamily="34" charset="0"/>
              </a:rPr>
              <a:t>CILJ</a:t>
            </a:r>
            <a:r>
              <a:rPr lang="hr-HR" altLang="sr-Latn-RS" sz="3600" b="0" dirty="0">
                <a:solidFill>
                  <a:srgbClr val="D4760E"/>
                </a:solidFill>
                <a:latin typeface="Calibri" panose="020F0502020204030204" pitchFamily="34" charset="0"/>
                <a:cs typeface="Calibri" panose="020F0502020204030204" pitchFamily="34" charset="0"/>
              </a:rPr>
              <a:t>: nakon 1.1.2020. sve znanstvene publikacije temeljene na rezultatima istraživanja koja su financirana sredstvima financijera koji podržavaju Plan S trebaju biti dostupna u otvorenom pristupu</a:t>
            </a:r>
          </a:p>
          <a:p>
            <a:pPr>
              <a:lnSpc>
                <a:spcPct val="13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Plan S</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639" y="2440859"/>
            <a:ext cx="10061333" cy="3525138"/>
          </a:xfrm>
          <a:prstGeom prst="rect">
            <a:avLst/>
          </a:prstGeom>
        </p:spPr>
      </p:pic>
    </p:spTree>
    <p:extLst>
      <p:ext uri="{BB962C8B-B14F-4D97-AF65-F5344CB8AC3E}">
        <p14:creationId xmlns:p14="http://schemas.microsoft.com/office/powerpoint/2010/main" val="434738633"/>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hr-HR" sz="3400" b="0" dirty="0" smtClean="0">
                <a:hlinkClick r:id="rId2"/>
              </a:rPr>
              <a:t>Obaveza pohrane znanstvenih, stručnih i popularnih radova u Repozitorij IRB-a – FULIR (2015.)</a:t>
            </a:r>
            <a:endParaRPr lang="hr-HR" sz="3400" b="0" dirty="0" smtClean="0"/>
          </a:p>
          <a:p>
            <a:pPr lvl="1">
              <a:lnSpc>
                <a:spcPct val="114000"/>
              </a:lnSpc>
              <a:spcBef>
                <a:spcPts val="600"/>
              </a:spcBef>
              <a:buFont typeface="Wingdings" panose="05000000000000000000" pitchFamily="2" charset="2"/>
              <a:buChar char="§"/>
            </a:pPr>
            <a:r>
              <a:rPr lang="hr-HR" sz="3000" b="0" dirty="0" smtClean="0"/>
              <a:t>svi djelatnici IRB-a su dužni pohraniti sve svoje radove u FULIR (završnu verzije rukopisa prihvaćenu za objavljivanje ili objavljenu verziju rada) u trenutku prihvaćanja za objavljivanje ili najkasnije u trenutku objave/izlaganja te kada je god moguće osigurati otvoreni pristup istima putem FULIR-a</a:t>
            </a:r>
          </a:p>
          <a:p>
            <a:pPr>
              <a:lnSpc>
                <a:spcPct val="114000"/>
              </a:lnSpc>
              <a:spcBef>
                <a:spcPts val="600"/>
              </a:spcBef>
              <a:buFont typeface="Wingdings" panose="05000000000000000000" pitchFamily="2" charset="2"/>
              <a:buChar char="§"/>
            </a:pPr>
            <a:r>
              <a:rPr lang="hr-HR" sz="3400" b="0" dirty="0" smtClean="0"/>
              <a:t>da bi se takve obveze poštivale, potrebno ih je povezivati s različitim procedurama unutar ustanove:</a:t>
            </a:r>
          </a:p>
          <a:p>
            <a:pPr lvl="1">
              <a:lnSpc>
                <a:spcPct val="114000"/>
              </a:lnSpc>
              <a:spcBef>
                <a:spcPts val="600"/>
              </a:spcBef>
              <a:buFont typeface="Wingdings" panose="05000000000000000000" pitchFamily="2" charset="2"/>
              <a:buChar char="§"/>
            </a:pPr>
            <a:r>
              <a:rPr lang="hr-HR" sz="3000" b="0" dirty="0" smtClean="0"/>
              <a:t>npr. na IRB-u je pohranjivanje </a:t>
            </a:r>
            <a:r>
              <a:rPr lang="hr-HR" sz="3000" dirty="0" smtClean="0"/>
              <a:t>rada </a:t>
            </a:r>
            <a:r>
              <a:rPr lang="hr-HR" sz="3000" b="0" dirty="0" smtClean="0"/>
              <a:t>u FULIR preduvjet za dobivanje nagrade ravnatelja za najbolje radove objavljene u prethodnoj godini</a:t>
            </a:r>
          </a:p>
          <a:p>
            <a:pPr>
              <a:lnSpc>
                <a:spcPct val="114000"/>
              </a:lnSpc>
              <a:spcBef>
                <a:spcPts val="600"/>
              </a:spcBef>
              <a:buFont typeface="Wingdings" panose="05000000000000000000" pitchFamily="2" charset="2"/>
              <a:buChar char="§"/>
            </a:pPr>
            <a:endParaRPr lang="hr-HR" sz="3400" b="0" dirty="0"/>
          </a:p>
        </p:txBody>
      </p:sp>
      <p:sp>
        <p:nvSpPr>
          <p:cNvPr id="13" name="Text Placeholder 12"/>
          <p:cNvSpPr>
            <a:spLocks noGrp="1"/>
          </p:cNvSpPr>
          <p:nvPr>
            <p:ph type="body" sz="quarter" idx="21"/>
          </p:nvPr>
        </p:nvSpPr>
        <p:spPr/>
        <p:txBody>
          <a:bodyPr/>
          <a:lstStyle/>
          <a:p>
            <a:r>
              <a:rPr lang="hr-HR" dirty="0" smtClean="0"/>
              <a:t>Na razini ustanova – primjer IRB-a: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862808494"/>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37129" y="2968831"/>
            <a:ext cx="13779500" cy="2722495"/>
          </a:xfrm>
        </p:spPr>
        <p:txBody>
          <a:bodyPr>
            <a:normAutofit fontScale="62500" lnSpcReduction="20000"/>
          </a:bodyPr>
          <a:lstStyle/>
          <a:p>
            <a:r>
              <a:rPr lang="hr-HR" dirty="0"/>
              <a:t>Kako omogućiti otvoreni pristup svojim publikacijama bez plaćanja ili kršenja nečijih prava</a:t>
            </a:r>
            <a:r>
              <a:rPr lang="hr-HR" dirty="0" smtClean="0"/>
              <a:t>?</a:t>
            </a:r>
          </a:p>
        </p:txBody>
      </p:sp>
      <p:sp>
        <p:nvSpPr>
          <p:cNvPr id="4" name="Text Placeholder 3"/>
          <p:cNvSpPr>
            <a:spLocks noGrp="1"/>
          </p:cNvSpPr>
          <p:nvPr>
            <p:ph type="body" sz="quarter" idx="16"/>
          </p:nvPr>
        </p:nvSpPr>
        <p:spPr/>
        <p:txBody>
          <a:bodyPr>
            <a:normAutofit fontScale="92500" lnSpcReduction="20000"/>
          </a:bodyPr>
          <a:lstStyle/>
          <a:p>
            <a:r>
              <a:rPr lang="hr-HR" dirty="0" smtClean="0"/>
              <a:t>dr. </a:t>
            </a:r>
            <a:r>
              <a:rPr lang="hr-HR" dirty="0" err="1" smtClean="0"/>
              <a:t>sc</a:t>
            </a:r>
            <a:r>
              <a:rPr lang="hr-HR" dirty="0" smtClean="0"/>
              <a:t>. Bojan </a:t>
            </a:r>
            <a:r>
              <a:rPr lang="hr-HR" dirty="0" smtClean="0"/>
              <a:t>Macan</a:t>
            </a:r>
            <a:endParaRPr lang="en-US" dirty="0"/>
          </a:p>
        </p:txBody>
      </p:sp>
      <p:sp>
        <p:nvSpPr>
          <p:cNvPr id="5" name="Text Placeholder 4"/>
          <p:cNvSpPr>
            <a:spLocks noGrp="1"/>
          </p:cNvSpPr>
          <p:nvPr>
            <p:ph type="body" sz="quarter" idx="17"/>
          </p:nvPr>
        </p:nvSpPr>
        <p:spPr>
          <a:xfrm>
            <a:off x="2887834" y="1955199"/>
            <a:ext cx="10478091" cy="405683"/>
          </a:xfrm>
        </p:spPr>
        <p:txBody>
          <a:bodyPr>
            <a:noAutofit/>
          </a:bodyPr>
          <a:lstStyle/>
          <a:p>
            <a:r>
              <a:rPr lang="en-US" dirty="0" err="1"/>
              <a:t>Institut</a:t>
            </a:r>
            <a:r>
              <a:rPr lang="en-US" dirty="0"/>
              <a:t> </a:t>
            </a:r>
            <a:r>
              <a:rPr lang="en-US" dirty="0" err="1"/>
              <a:t>Ruđer</a:t>
            </a:r>
            <a:r>
              <a:rPr lang="en-US" dirty="0"/>
              <a:t> </a:t>
            </a:r>
            <a:r>
              <a:rPr lang="en-US" dirty="0" err="1" smtClean="0"/>
              <a:t>Bošković</a:t>
            </a:r>
            <a:r>
              <a:rPr lang="hr-HR" dirty="0" smtClean="0"/>
              <a:t>, </a:t>
            </a:r>
            <a:r>
              <a:rPr lang="en-US" dirty="0" err="1" smtClean="0"/>
              <a:t>Centar</a:t>
            </a:r>
            <a:r>
              <a:rPr lang="en-US" dirty="0" smtClean="0"/>
              <a:t> </a:t>
            </a:r>
            <a:r>
              <a:rPr lang="en-US" dirty="0" err="1"/>
              <a:t>za</a:t>
            </a:r>
            <a:r>
              <a:rPr lang="en-US" dirty="0"/>
              <a:t> </a:t>
            </a:r>
            <a:r>
              <a:rPr lang="en-US" dirty="0" err="1"/>
              <a:t>znanstvene</a:t>
            </a:r>
            <a:r>
              <a:rPr lang="en-US" dirty="0"/>
              <a:t> </a:t>
            </a:r>
            <a:r>
              <a:rPr lang="en-US" dirty="0" err="1" smtClean="0"/>
              <a:t>informacije</a:t>
            </a:r>
            <a:r>
              <a:rPr lang="hr-HR" dirty="0" smtClean="0"/>
              <a:t>, </a:t>
            </a:r>
            <a:r>
              <a:rPr lang="en-US" dirty="0" err="1" smtClean="0"/>
              <a:t>Bijenička</a:t>
            </a:r>
            <a:r>
              <a:rPr lang="en-US" dirty="0" smtClean="0"/>
              <a:t> </a:t>
            </a:r>
            <a:r>
              <a:rPr lang="en-US" dirty="0" err="1"/>
              <a:t>cesta</a:t>
            </a:r>
            <a:r>
              <a:rPr lang="en-US" dirty="0"/>
              <a:t> 54, </a:t>
            </a:r>
            <a:r>
              <a:rPr lang="hr-HR" dirty="0" smtClean="0"/>
              <a:t> </a:t>
            </a:r>
            <a:r>
              <a:rPr lang="en-US" dirty="0" smtClean="0"/>
              <a:t>10000 Zagreb</a:t>
            </a:r>
            <a:r>
              <a:rPr lang="hr-HR" dirty="0" smtClean="0"/>
              <a:t/>
            </a:r>
            <a:br>
              <a:rPr lang="hr-HR" dirty="0" smtClean="0"/>
            </a:br>
            <a:r>
              <a:rPr lang="en-US" dirty="0" smtClean="0"/>
              <a:t>e-mail</a:t>
            </a:r>
            <a:r>
              <a:rPr lang="en-US" dirty="0"/>
              <a:t>: bmacan@irb.hr</a:t>
            </a:r>
          </a:p>
          <a:p>
            <a:endParaRPr lang="en-US" dirty="0"/>
          </a:p>
        </p:txBody>
      </p:sp>
      <p:sp>
        <p:nvSpPr>
          <p:cNvPr id="6" name="Footer Placeholder 5"/>
          <p:cNvSpPr>
            <a:spLocks noGrp="1"/>
          </p:cNvSpPr>
          <p:nvPr>
            <p:ph type="ftr" sz="quarter" idx="18"/>
          </p:nvPr>
        </p:nvSpPr>
        <p:spPr/>
        <p:txBody>
          <a:bodyPr>
            <a:normAutofit/>
          </a:bodyPr>
          <a:lstStyle/>
          <a:p>
            <a:r>
              <a:rPr lang="pt-BR" smtClean="0"/>
              <a:t>Zagreb OpenAIRE radionica, HAZU, 19. veljače 2019.</a:t>
            </a:r>
            <a:endParaRPr lang="en-US" dirty="0"/>
          </a:p>
        </p:txBody>
      </p:sp>
    </p:spTree>
    <p:extLst>
      <p:ext uri="{BB962C8B-B14F-4D97-AF65-F5344CB8AC3E}">
        <p14:creationId xmlns:p14="http://schemas.microsoft.com/office/powerpoint/2010/main" val="104247480"/>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400" b="0" dirty="0"/>
              <a:t>Zakon o </a:t>
            </a:r>
            <a:r>
              <a:rPr lang="en-GB" sz="3400" b="0" dirty="0" err="1"/>
              <a:t>autorskom</a:t>
            </a:r>
            <a:r>
              <a:rPr lang="en-GB" sz="3400" b="0" dirty="0"/>
              <a:t> </a:t>
            </a:r>
            <a:r>
              <a:rPr lang="en-GB" sz="3400" b="0" dirty="0" err="1"/>
              <a:t>pravu</a:t>
            </a:r>
            <a:r>
              <a:rPr lang="en-GB" sz="3400" b="0" dirty="0"/>
              <a:t> </a:t>
            </a:r>
            <a:r>
              <a:rPr lang="en-GB" sz="3400" b="0" dirty="0" err="1"/>
              <a:t>i</a:t>
            </a:r>
            <a:r>
              <a:rPr lang="en-GB" sz="3400" b="0" dirty="0"/>
              <a:t> </a:t>
            </a:r>
            <a:r>
              <a:rPr lang="en-GB" sz="3400" b="0" dirty="0" err="1"/>
              <a:t>srodnim</a:t>
            </a:r>
            <a:r>
              <a:rPr lang="en-GB" sz="3400" b="0" dirty="0"/>
              <a:t> </a:t>
            </a:r>
            <a:r>
              <a:rPr lang="en-GB" sz="3400" b="0" dirty="0" err="1"/>
              <a:t>pravima</a:t>
            </a:r>
            <a:r>
              <a:rPr lang="en-GB" sz="3400" b="0" dirty="0"/>
              <a:t> (NN 167/03, 79/07, 80/11, 125/11, 141/13, 127/14)</a:t>
            </a:r>
          </a:p>
          <a:p>
            <a:pPr>
              <a:lnSpc>
                <a:spcPct val="114000"/>
              </a:lnSpc>
              <a:spcBef>
                <a:spcPts val="600"/>
              </a:spcBef>
              <a:buFont typeface="Wingdings" panose="05000000000000000000" pitchFamily="2" charset="2"/>
              <a:buChar char="§"/>
            </a:pPr>
            <a:r>
              <a:rPr lang="en-GB" sz="3400" b="0" dirty="0" err="1"/>
              <a:t>autorsko</a:t>
            </a:r>
            <a:r>
              <a:rPr lang="en-GB" sz="3400" b="0" dirty="0"/>
              <a:t> </a:t>
            </a:r>
            <a:r>
              <a:rPr lang="en-GB" sz="3400" b="0" dirty="0" err="1"/>
              <a:t>pravo</a:t>
            </a:r>
            <a:endParaRPr lang="en-GB" sz="3400" b="0" dirty="0"/>
          </a:p>
          <a:p>
            <a:pPr lvl="1">
              <a:lnSpc>
                <a:spcPct val="114000"/>
              </a:lnSpc>
              <a:spcBef>
                <a:spcPts val="600"/>
              </a:spcBef>
              <a:buFont typeface="Wingdings" panose="05000000000000000000" pitchFamily="2" charset="2"/>
              <a:buChar char="§"/>
            </a:pPr>
            <a:r>
              <a:rPr lang="en-GB" b="0" dirty="0" err="1"/>
              <a:t>pravo</a:t>
            </a:r>
            <a:r>
              <a:rPr lang="en-GB" b="0" dirty="0"/>
              <a:t> </a:t>
            </a:r>
            <a:r>
              <a:rPr lang="en-GB" b="0" dirty="0" err="1"/>
              <a:t>autora</a:t>
            </a:r>
            <a:r>
              <a:rPr lang="en-GB" b="0" dirty="0"/>
              <a:t> </a:t>
            </a:r>
            <a:r>
              <a:rPr lang="en-GB" b="0" dirty="0" err="1"/>
              <a:t>na</a:t>
            </a:r>
            <a:r>
              <a:rPr lang="en-GB" b="0" dirty="0"/>
              <a:t> </a:t>
            </a:r>
            <a:r>
              <a:rPr lang="en-GB" b="0" dirty="0" err="1"/>
              <a:t>njihovim</a:t>
            </a:r>
            <a:r>
              <a:rPr lang="en-GB" b="0" dirty="0"/>
              <a:t> </a:t>
            </a:r>
            <a:r>
              <a:rPr lang="en-GB" b="0" dirty="0" err="1"/>
              <a:t>djelima</a:t>
            </a:r>
            <a:r>
              <a:rPr lang="en-GB" b="0" dirty="0"/>
              <a:t> </a:t>
            </a:r>
            <a:r>
              <a:rPr lang="en-GB" b="0" dirty="0" err="1"/>
              <a:t>iz</a:t>
            </a:r>
            <a:r>
              <a:rPr lang="en-GB" b="0" dirty="0"/>
              <a:t> </a:t>
            </a:r>
            <a:r>
              <a:rPr lang="en-GB" b="0" dirty="0" err="1"/>
              <a:t>književnog</a:t>
            </a:r>
            <a:r>
              <a:rPr lang="en-GB" b="0" dirty="0"/>
              <a:t>, </a:t>
            </a:r>
            <a:r>
              <a:rPr lang="en-GB" b="0" dirty="0" err="1"/>
              <a:t>znanstvenog</a:t>
            </a:r>
            <a:r>
              <a:rPr lang="en-GB" b="0" dirty="0"/>
              <a:t> </a:t>
            </a:r>
            <a:r>
              <a:rPr lang="en-GB" b="0" dirty="0" err="1"/>
              <a:t>i</a:t>
            </a:r>
            <a:r>
              <a:rPr lang="en-GB" b="0" dirty="0"/>
              <a:t> </a:t>
            </a:r>
            <a:r>
              <a:rPr lang="en-GB" b="0" dirty="0" err="1"/>
              <a:t>umjetničkog</a:t>
            </a:r>
            <a:r>
              <a:rPr lang="en-GB" b="0" dirty="0"/>
              <a:t> </a:t>
            </a:r>
            <a:r>
              <a:rPr lang="en-GB" b="0" dirty="0" err="1"/>
              <a:t>područja</a:t>
            </a:r>
            <a:endParaRPr lang="en-GB" b="0" dirty="0"/>
          </a:p>
          <a:p>
            <a:pPr>
              <a:lnSpc>
                <a:spcPct val="114000"/>
              </a:lnSpc>
              <a:spcBef>
                <a:spcPts val="600"/>
              </a:spcBef>
              <a:buFont typeface="Wingdings" panose="05000000000000000000" pitchFamily="2" charset="2"/>
              <a:buChar char="§"/>
            </a:pPr>
            <a:r>
              <a:rPr lang="en-GB" sz="3400" b="0" dirty="0" err="1"/>
              <a:t>srodna</a:t>
            </a:r>
            <a:r>
              <a:rPr lang="en-GB" sz="3400" b="0" dirty="0"/>
              <a:t> </a:t>
            </a:r>
            <a:r>
              <a:rPr lang="en-GB" sz="3400" b="0" dirty="0" err="1"/>
              <a:t>prava</a:t>
            </a:r>
            <a:r>
              <a:rPr lang="en-GB" sz="3400" b="0" dirty="0"/>
              <a:t>:</a:t>
            </a:r>
          </a:p>
          <a:p>
            <a:pPr lvl="1">
              <a:lnSpc>
                <a:spcPct val="114000"/>
              </a:lnSpc>
              <a:spcBef>
                <a:spcPts val="600"/>
              </a:spcBef>
              <a:buFont typeface="Wingdings" panose="05000000000000000000" pitchFamily="2" charset="2"/>
              <a:buChar char="§"/>
            </a:pPr>
            <a:r>
              <a:rPr lang="en-GB" b="0" dirty="0" err="1"/>
              <a:t>prava</a:t>
            </a:r>
            <a:r>
              <a:rPr lang="en-GB" b="0" dirty="0"/>
              <a:t> </a:t>
            </a:r>
            <a:r>
              <a:rPr lang="en-GB" b="0" dirty="0" err="1"/>
              <a:t>nakladnika</a:t>
            </a:r>
            <a:r>
              <a:rPr lang="en-GB" b="0" dirty="0"/>
              <a:t> </a:t>
            </a:r>
            <a:r>
              <a:rPr lang="en-GB" b="0" dirty="0" err="1"/>
              <a:t>na</a:t>
            </a:r>
            <a:r>
              <a:rPr lang="en-GB" b="0" dirty="0"/>
              <a:t> </a:t>
            </a:r>
            <a:r>
              <a:rPr lang="en-GB" b="0" dirty="0" err="1"/>
              <a:t>njihovim</a:t>
            </a:r>
            <a:r>
              <a:rPr lang="en-GB" b="0" dirty="0"/>
              <a:t> </a:t>
            </a:r>
            <a:r>
              <a:rPr lang="en-GB" b="0" dirty="0" err="1"/>
              <a:t>izdanjima</a:t>
            </a:r>
            <a:endParaRPr lang="en-GB" b="0" dirty="0"/>
          </a:p>
          <a:p>
            <a:pPr lvl="1">
              <a:lnSpc>
                <a:spcPct val="114000"/>
              </a:lnSpc>
              <a:spcBef>
                <a:spcPts val="600"/>
              </a:spcBef>
              <a:buFont typeface="Wingdings" panose="05000000000000000000" pitchFamily="2" charset="2"/>
              <a:buChar char="§"/>
            </a:pPr>
            <a:r>
              <a:rPr lang="en-GB" b="0" dirty="0"/>
              <a:t>...</a:t>
            </a:r>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Autorsko pravo i srodna prava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75803" y="5872844"/>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5135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Autofit/>
          </a:bodyPr>
          <a:lstStyle/>
          <a:p>
            <a:pPr>
              <a:spcBef>
                <a:spcPts val="0"/>
              </a:spcBef>
              <a:buFont typeface="Wingdings" panose="05000000000000000000" pitchFamily="2" charset="2"/>
              <a:buChar char="§"/>
            </a:pPr>
            <a:r>
              <a:rPr lang="en-GB" sz="2800" b="0" dirty="0" err="1"/>
              <a:t>Čl</a:t>
            </a:r>
            <a:r>
              <a:rPr lang="en-GB" sz="2800" b="0" dirty="0"/>
              <a:t> 13, </a:t>
            </a:r>
            <a:r>
              <a:rPr lang="en-GB" sz="2800" b="0" dirty="0" err="1"/>
              <a:t>st.</a:t>
            </a:r>
            <a:r>
              <a:rPr lang="en-GB" sz="2800" b="0" dirty="0"/>
              <a:t> 1: "</a:t>
            </a:r>
            <a:r>
              <a:rPr lang="en-GB" sz="2800" b="0" dirty="0" err="1"/>
              <a:t>Autorsko</a:t>
            </a:r>
            <a:r>
              <a:rPr lang="en-GB" sz="2800" b="0" dirty="0"/>
              <a:t> </a:t>
            </a:r>
            <a:r>
              <a:rPr lang="en-GB" sz="2800" b="0" dirty="0" err="1"/>
              <a:t>pravo</a:t>
            </a:r>
            <a:r>
              <a:rPr lang="en-GB" sz="2800" b="0" dirty="0"/>
              <a:t> </a:t>
            </a:r>
            <a:r>
              <a:rPr lang="en-GB" sz="2800" b="0" dirty="0" err="1"/>
              <a:t>sadržava</a:t>
            </a:r>
            <a:r>
              <a:rPr lang="en-GB" sz="2800" b="0" dirty="0"/>
              <a:t> </a:t>
            </a:r>
            <a:r>
              <a:rPr lang="en-GB" sz="2800" b="0" dirty="0" err="1"/>
              <a:t>moralna</a:t>
            </a:r>
            <a:r>
              <a:rPr lang="en-GB" sz="2800" b="0" dirty="0"/>
              <a:t> </a:t>
            </a:r>
            <a:r>
              <a:rPr lang="en-GB" sz="2800" b="0" dirty="0" err="1"/>
              <a:t>prava</a:t>
            </a:r>
            <a:r>
              <a:rPr lang="en-GB" sz="2800" b="0" dirty="0"/>
              <a:t> </a:t>
            </a:r>
            <a:r>
              <a:rPr lang="en-GB" sz="2800" b="0" dirty="0" err="1"/>
              <a:t>autora</a:t>
            </a:r>
            <a:r>
              <a:rPr lang="en-GB" sz="2800" b="0" dirty="0"/>
              <a:t>, </a:t>
            </a:r>
            <a:r>
              <a:rPr lang="en-GB" sz="2800" b="0" dirty="0" err="1"/>
              <a:t>imovinska</a:t>
            </a:r>
            <a:r>
              <a:rPr lang="en-GB" sz="2800" b="0" dirty="0"/>
              <a:t> </a:t>
            </a:r>
            <a:r>
              <a:rPr lang="en-GB" sz="2800" b="0" dirty="0" err="1"/>
              <a:t>prava</a:t>
            </a:r>
            <a:r>
              <a:rPr lang="en-GB" sz="2800" b="0" dirty="0"/>
              <a:t> </a:t>
            </a:r>
            <a:r>
              <a:rPr lang="en-GB" sz="2800" b="0" dirty="0" err="1"/>
              <a:t>autora</a:t>
            </a:r>
            <a:r>
              <a:rPr lang="en-GB" sz="2800" b="0" dirty="0"/>
              <a:t> </a:t>
            </a:r>
            <a:r>
              <a:rPr lang="en-GB" sz="2800" b="0" dirty="0" err="1"/>
              <a:t>i</a:t>
            </a:r>
            <a:r>
              <a:rPr lang="en-GB" sz="2800" b="0" dirty="0"/>
              <a:t> </a:t>
            </a:r>
            <a:r>
              <a:rPr lang="en-GB" sz="2800" b="0" dirty="0" err="1"/>
              <a:t>druga</a:t>
            </a:r>
            <a:r>
              <a:rPr lang="en-GB" sz="2800" b="0" dirty="0"/>
              <a:t> </a:t>
            </a:r>
            <a:r>
              <a:rPr lang="en-GB" sz="2800" b="0" dirty="0" err="1"/>
              <a:t>prava</a:t>
            </a:r>
            <a:r>
              <a:rPr lang="en-GB" sz="2800" b="0" dirty="0"/>
              <a:t> </a:t>
            </a:r>
            <a:r>
              <a:rPr lang="en-GB" sz="2800" b="0" dirty="0" err="1"/>
              <a:t>autora</a:t>
            </a:r>
            <a:r>
              <a:rPr lang="en-GB" sz="2800" b="0" dirty="0"/>
              <a:t>"</a:t>
            </a:r>
          </a:p>
          <a:p>
            <a:pPr>
              <a:spcBef>
                <a:spcPts val="0"/>
              </a:spcBef>
              <a:buFont typeface="Wingdings" panose="05000000000000000000" pitchFamily="2" charset="2"/>
              <a:buChar char="§"/>
            </a:pPr>
            <a:r>
              <a:rPr lang="en-GB" sz="2800" b="0" dirty="0" err="1"/>
              <a:t>moralna</a:t>
            </a:r>
            <a:r>
              <a:rPr lang="en-GB" sz="2800" b="0" dirty="0"/>
              <a:t> </a:t>
            </a:r>
            <a:r>
              <a:rPr lang="en-GB" sz="2800" b="0" dirty="0" err="1"/>
              <a:t>prava</a:t>
            </a:r>
            <a:r>
              <a:rPr lang="en-GB" sz="2800" b="0" dirty="0"/>
              <a:t> </a:t>
            </a:r>
            <a:r>
              <a:rPr lang="en-GB" sz="2800" b="0" dirty="0" err="1"/>
              <a:t>autora</a:t>
            </a:r>
            <a:r>
              <a:rPr lang="en-GB" sz="2800" b="0" dirty="0"/>
              <a:t>:</a:t>
            </a:r>
          </a:p>
          <a:p>
            <a:pPr lvl="1">
              <a:buFont typeface="Wingdings" panose="05000000000000000000" pitchFamily="2" charset="2"/>
              <a:buChar char="§"/>
            </a:pPr>
            <a:r>
              <a:rPr lang="en-GB" sz="2400" b="0" dirty="0" err="1"/>
              <a:t>pravo</a:t>
            </a:r>
            <a:r>
              <a:rPr lang="en-GB" sz="2400" b="0" dirty="0"/>
              <a:t> </a:t>
            </a:r>
            <a:r>
              <a:rPr lang="en-GB" sz="2400" b="0" dirty="0" err="1"/>
              <a:t>prve</a:t>
            </a:r>
            <a:r>
              <a:rPr lang="en-GB" sz="2400" b="0" dirty="0"/>
              <a:t> </a:t>
            </a:r>
            <a:r>
              <a:rPr lang="en-GB" sz="2400" b="0" dirty="0" err="1"/>
              <a:t>objave</a:t>
            </a:r>
            <a:endParaRPr lang="en-GB" sz="2400" b="0" dirty="0"/>
          </a:p>
          <a:p>
            <a:pPr lvl="1">
              <a:buFont typeface="Wingdings" panose="05000000000000000000" pitchFamily="2" charset="2"/>
              <a:buChar char="§"/>
            </a:pPr>
            <a:r>
              <a:rPr lang="en-GB" sz="2400" b="0" dirty="0" err="1"/>
              <a:t>pravo</a:t>
            </a:r>
            <a:r>
              <a:rPr lang="en-GB" sz="2400" b="0" dirty="0"/>
              <a:t> </a:t>
            </a:r>
            <a:r>
              <a:rPr lang="en-GB" sz="2400" b="0" dirty="0" err="1"/>
              <a:t>na</a:t>
            </a:r>
            <a:r>
              <a:rPr lang="en-GB" sz="2400" b="0" dirty="0"/>
              <a:t> </a:t>
            </a:r>
            <a:r>
              <a:rPr lang="en-GB" sz="2400" b="0" dirty="0" err="1"/>
              <a:t>priznavanje</a:t>
            </a:r>
            <a:r>
              <a:rPr lang="en-GB" sz="2400" b="0" dirty="0"/>
              <a:t> </a:t>
            </a:r>
            <a:r>
              <a:rPr lang="en-GB" sz="2400" b="0" dirty="0" err="1"/>
              <a:t>autorstva</a:t>
            </a:r>
            <a:endParaRPr lang="en-GB" sz="2400" b="0" dirty="0"/>
          </a:p>
          <a:p>
            <a:pPr lvl="1">
              <a:buFont typeface="Wingdings" panose="05000000000000000000" pitchFamily="2" charset="2"/>
              <a:buChar char="§"/>
            </a:pPr>
            <a:r>
              <a:rPr lang="en-GB" sz="2400" b="0" dirty="0" err="1"/>
              <a:t>pravo</a:t>
            </a:r>
            <a:r>
              <a:rPr lang="en-GB" sz="2400" b="0" dirty="0"/>
              <a:t> </a:t>
            </a:r>
            <a:r>
              <a:rPr lang="en-GB" sz="2400" b="0" dirty="0" err="1"/>
              <a:t>na</a:t>
            </a:r>
            <a:r>
              <a:rPr lang="en-GB" sz="2400" b="0" dirty="0"/>
              <a:t> </a:t>
            </a:r>
            <a:r>
              <a:rPr lang="en-GB" sz="2400" b="0" dirty="0" err="1"/>
              <a:t>poštivanje</a:t>
            </a:r>
            <a:r>
              <a:rPr lang="en-GB" sz="2400" b="0" dirty="0"/>
              <a:t> </a:t>
            </a:r>
            <a:r>
              <a:rPr lang="en-GB" sz="2400" b="0" dirty="0" err="1"/>
              <a:t>autorskog</a:t>
            </a:r>
            <a:r>
              <a:rPr lang="en-GB" sz="2400" b="0" dirty="0"/>
              <a:t> </a:t>
            </a:r>
            <a:r>
              <a:rPr lang="en-GB" sz="2400" b="0" dirty="0" err="1"/>
              <a:t>djela</a:t>
            </a:r>
            <a:r>
              <a:rPr lang="en-GB" sz="2400" b="0" dirty="0"/>
              <a:t> </a:t>
            </a:r>
            <a:r>
              <a:rPr lang="en-GB" sz="2400" b="0" dirty="0" err="1"/>
              <a:t>i</a:t>
            </a:r>
            <a:r>
              <a:rPr lang="en-GB" sz="2400" b="0" dirty="0"/>
              <a:t> </a:t>
            </a:r>
            <a:r>
              <a:rPr lang="en-GB" sz="2400" b="0" dirty="0" err="1"/>
              <a:t>čast</a:t>
            </a:r>
            <a:r>
              <a:rPr lang="en-GB" sz="2400" b="0" dirty="0"/>
              <a:t> </a:t>
            </a:r>
            <a:r>
              <a:rPr lang="en-GB" sz="2400" b="0" dirty="0" err="1"/>
              <a:t>ili</a:t>
            </a:r>
            <a:r>
              <a:rPr lang="en-GB" sz="2400" b="0" dirty="0"/>
              <a:t> </a:t>
            </a:r>
            <a:r>
              <a:rPr lang="en-GB" sz="2400" b="0" dirty="0" err="1"/>
              <a:t>ugled</a:t>
            </a:r>
            <a:r>
              <a:rPr lang="en-GB" sz="2400" b="0" dirty="0"/>
              <a:t> </a:t>
            </a:r>
            <a:r>
              <a:rPr lang="en-GB" sz="2400" b="0" dirty="0" err="1"/>
              <a:t>autora</a:t>
            </a:r>
            <a:endParaRPr lang="en-GB" sz="2400" b="0" dirty="0"/>
          </a:p>
          <a:p>
            <a:pPr lvl="1">
              <a:buFont typeface="Wingdings" panose="05000000000000000000" pitchFamily="2" charset="2"/>
              <a:buChar char="§"/>
            </a:pPr>
            <a:r>
              <a:rPr lang="en-GB" sz="2400" b="0" dirty="0" err="1"/>
              <a:t>pravo</a:t>
            </a:r>
            <a:r>
              <a:rPr lang="en-GB" sz="2400" b="0" dirty="0"/>
              <a:t> </a:t>
            </a:r>
            <a:r>
              <a:rPr lang="en-GB" sz="2400" b="0" dirty="0" err="1"/>
              <a:t>pokajanja</a:t>
            </a:r>
            <a:endParaRPr lang="en-GB" sz="2400" b="0" dirty="0"/>
          </a:p>
          <a:p>
            <a:pPr>
              <a:spcBef>
                <a:spcPts val="0"/>
              </a:spcBef>
              <a:buFont typeface="Wingdings" panose="05000000000000000000" pitchFamily="2" charset="2"/>
              <a:buChar char="§"/>
            </a:pPr>
            <a:r>
              <a:rPr lang="en-GB" sz="2800" b="0" dirty="0" err="1"/>
              <a:t>imovinska</a:t>
            </a:r>
            <a:r>
              <a:rPr lang="en-GB" sz="2800" b="0" dirty="0"/>
              <a:t> </a:t>
            </a:r>
            <a:r>
              <a:rPr lang="en-GB" sz="2800" b="0" dirty="0" err="1"/>
              <a:t>prava</a:t>
            </a:r>
            <a:r>
              <a:rPr lang="en-GB" sz="2800" b="0" dirty="0"/>
              <a:t> </a:t>
            </a:r>
            <a:r>
              <a:rPr lang="en-GB" sz="2800" b="0" dirty="0" err="1"/>
              <a:t>autora</a:t>
            </a:r>
            <a:r>
              <a:rPr lang="en-GB" sz="2800" b="0" dirty="0"/>
              <a:t>:</a:t>
            </a:r>
          </a:p>
          <a:p>
            <a:pPr lvl="1">
              <a:buFont typeface="Wingdings" panose="05000000000000000000" pitchFamily="2" charset="2"/>
              <a:buChar char="§"/>
            </a:pPr>
            <a:r>
              <a:rPr lang="en-GB" sz="2400" b="0" dirty="0" err="1"/>
              <a:t>pravo</a:t>
            </a:r>
            <a:r>
              <a:rPr lang="en-GB" sz="2400" b="0" dirty="0"/>
              <a:t> </a:t>
            </a:r>
            <a:r>
              <a:rPr lang="en-GB" sz="2400" b="0" dirty="0" err="1"/>
              <a:t>reproduciranja</a:t>
            </a:r>
            <a:r>
              <a:rPr lang="en-GB" sz="2400" b="0" dirty="0"/>
              <a:t> (</a:t>
            </a:r>
            <a:r>
              <a:rPr lang="en-GB" sz="2400" b="0" dirty="0" err="1"/>
              <a:t>umnožavanja</a:t>
            </a:r>
            <a:r>
              <a:rPr lang="en-GB" sz="2400" b="0" dirty="0"/>
              <a:t>)</a:t>
            </a:r>
          </a:p>
          <a:p>
            <a:pPr lvl="1">
              <a:buFont typeface="Wingdings" panose="05000000000000000000" pitchFamily="2" charset="2"/>
              <a:buChar char="§"/>
            </a:pPr>
            <a:r>
              <a:rPr lang="en-GB" sz="2400" b="0" dirty="0" err="1"/>
              <a:t>pravo</a:t>
            </a:r>
            <a:r>
              <a:rPr lang="en-GB" sz="2400" b="0" dirty="0"/>
              <a:t> </a:t>
            </a:r>
            <a:r>
              <a:rPr lang="en-GB" sz="2400" b="0" dirty="0" err="1"/>
              <a:t>distribucije</a:t>
            </a:r>
            <a:r>
              <a:rPr lang="en-GB" sz="2400" b="0" dirty="0"/>
              <a:t> (</a:t>
            </a:r>
            <a:r>
              <a:rPr lang="en-GB" sz="2400" b="0" dirty="0" err="1"/>
              <a:t>prvo</a:t>
            </a:r>
            <a:r>
              <a:rPr lang="en-GB" sz="2400" b="0" dirty="0"/>
              <a:t> </a:t>
            </a:r>
            <a:r>
              <a:rPr lang="en-GB" sz="2400" b="0" dirty="0" err="1"/>
              <a:t>stavljanje</a:t>
            </a:r>
            <a:r>
              <a:rPr lang="en-GB" sz="2400" b="0" dirty="0"/>
              <a:t> u </a:t>
            </a:r>
            <a:r>
              <a:rPr lang="en-GB" sz="2400" b="0" dirty="0" err="1"/>
              <a:t>promet</a:t>
            </a:r>
            <a:r>
              <a:rPr lang="en-GB" sz="2400" b="0" dirty="0"/>
              <a:t>)</a:t>
            </a:r>
          </a:p>
          <a:p>
            <a:pPr lvl="1">
              <a:buFont typeface="Wingdings" panose="05000000000000000000" pitchFamily="2" charset="2"/>
              <a:buChar char="§"/>
            </a:pPr>
            <a:r>
              <a:rPr lang="en-GB" sz="2400" b="0" dirty="0" err="1"/>
              <a:t>pravo</a:t>
            </a:r>
            <a:r>
              <a:rPr lang="en-GB" sz="2400" b="0" dirty="0"/>
              <a:t> </a:t>
            </a:r>
            <a:r>
              <a:rPr lang="en-GB" sz="2400" b="0" dirty="0" err="1"/>
              <a:t>priopćavanja</a:t>
            </a:r>
            <a:r>
              <a:rPr lang="en-GB" sz="2400" b="0" dirty="0"/>
              <a:t> </a:t>
            </a:r>
            <a:r>
              <a:rPr lang="en-GB" sz="2400" b="0" dirty="0" err="1"/>
              <a:t>autorskog</a:t>
            </a:r>
            <a:r>
              <a:rPr lang="en-GB" sz="2400" b="0" dirty="0"/>
              <a:t> </a:t>
            </a:r>
            <a:r>
              <a:rPr lang="en-GB" sz="2400" b="0" dirty="0" err="1"/>
              <a:t>djela</a:t>
            </a:r>
            <a:r>
              <a:rPr lang="en-GB" sz="2400" b="0" dirty="0"/>
              <a:t> </a:t>
            </a:r>
            <a:r>
              <a:rPr lang="en-GB" sz="2400" b="0" dirty="0" err="1"/>
              <a:t>javnosti</a:t>
            </a:r>
            <a:endParaRPr lang="en-GB" sz="2400" b="0" dirty="0"/>
          </a:p>
          <a:p>
            <a:pPr lvl="1">
              <a:buFont typeface="Wingdings" panose="05000000000000000000" pitchFamily="2" charset="2"/>
              <a:buChar char="§"/>
            </a:pPr>
            <a:r>
              <a:rPr lang="en-GB" sz="2400" b="0" dirty="0" err="1"/>
              <a:t>pravo</a:t>
            </a:r>
            <a:r>
              <a:rPr lang="en-GB" sz="2400" b="0" dirty="0"/>
              <a:t> </a:t>
            </a:r>
            <a:r>
              <a:rPr lang="en-GB" sz="2400" b="0" dirty="0" err="1"/>
              <a:t>prerade</a:t>
            </a:r>
            <a:endParaRPr lang="en-GB" sz="2400" b="0" dirty="0"/>
          </a:p>
          <a:p>
            <a:pPr>
              <a:spcBef>
                <a:spcPts val="0"/>
              </a:spcBef>
              <a:buFont typeface="Wingdings" panose="05000000000000000000" pitchFamily="2" charset="2"/>
              <a:buChar char="§"/>
            </a:pPr>
            <a:r>
              <a:rPr lang="en-GB" sz="2800" b="0" dirty="0" err="1"/>
              <a:t>druga</a:t>
            </a:r>
            <a:r>
              <a:rPr lang="en-GB" sz="2800" b="0" dirty="0"/>
              <a:t> </a:t>
            </a:r>
            <a:r>
              <a:rPr lang="en-GB" sz="2800" b="0" dirty="0" err="1"/>
              <a:t>prava</a:t>
            </a:r>
            <a:r>
              <a:rPr lang="en-GB" sz="2800" b="0" dirty="0"/>
              <a:t> </a:t>
            </a:r>
            <a:r>
              <a:rPr lang="en-GB" sz="2800" b="0" dirty="0" err="1"/>
              <a:t>autora</a:t>
            </a:r>
            <a:endParaRPr lang="en-GB" sz="2800" b="0" dirty="0"/>
          </a:p>
          <a:p>
            <a:pPr lvl="1">
              <a:buFont typeface="Wingdings" panose="05000000000000000000" pitchFamily="2" charset="2"/>
              <a:buChar char="§"/>
            </a:pPr>
            <a:r>
              <a:rPr lang="en-GB" sz="2400" b="0" dirty="0" err="1"/>
              <a:t>prava</a:t>
            </a:r>
            <a:r>
              <a:rPr lang="en-GB" sz="2400" b="0" dirty="0"/>
              <a:t> </a:t>
            </a:r>
            <a:r>
              <a:rPr lang="en-GB" sz="2400" b="0" dirty="0" err="1"/>
              <a:t>na</a:t>
            </a:r>
            <a:r>
              <a:rPr lang="en-GB" sz="2400" b="0" dirty="0"/>
              <a:t> </a:t>
            </a:r>
            <a:r>
              <a:rPr lang="en-GB" sz="2400" b="0" dirty="0" err="1"/>
              <a:t>naknadu</a:t>
            </a:r>
            <a:endParaRPr lang="en-GB" sz="2400" b="0" dirty="0"/>
          </a:p>
          <a:p>
            <a:pPr lvl="1">
              <a:buFont typeface="Wingdings" panose="05000000000000000000" pitchFamily="2" charset="2"/>
              <a:buChar char="§"/>
            </a:pPr>
            <a:r>
              <a:rPr lang="en-GB" sz="2400" b="0" dirty="0" err="1"/>
              <a:t>pravo</a:t>
            </a:r>
            <a:r>
              <a:rPr lang="en-GB" sz="2400" b="0" dirty="0"/>
              <a:t> </a:t>
            </a:r>
            <a:r>
              <a:rPr lang="en-GB" sz="2400" b="0" dirty="0" err="1"/>
              <a:t>slijeđenja</a:t>
            </a:r>
            <a:endParaRPr lang="en-GB" sz="2400" b="0" dirty="0"/>
          </a:p>
          <a:p>
            <a:pPr>
              <a:spcBef>
                <a:spcPts val="0"/>
              </a:spcBef>
              <a:buFont typeface="Wingdings" panose="05000000000000000000" pitchFamily="2" charset="2"/>
              <a:buChar char="§"/>
            </a:pPr>
            <a:endParaRPr lang="en-GB" sz="2800" b="0" dirty="0"/>
          </a:p>
        </p:txBody>
      </p:sp>
      <p:sp>
        <p:nvSpPr>
          <p:cNvPr id="13" name="Text Placeholder 12"/>
          <p:cNvSpPr>
            <a:spLocks noGrp="1"/>
          </p:cNvSpPr>
          <p:nvPr>
            <p:ph type="body" sz="quarter" idx="21"/>
          </p:nvPr>
        </p:nvSpPr>
        <p:spPr/>
        <p:txBody>
          <a:bodyPr/>
          <a:lstStyle/>
          <a:p>
            <a:r>
              <a:rPr lang="hr-HR" dirty="0" smtClean="0"/>
              <a:t>Autorsko pravo</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71314097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lnSpcReduction="10000"/>
          </a:bodyPr>
          <a:lstStyle/>
          <a:p>
            <a:r>
              <a:rPr lang="en-US" dirty="0"/>
              <a:t>Elsevier: </a:t>
            </a:r>
            <a:r>
              <a:rPr lang="hr-HR" dirty="0"/>
              <a:t>1 </a:t>
            </a:r>
            <a:r>
              <a:rPr lang="hr-HR" dirty="0" err="1"/>
              <a:t>mlrd</a:t>
            </a:r>
            <a:r>
              <a:rPr lang="hr-HR" dirty="0"/>
              <a:t>.</a:t>
            </a:r>
            <a:r>
              <a:rPr lang="en-US" dirty="0"/>
              <a:t> </a:t>
            </a:r>
            <a:r>
              <a:rPr lang="hr-HR" dirty="0"/>
              <a:t>EUR na promet od 2,7 </a:t>
            </a:r>
            <a:r>
              <a:rPr lang="hr-HR" dirty="0" err="1"/>
              <a:t>mlrd</a:t>
            </a:r>
            <a:r>
              <a:rPr lang="hr-HR" dirty="0"/>
              <a:t>. EUR</a:t>
            </a:r>
            <a:r>
              <a:rPr lang="en-US" dirty="0"/>
              <a:t> — 36%</a:t>
            </a:r>
          </a:p>
          <a:p>
            <a:r>
              <a:rPr lang="en-US" dirty="0"/>
              <a:t>Springer‘s </a:t>
            </a:r>
            <a:r>
              <a:rPr lang="en-US" dirty="0" err="1"/>
              <a:t>Science+Business</a:t>
            </a:r>
            <a:r>
              <a:rPr lang="en-US" dirty="0"/>
              <a:t> Media: </a:t>
            </a:r>
            <a:r>
              <a:rPr lang="hr-HR" dirty="0"/>
              <a:t>400 </a:t>
            </a:r>
            <a:r>
              <a:rPr lang="hr-HR" dirty="0" err="1"/>
              <a:t>mil</a:t>
            </a:r>
            <a:r>
              <a:rPr lang="hr-HR" dirty="0"/>
              <a:t>. EUR</a:t>
            </a:r>
            <a:r>
              <a:rPr lang="en-US" dirty="0"/>
              <a:t> </a:t>
            </a:r>
            <a:r>
              <a:rPr lang="hr-HR" dirty="0"/>
              <a:t>na promet od 1,2 </a:t>
            </a:r>
            <a:r>
              <a:rPr lang="hr-HR" dirty="0" err="1"/>
              <a:t>mlrd</a:t>
            </a:r>
            <a:r>
              <a:rPr lang="hr-HR" dirty="0"/>
              <a:t>. EUR</a:t>
            </a:r>
            <a:r>
              <a:rPr lang="en-US" dirty="0"/>
              <a:t> — 33.9%</a:t>
            </a:r>
          </a:p>
          <a:p>
            <a:r>
              <a:rPr lang="en-US" dirty="0"/>
              <a:t>John Wiley &amp; Sons: </a:t>
            </a:r>
            <a:r>
              <a:rPr lang="hr-HR" dirty="0"/>
              <a:t>84 </a:t>
            </a:r>
            <a:r>
              <a:rPr lang="hr-HR" dirty="0" err="1"/>
              <a:t>mil</a:t>
            </a:r>
            <a:r>
              <a:rPr lang="hr-HR" dirty="0"/>
              <a:t>. EUR na prihod od 224 </a:t>
            </a:r>
            <a:r>
              <a:rPr lang="hr-HR" dirty="0" err="1"/>
              <a:t>mil</a:t>
            </a:r>
            <a:r>
              <a:rPr lang="hr-HR" dirty="0"/>
              <a:t>. EUR</a:t>
            </a:r>
            <a:r>
              <a:rPr lang="en-US" dirty="0"/>
              <a:t> — 42%</a:t>
            </a:r>
          </a:p>
          <a:p>
            <a:r>
              <a:rPr lang="en-US" dirty="0" err="1"/>
              <a:t>Informa</a:t>
            </a:r>
            <a:r>
              <a:rPr lang="en-US" dirty="0"/>
              <a:t>: </a:t>
            </a:r>
            <a:r>
              <a:rPr lang="hr-HR" dirty="0"/>
              <a:t>64,5 </a:t>
            </a:r>
            <a:r>
              <a:rPr lang="hr-HR" dirty="0" err="1"/>
              <a:t>mil</a:t>
            </a:r>
            <a:r>
              <a:rPr lang="hr-HR" dirty="0"/>
              <a:t>.</a:t>
            </a:r>
            <a:br>
              <a:rPr lang="hr-HR" dirty="0"/>
            </a:br>
            <a:r>
              <a:rPr lang="hr-HR" dirty="0"/>
              <a:t>EUR na prihod od </a:t>
            </a:r>
            <a:br>
              <a:rPr lang="hr-HR" dirty="0"/>
            </a:br>
            <a:r>
              <a:rPr lang="hr-HR" dirty="0"/>
              <a:t>199 </a:t>
            </a:r>
            <a:r>
              <a:rPr lang="hr-HR" dirty="0" err="1"/>
              <a:t>mil</a:t>
            </a:r>
            <a:r>
              <a:rPr lang="hr-HR" dirty="0"/>
              <a:t>. EUR</a:t>
            </a:r>
            <a:r>
              <a:rPr lang="en-US" dirty="0"/>
              <a:t> </a:t>
            </a:r>
            <a:r>
              <a:rPr lang="hr-HR" dirty="0"/>
              <a:t/>
            </a:r>
            <a:br>
              <a:rPr lang="hr-HR" dirty="0"/>
            </a:br>
            <a:r>
              <a:rPr lang="en-US" dirty="0"/>
              <a:t>— 32.4%</a:t>
            </a:r>
          </a:p>
          <a:p>
            <a:endParaRPr lang="hr-HR" dirty="0"/>
          </a:p>
        </p:txBody>
      </p:sp>
      <p:sp>
        <p:nvSpPr>
          <p:cNvPr id="6" name="Text Placeholder 5"/>
          <p:cNvSpPr>
            <a:spLocks noGrp="1"/>
          </p:cNvSpPr>
          <p:nvPr>
            <p:ph type="body" sz="quarter" idx="21"/>
          </p:nvPr>
        </p:nvSpPr>
        <p:spPr/>
        <p:txBody>
          <a:bodyPr/>
          <a:lstStyle/>
          <a:p>
            <a:r>
              <a:rPr lang="hr-HR" dirty="0" smtClean="0"/>
              <a:t>Komercijalizacija znanstvenog izdavaštva</a:t>
            </a:r>
            <a:endParaRPr lang="hr-HR" dirty="0"/>
          </a:p>
        </p:txBody>
      </p:sp>
      <p:sp>
        <p:nvSpPr>
          <p:cNvPr id="4" name="Footer Placeholder 3"/>
          <p:cNvSpPr>
            <a:spLocks noGrp="1"/>
          </p:cNvSpPr>
          <p:nvPr>
            <p:ph type="ftr" sz="quarter" idx="18"/>
          </p:nvPr>
        </p:nvSpPr>
        <p:spPr/>
        <p:txBody>
          <a:bodyPr/>
          <a:lstStyle/>
          <a:p>
            <a:r>
              <a:rPr lang="pt-BR" dirty="0" smtClean="0"/>
              <a:t>Zagreb OpenAIRE radionica, HAZU, 19. veljače 2019.</a:t>
            </a:r>
            <a:endParaRPr lang="en-US" dirty="0"/>
          </a:p>
        </p:txBody>
      </p:sp>
      <p:pic>
        <p:nvPicPr>
          <p:cNvPr id="11" name="Picture 2" descr="http://old.arl.org/r2research/bm~pix/profit-margin-colored~s600x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926" y="4298776"/>
            <a:ext cx="8152497" cy="48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4700"/>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buFont typeface="Wingdings" panose="05000000000000000000" pitchFamily="2" charset="2"/>
              <a:buChar char="§"/>
            </a:pPr>
            <a:r>
              <a:rPr lang="hr-HR" altLang="sr-Latn-RS" sz="3200" b="0" dirty="0">
                <a:latin typeface="Calibri" panose="020F0502020204030204" pitchFamily="34" charset="0"/>
                <a:cs typeface="Calibri" panose="020F0502020204030204" pitchFamily="34" charset="0"/>
              </a:rPr>
              <a:t>Čl. 44. st. 1: </a:t>
            </a:r>
          </a:p>
          <a:p>
            <a:pPr lvl="1">
              <a:buFont typeface="Wingdings" panose="05000000000000000000" pitchFamily="2" charset="2"/>
              <a:buChar char="§"/>
            </a:pPr>
            <a:r>
              <a:rPr lang="hr-HR" altLang="sr-Latn-RS" dirty="0">
                <a:latin typeface="Calibri" panose="020F0502020204030204" pitchFamily="34" charset="0"/>
                <a:cs typeface="Calibri" panose="020F0502020204030204" pitchFamily="34" charset="0"/>
              </a:rPr>
              <a:t>"</a:t>
            </a:r>
            <a:r>
              <a:rPr lang="hr-HR" altLang="sr-Latn-RS" i="1" dirty="0">
                <a:latin typeface="Calibri" panose="020F0502020204030204" pitchFamily="34" charset="0"/>
                <a:cs typeface="Calibri" panose="020F0502020204030204" pitchFamily="34" charset="0"/>
              </a:rPr>
              <a:t>Autor može za drugoga osnovati pravo iskorištavanja autorskog djela ili mu prepustiti ostvarivanje autorskog prava ugovorom, davanjem odobrenja (dozvole) za korištenje ili drugim pravnim poslom."</a:t>
            </a:r>
          </a:p>
          <a:p>
            <a:pPr>
              <a:buFont typeface="Wingdings" panose="05000000000000000000" pitchFamily="2" charset="2"/>
              <a:buChar char="§"/>
            </a:pPr>
            <a:r>
              <a:rPr lang="hr-HR" altLang="sr-Latn-RS" sz="3200" b="0" dirty="0">
                <a:latin typeface="Calibri" panose="020F0502020204030204" pitchFamily="34" charset="0"/>
                <a:cs typeface="Calibri" panose="020F0502020204030204" pitchFamily="34" charset="0"/>
              </a:rPr>
              <a:t>Čl. 44. st. 2: </a:t>
            </a:r>
          </a:p>
          <a:p>
            <a:pPr lvl="1">
              <a:buFont typeface="Wingdings" panose="05000000000000000000" pitchFamily="2" charset="2"/>
              <a:buChar char="§"/>
            </a:pPr>
            <a:r>
              <a:rPr lang="hr-HR" altLang="sr-Latn-RS" dirty="0">
                <a:latin typeface="Calibri" panose="020F0502020204030204" pitchFamily="34" charset="0"/>
                <a:cs typeface="Calibri" panose="020F0502020204030204" pitchFamily="34" charset="0"/>
              </a:rPr>
              <a:t>"... </a:t>
            </a:r>
            <a:r>
              <a:rPr lang="hr-HR" altLang="sr-Latn-RS" i="1" dirty="0">
                <a:latin typeface="Calibri" panose="020F0502020204030204" pitchFamily="34" charset="0"/>
                <a:cs typeface="Calibri" panose="020F0502020204030204" pitchFamily="34" charset="0"/>
              </a:rPr>
              <a:t>Pravo iskorištavanja može biti osnovano kao isključivo ili neisključivo pravo, ogra­ničeno sadržajno, vremenski ili prostorno."</a:t>
            </a:r>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en-GB" dirty="0" err="1"/>
              <a:t>Pravo</a:t>
            </a:r>
            <a:r>
              <a:rPr lang="en-GB" dirty="0"/>
              <a:t> </a:t>
            </a:r>
            <a:r>
              <a:rPr lang="en-GB" dirty="0" err="1"/>
              <a:t>iskorištavanja</a:t>
            </a:r>
            <a:r>
              <a:rPr lang="en-GB" dirty="0"/>
              <a:t> </a:t>
            </a:r>
            <a:r>
              <a:rPr lang="en-GB" dirty="0" err="1"/>
              <a:t>autorskog</a:t>
            </a:r>
            <a:r>
              <a:rPr lang="en-GB" dirty="0"/>
              <a:t> </a:t>
            </a:r>
            <a:r>
              <a:rPr lang="en-GB" dirty="0" err="1"/>
              <a:t>djela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534727761"/>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fontScale="92500" lnSpcReduction="10000"/>
          </a:bodyPr>
          <a:lstStyle/>
          <a:p>
            <a:pPr>
              <a:lnSpc>
                <a:spcPct val="114000"/>
              </a:lnSpc>
              <a:spcBef>
                <a:spcPts val="600"/>
              </a:spcBef>
              <a:buFont typeface="Wingdings" panose="05000000000000000000" pitchFamily="2" charset="2"/>
              <a:buChar char="§"/>
            </a:pPr>
            <a:r>
              <a:rPr lang="en-GB" sz="3400" b="0" dirty="0" err="1"/>
              <a:t>Čl</a:t>
            </a:r>
            <a:r>
              <a:rPr lang="en-GB" sz="3400" b="0" dirty="0"/>
              <a:t>. 56, </a:t>
            </a:r>
            <a:r>
              <a:rPr lang="en-GB" sz="3400" b="0" dirty="0" err="1"/>
              <a:t>st.</a:t>
            </a:r>
            <a:r>
              <a:rPr lang="en-GB" sz="3400" b="0" dirty="0"/>
              <a:t> 1: </a:t>
            </a:r>
          </a:p>
          <a:p>
            <a:pPr lvl="1">
              <a:lnSpc>
                <a:spcPct val="114000"/>
              </a:lnSpc>
              <a:spcBef>
                <a:spcPts val="600"/>
              </a:spcBef>
              <a:buFont typeface="Wingdings" panose="05000000000000000000" pitchFamily="2" charset="2"/>
              <a:buChar char="§"/>
            </a:pPr>
            <a:r>
              <a:rPr lang="en-GB" b="0" dirty="0" err="1"/>
              <a:t>Nakladničkim</a:t>
            </a:r>
            <a:r>
              <a:rPr lang="en-GB" b="0" dirty="0"/>
              <a:t> </a:t>
            </a:r>
            <a:r>
              <a:rPr lang="en-GB" b="0" dirty="0" err="1"/>
              <a:t>ugovorom</a:t>
            </a:r>
            <a:r>
              <a:rPr lang="en-GB" b="0" dirty="0"/>
              <a:t> (</a:t>
            </a:r>
            <a:r>
              <a:rPr lang="en-GB" b="0" dirty="0" err="1"/>
              <a:t>izdavačkim</a:t>
            </a:r>
            <a:r>
              <a:rPr lang="en-GB" b="0" dirty="0"/>
              <a:t> </a:t>
            </a:r>
            <a:r>
              <a:rPr lang="en-GB" b="0" dirty="0" err="1"/>
              <a:t>ugovorom</a:t>
            </a:r>
            <a:r>
              <a:rPr lang="en-GB" b="0" dirty="0"/>
              <a:t>) </a:t>
            </a:r>
            <a:r>
              <a:rPr lang="en-GB" b="0" dirty="0" err="1"/>
              <a:t>autor</a:t>
            </a:r>
            <a:r>
              <a:rPr lang="en-GB" b="0" dirty="0"/>
              <a:t> se </a:t>
            </a:r>
            <a:r>
              <a:rPr lang="en-GB" b="0" dirty="0" err="1"/>
              <a:t>obvezuje</a:t>
            </a:r>
            <a:r>
              <a:rPr lang="en-GB" b="0" dirty="0"/>
              <a:t> </a:t>
            </a:r>
            <a:r>
              <a:rPr lang="en-GB" b="0" dirty="0" err="1"/>
              <a:t>za</a:t>
            </a:r>
            <a:r>
              <a:rPr lang="en-GB" b="0" dirty="0"/>
              <a:t> </a:t>
            </a:r>
            <a:r>
              <a:rPr lang="en-GB" b="0" dirty="0" err="1"/>
              <a:t>nakladnika</a:t>
            </a:r>
            <a:r>
              <a:rPr lang="en-GB" b="0" dirty="0"/>
              <a:t> (</a:t>
            </a:r>
            <a:r>
              <a:rPr lang="en-GB" b="0" dirty="0" err="1"/>
              <a:t>izdavača</a:t>
            </a:r>
            <a:r>
              <a:rPr lang="en-GB" b="0" dirty="0"/>
              <a:t>) </a:t>
            </a:r>
            <a:r>
              <a:rPr lang="en-GB" b="0" dirty="0" err="1"/>
              <a:t>osnovati</a:t>
            </a:r>
            <a:r>
              <a:rPr lang="en-GB" b="0" dirty="0"/>
              <a:t> </a:t>
            </a:r>
            <a:r>
              <a:rPr lang="en-GB" b="0" dirty="0" err="1"/>
              <a:t>pravo</a:t>
            </a:r>
            <a:r>
              <a:rPr lang="en-GB" b="0" dirty="0"/>
              <a:t> </a:t>
            </a:r>
            <a:r>
              <a:rPr lang="en-GB" b="0" dirty="0" err="1"/>
              <a:t>reproduciranja</a:t>
            </a:r>
            <a:r>
              <a:rPr lang="en-GB" b="0" dirty="0"/>
              <a:t> </a:t>
            </a:r>
            <a:r>
              <a:rPr lang="en-GB" b="0" dirty="0" err="1"/>
              <a:t>svojega</a:t>
            </a:r>
            <a:r>
              <a:rPr lang="en-GB" b="0" dirty="0"/>
              <a:t> </a:t>
            </a:r>
            <a:r>
              <a:rPr lang="en-GB" b="0" dirty="0" err="1"/>
              <a:t>određenoga</a:t>
            </a:r>
            <a:r>
              <a:rPr lang="en-GB" b="0" dirty="0"/>
              <a:t> </a:t>
            </a:r>
            <a:r>
              <a:rPr lang="en-GB" b="0" dirty="0" err="1"/>
              <a:t>autorskog</a:t>
            </a:r>
            <a:r>
              <a:rPr lang="en-GB" b="0" dirty="0"/>
              <a:t> </a:t>
            </a:r>
            <a:r>
              <a:rPr lang="en-GB" b="0" dirty="0" err="1"/>
              <a:t>djela</a:t>
            </a:r>
            <a:r>
              <a:rPr lang="en-GB" b="0" dirty="0"/>
              <a:t> </a:t>
            </a:r>
            <a:r>
              <a:rPr lang="en-GB" b="0" dirty="0" err="1"/>
              <a:t>tiskanjem</a:t>
            </a:r>
            <a:r>
              <a:rPr lang="en-GB" b="0" dirty="0"/>
              <a:t> </a:t>
            </a:r>
            <a:r>
              <a:rPr lang="en-GB" b="0" dirty="0" err="1"/>
              <a:t>ili</a:t>
            </a:r>
            <a:r>
              <a:rPr lang="en-GB" b="0" dirty="0"/>
              <a:t> </a:t>
            </a:r>
            <a:r>
              <a:rPr lang="en-GB" b="0" dirty="0" err="1"/>
              <a:t>drugim</a:t>
            </a:r>
            <a:r>
              <a:rPr lang="en-GB" b="0" dirty="0"/>
              <a:t> </a:t>
            </a:r>
            <a:r>
              <a:rPr lang="en-GB" b="0" dirty="0" err="1"/>
              <a:t>sličnim</a:t>
            </a:r>
            <a:r>
              <a:rPr lang="en-GB" b="0" dirty="0"/>
              <a:t> </a:t>
            </a:r>
            <a:r>
              <a:rPr lang="en-GB" b="0" dirty="0" err="1"/>
              <a:t>postupkom</a:t>
            </a:r>
            <a:r>
              <a:rPr lang="en-GB" b="0" dirty="0"/>
              <a:t> </a:t>
            </a:r>
            <a:r>
              <a:rPr lang="en-GB" b="0" dirty="0" err="1"/>
              <a:t>i</a:t>
            </a:r>
            <a:r>
              <a:rPr lang="en-GB" b="0" dirty="0"/>
              <a:t> </a:t>
            </a:r>
            <a:r>
              <a:rPr lang="en-GB" b="0" dirty="0" err="1"/>
              <a:t>pravo</a:t>
            </a:r>
            <a:r>
              <a:rPr lang="en-GB" b="0" dirty="0"/>
              <a:t> </a:t>
            </a:r>
            <a:r>
              <a:rPr lang="en-GB" b="0" dirty="0" err="1"/>
              <a:t>distribucije</a:t>
            </a:r>
            <a:r>
              <a:rPr lang="en-GB" b="0" dirty="0"/>
              <a:t> </a:t>
            </a:r>
            <a:r>
              <a:rPr lang="en-GB" b="0" dirty="0" err="1"/>
              <a:t>primjeraka</a:t>
            </a:r>
            <a:r>
              <a:rPr lang="en-GB" b="0" dirty="0"/>
              <a:t> </a:t>
            </a:r>
            <a:r>
              <a:rPr lang="en-GB" b="0" dirty="0" err="1"/>
              <a:t>autorskog</a:t>
            </a:r>
            <a:r>
              <a:rPr lang="en-GB" b="0" dirty="0"/>
              <a:t> </a:t>
            </a:r>
            <a:r>
              <a:rPr lang="en-GB" b="0" dirty="0" err="1"/>
              <a:t>djela</a:t>
            </a:r>
            <a:r>
              <a:rPr lang="en-GB" b="0" dirty="0"/>
              <a:t> (</a:t>
            </a:r>
            <a:r>
              <a:rPr lang="en-GB" b="0" dirty="0" err="1"/>
              <a:t>pravo</a:t>
            </a:r>
            <a:r>
              <a:rPr lang="en-GB" b="0" dirty="0"/>
              <a:t> </a:t>
            </a:r>
            <a:r>
              <a:rPr lang="en-GB" b="0" dirty="0" err="1"/>
              <a:t>izdavanja</a:t>
            </a:r>
            <a:r>
              <a:rPr lang="en-GB" b="0" dirty="0"/>
              <a:t>), a </a:t>
            </a:r>
            <a:r>
              <a:rPr lang="en-GB" b="0" dirty="0" err="1"/>
              <a:t>nakladnik</a:t>
            </a:r>
            <a:r>
              <a:rPr lang="en-GB" b="0" dirty="0"/>
              <a:t> se </a:t>
            </a:r>
            <a:r>
              <a:rPr lang="en-GB" b="0" dirty="0" err="1"/>
              <a:t>obvezuje</a:t>
            </a:r>
            <a:r>
              <a:rPr lang="en-GB" b="0" dirty="0"/>
              <a:t> </a:t>
            </a:r>
            <a:r>
              <a:rPr lang="en-GB" b="0" dirty="0" err="1"/>
              <a:t>autorsko</a:t>
            </a:r>
            <a:r>
              <a:rPr lang="en-GB" b="0" dirty="0"/>
              <a:t> </a:t>
            </a:r>
            <a:r>
              <a:rPr lang="en-GB" b="0" dirty="0" err="1"/>
              <a:t>djelo</a:t>
            </a:r>
            <a:r>
              <a:rPr lang="en-GB" b="0" dirty="0"/>
              <a:t> </a:t>
            </a:r>
            <a:r>
              <a:rPr lang="en-GB" b="0" dirty="0" err="1"/>
              <a:t>na</a:t>
            </a:r>
            <a:r>
              <a:rPr lang="en-GB" b="0" dirty="0"/>
              <a:t> </a:t>
            </a:r>
            <a:r>
              <a:rPr lang="en-GB" b="0" dirty="0" err="1"/>
              <a:t>ugovoreni</a:t>
            </a:r>
            <a:r>
              <a:rPr lang="en-GB" b="0" dirty="0"/>
              <a:t> </a:t>
            </a:r>
            <a:r>
              <a:rPr lang="en-GB" b="0" dirty="0" err="1"/>
              <a:t>način</a:t>
            </a:r>
            <a:r>
              <a:rPr lang="en-GB" b="0" dirty="0"/>
              <a:t> </a:t>
            </a:r>
            <a:r>
              <a:rPr lang="en-GB" b="0" dirty="0" err="1"/>
              <a:t>izdati</a:t>
            </a:r>
            <a:r>
              <a:rPr lang="en-GB" b="0" dirty="0"/>
              <a:t> </a:t>
            </a:r>
            <a:r>
              <a:rPr lang="en-GB" b="0" dirty="0" err="1"/>
              <a:t>i</a:t>
            </a:r>
            <a:r>
              <a:rPr lang="en-GB" b="0" dirty="0"/>
              <a:t> </a:t>
            </a:r>
            <a:r>
              <a:rPr lang="en-GB" b="0" dirty="0" err="1"/>
              <a:t>autoru</a:t>
            </a:r>
            <a:r>
              <a:rPr lang="en-GB" b="0" dirty="0"/>
              <a:t> </a:t>
            </a:r>
            <a:r>
              <a:rPr lang="en-GB" b="0" dirty="0" err="1"/>
              <a:t>za</a:t>
            </a:r>
            <a:r>
              <a:rPr lang="en-GB" b="0" dirty="0"/>
              <a:t> to </a:t>
            </a:r>
            <a:r>
              <a:rPr lang="en-GB" b="0" dirty="0" err="1"/>
              <a:t>platiti</a:t>
            </a:r>
            <a:r>
              <a:rPr lang="en-GB" b="0" dirty="0"/>
              <a:t> </a:t>
            </a:r>
            <a:r>
              <a:rPr lang="en-GB" b="0" dirty="0" err="1"/>
              <a:t>ugovorenu</a:t>
            </a:r>
            <a:r>
              <a:rPr lang="en-GB" b="0" dirty="0"/>
              <a:t> </a:t>
            </a:r>
            <a:r>
              <a:rPr lang="en-GB" b="0" dirty="0" err="1"/>
              <a:t>naknadu</a:t>
            </a:r>
            <a:r>
              <a:rPr lang="en-GB" b="0" dirty="0"/>
              <a:t> </a:t>
            </a:r>
            <a:r>
              <a:rPr lang="en-GB" b="0" dirty="0" err="1"/>
              <a:t>ako</a:t>
            </a:r>
            <a:r>
              <a:rPr lang="en-GB" b="0" dirty="0"/>
              <a:t> </a:t>
            </a:r>
            <a:r>
              <a:rPr lang="en-GB" b="0" dirty="0" err="1"/>
              <a:t>ugovorom</a:t>
            </a:r>
            <a:r>
              <a:rPr lang="en-GB" b="0" dirty="0"/>
              <a:t> </a:t>
            </a:r>
            <a:r>
              <a:rPr lang="en-GB" b="0" dirty="0" err="1"/>
              <a:t>nije</a:t>
            </a:r>
            <a:r>
              <a:rPr lang="en-GB" b="0" dirty="0"/>
              <a:t> </a:t>
            </a:r>
            <a:r>
              <a:rPr lang="en-GB" b="0" dirty="0" err="1"/>
              <a:t>drukčije</a:t>
            </a:r>
            <a:r>
              <a:rPr lang="en-GB" b="0" dirty="0"/>
              <a:t> </a:t>
            </a:r>
            <a:r>
              <a:rPr lang="en-GB" b="0" dirty="0" err="1"/>
              <a:t>određeno</a:t>
            </a:r>
            <a:r>
              <a:rPr lang="en-GB" b="0" dirty="0"/>
              <a:t>, </a:t>
            </a:r>
            <a:r>
              <a:rPr lang="en-GB" b="0" dirty="0" err="1"/>
              <a:t>te</a:t>
            </a:r>
            <a:r>
              <a:rPr lang="en-GB" b="0" dirty="0"/>
              <a:t> se </a:t>
            </a:r>
            <a:r>
              <a:rPr lang="en-GB" b="0" dirty="0" err="1"/>
              <a:t>brinuti</a:t>
            </a:r>
            <a:r>
              <a:rPr lang="en-GB" b="0" dirty="0"/>
              <a:t> o </a:t>
            </a:r>
            <a:r>
              <a:rPr lang="en-GB" b="0" dirty="0" err="1"/>
              <a:t>uspješnoj</a:t>
            </a:r>
            <a:r>
              <a:rPr lang="en-GB" b="0" dirty="0"/>
              <a:t> </a:t>
            </a:r>
            <a:r>
              <a:rPr lang="en-GB" b="0" dirty="0" err="1"/>
              <a:t>distribuciji</a:t>
            </a:r>
            <a:r>
              <a:rPr lang="en-GB" b="0" dirty="0"/>
              <a:t> </a:t>
            </a:r>
            <a:r>
              <a:rPr lang="en-GB" b="0" dirty="0" err="1"/>
              <a:t>primjeraka</a:t>
            </a:r>
            <a:r>
              <a:rPr lang="en-GB" b="0" dirty="0"/>
              <a:t> </a:t>
            </a:r>
            <a:r>
              <a:rPr lang="en-GB" b="0" dirty="0" err="1"/>
              <a:t>autorskog</a:t>
            </a:r>
            <a:r>
              <a:rPr lang="en-GB" b="0" dirty="0"/>
              <a:t> </a:t>
            </a:r>
            <a:r>
              <a:rPr lang="en-GB" b="0" dirty="0" err="1"/>
              <a:t>djela</a:t>
            </a:r>
            <a:r>
              <a:rPr lang="en-GB" b="0" dirty="0"/>
              <a:t> </a:t>
            </a:r>
            <a:r>
              <a:rPr lang="en-GB" b="0" dirty="0" err="1"/>
              <a:t>i</a:t>
            </a:r>
            <a:r>
              <a:rPr lang="en-GB" b="0" dirty="0"/>
              <a:t> </a:t>
            </a:r>
            <a:r>
              <a:rPr lang="en-GB" b="0" dirty="0" err="1"/>
              <a:t>davati</a:t>
            </a:r>
            <a:r>
              <a:rPr lang="en-GB" b="0" dirty="0"/>
              <a:t> </a:t>
            </a:r>
            <a:r>
              <a:rPr lang="en-GB" b="0" dirty="0" err="1"/>
              <a:t>autoru</a:t>
            </a:r>
            <a:r>
              <a:rPr lang="en-GB" b="0" dirty="0"/>
              <a:t> </a:t>
            </a:r>
            <a:r>
              <a:rPr lang="en-GB" b="0" dirty="0" err="1"/>
              <a:t>podatke</a:t>
            </a:r>
            <a:r>
              <a:rPr lang="en-GB" b="0" dirty="0"/>
              <a:t> o </a:t>
            </a:r>
            <a:r>
              <a:rPr lang="en-GB" b="0" dirty="0" err="1"/>
              <a:t>distribuciji</a:t>
            </a:r>
            <a:r>
              <a:rPr lang="en-GB" b="0" dirty="0"/>
              <a:t> </a:t>
            </a:r>
            <a:r>
              <a:rPr lang="en-GB" b="0" dirty="0" err="1"/>
              <a:t>autorskog</a:t>
            </a:r>
            <a:r>
              <a:rPr lang="en-GB" b="0" dirty="0"/>
              <a:t> </a:t>
            </a:r>
            <a:r>
              <a:rPr lang="en-GB" b="0" dirty="0" err="1"/>
              <a:t>djela</a:t>
            </a:r>
            <a:r>
              <a:rPr lang="en-GB" b="0" dirty="0"/>
              <a:t>. </a:t>
            </a:r>
            <a:r>
              <a:rPr lang="en-GB" b="0" dirty="0" err="1"/>
              <a:t>Nakladnički</a:t>
            </a:r>
            <a:r>
              <a:rPr lang="en-GB" b="0" dirty="0"/>
              <a:t> </a:t>
            </a:r>
            <a:r>
              <a:rPr lang="en-GB" b="0" dirty="0" err="1"/>
              <a:t>ugovor</a:t>
            </a:r>
            <a:r>
              <a:rPr lang="en-GB" b="0" dirty="0"/>
              <a:t> mora </a:t>
            </a:r>
            <a:r>
              <a:rPr lang="en-GB" b="0" dirty="0" err="1"/>
              <a:t>sadržavati</a:t>
            </a:r>
            <a:r>
              <a:rPr lang="en-GB" b="0" dirty="0"/>
              <a:t> </a:t>
            </a:r>
            <a:r>
              <a:rPr lang="en-GB" b="0" dirty="0" err="1"/>
              <a:t>odred­bu</a:t>
            </a:r>
            <a:r>
              <a:rPr lang="en-GB" b="0" dirty="0"/>
              <a:t> o </a:t>
            </a:r>
            <a:r>
              <a:rPr lang="en-GB" b="0" dirty="0" err="1"/>
              <a:t>trajanju</a:t>
            </a:r>
            <a:r>
              <a:rPr lang="en-GB" b="0" dirty="0"/>
              <a:t> </a:t>
            </a:r>
            <a:r>
              <a:rPr lang="en-GB" b="0" dirty="0" err="1"/>
              <a:t>prava</a:t>
            </a:r>
            <a:r>
              <a:rPr lang="en-GB" b="0" dirty="0"/>
              <a:t> </a:t>
            </a:r>
            <a:r>
              <a:rPr lang="en-GB" b="0" dirty="0" err="1"/>
              <a:t>izdavanja</a:t>
            </a:r>
            <a:r>
              <a:rPr lang="en-GB" b="0" dirty="0"/>
              <a:t>.</a:t>
            </a:r>
          </a:p>
          <a:p>
            <a:pPr>
              <a:lnSpc>
                <a:spcPct val="114000"/>
              </a:lnSpc>
              <a:spcBef>
                <a:spcPts val="600"/>
              </a:spcBef>
              <a:buFont typeface="Wingdings" panose="05000000000000000000" pitchFamily="2" charset="2"/>
              <a:buChar char="§"/>
            </a:pPr>
            <a:r>
              <a:rPr lang="en-GB" sz="3400" b="0" dirty="0" err="1"/>
              <a:t>Čl</a:t>
            </a:r>
            <a:r>
              <a:rPr lang="en-GB" sz="3400" b="0" dirty="0"/>
              <a:t>. 56, </a:t>
            </a:r>
            <a:r>
              <a:rPr lang="en-GB" sz="3400" b="0" dirty="0" err="1"/>
              <a:t>st.</a:t>
            </a:r>
            <a:r>
              <a:rPr lang="en-GB" sz="3400" b="0" dirty="0"/>
              <a:t> 3:</a:t>
            </a:r>
          </a:p>
          <a:p>
            <a:pPr lvl="1">
              <a:lnSpc>
                <a:spcPct val="114000"/>
              </a:lnSpc>
              <a:spcBef>
                <a:spcPts val="600"/>
              </a:spcBef>
              <a:buFont typeface="Wingdings" panose="05000000000000000000" pitchFamily="2" charset="2"/>
              <a:buChar char="§"/>
            </a:pPr>
            <a:r>
              <a:rPr lang="en-GB" b="0" dirty="0" err="1"/>
              <a:t>ako</a:t>
            </a:r>
            <a:r>
              <a:rPr lang="en-GB" b="0" dirty="0"/>
              <a:t> </a:t>
            </a:r>
            <a:r>
              <a:rPr lang="en-GB" b="0" dirty="0" err="1"/>
              <a:t>nije</a:t>
            </a:r>
            <a:r>
              <a:rPr lang="en-GB" b="0" dirty="0"/>
              <a:t> </a:t>
            </a:r>
            <a:r>
              <a:rPr lang="en-GB" b="0" dirty="0" err="1"/>
              <a:t>drugačije</a:t>
            </a:r>
            <a:r>
              <a:rPr lang="en-GB" b="0" dirty="0"/>
              <a:t> </a:t>
            </a:r>
            <a:r>
              <a:rPr lang="en-GB" b="0" dirty="0" err="1"/>
              <a:t>izrijekom</a:t>
            </a:r>
            <a:r>
              <a:rPr lang="en-GB" b="0" dirty="0"/>
              <a:t> </a:t>
            </a:r>
            <a:r>
              <a:rPr lang="en-GB" b="0" dirty="0" err="1"/>
              <a:t>navedeno</a:t>
            </a:r>
            <a:r>
              <a:rPr lang="en-GB" b="0" dirty="0"/>
              <a:t> u </a:t>
            </a:r>
            <a:r>
              <a:rPr lang="en-GB" b="0" dirty="0" err="1"/>
              <a:t>nakladničkom</a:t>
            </a:r>
            <a:r>
              <a:rPr lang="en-GB" b="0" dirty="0"/>
              <a:t> </a:t>
            </a:r>
            <a:r>
              <a:rPr lang="en-GB" b="0" dirty="0" err="1"/>
              <a:t>ugovoru</a:t>
            </a:r>
            <a:r>
              <a:rPr lang="en-GB" b="0" dirty="0"/>
              <a:t> </a:t>
            </a:r>
            <a:r>
              <a:rPr lang="en-GB" b="0" dirty="0" err="1"/>
              <a:t>potpisanom</a:t>
            </a:r>
            <a:r>
              <a:rPr lang="en-GB" b="0" dirty="0"/>
              <a:t> </a:t>
            </a:r>
            <a:r>
              <a:rPr lang="en-GB" b="0" dirty="0" err="1"/>
              <a:t>prilikom</a:t>
            </a:r>
            <a:r>
              <a:rPr lang="en-GB" b="0" dirty="0"/>
              <a:t> </a:t>
            </a:r>
            <a:r>
              <a:rPr lang="en-GB" b="0" dirty="0" err="1"/>
              <a:t>objave</a:t>
            </a:r>
            <a:r>
              <a:rPr lang="en-GB" b="0" dirty="0"/>
              <a:t> </a:t>
            </a:r>
            <a:r>
              <a:rPr lang="en-GB" b="0" dirty="0" err="1"/>
              <a:t>članaka</a:t>
            </a:r>
            <a:r>
              <a:rPr lang="en-GB" b="0" dirty="0"/>
              <a:t> u </a:t>
            </a:r>
            <a:r>
              <a:rPr lang="en-GB" b="0" dirty="0" err="1"/>
              <a:t>dnevnom</a:t>
            </a:r>
            <a:r>
              <a:rPr lang="en-GB" b="0" dirty="0"/>
              <a:t> </a:t>
            </a:r>
            <a:r>
              <a:rPr lang="en-GB" b="0" dirty="0" err="1"/>
              <a:t>ili</a:t>
            </a:r>
            <a:r>
              <a:rPr lang="en-GB" b="0" dirty="0"/>
              <a:t> </a:t>
            </a:r>
            <a:r>
              <a:rPr lang="en-GB" b="0" dirty="0" err="1"/>
              <a:t>periodičkom</a:t>
            </a:r>
            <a:r>
              <a:rPr lang="en-GB" b="0" dirty="0"/>
              <a:t> </a:t>
            </a:r>
            <a:r>
              <a:rPr lang="en-GB" b="0" dirty="0" err="1"/>
              <a:t>tisku</a:t>
            </a:r>
            <a:r>
              <a:rPr lang="en-GB" b="0" dirty="0"/>
              <a:t> </a:t>
            </a:r>
            <a:r>
              <a:rPr lang="en-GB" b="0" dirty="0" err="1"/>
              <a:t>ili</a:t>
            </a:r>
            <a:r>
              <a:rPr lang="en-GB" b="0" dirty="0"/>
              <a:t> </a:t>
            </a:r>
            <a:r>
              <a:rPr lang="en-GB" b="0" dirty="0" err="1"/>
              <a:t>publikacijama</a:t>
            </a:r>
            <a:r>
              <a:rPr lang="en-GB" b="0" dirty="0"/>
              <a:t>, </a:t>
            </a:r>
            <a:r>
              <a:rPr lang="en-GB" b="0" dirty="0" err="1"/>
              <a:t>nakladnik</a:t>
            </a:r>
            <a:r>
              <a:rPr lang="en-GB" b="0" dirty="0"/>
              <a:t> </a:t>
            </a:r>
            <a:r>
              <a:rPr lang="en-GB" b="0" dirty="0" err="1"/>
              <a:t>dobiva</a:t>
            </a:r>
            <a:r>
              <a:rPr lang="en-GB" b="0" dirty="0"/>
              <a:t> </a:t>
            </a:r>
            <a:r>
              <a:rPr lang="en-GB" b="1" dirty="0" err="1"/>
              <a:t>neisključivo</a:t>
            </a:r>
            <a:r>
              <a:rPr lang="en-GB" b="0" dirty="0"/>
              <a:t> </a:t>
            </a:r>
            <a:r>
              <a:rPr lang="en-GB" b="0" dirty="0" err="1"/>
              <a:t>pravo</a:t>
            </a:r>
            <a:r>
              <a:rPr lang="en-GB" b="0" dirty="0"/>
              <a:t> </a:t>
            </a:r>
            <a:r>
              <a:rPr lang="en-GB" b="0" dirty="0" err="1"/>
              <a:t>iskorištavanja</a:t>
            </a:r>
            <a:r>
              <a:rPr lang="en-GB" b="0" dirty="0"/>
              <a:t> </a:t>
            </a:r>
            <a:r>
              <a:rPr lang="en-GB" b="0" dirty="0" err="1"/>
              <a:t>autorskog</a:t>
            </a:r>
            <a:r>
              <a:rPr lang="en-GB" b="0" dirty="0"/>
              <a:t> </a:t>
            </a:r>
            <a:r>
              <a:rPr lang="en-GB" b="0" dirty="0" err="1"/>
              <a:t>djela</a:t>
            </a:r>
            <a:endParaRPr lang="en-GB" b="0" dirty="0"/>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en-GB" dirty="0" err="1"/>
              <a:t>Nakladnički</a:t>
            </a:r>
            <a:r>
              <a:rPr lang="en-GB" dirty="0"/>
              <a:t> (</a:t>
            </a:r>
            <a:r>
              <a:rPr lang="en-GB" dirty="0" err="1"/>
              <a:t>izdavački</a:t>
            </a:r>
            <a:r>
              <a:rPr lang="en-GB" dirty="0"/>
              <a:t>) </a:t>
            </a:r>
            <a:r>
              <a:rPr lang="en-GB" dirty="0" err="1"/>
              <a:t>ugovor</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704654866"/>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600" b="0" dirty="0" err="1"/>
              <a:t>Čl</a:t>
            </a:r>
            <a:r>
              <a:rPr lang="en-GB" sz="3600" b="0" dirty="0"/>
              <a:t>. 59: </a:t>
            </a:r>
          </a:p>
          <a:p>
            <a:pPr lvl="1">
              <a:lnSpc>
                <a:spcPct val="114000"/>
              </a:lnSpc>
              <a:spcBef>
                <a:spcPts val="600"/>
              </a:spcBef>
              <a:buFont typeface="Wingdings" panose="05000000000000000000" pitchFamily="2" charset="2"/>
              <a:buChar char="§"/>
            </a:pPr>
            <a:r>
              <a:rPr lang="en-GB" sz="3600" b="0" dirty="0" err="1"/>
              <a:t>Nakladnički</a:t>
            </a:r>
            <a:r>
              <a:rPr lang="en-GB" sz="3600" b="0" dirty="0"/>
              <a:t> </a:t>
            </a:r>
            <a:r>
              <a:rPr lang="en-GB" sz="3600" b="0" dirty="0" err="1"/>
              <a:t>ugovor</a:t>
            </a:r>
            <a:r>
              <a:rPr lang="en-GB" sz="3600" b="0" dirty="0"/>
              <a:t> o </a:t>
            </a:r>
            <a:r>
              <a:rPr lang="en-GB" sz="3600" b="0" dirty="0" err="1"/>
              <a:t>izdavanju</a:t>
            </a:r>
            <a:r>
              <a:rPr lang="en-GB" sz="3600" b="0" dirty="0"/>
              <a:t> </a:t>
            </a:r>
            <a:r>
              <a:rPr lang="en-GB" sz="3600" b="0" dirty="0" err="1"/>
              <a:t>članaka</a:t>
            </a:r>
            <a:r>
              <a:rPr lang="en-GB" sz="3600" b="0" dirty="0"/>
              <a:t>, </a:t>
            </a:r>
            <a:r>
              <a:rPr lang="en-GB" sz="3600" b="0" dirty="0" err="1"/>
              <a:t>crteža</a:t>
            </a:r>
            <a:r>
              <a:rPr lang="en-GB" sz="3600" b="0" dirty="0"/>
              <a:t> </a:t>
            </a:r>
            <a:r>
              <a:rPr lang="en-GB" sz="3600" b="0" dirty="0" err="1"/>
              <a:t>i</a:t>
            </a:r>
            <a:r>
              <a:rPr lang="en-GB" sz="3600" b="0" dirty="0"/>
              <a:t> </a:t>
            </a:r>
            <a:r>
              <a:rPr lang="en-GB" sz="3600" b="0" dirty="0" err="1"/>
              <a:t>drugih</a:t>
            </a:r>
            <a:r>
              <a:rPr lang="en-GB" sz="3600" b="0" dirty="0"/>
              <a:t> </a:t>
            </a:r>
            <a:r>
              <a:rPr lang="en-GB" sz="3600" b="0" dirty="0" err="1"/>
              <a:t>autorskih</a:t>
            </a:r>
            <a:r>
              <a:rPr lang="en-GB" sz="3600" b="0" dirty="0"/>
              <a:t> </a:t>
            </a:r>
            <a:r>
              <a:rPr lang="en-GB" sz="3600" b="0" dirty="0" err="1"/>
              <a:t>priloga</a:t>
            </a:r>
            <a:r>
              <a:rPr lang="en-GB" sz="3600" b="0" dirty="0"/>
              <a:t> u </a:t>
            </a:r>
            <a:r>
              <a:rPr lang="en-GB" sz="3600" b="0" dirty="0" err="1"/>
              <a:t>dnevnom</a:t>
            </a:r>
            <a:r>
              <a:rPr lang="en-GB" sz="3600" b="0" dirty="0"/>
              <a:t> </a:t>
            </a:r>
            <a:r>
              <a:rPr lang="en-GB" sz="3600" b="0" dirty="0" err="1"/>
              <a:t>i</a:t>
            </a:r>
            <a:r>
              <a:rPr lang="en-GB" sz="3600" b="0" dirty="0"/>
              <a:t> </a:t>
            </a:r>
            <a:r>
              <a:rPr lang="en-GB" sz="3600" b="0" dirty="0" err="1"/>
              <a:t>periodičnom</a:t>
            </a:r>
            <a:r>
              <a:rPr lang="en-GB" sz="3600" b="0" dirty="0"/>
              <a:t> </a:t>
            </a:r>
            <a:r>
              <a:rPr lang="en-GB" sz="3600" b="0" dirty="0" err="1"/>
              <a:t>tisku</a:t>
            </a:r>
            <a:r>
              <a:rPr lang="en-GB" sz="3600" b="0" dirty="0"/>
              <a:t> </a:t>
            </a:r>
            <a:r>
              <a:rPr lang="en-GB" sz="3600" b="0" dirty="0" err="1"/>
              <a:t>ili</a:t>
            </a:r>
            <a:r>
              <a:rPr lang="en-GB" sz="3600" b="0" dirty="0"/>
              <a:t> </a:t>
            </a:r>
            <a:r>
              <a:rPr lang="en-GB" sz="3600" b="0" dirty="0" err="1"/>
              <a:t>publikacijama</a:t>
            </a:r>
            <a:r>
              <a:rPr lang="en-GB" sz="3600" b="0" dirty="0"/>
              <a:t> ne mora </a:t>
            </a:r>
            <a:r>
              <a:rPr lang="en-GB" sz="3600" b="0" dirty="0" err="1"/>
              <a:t>biti</a:t>
            </a:r>
            <a:r>
              <a:rPr lang="en-GB" sz="3600" b="0" dirty="0"/>
              <a:t> </a:t>
            </a:r>
            <a:r>
              <a:rPr lang="en-GB" sz="3600" b="0" dirty="0" err="1"/>
              <a:t>sklopljen</a:t>
            </a:r>
            <a:r>
              <a:rPr lang="en-GB" sz="3600" b="0" dirty="0"/>
              <a:t> u </a:t>
            </a:r>
            <a:r>
              <a:rPr lang="en-GB" sz="3600" b="0" dirty="0" err="1"/>
              <a:t>pisanom</a:t>
            </a:r>
            <a:r>
              <a:rPr lang="en-GB" sz="3600" b="0" dirty="0"/>
              <a:t> </a:t>
            </a:r>
            <a:r>
              <a:rPr lang="en-GB" sz="3600" b="0" dirty="0" err="1"/>
              <a:t>obliku</a:t>
            </a:r>
            <a:r>
              <a:rPr lang="en-GB" sz="3600" b="0" dirty="0"/>
              <a:t> (</a:t>
            </a:r>
            <a:r>
              <a:rPr lang="en-GB" sz="3600" b="0" dirty="0" err="1"/>
              <a:t>mali</a:t>
            </a:r>
            <a:r>
              <a:rPr lang="en-GB" sz="3600" b="0" dirty="0"/>
              <a:t> </a:t>
            </a:r>
            <a:r>
              <a:rPr lang="en-GB" sz="3600" b="0" dirty="0" err="1"/>
              <a:t>nakladnički</a:t>
            </a:r>
            <a:r>
              <a:rPr lang="en-GB" sz="3600" b="0" dirty="0"/>
              <a:t> </a:t>
            </a:r>
            <a:r>
              <a:rPr lang="en-GB" sz="3600" b="0" dirty="0" err="1"/>
              <a:t>ugovor</a:t>
            </a:r>
            <a:r>
              <a:rPr lang="en-GB" sz="3600" b="0" dirty="0"/>
              <a:t>).</a:t>
            </a:r>
          </a:p>
          <a:p>
            <a:pPr>
              <a:lnSpc>
                <a:spcPct val="114000"/>
              </a:lnSpc>
              <a:spcBef>
                <a:spcPts val="600"/>
              </a:spcBef>
              <a:buFont typeface="Wingdings" panose="05000000000000000000" pitchFamily="2" charset="2"/>
              <a:buChar char="§"/>
            </a:pPr>
            <a:endParaRPr lang="en-GB" b="0" dirty="0"/>
          </a:p>
        </p:txBody>
      </p:sp>
      <p:sp>
        <p:nvSpPr>
          <p:cNvPr id="13" name="Text Placeholder 12"/>
          <p:cNvSpPr>
            <a:spLocks noGrp="1"/>
          </p:cNvSpPr>
          <p:nvPr>
            <p:ph type="body" sz="quarter" idx="21"/>
          </p:nvPr>
        </p:nvSpPr>
        <p:spPr/>
        <p:txBody>
          <a:bodyPr/>
          <a:lstStyle/>
          <a:p>
            <a:r>
              <a:rPr lang="en-GB" dirty="0"/>
              <a:t>Mali </a:t>
            </a:r>
            <a:r>
              <a:rPr lang="en-GB" dirty="0" err="1"/>
              <a:t>nakladnički</a:t>
            </a:r>
            <a:r>
              <a:rPr lang="en-GB" dirty="0"/>
              <a:t> </a:t>
            </a:r>
            <a:r>
              <a:rPr lang="en-GB" dirty="0" err="1"/>
              <a:t>ugovor</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867730096"/>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600" b="0" dirty="0" err="1"/>
              <a:t>Čl</a:t>
            </a:r>
            <a:r>
              <a:rPr lang="en-GB" sz="3600" b="0" dirty="0"/>
              <a:t>. 62: </a:t>
            </a:r>
          </a:p>
          <a:p>
            <a:pPr lvl="1">
              <a:lnSpc>
                <a:spcPct val="114000"/>
              </a:lnSpc>
              <a:spcBef>
                <a:spcPts val="600"/>
              </a:spcBef>
              <a:buFont typeface="Wingdings" panose="05000000000000000000" pitchFamily="2" charset="2"/>
              <a:buChar char="§"/>
            </a:pPr>
            <a:r>
              <a:rPr lang="en-GB" sz="3600" b="0" dirty="0"/>
              <a:t>"… </a:t>
            </a:r>
            <a:r>
              <a:rPr lang="en-GB" sz="3600" b="0" dirty="0" err="1"/>
              <a:t>Rukopis</a:t>
            </a:r>
            <a:r>
              <a:rPr lang="en-GB" sz="3600" b="0" dirty="0"/>
              <a:t> </a:t>
            </a:r>
            <a:r>
              <a:rPr lang="en-GB" sz="3600" b="0" dirty="0" err="1"/>
              <a:t>ili</a:t>
            </a:r>
            <a:r>
              <a:rPr lang="en-GB" sz="3600" b="0" dirty="0"/>
              <a:t> </a:t>
            </a:r>
            <a:r>
              <a:rPr lang="en-GB" sz="3600" b="0" dirty="0" err="1"/>
              <a:t>drugi</a:t>
            </a:r>
            <a:r>
              <a:rPr lang="en-GB" sz="3600" b="0" dirty="0"/>
              <a:t> </a:t>
            </a:r>
            <a:r>
              <a:rPr lang="en-GB" sz="3600" b="0" dirty="0" err="1"/>
              <a:t>izvornik</a:t>
            </a:r>
            <a:r>
              <a:rPr lang="en-GB" sz="3600" b="0" dirty="0"/>
              <a:t> </a:t>
            </a:r>
            <a:r>
              <a:rPr lang="en-GB" sz="3600" b="0" dirty="0" err="1"/>
              <a:t>ostaje</a:t>
            </a:r>
            <a:r>
              <a:rPr lang="en-GB" sz="3600" b="0" dirty="0"/>
              <a:t> u </a:t>
            </a:r>
            <a:r>
              <a:rPr lang="en-GB" sz="3600" b="0" dirty="0" err="1"/>
              <a:t>vlasništvu</a:t>
            </a:r>
            <a:r>
              <a:rPr lang="en-GB" sz="3600" b="0" dirty="0"/>
              <a:t> </a:t>
            </a:r>
            <a:r>
              <a:rPr lang="en-GB" sz="3600" b="0" dirty="0" err="1"/>
              <a:t>autora</a:t>
            </a:r>
            <a:r>
              <a:rPr lang="en-GB" sz="3600" b="0" dirty="0"/>
              <a:t> </a:t>
            </a:r>
            <a:r>
              <a:rPr lang="en-GB" sz="3600" b="0" dirty="0" err="1"/>
              <a:t>osim</a:t>
            </a:r>
            <a:r>
              <a:rPr lang="en-GB" sz="3600" b="0" dirty="0"/>
              <a:t> </a:t>
            </a:r>
            <a:r>
              <a:rPr lang="en-GB" sz="3600" b="0" dirty="0" err="1"/>
              <a:t>ako</a:t>
            </a:r>
            <a:r>
              <a:rPr lang="en-GB" sz="3600" b="0" dirty="0"/>
              <a:t> se </a:t>
            </a:r>
            <a:r>
              <a:rPr lang="en-GB" sz="3600" b="0" dirty="0" err="1"/>
              <a:t>na</a:t>
            </a:r>
            <a:r>
              <a:rPr lang="en-GB" sz="3600" b="0" dirty="0"/>
              <a:t> </a:t>
            </a:r>
            <a:r>
              <a:rPr lang="en-GB" sz="3600" b="0" dirty="0" err="1"/>
              <a:t>temelju</a:t>
            </a:r>
            <a:r>
              <a:rPr lang="en-GB" sz="3600" b="0" dirty="0"/>
              <a:t> </a:t>
            </a:r>
            <a:r>
              <a:rPr lang="en-GB" sz="3600" b="0" dirty="0" err="1"/>
              <a:t>ugovora</a:t>
            </a:r>
            <a:r>
              <a:rPr lang="en-GB" sz="3600" b="0" dirty="0"/>
              <a:t> </a:t>
            </a:r>
            <a:r>
              <a:rPr lang="en-GB" sz="3600" b="0" dirty="0" err="1"/>
              <a:t>obveže</a:t>
            </a:r>
            <a:r>
              <a:rPr lang="en-GB" sz="3600" b="0" dirty="0"/>
              <a:t> </a:t>
            </a:r>
            <a:r>
              <a:rPr lang="en-GB" sz="3600" b="0" dirty="0" err="1"/>
              <a:t>predati</a:t>
            </a:r>
            <a:r>
              <a:rPr lang="en-GB" sz="3600" b="0" dirty="0"/>
              <a:t> </a:t>
            </a:r>
            <a:r>
              <a:rPr lang="en-GB" sz="3600" b="0" dirty="0" err="1"/>
              <a:t>ga</a:t>
            </a:r>
            <a:r>
              <a:rPr lang="en-GB" sz="3600" b="0" dirty="0"/>
              <a:t> u </a:t>
            </a:r>
            <a:r>
              <a:rPr lang="en-GB" sz="3600" b="0" dirty="0" err="1"/>
              <a:t>vlasništvo</a:t>
            </a:r>
            <a:r>
              <a:rPr lang="en-GB" sz="3600" b="0" dirty="0"/>
              <a:t> </a:t>
            </a:r>
            <a:r>
              <a:rPr lang="en-GB" sz="3600" b="0" dirty="0" err="1"/>
              <a:t>nakladnika</a:t>
            </a:r>
            <a:r>
              <a:rPr lang="en-GB" sz="3600" b="0" dirty="0"/>
              <a:t>.".</a:t>
            </a:r>
          </a:p>
          <a:p>
            <a:pPr>
              <a:lnSpc>
                <a:spcPct val="114000"/>
              </a:lnSpc>
              <a:spcBef>
                <a:spcPts val="600"/>
              </a:spcBef>
              <a:buFont typeface="Wingdings" panose="05000000000000000000" pitchFamily="2" charset="2"/>
              <a:buChar char="§"/>
            </a:pPr>
            <a:endParaRPr lang="en-GB" sz="3600" b="0" dirty="0"/>
          </a:p>
        </p:txBody>
      </p:sp>
      <p:sp>
        <p:nvSpPr>
          <p:cNvPr id="13" name="Text Placeholder 12"/>
          <p:cNvSpPr>
            <a:spLocks noGrp="1"/>
          </p:cNvSpPr>
          <p:nvPr>
            <p:ph type="body" sz="quarter" idx="21"/>
          </p:nvPr>
        </p:nvSpPr>
        <p:spPr/>
        <p:txBody>
          <a:bodyPr/>
          <a:lstStyle/>
          <a:p>
            <a:r>
              <a:rPr lang="en-GB" dirty="0" err="1"/>
              <a:t>Vlasništvo</a:t>
            </a:r>
            <a:r>
              <a:rPr lang="en-GB" dirty="0"/>
              <a:t> </a:t>
            </a:r>
            <a:r>
              <a:rPr lang="en-GB" dirty="0" err="1"/>
              <a:t>nad</a:t>
            </a:r>
            <a:r>
              <a:rPr lang="en-GB" dirty="0"/>
              <a:t> </a:t>
            </a:r>
            <a:r>
              <a:rPr lang="en-GB" dirty="0" err="1"/>
              <a:t>rukopisom</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498168812"/>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spcBef>
                <a:spcPts val="600"/>
              </a:spcBef>
              <a:buFont typeface="Wingdings" panose="05000000000000000000" pitchFamily="2" charset="2"/>
              <a:buChar char="§"/>
            </a:pPr>
            <a:r>
              <a:rPr lang="en-GB" sz="3600" b="0" dirty="0" err="1"/>
              <a:t>Izdavački</a:t>
            </a:r>
            <a:r>
              <a:rPr lang="en-GB" sz="3600" b="0" dirty="0"/>
              <a:t> </a:t>
            </a:r>
            <a:r>
              <a:rPr lang="en-GB" sz="3600" b="0" dirty="0" err="1"/>
              <a:t>ugovor</a:t>
            </a:r>
            <a:r>
              <a:rPr lang="en-GB" sz="3600" b="0" dirty="0"/>
              <a:t> (</a:t>
            </a:r>
            <a:r>
              <a:rPr lang="en-GB" sz="3600" b="0" dirty="0" err="1"/>
              <a:t>ili</a:t>
            </a:r>
            <a:r>
              <a:rPr lang="en-GB" sz="3600" b="0" dirty="0"/>
              <a:t> </a:t>
            </a:r>
            <a:r>
              <a:rPr lang="en-GB" sz="3600" b="0" dirty="0" err="1"/>
              <a:t>ugovor</a:t>
            </a:r>
            <a:r>
              <a:rPr lang="en-GB" sz="3600" b="0" dirty="0"/>
              <a:t> o ‘</a:t>
            </a:r>
            <a:r>
              <a:rPr lang="en-GB" sz="3600" b="0" dirty="0" err="1"/>
              <a:t>prijenosu</a:t>
            </a:r>
            <a:r>
              <a:rPr lang="en-GB" sz="3600" b="0" dirty="0"/>
              <a:t>’ </a:t>
            </a:r>
            <a:r>
              <a:rPr lang="en-GB" sz="3600" b="0" dirty="0" err="1"/>
              <a:t>autorskih</a:t>
            </a:r>
            <a:r>
              <a:rPr lang="en-GB" sz="3600" b="0" dirty="0"/>
              <a:t> </a:t>
            </a:r>
            <a:r>
              <a:rPr lang="en-GB" sz="3600" b="0" dirty="0" err="1"/>
              <a:t>prava</a:t>
            </a:r>
            <a:r>
              <a:rPr lang="en-GB" sz="3600" b="0" dirty="0"/>
              <a:t>) (</a:t>
            </a:r>
            <a:r>
              <a:rPr lang="en-GB" sz="3600" b="0" dirty="0" err="1"/>
              <a:t>engl.</a:t>
            </a:r>
            <a:r>
              <a:rPr lang="en-GB" sz="3600" b="0" dirty="0"/>
              <a:t> Copyright transfer agreement (CTA), Journal Publishing Agreement etc.)</a:t>
            </a:r>
          </a:p>
          <a:p>
            <a:pPr lvl="1">
              <a:spcBef>
                <a:spcPts val="600"/>
              </a:spcBef>
              <a:buFont typeface="Wingdings" panose="05000000000000000000" pitchFamily="2" charset="2"/>
              <a:buChar char="§"/>
            </a:pPr>
            <a:r>
              <a:rPr lang="en-GB" b="0" dirty="0" err="1"/>
              <a:t>ugovor</a:t>
            </a:r>
            <a:r>
              <a:rPr lang="en-GB" b="0" dirty="0"/>
              <a:t> </a:t>
            </a:r>
            <a:r>
              <a:rPr lang="en-GB" b="0" dirty="0" err="1"/>
              <a:t>koji</a:t>
            </a:r>
            <a:r>
              <a:rPr lang="en-GB" b="0" dirty="0"/>
              <a:t> </a:t>
            </a:r>
            <a:r>
              <a:rPr lang="en-GB" b="0" dirty="0" err="1"/>
              <a:t>autori</a:t>
            </a:r>
            <a:r>
              <a:rPr lang="en-GB" b="0" dirty="0"/>
              <a:t> </a:t>
            </a:r>
            <a:r>
              <a:rPr lang="en-GB" b="0" dirty="0" err="1"/>
              <a:t>sklapaju</a:t>
            </a:r>
            <a:r>
              <a:rPr lang="en-GB" b="0" dirty="0"/>
              <a:t> s </a:t>
            </a:r>
            <a:r>
              <a:rPr lang="en-GB" b="0" dirty="0" err="1"/>
              <a:t>izdavačima</a:t>
            </a:r>
            <a:r>
              <a:rPr lang="en-GB" b="0" dirty="0"/>
              <a:t> </a:t>
            </a:r>
            <a:r>
              <a:rPr lang="en-GB" b="0" dirty="0" err="1"/>
              <a:t>i</a:t>
            </a:r>
            <a:r>
              <a:rPr lang="en-GB" b="0" dirty="0"/>
              <a:t> u </a:t>
            </a:r>
            <a:r>
              <a:rPr lang="en-GB" b="0" dirty="0" err="1"/>
              <a:t>kojima</a:t>
            </a:r>
            <a:r>
              <a:rPr lang="en-GB" b="0" dirty="0"/>
              <a:t> se </a:t>
            </a:r>
            <a:r>
              <a:rPr lang="en-GB" b="0" dirty="0" err="1"/>
              <a:t>definiraju</a:t>
            </a:r>
            <a:r>
              <a:rPr lang="en-GB" b="0" dirty="0"/>
              <a:t> </a:t>
            </a:r>
            <a:r>
              <a:rPr lang="en-GB" b="0" dirty="0" err="1"/>
              <a:t>međusobna</a:t>
            </a:r>
            <a:r>
              <a:rPr lang="en-GB" b="0" dirty="0"/>
              <a:t> </a:t>
            </a:r>
            <a:r>
              <a:rPr lang="en-GB" b="0" dirty="0" err="1"/>
              <a:t>prava</a:t>
            </a:r>
            <a:r>
              <a:rPr lang="en-GB" b="0" dirty="0"/>
              <a:t> </a:t>
            </a:r>
            <a:r>
              <a:rPr lang="en-GB" b="0" dirty="0" err="1"/>
              <a:t>i</a:t>
            </a:r>
            <a:r>
              <a:rPr lang="en-GB" b="0" dirty="0"/>
              <a:t> </a:t>
            </a:r>
            <a:r>
              <a:rPr lang="en-GB" b="0" dirty="0" err="1"/>
              <a:t>obaveze</a:t>
            </a:r>
            <a:endParaRPr lang="en-GB" b="0" dirty="0"/>
          </a:p>
          <a:p>
            <a:pPr lvl="1">
              <a:spcBef>
                <a:spcPts val="600"/>
              </a:spcBef>
              <a:buFont typeface="Wingdings" panose="05000000000000000000" pitchFamily="2" charset="2"/>
              <a:buChar char="§"/>
            </a:pPr>
            <a:r>
              <a:rPr lang="en-GB" b="0" dirty="0" err="1"/>
              <a:t>autori</a:t>
            </a:r>
            <a:r>
              <a:rPr lang="en-GB" b="0" dirty="0"/>
              <a:t> u </a:t>
            </a:r>
            <a:r>
              <a:rPr lang="en-GB" b="0" dirty="0" err="1"/>
              <a:t>pravilu</a:t>
            </a:r>
            <a:r>
              <a:rPr lang="en-GB" b="0" dirty="0"/>
              <a:t> ‘</a:t>
            </a:r>
            <a:r>
              <a:rPr lang="en-GB" b="0" dirty="0" err="1"/>
              <a:t>prenose</a:t>
            </a:r>
            <a:r>
              <a:rPr lang="en-GB" b="0" dirty="0"/>
              <a:t>’ </a:t>
            </a:r>
            <a:r>
              <a:rPr lang="en-GB" b="0" dirty="0" err="1"/>
              <a:t>na</a:t>
            </a:r>
            <a:r>
              <a:rPr lang="en-GB" b="0" dirty="0"/>
              <a:t> </a:t>
            </a:r>
            <a:r>
              <a:rPr lang="en-GB" b="0" dirty="0" err="1"/>
              <a:t>izdavača</a:t>
            </a:r>
            <a:r>
              <a:rPr lang="en-GB" b="0" dirty="0"/>
              <a:t> </a:t>
            </a:r>
            <a:r>
              <a:rPr lang="en-GB" b="0" dirty="0" err="1"/>
              <a:t>znatan</a:t>
            </a:r>
            <a:r>
              <a:rPr lang="en-GB" b="0" dirty="0"/>
              <a:t> </a:t>
            </a:r>
            <a:r>
              <a:rPr lang="en-GB" b="0" dirty="0" err="1"/>
              <a:t>dio</a:t>
            </a:r>
            <a:r>
              <a:rPr lang="en-GB" b="0" dirty="0"/>
              <a:t> </a:t>
            </a:r>
            <a:r>
              <a:rPr lang="en-GB" b="0" dirty="0" err="1"/>
              <a:t>imovinskog</a:t>
            </a:r>
            <a:r>
              <a:rPr lang="en-GB" b="0" dirty="0"/>
              <a:t> </a:t>
            </a:r>
            <a:r>
              <a:rPr lang="en-GB" b="0" dirty="0" err="1"/>
              <a:t>dijela</a:t>
            </a:r>
            <a:r>
              <a:rPr lang="en-GB" b="0" dirty="0"/>
              <a:t> </a:t>
            </a:r>
            <a:r>
              <a:rPr lang="en-GB" b="0" dirty="0" err="1"/>
              <a:t>autorskog</a:t>
            </a:r>
            <a:r>
              <a:rPr lang="en-GB" b="0" dirty="0"/>
              <a:t> </a:t>
            </a:r>
            <a:r>
              <a:rPr lang="en-GB" b="0" dirty="0" err="1"/>
              <a:t>prava</a:t>
            </a:r>
            <a:r>
              <a:rPr lang="en-GB" b="0" dirty="0"/>
              <a:t> (</a:t>
            </a:r>
            <a:r>
              <a:rPr lang="en-GB" b="0" dirty="0" err="1"/>
              <a:t>pravo</a:t>
            </a:r>
            <a:r>
              <a:rPr lang="en-GB" b="0" dirty="0"/>
              <a:t> </a:t>
            </a:r>
            <a:r>
              <a:rPr lang="en-GB" b="0" dirty="0" err="1"/>
              <a:t>reproduciranja</a:t>
            </a:r>
            <a:r>
              <a:rPr lang="en-GB" b="0" dirty="0"/>
              <a:t>, </a:t>
            </a:r>
            <a:r>
              <a:rPr lang="en-GB" b="0" dirty="0" err="1"/>
              <a:t>distribucije</a:t>
            </a:r>
            <a:r>
              <a:rPr lang="en-GB" b="0" dirty="0"/>
              <a:t> </a:t>
            </a:r>
            <a:r>
              <a:rPr lang="en-GB" b="0" dirty="0" err="1"/>
              <a:t>i</a:t>
            </a:r>
            <a:r>
              <a:rPr lang="en-GB" b="0" dirty="0"/>
              <a:t> </a:t>
            </a:r>
            <a:r>
              <a:rPr lang="en-GB" b="0" dirty="0" err="1"/>
              <a:t>priopćavanja</a:t>
            </a:r>
            <a:r>
              <a:rPr lang="en-GB" b="0" dirty="0"/>
              <a:t> </a:t>
            </a:r>
            <a:r>
              <a:rPr lang="en-GB" b="0" dirty="0" err="1"/>
              <a:t>javnosti</a:t>
            </a:r>
            <a:r>
              <a:rPr lang="en-GB" b="0" dirty="0"/>
              <a:t>)</a:t>
            </a:r>
          </a:p>
          <a:p>
            <a:pPr lvl="1">
              <a:spcBef>
                <a:spcPts val="600"/>
              </a:spcBef>
              <a:buFont typeface="Wingdings" panose="05000000000000000000" pitchFamily="2" charset="2"/>
              <a:buChar char="§"/>
            </a:pPr>
            <a:r>
              <a:rPr lang="en-GB" b="0" dirty="0" err="1"/>
              <a:t>većina</a:t>
            </a:r>
            <a:r>
              <a:rPr lang="en-GB" b="0" dirty="0"/>
              <a:t> </a:t>
            </a:r>
            <a:r>
              <a:rPr lang="en-GB" b="0" dirty="0" err="1"/>
              <a:t>izdavača</a:t>
            </a:r>
            <a:r>
              <a:rPr lang="en-GB" b="0" dirty="0"/>
              <a:t> </a:t>
            </a:r>
            <a:r>
              <a:rPr lang="en-GB" b="0" dirty="0" err="1"/>
              <a:t>ima</a:t>
            </a:r>
            <a:r>
              <a:rPr lang="en-GB" b="0" dirty="0"/>
              <a:t> </a:t>
            </a:r>
            <a:r>
              <a:rPr lang="en-GB" b="0" dirty="0" err="1"/>
              <a:t>tako</a:t>
            </a:r>
            <a:r>
              <a:rPr lang="en-GB" b="0" dirty="0"/>
              <a:t> </a:t>
            </a:r>
            <a:r>
              <a:rPr lang="en-GB" b="0" dirty="0" err="1"/>
              <a:t>definirane</a:t>
            </a:r>
            <a:r>
              <a:rPr lang="en-GB" b="0" dirty="0"/>
              <a:t> CTA </a:t>
            </a:r>
            <a:r>
              <a:rPr lang="en-GB" b="0" dirty="0" err="1"/>
              <a:t>koji</a:t>
            </a:r>
            <a:r>
              <a:rPr lang="en-GB" b="0" dirty="0"/>
              <a:t> pod </a:t>
            </a:r>
            <a:r>
              <a:rPr lang="en-GB" b="0" dirty="0" err="1"/>
              <a:t>određenim</a:t>
            </a:r>
            <a:r>
              <a:rPr lang="en-GB" b="0" dirty="0"/>
              <a:t> </a:t>
            </a:r>
            <a:r>
              <a:rPr lang="en-GB" b="0" dirty="0" err="1"/>
              <a:t>uvjetima</a:t>
            </a:r>
            <a:r>
              <a:rPr lang="en-GB" b="0" dirty="0"/>
              <a:t> </a:t>
            </a:r>
            <a:r>
              <a:rPr lang="en-GB" b="0" dirty="0" err="1"/>
              <a:t>omogućuju</a:t>
            </a:r>
            <a:r>
              <a:rPr lang="en-GB" b="0" dirty="0"/>
              <a:t> </a:t>
            </a:r>
            <a:r>
              <a:rPr lang="en-GB" b="0" dirty="0" err="1"/>
              <a:t>autoru</a:t>
            </a:r>
            <a:r>
              <a:rPr lang="en-GB" b="0" dirty="0"/>
              <a:t> </a:t>
            </a:r>
            <a:r>
              <a:rPr lang="en-GB" b="0" dirty="0" err="1"/>
              <a:t>konzumiranje</a:t>
            </a:r>
            <a:r>
              <a:rPr lang="en-GB" b="0" dirty="0"/>
              <a:t> </a:t>
            </a:r>
            <a:r>
              <a:rPr lang="en-GB" b="0" dirty="0" err="1"/>
              <a:t>prava</a:t>
            </a:r>
            <a:r>
              <a:rPr lang="en-GB" b="0" dirty="0"/>
              <a:t> </a:t>
            </a:r>
            <a:r>
              <a:rPr lang="en-GB" b="0" dirty="0" err="1"/>
              <a:t>distribucije</a:t>
            </a:r>
            <a:r>
              <a:rPr lang="en-GB" b="0" dirty="0"/>
              <a:t> </a:t>
            </a:r>
            <a:r>
              <a:rPr lang="en-GB" b="0" dirty="0" err="1"/>
              <a:t>određene</a:t>
            </a:r>
            <a:r>
              <a:rPr lang="en-GB" b="0" dirty="0"/>
              <a:t> </a:t>
            </a:r>
            <a:r>
              <a:rPr lang="en-GB" b="0" dirty="0" err="1"/>
              <a:t>verzije</a:t>
            </a:r>
            <a:r>
              <a:rPr lang="en-GB" b="0" dirty="0"/>
              <a:t> </a:t>
            </a:r>
            <a:r>
              <a:rPr lang="en-GB" b="0" dirty="0" err="1"/>
              <a:t>rada</a:t>
            </a:r>
            <a:endParaRPr lang="en-GB" b="0" dirty="0"/>
          </a:p>
          <a:p>
            <a:pPr lvl="1">
              <a:spcBef>
                <a:spcPts val="600"/>
              </a:spcBef>
              <a:buFont typeface="Wingdings" panose="05000000000000000000" pitchFamily="2" charset="2"/>
              <a:buChar char="§"/>
            </a:pPr>
            <a:r>
              <a:rPr lang="en-GB" b="0" dirty="0"/>
              <a:t>primjer: </a:t>
            </a:r>
            <a:r>
              <a:rPr lang="en-GB" b="0" dirty="0">
                <a:hlinkClick r:id="rId2"/>
              </a:rPr>
              <a:t>Elsevier’s Journal Publishing Agreement</a:t>
            </a:r>
            <a:endParaRPr lang="en-GB" b="0" dirty="0"/>
          </a:p>
          <a:p>
            <a:pPr lvl="1">
              <a:spcBef>
                <a:spcPts val="600"/>
              </a:spcBef>
              <a:buFont typeface="Wingdings" panose="05000000000000000000" pitchFamily="2" charset="2"/>
              <a:buChar char="§"/>
            </a:pPr>
            <a:r>
              <a:rPr lang="en-GB" b="0" dirty="0">
                <a:hlinkClick r:id="rId3"/>
              </a:rPr>
              <a:t>Elsevierova </a:t>
            </a:r>
            <a:r>
              <a:rPr lang="en-GB" b="0" dirty="0" err="1">
                <a:hlinkClick r:id="rId3"/>
              </a:rPr>
              <a:t>politika</a:t>
            </a:r>
            <a:r>
              <a:rPr lang="en-GB" b="0" dirty="0">
                <a:hlinkClick r:id="rId3"/>
              </a:rPr>
              <a:t> </a:t>
            </a:r>
            <a:r>
              <a:rPr lang="en-GB" b="0" dirty="0" err="1">
                <a:hlinkClick r:id="rId3"/>
              </a:rPr>
              <a:t>vezana</a:t>
            </a:r>
            <a:r>
              <a:rPr lang="en-GB" b="0" dirty="0">
                <a:hlinkClick r:id="rId3"/>
              </a:rPr>
              <a:t> </a:t>
            </a:r>
            <a:r>
              <a:rPr lang="en-GB" b="0" dirty="0" err="1">
                <a:hlinkClick r:id="rId3"/>
              </a:rPr>
              <a:t>uz</a:t>
            </a:r>
            <a:r>
              <a:rPr lang="en-GB" b="0" dirty="0">
                <a:hlinkClick r:id="rId3"/>
              </a:rPr>
              <a:t> </a:t>
            </a:r>
            <a:r>
              <a:rPr lang="en-GB" b="0" dirty="0" err="1">
                <a:hlinkClick r:id="rId3"/>
              </a:rPr>
              <a:t>objavljivanje</a:t>
            </a:r>
            <a:r>
              <a:rPr lang="en-GB" b="0" dirty="0">
                <a:hlinkClick r:id="rId3"/>
              </a:rPr>
              <a:t> </a:t>
            </a:r>
            <a:r>
              <a:rPr lang="en-GB" b="0" dirty="0" err="1">
                <a:hlinkClick r:id="rId3"/>
              </a:rPr>
              <a:t>znanstvenih</a:t>
            </a:r>
            <a:r>
              <a:rPr lang="en-GB" b="0" dirty="0">
                <a:hlinkClick r:id="rId3"/>
              </a:rPr>
              <a:t> </a:t>
            </a:r>
            <a:r>
              <a:rPr lang="en-GB" b="0" dirty="0" err="1">
                <a:hlinkClick r:id="rId3"/>
              </a:rPr>
              <a:t>radova</a:t>
            </a:r>
            <a:r>
              <a:rPr lang="en-GB" b="0" dirty="0">
                <a:hlinkClick r:id="rId3"/>
              </a:rPr>
              <a:t> </a:t>
            </a:r>
            <a:r>
              <a:rPr lang="en-GB" b="0" dirty="0" err="1">
                <a:hlinkClick r:id="rId3"/>
              </a:rPr>
              <a:t>i</a:t>
            </a:r>
            <a:r>
              <a:rPr lang="en-GB" b="0" dirty="0">
                <a:hlinkClick r:id="rId3"/>
              </a:rPr>
              <a:t> </a:t>
            </a:r>
            <a:r>
              <a:rPr lang="en-GB" b="0" dirty="0" err="1">
                <a:hlinkClick r:id="rId3"/>
              </a:rPr>
              <a:t>otvoreni</a:t>
            </a:r>
            <a:r>
              <a:rPr lang="en-GB" b="0" dirty="0">
                <a:hlinkClick r:id="rId3"/>
              </a:rPr>
              <a:t> </a:t>
            </a:r>
            <a:r>
              <a:rPr lang="en-GB" b="0" dirty="0" err="1">
                <a:hlinkClick r:id="rId3"/>
              </a:rPr>
              <a:t>pristup</a:t>
            </a:r>
            <a:endParaRPr lang="en-GB" b="0" dirty="0"/>
          </a:p>
          <a:p>
            <a:pPr>
              <a:spcBef>
                <a:spcPts val="600"/>
              </a:spcBef>
              <a:buFont typeface="Wingdings" panose="05000000000000000000" pitchFamily="2" charset="2"/>
              <a:buChar char="§"/>
            </a:pPr>
            <a:endParaRPr lang="en-GB" sz="3600" b="0" dirty="0"/>
          </a:p>
          <a:p>
            <a:pPr>
              <a:spcBef>
                <a:spcPts val="600"/>
              </a:spcBef>
              <a:buFont typeface="Wingdings" panose="05000000000000000000" pitchFamily="2" charset="2"/>
              <a:buChar char="§"/>
            </a:pPr>
            <a:endParaRPr lang="en-GB" sz="3600" b="0" dirty="0"/>
          </a:p>
        </p:txBody>
      </p:sp>
      <p:sp>
        <p:nvSpPr>
          <p:cNvPr id="13" name="Text Placeholder 12"/>
          <p:cNvSpPr>
            <a:spLocks noGrp="1"/>
          </p:cNvSpPr>
          <p:nvPr>
            <p:ph type="body" sz="quarter" idx="21"/>
          </p:nvPr>
        </p:nvSpPr>
        <p:spPr/>
        <p:txBody>
          <a:bodyPr/>
          <a:lstStyle/>
          <a:p>
            <a:r>
              <a:rPr lang="hr-HR" dirty="0" smtClean="0"/>
              <a:t>U znanstvenom izdavaštvu - praksa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836726183"/>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7020">
            <a:off x="8710170" y="1303962"/>
            <a:ext cx="6761596" cy="6654886"/>
          </a:xfrm>
          <a:prstGeom prst="rect">
            <a:avLst/>
          </a:prstGeom>
        </p:spPr>
      </p:pic>
      <p:sp>
        <p:nvSpPr>
          <p:cNvPr id="12" name="Text Placeholder 11"/>
          <p:cNvSpPr>
            <a:spLocks noGrp="1"/>
          </p:cNvSpPr>
          <p:nvPr>
            <p:ph type="body" sz="quarter" idx="11"/>
          </p:nvPr>
        </p:nvSpPr>
        <p:spPr>
          <a:xfrm>
            <a:off x="723900" y="1484025"/>
            <a:ext cx="6080662" cy="6484318"/>
          </a:xfrm>
        </p:spPr>
        <p:txBody>
          <a:bodyPr>
            <a:normAutofit/>
          </a:bodyPr>
          <a:lstStyle/>
          <a:p>
            <a:pPr>
              <a:lnSpc>
                <a:spcPct val="114000"/>
              </a:lnSpc>
              <a:spcBef>
                <a:spcPts val="600"/>
              </a:spcBef>
              <a:buFont typeface="Wingdings" panose="05000000000000000000" pitchFamily="2" charset="2"/>
              <a:buChar char="§"/>
            </a:pPr>
            <a:r>
              <a:rPr lang="en-GB" sz="3200" b="0" dirty="0" err="1" smtClean="0"/>
              <a:t>engl</a:t>
            </a:r>
            <a:r>
              <a:rPr lang="en-GB" sz="3200" b="0" dirty="0" err="1"/>
              <a:t>.</a:t>
            </a:r>
            <a:r>
              <a:rPr lang="en-GB" sz="3200" b="0" dirty="0"/>
              <a:t> </a:t>
            </a:r>
            <a:r>
              <a:rPr lang="en-GB" sz="3200" b="0" i="1" dirty="0"/>
              <a:t>preprint</a:t>
            </a:r>
            <a:r>
              <a:rPr lang="en-GB" sz="3200" b="0" dirty="0"/>
              <a:t>; </a:t>
            </a:r>
            <a:r>
              <a:rPr lang="en-GB" sz="3200" b="0" i="1" dirty="0"/>
              <a:t>submitted manuscript</a:t>
            </a:r>
          </a:p>
          <a:p>
            <a:pPr>
              <a:lnSpc>
                <a:spcPct val="114000"/>
              </a:lnSpc>
              <a:spcBef>
                <a:spcPts val="600"/>
              </a:spcBef>
              <a:buFont typeface="Wingdings" panose="05000000000000000000" pitchFamily="2" charset="2"/>
              <a:buChar char="§"/>
            </a:pPr>
            <a:r>
              <a:rPr lang="en-GB" sz="3200" b="0" dirty="0" err="1"/>
              <a:t>verzija</a:t>
            </a:r>
            <a:r>
              <a:rPr lang="en-GB" sz="3200" b="0" dirty="0"/>
              <a:t> </a:t>
            </a:r>
            <a:r>
              <a:rPr lang="en-GB" sz="3200" b="0" dirty="0" err="1"/>
              <a:t>rukopisa</a:t>
            </a:r>
            <a:r>
              <a:rPr lang="en-GB" sz="3200" b="0" dirty="0"/>
              <a:t> </a:t>
            </a:r>
            <a:r>
              <a:rPr lang="en-GB" sz="3200" b="0" dirty="0" err="1"/>
              <a:t>koja</a:t>
            </a:r>
            <a:r>
              <a:rPr lang="en-GB" sz="3200" b="0" dirty="0"/>
              <a:t> je </a:t>
            </a:r>
            <a:r>
              <a:rPr lang="en-GB" sz="3200" b="0" dirty="0" err="1"/>
              <a:t>inicijalno</a:t>
            </a:r>
            <a:r>
              <a:rPr lang="en-GB" sz="3200" b="0" dirty="0"/>
              <a:t> </a:t>
            </a:r>
            <a:r>
              <a:rPr lang="en-GB" sz="3200" b="0" dirty="0" err="1"/>
              <a:t>poslana</a:t>
            </a:r>
            <a:r>
              <a:rPr lang="en-GB" sz="3200" b="0" dirty="0"/>
              <a:t> </a:t>
            </a:r>
            <a:r>
              <a:rPr lang="hr-HR" sz="3200" b="0" dirty="0" smtClean="0"/>
              <a:t>izdavaču na razmatranje za objavljivanje</a:t>
            </a:r>
            <a:endParaRPr lang="en-GB" sz="3200" b="0" dirty="0"/>
          </a:p>
          <a:p>
            <a:pPr>
              <a:lnSpc>
                <a:spcPct val="114000"/>
              </a:lnSpc>
              <a:spcBef>
                <a:spcPts val="600"/>
              </a:spcBef>
              <a:buFont typeface="Wingdings" panose="05000000000000000000" pitchFamily="2" charset="2"/>
              <a:buChar char="§"/>
            </a:pPr>
            <a:r>
              <a:rPr lang="en-GB" sz="3200" b="0" dirty="0" err="1"/>
              <a:t>sadržajno</a:t>
            </a:r>
            <a:r>
              <a:rPr lang="en-GB" sz="3200" b="0" dirty="0"/>
              <a:t> se </a:t>
            </a:r>
            <a:r>
              <a:rPr lang="hr-HR" sz="3200" b="0" dirty="0" smtClean="0"/>
              <a:t>potencijalno </a:t>
            </a:r>
            <a:r>
              <a:rPr lang="en-GB" sz="3200" b="0" dirty="0" err="1" smtClean="0"/>
              <a:t>razlikuje</a:t>
            </a:r>
            <a:r>
              <a:rPr lang="en-GB" sz="3200" b="0" dirty="0" smtClean="0"/>
              <a:t> </a:t>
            </a:r>
            <a:r>
              <a:rPr lang="en-GB" sz="3200" b="0" dirty="0"/>
              <a:t>od </a:t>
            </a:r>
            <a:r>
              <a:rPr lang="en-GB" sz="3200" b="0" dirty="0" err="1"/>
              <a:t>rukopisa</a:t>
            </a:r>
            <a:r>
              <a:rPr lang="en-GB" sz="3200" b="0" dirty="0"/>
              <a:t> </a:t>
            </a:r>
            <a:r>
              <a:rPr lang="en-GB" sz="3200" b="0" dirty="0" err="1"/>
              <a:t>prihvaćenog</a:t>
            </a:r>
            <a:r>
              <a:rPr lang="en-GB" sz="3200" b="0" dirty="0"/>
              <a:t> </a:t>
            </a:r>
            <a:r>
              <a:rPr lang="en-GB" sz="3200" b="0" dirty="0" err="1"/>
              <a:t>za</a:t>
            </a:r>
            <a:r>
              <a:rPr lang="en-GB" sz="3200" b="0" dirty="0"/>
              <a:t> </a:t>
            </a:r>
            <a:r>
              <a:rPr lang="en-GB" sz="3200" b="0" dirty="0" err="1"/>
              <a:t>objavljivanje</a:t>
            </a:r>
            <a:r>
              <a:rPr lang="en-GB" sz="3200" b="0" dirty="0"/>
              <a:t> </a:t>
            </a:r>
            <a:r>
              <a:rPr lang="en-GB" sz="3200" b="0" dirty="0" err="1"/>
              <a:t>i</a:t>
            </a:r>
            <a:r>
              <a:rPr lang="en-GB" sz="3200" b="0" dirty="0"/>
              <a:t>/</a:t>
            </a:r>
            <a:r>
              <a:rPr lang="en-GB" sz="3200" b="0" dirty="0" err="1"/>
              <a:t>ili</a:t>
            </a:r>
            <a:r>
              <a:rPr lang="en-GB" sz="3200" b="0" dirty="0"/>
              <a:t> </a:t>
            </a:r>
            <a:r>
              <a:rPr lang="en-GB" sz="3200" b="0" dirty="0" err="1"/>
              <a:t>objavljenog</a:t>
            </a:r>
            <a:r>
              <a:rPr lang="en-GB" sz="3200" b="0" dirty="0"/>
              <a:t> PDF-a </a:t>
            </a:r>
            <a:r>
              <a:rPr lang="en-GB" sz="3200" b="0" dirty="0" err="1"/>
              <a:t>rada</a:t>
            </a:r>
            <a:r>
              <a:rPr lang="en-GB" sz="3200" b="0" dirty="0"/>
              <a:t> </a:t>
            </a:r>
            <a:r>
              <a:rPr lang="en-GB" sz="3200" b="0" dirty="0" err="1"/>
              <a:t>jer</a:t>
            </a:r>
            <a:r>
              <a:rPr lang="en-GB" sz="3200" b="0" dirty="0"/>
              <a:t> u </a:t>
            </a:r>
            <a:r>
              <a:rPr lang="en-GB" sz="3200" b="0" dirty="0" err="1"/>
              <a:t>nju</a:t>
            </a:r>
            <a:r>
              <a:rPr lang="en-GB" sz="3200" b="0" dirty="0"/>
              <a:t> </a:t>
            </a:r>
            <a:r>
              <a:rPr lang="en-GB" sz="3200" b="0" dirty="0" err="1"/>
              <a:t>nisu</a:t>
            </a:r>
            <a:r>
              <a:rPr lang="en-GB" sz="3200" b="0" dirty="0"/>
              <a:t> </a:t>
            </a:r>
            <a:r>
              <a:rPr lang="en-GB" sz="3200" b="0" dirty="0" err="1"/>
              <a:t>ugrađene</a:t>
            </a:r>
            <a:r>
              <a:rPr lang="en-GB" sz="3200" b="0" dirty="0"/>
              <a:t> </a:t>
            </a:r>
            <a:r>
              <a:rPr lang="en-GB" sz="3200" b="0" dirty="0" err="1"/>
              <a:t>izmjene</a:t>
            </a:r>
            <a:r>
              <a:rPr lang="en-GB" sz="3200" b="0" dirty="0"/>
              <a:t> </a:t>
            </a:r>
            <a:r>
              <a:rPr lang="en-GB" sz="3200" b="0" dirty="0" err="1"/>
              <a:t>koje</a:t>
            </a:r>
            <a:r>
              <a:rPr lang="en-GB" sz="3200" b="0" dirty="0"/>
              <a:t> </a:t>
            </a:r>
            <a:r>
              <a:rPr lang="en-GB" sz="3200" b="0" dirty="0" err="1"/>
              <a:t>su</a:t>
            </a:r>
            <a:r>
              <a:rPr lang="en-GB" sz="3200" b="0" dirty="0"/>
              <a:t> </a:t>
            </a:r>
            <a:r>
              <a:rPr lang="en-GB" sz="3200" b="0" dirty="0" err="1"/>
              <a:t>recenzenti</a:t>
            </a:r>
            <a:r>
              <a:rPr lang="en-GB" sz="3200" b="0" dirty="0"/>
              <a:t> </a:t>
            </a:r>
            <a:r>
              <a:rPr lang="en-GB" sz="3200" b="0" dirty="0" err="1"/>
              <a:t>tražili</a:t>
            </a:r>
            <a:r>
              <a:rPr lang="en-GB" sz="3200" b="0" dirty="0"/>
              <a:t> od </a:t>
            </a:r>
            <a:r>
              <a:rPr lang="en-GB" sz="3200" b="0" dirty="0" err="1"/>
              <a:t>autora</a:t>
            </a:r>
            <a:r>
              <a:rPr lang="en-GB" sz="3200" b="0" dirty="0"/>
              <a:t> </a:t>
            </a:r>
            <a:r>
              <a:rPr lang="en-GB" sz="3200" b="0" dirty="0" err="1"/>
              <a:t>tijekom</a:t>
            </a:r>
            <a:r>
              <a:rPr lang="en-GB" sz="3200" b="0" dirty="0"/>
              <a:t> </a:t>
            </a:r>
            <a:r>
              <a:rPr lang="en-GB" sz="3200" b="0" dirty="0" err="1"/>
              <a:t>recenzijskog</a:t>
            </a:r>
            <a:r>
              <a:rPr lang="en-GB" sz="3200" b="0" dirty="0"/>
              <a:t> </a:t>
            </a:r>
            <a:r>
              <a:rPr lang="en-GB" sz="3200" b="0" dirty="0" err="1"/>
              <a:t>postupka</a:t>
            </a:r>
            <a:endParaRPr lang="en-GB" sz="3200" b="0" dirty="0"/>
          </a:p>
          <a:p>
            <a:pPr lvl="1">
              <a:lnSpc>
                <a:spcPct val="114000"/>
              </a:lnSpc>
              <a:spcBef>
                <a:spcPts val="600"/>
              </a:spcBef>
              <a:buFont typeface="Wingdings" panose="05000000000000000000" pitchFamily="2" charset="2"/>
              <a:buChar char="§"/>
            </a:pPr>
            <a:endParaRPr lang="en-GB" sz="2800" b="0" dirty="0"/>
          </a:p>
          <a:p>
            <a:pPr>
              <a:lnSpc>
                <a:spcPct val="114000"/>
              </a:lnSpc>
              <a:spcBef>
                <a:spcPts val="600"/>
              </a:spcBef>
              <a:buFont typeface="Wingdings" panose="05000000000000000000" pitchFamily="2" charset="2"/>
              <a:buChar char="§"/>
            </a:pPr>
            <a:endParaRPr lang="en-GB" sz="3400" b="0" dirty="0"/>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hr-HR" dirty="0" smtClean="0"/>
              <a:t>Verzije rada – </a:t>
            </a:r>
            <a:r>
              <a:rPr lang="hr-HR" dirty="0" err="1" smtClean="0"/>
              <a:t>predrecenzijska</a:t>
            </a:r>
            <a:r>
              <a:rPr lang="hr-HR" dirty="0" smtClean="0"/>
              <a:t> verzija rukopisa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020033609"/>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19784">
            <a:off x="8321957" y="1548926"/>
            <a:ext cx="6700671" cy="6663528"/>
          </a:xfrm>
          <a:prstGeom prst="rect">
            <a:avLst/>
          </a:prstGeom>
        </p:spPr>
      </p:pic>
      <p:sp>
        <p:nvSpPr>
          <p:cNvPr id="12" name="Text Placeholder 11"/>
          <p:cNvSpPr>
            <a:spLocks noGrp="1"/>
          </p:cNvSpPr>
          <p:nvPr>
            <p:ph type="body" sz="quarter" idx="11"/>
          </p:nvPr>
        </p:nvSpPr>
        <p:spPr>
          <a:xfrm>
            <a:off x="723899" y="1484025"/>
            <a:ext cx="5878781" cy="6484318"/>
          </a:xfrm>
        </p:spPr>
        <p:txBody>
          <a:bodyPr>
            <a:normAutofit fontScale="92500" lnSpcReduction="10000"/>
          </a:bodyPr>
          <a:lstStyle/>
          <a:p>
            <a:pPr>
              <a:lnSpc>
                <a:spcPct val="114000"/>
              </a:lnSpc>
              <a:spcBef>
                <a:spcPts val="600"/>
              </a:spcBef>
              <a:buFont typeface="Wingdings" panose="05000000000000000000" pitchFamily="2" charset="2"/>
              <a:buChar char="§"/>
            </a:pPr>
            <a:r>
              <a:rPr lang="en-GB" sz="3200" b="0" dirty="0" err="1" smtClean="0"/>
              <a:t>engl</a:t>
            </a:r>
            <a:r>
              <a:rPr lang="en-GB" sz="3200" b="0" dirty="0" err="1"/>
              <a:t>.</a:t>
            </a:r>
            <a:r>
              <a:rPr lang="en-GB" sz="3200" b="0" dirty="0"/>
              <a:t> </a:t>
            </a:r>
            <a:r>
              <a:rPr lang="en-GB" sz="3200" b="0" i="1" dirty="0" err="1"/>
              <a:t>postprint</a:t>
            </a:r>
            <a:r>
              <a:rPr lang="en-GB" sz="3200" b="0" dirty="0"/>
              <a:t>; </a:t>
            </a:r>
            <a:r>
              <a:rPr lang="hr-HR" sz="3200" b="0" dirty="0" err="1" smtClean="0"/>
              <a:t>author</a:t>
            </a:r>
            <a:r>
              <a:rPr lang="hr-HR" sz="3200" b="0" dirty="0" smtClean="0"/>
              <a:t> </a:t>
            </a:r>
            <a:r>
              <a:rPr lang="en-GB" sz="3200" b="0" i="1" dirty="0" smtClean="0"/>
              <a:t>accepted manuscript</a:t>
            </a:r>
            <a:r>
              <a:rPr lang="hr-HR" sz="3200" b="0" i="1" dirty="0" smtClean="0"/>
              <a:t> (AAM)</a:t>
            </a:r>
            <a:endParaRPr lang="en-GB" sz="3200" b="0" i="1" dirty="0"/>
          </a:p>
          <a:p>
            <a:pPr>
              <a:lnSpc>
                <a:spcPct val="114000"/>
              </a:lnSpc>
              <a:spcBef>
                <a:spcPts val="600"/>
              </a:spcBef>
              <a:buFont typeface="Wingdings" panose="05000000000000000000" pitchFamily="2" charset="2"/>
              <a:buChar char="§"/>
            </a:pPr>
            <a:r>
              <a:rPr lang="en-GB" sz="3200" b="0" dirty="0" err="1"/>
              <a:t>verzija</a:t>
            </a:r>
            <a:r>
              <a:rPr lang="en-GB" sz="3200" b="0" dirty="0"/>
              <a:t> </a:t>
            </a:r>
            <a:r>
              <a:rPr lang="en-GB" sz="3200" b="0" dirty="0" err="1"/>
              <a:t>rukopisa</a:t>
            </a:r>
            <a:r>
              <a:rPr lang="en-GB" sz="3200" b="0" dirty="0"/>
              <a:t> </a:t>
            </a:r>
            <a:r>
              <a:rPr lang="en-GB" sz="3200" b="0" dirty="0" err="1"/>
              <a:t>koja</a:t>
            </a:r>
            <a:r>
              <a:rPr lang="en-GB" sz="3200" b="0" dirty="0"/>
              <a:t> je </a:t>
            </a:r>
            <a:r>
              <a:rPr lang="en-GB" sz="3200" b="0" dirty="0" err="1"/>
              <a:t>prošla</a:t>
            </a:r>
            <a:r>
              <a:rPr lang="en-GB" sz="3200" b="0" dirty="0"/>
              <a:t> </a:t>
            </a:r>
            <a:r>
              <a:rPr lang="en-GB" sz="3200" b="0" dirty="0" err="1"/>
              <a:t>recenzijski</a:t>
            </a:r>
            <a:r>
              <a:rPr lang="en-GB" sz="3200" b="0" dirty="0"/>
              <a:t> </a:t>
            </a:r>
            <a:r>
              <a:rPr lang="en-GB" sz="3200" b="0" dirty="0" err="1"/>
              <a:t>postupak</a:t>
            </a:r>
            <a:r>
              <a:rPr lang="en-GB" sz="3200" b="0" dirty="0"/>
              <a:t> </a:t>
            </a:r>
            <a:r>
              <a:rPr lang="en-GB" sz="3200" b="0" dirty="0" err="1"/>
              <a:t>te</a:t>
            </a:r>
            <a:r>
              <a:rPr lang="en-GB" sz="3200" b="0" dirty="0"/>
              <a:t> je </a:t>
            </a:r>
            <a:r>
              <a:rPr lang="en-GB" sz="3200" b="0" dirty="0" err="1"/>
              <a:t>prihvaćena</a:t>
            </a:r>
            <a:r>
              <a:rPr lang="en-GB" sz="3200" b="0" dirty="0"/>
              <a:t> </a:t>
            </a:r>
            <a:r>
              <a:rPr lang="en-GB" sz="3200" b="0" dirty="0" err="1"/>
              <a:t>za</a:t>
            </a:r>
            <a:r>
              <a:rPr lang="en-GB" sz="3200" b="0" dirty="0"/>
              <a:t> </a:t>
            </a:r>
            <a:r>
              <a:rPr lang="en-GB" sz="3200" b="0" dirty="0" err="1"/>
              <a:t>objavljivanje</a:t>
            </a:r>
            <a:endParaRPr lang="en-GB" sz="3200" b="0" dirty="0"/>
          </a:p>
          <a:p>
            <a:pPr>
              <a:lnSpc>
                <a:spcPct val="114000"/>
              </a:lnSpc>
              <a:spcBef>
                <a:spcPts val="600"/>
              </a:spcBef>
              <a:buFont typeface="Wingdings" panose="05000000000000000000" pitchFamily="2" charset="2"/>
              <a:buChar char="§"/>
            </a:pPr>
            <a:r>
              <a:rPr lang="en-GB" sz="3200" b="0" dirty="0" err="1"/>
              <a:t>sadržajno</a:t>
            </a:r>
            <a:r>
              <a:rPr lang="en-GB" sz="3200" b="0" dirty="0"/>
              <a:t> je </a:t>
            </a:r>
            <a:r>
              <a:rPr lang="en-GB" sz="3200" b="0" dirty="0" err="1"/>
              <a:t>identičan</a:t>
            </a:r>
            <a:r>
              <a:rPr lang="en-GB" sz="3200" b="0" dirty="0"/>
              <a:t> </a:t>
            </a:r>
            <a:r>
              <a:rPr lang="en-GB" sz="3200" b="0" dirty="0" err="1"/>
              <a:t>objavljenom</a:t>
            </a:r>
            <a:r>
              <a:rPr lang="en-GB" sz="3200" b="0" dirty="0"/>
              <a:t> PDF-u </a:t>
            </a:r>
            <a:r>
              <a:rPr lang="en-GB" sz="3200" b="0" dirty="0" err="1"/>
              <a:t>rada</a:t>
            </a:r>
            <a:r>
              <a:rPr lang="en-GB" sz="3200" b="0" dirty="0"/>
              <a:t>, a od </a:t>
            </a:r>
            <a:r>
              <a:rPr lang="en-GB" sz="3200" b="0" dirty="0" err="1"/>
              <a:t>njega</a:t>
            </a:r>
            <a:r>
              <a:rPr lang="en-GB" sz="3200" b="0" dirty="0"/>
              <a:t> se </a:t>
            </a:r>
            <a:r>
              <a:rPr lang="en-GB" sz="3200" b="0" dirty="0" err="1"/>
              <a:t>razlikuje</a:t>
            </a:r>
            <a:r>
              <a:rPr lang="en-GB" sz="3200" b="0" dirty="0"/>
              <a:t> </a:t>
            </a:r>
            <a:r>
              <a:rPr lang="en-GB" sz="3200" b="0" dirty="0" err="1"/>
              <a:t>jedino</a:t>
            </a:r>
            <a:r>
              <a:rPr lang="en-GB" sz="3200" b="0" dirty="0"/>
              <a:t> </a:t>
            </a:r>
            <a:r>
              <a:rPr lang="en-GB" sz="3200" b="0" dirty="0" err="1"/>
              <a:t>grafički</a:t>
            </a:r>
            <a:r>
              <a:rPr lang="en-GB" sz="3200" b="0" dirty="0"/>
              <a:t> (</a:t>
            </a:r>
            <a:r>
              <a:rPr lang="en-GB" sz="3200" b="0" dirty="0" err="1"/>
              <a:t>prijelom</a:t>
            </a:r>
            <a:r>
              <a:rPr lang="en-GB" sz="3200" b="0" dirty="0"/>
              <a:t> </a:t>
            </a:r>
            <a:r>
              <a:rPr lang="en-GB" sz="3200" b="0" dirty="0" err="1"/>
              <a:t>rukopisa</a:t>
            </a:r>
            <a:r>
              <a:rPr lang="en-GB" sz="3200" b="0" dirty="0"/>
              <a:t> </a:t>
            </a:r>
            <a:r>
              <a:rPr lang="en-GB" sz="3200" b="0" dirty="0" err="1"/>
              <a:t>prihvaćenog</a:t>
            </a:r>
            <a:r>
              <a:rPr lang="en-GB" sz="3200" b="0" dirty="0"/>
              <a:t> </a:t>
            </a:r>
            <a:r>
              <a:rPr lang="en-GB" sz="3200" b="0" dirty="0" err="1"/>
              <a:t>za</a:t>
            </a:r>
            <a:r>
              <a:rPr lang="en-GB" sz="3200" b="0" dirty="0"/>
              <a:t> </a:t>
            </a:r>
            <a:r>
              <a:rPr lang="en-GB" sz="3200" b="0" dirty="0" err="1"/>
              <a:t>objavljivanje</a:t>
            </a:r>
            <a:r>
              <a:rPr lang="en-GB" sz="3200" b="0" dirty="0"/>
              <a:t> </a:t>
            </a:r>
            <a:r>
              <a:rPr lang="en-GB" sz="3200" b="0" dirty="0" err="1"/>
              <a:t>radi</a:t>
            </a:r>
            <a:r>
              <a:rPr lang="en-GB" sz="3200" b="0" dirty="0"/>
              <a:t> </a:t>
            </a:r>
            <a:r>
              <a:rPr lang="en-GB" sz="3200" b="0" dirty="0" err="1"/>
              <a:t>sam</a:t>
            </a:r>
            <a:r>
              <a:rPr lang="en-GB" sz="3200" b="0" dirty="0"/>
              <a:t> </a:t>
            </a:r>
            <a:r>
              <a:rPr lang="en-GB" sz="3200" b="0" dirty="0" err="1"/>
              <a:t>autor</a:t>
            </a:r>
            <a:r>
              <a:rPr lang="en-GB" sz="3200" b="0" dirty="0"/>
              <a:t>, </a:t>
            </a:r>
            <a:r>
              <a:rPr lang="en-GB" sz="3200" b="0" dirty="0" err="1"/>
              <a:t>dok</a:t>
            </a:r>
            <a:r>
              <a:rPr lang="en-GB" sz="3200" b="0" dirty="0"/>
              <a:t> </a:t>
            </a:r>
            <a:r>
              <a:rPr lang="en-GB" sz="3200" b="0" dirty="0" err="1"/>
              <a:t>prijelom</a:t>
            </a:r>
            <a:r>
              <a:rPr lang="en-GB" sz="3200" b="0" dirty="0"/>
              <a:t> </a:t>
            </a:r>
            <a:r>
              <a:rPr lang="en-GB" sz="3200" b="0" dirty="0" err="1"/>
              <a:t>objavljenog</a:t>
            </a:r>
            <a:r>
              <a:rPr lang="en-GB" sz="3200" b="0" dirty="0"/>
              <a:t> PDF-a </a:t>
            </a:r>
            <a:r>
              <a:rPr lang="en-GB" sz="3200" b="0" dirty="0" err="1"/>
              <a:t>rada</a:t>
            </a:r>
            <a:r>
              <a:rPr lang="en-GB" sz="3200" b="0" dirty="0"/>
              <a:t> </a:t>
            </a:r>
            <a:r>
              <a:rPr lang="en-GB" sz="3200" b="0" dirty="0" err="1"/>
              <a:t>radi</a:t>
            </a:r>
            <a:r>
              <a:rPr lang="en-GB" sz="3200" b="0" dirty="0"/>
              <a:t> </a:t>
            </a:r>
            <a:r>
              <a:rPr lang="en-GB" sz="3200" b="0" dirty="0" err="1"/>
              <a:t>izdavač</a:t>
            </a:r>
            <a:r>
              <a:rPr lang="en-GB" sz="3200" b="0" dirty="0"/>
              <a:t>)</a:t>
            </a:r>
          </a:p>
          <a:p>
            <a:pPr>
              <a:lnSpc>
                <a:spcPct val="114000"/>
              </a:lnSpc>
              <a:spcBef>
                <a:spcPts val="600"/>
              </a:spcBef>
              <a:buFont typeface="Wingdings" panose="05000000000000000000" pitchFamily="2" charset="2"/>
              <a:buChar char="§"/>
            </a:pPr>
            <a:r>
              <a:rPr lang="en-GB" sz="3200" b="0" dirty="0">
                <a:hlinkClick r:id="rId3"/>
              </a:rPr>
              <a:t>primjer 1</a:t>
            </a:r>
            <a:r>
              <a:rPr lang="en-GB" sz="3200" b="0" dirty="0"/>
              <a:t>; </a:t>
            </a:r>
            <a:r>
              <a:rPr lang="en-GB" sz="3200" b="0" dirty="0">
                <a:hlinkClick r:id="rId4"/>
              </a:rPr>
              <a:t>primjer 2</a:t>
            </a:r>
            <a:r>
              <a:rPr lang="en-GB" sz="3200" b="0" dirty="0"/>
              <a:t>; </a:t>
            </a:r>
            <a:r>
              <a:rPr lang="en-GB" sz="3200" b="0" dirty="0">
                <a:hlinkClick r:id="rId5"/>
              </a:rPr>
              <a:t>primjer 3</a:t>
            </a:r>
            <a:endParaRPr lang="en-GB" sz="3200" b="0" dirty="0"/>
          </a:p>
          <a:p>
            <a:pPr>
              <a:lnSpc>
                <a:spcPct val="114000"/>
              </a:lnSpc>
              <a:spcBef>
                <a:spcPts val="600"/>
              </a:spcBef>
              <a:buFont typeface="Wingdings" panose="05000000000000000000" pitchFamily="2" charset="2"/>
              <a:buChar char="§"/>
            </a:pPr>
            <a:endParaRPr lang="en-GB" sz="2800" b="0" dirty="0"/>
          </a:p>
        </p:txBody>
      </p:sp>
      <p:sp>
        <p:nvSpPr>
          <p:cNvPr id="13" name="Text Placeholder 12"/>
          <p:cNvSpPr>
            <a:spLocks noGrp="1"/>
          </p:cNvSpPr>
          <p:nvPr>
            <p:ph type="body" sz="quarter" idx="21"/>
          </p:nvPr>
        </p:nvSpPr>
        <p:spPr/>
        <p:txBody>
          <a:bodyPr>
            <a:normAutofit fontScale="85000" lnSpcReduction="10000"/>
          </a:bodyPr>
          <a:lstStyle/>
          <a:p>
            <a:r>
              <a:rPr lang="hr-HR" dirty="0"/>
              <a:t>Verzije rada </a:t>
            </a:r>
            <a:r>
              <a:rPr lang="hr-HR" dirty="0" smtClean="0"/>
              <a:t>– verzija rukopisa prihvaćena za objavljivanje</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923590795"/>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9646">
            <a:off x="9122645" y="1367165"/>
            <a:ext cx="6222351" cy="6927261"/>
          </a:xfrm>
          <a:prstGeom prst="rect">
            <a:avLst/>
          </a:prstGeom>
        </p:spPr>
      </p:pic>
      <p:sp>
        <p:nvSpPr>
          <p:cNvPr id="12" name="Text Placeholder 11"/>
          <p:cNvSpPr>
            <a:spLocks noGrp="1"/>
          </p:cNvSpPr>
          <p:nvPr>
            <p:ph type="body" sz="quarter" idx="11"/>
          </p:nvPr>
        </p:nvSpPr>
        <p:spPr>
          <a:xfrm>
            <a:off x="723899" y="1484025"/>
            <a:ext cx="6715991" cy="6484318"/>
          </a:xfrm>
        </p:spPr>
        <p:txBody>
          <a:bodyPr>
            <a:normAutofit fontScale="85000" lnSpcReduction="20000"/>
          </a:bodyPr>
          <a:lstStyle/>
          <a:p>
            <a:pPr>
              <a:lnSpc>
                <a:spcPct val="114000"/>
              </a:lnSpc>
              <a:spcBef>
                <a:spcPts val="600"/>
              </a:spcBef>
              <a:buFont typeface="Wingdings" panose="05000000000000000000" pitchFamily="2" charset="2"/>
              <a:buChar char="§"/>
            </a:pPr>
            <a:r>
              <a:rPr lang="hr-HR" sz="3400" b="0" dirty="0" smtClean="0"/>
              <a:t>tzv. izdavačeva verzija rada, izdavačev PDF</a:t>
            </a:r>
          </a:p>
          <a:p>
            <a:pPr>
              <a:lnSpc>
                <a:spcPct val="114000"/>
              </a:lnSpc>
              <a:spcBef>
                <a:spcPts val="600"/>
              </a:spcBef>
              <a:buFont typeface="Wingdings" panose="05000000000000000000" pitchFamily="2" charset="2"/>
              <a:buChar char="§"/>
            </a:pPr>
            <a:r>
              <a:rPr lang="hr-HR" sz="3400" b="0" dirty="0" smtClean="0"/>
              <a:t>engl. </a:t>
            </a:r>
            <a:r>
              <a:rPr lang="hr-HR" sz="3400" b="0" i="1" dirty="0" err="1" smtClean="0"/>
              <a:t>version</a:t>
            </a:r>
            <a:r>
              <a:rPr lang="hr-HR" sz="3400" b="0" i="1" dirty="0" smtClean="0"/>
              <a:t> </a:t>
            </a:r>
            <a:r>
              <a:rPr lang="hr-HR" sz="3400" b="0" i="1" dirty="0" err="1" smtClean="0"/>
              <a:t>of</a:t>
            </a:r>
            <a:r>
              <a:rPr lang="hr-HR" sz="3400" b="0" i="1" dirty="0" smtClean="0"/>
              <a:t> </a:t>
            </a:r>
            <a:r>
              <a:rPr lang="hr-HR" sz="3400" b="0" i="1" dirty="0" err="1" smtClean="0"/>
              <a:t>record</a:t>
            </a:r>
            <a:r>
              <a:rPr lang="hr-HR" sz="3400" b="0" dirty="0" smtClean="0"/>
              <a:t>, </a:t>
            </a:r>
            <a:r>
              <a:rPr lang="hr-HR" sz="3400" b="0" i="1" dirty="0" err="1" smtClean="0"/>
              <a:t>published</a:t>
            </a:r>
            <a:r>
              <a:rPr lang="hr-HR" sz="3400" b="0" i="1" dirty="0" smtClean="0"/>
              <a:t> PDF </a:t>
            </a:r>
            <a:r>
              <a:rPr lang="hr-HR" sz="3400" b="0" dirty="0" err="1" smtClean="0"/>
              <a:t>etc</a:t>
            </a:r>
            <a:r>
              <a:rPr lang="hr-HR" sz="3400" b="0" dirty="0" smtClean="0"/>
              <a:t>.</a:t>
            </a:r>
          </a:p>
          <a:p>
            <a:pPr>
              <a:lnSpc>
                <a:spcPct val="114000"/>
              </a:lnSpc>
              <a:spcBef>
                <a:spcPts val="600"/>
              </a:spcBef>
              <a:buFont typeface="Wingdings" panose="05000000000000000000" pitchFamily="2" charset="2"/>
              <a:buChar char="§"/>
            </a:pPr>
            <a:r>
              <a:rPr lang="hr-HR" sz="3400" b="0" dirty="0" smtClean="0"/>
              <a:t>završna, službeno objavljena verzija rada (najčešće u PDF formatu)</a:t>
            </a:r>
          </a:p>
          <a:p>
            <a:pPr>
              <a:lnSpc>
                <a:spcPct val="114000"/>
              </a:lnSpc>
              <a:spcBef>
                <a:spcPts val="600"/>
              </a:spcBef>
              <a:buFont typeface="Wingdings" panose="05000000000000000000" pitchFamily="2" charset="2"/>
              <a:buChar char="§"/>
            </a:pPr>
            <a:r>
              <a:rPr lang="hr-HR" sz="3400" b="0" dirty="0" smtClean="0"/>
              <a:t>sadržajno je identična rukopisu prihvaćenom za objavljivanje, no od njega se razlikuje vizualno jer prijelom objavljenog PDF-a rada izrađuje sam izdavač (sadrži logo izdavača, grafički prijelom i sl.)</a:t>
            </a:r>
          </a:p>
          <a:p>
            <a:pPr>
              <a:lnSpc>
                <a:spcPct val="114000"/>
              </a:lnSpc>
              <a:spcBef>
                <a:spcPts val="600"/>
              </a:spcBef>
              <a:buFont typeface="Wingdings" panose="05000000000000000000" pitchFamily="2" charset="2"/>
              <a:buChar char="§"/>
            </a:pPr>
            <a:r>
              <a:rPr lang="hr-HR" sz="3400" b="0" dirty="0" smtClean="0"/>
              <a:t>objavljena verzija rada se najčešće ne smije pohraniti u institucijski repozitorij u otvorenom pristupu, osim ako to izdavač ne dozvoljava i/ili rad nije objavljen pod nekom od Creative </a:t>
            </a:r>
            <a:r>
              <a:rPr lang="hr-HR" sz="3400" b="0" dirty="0" err="1" smtClean="0"/>
              <a:t>Commons</a:t>
            </a:r>
            <a:r>
              <a:rPr lang="hr-HR" sz="3400" b="0" dirty="0" smtClean="0"/>
              <a:t> licencija.</a:t>
            </a:r>
          </a:p>
          <a:p>
            <a:pPr>
              <a:lnSpc>
                <a:spcPct val="114000"/>
              </a:lnSpc>
              <a:spcBef>
                <a:spcPts val="600"/>
              </a:spcBef>
              <a:buFont typeface="Wingdings" panose="05000000000000000000" pitchFamily="2" charset="2"/>
              <a:buChar char="§"/>
            </a:pPr>
            <a:endParaRPr lang="hr-HR" sz="3400" b="0" dirty="0"/>
          </a:p>
        </p:txBody>
      </p:sp>
      <p:sp>
        <p:nvSpPr>
          <p:cNvPr id="13" name="Text Placeholder 12"/>
          <p:cNvSpPr>
            <a:spLocks noGrp="1"/>
          </p:cNvSpPr>
          <p:nvPr>
            <p:ph type="body" sz="quarter" idx="21"/>
          </p:nvPr>
        </p:nvSpPr>
        <p:spPr/>
        <p:txBody>
          <a:bodyPr>
            <a:normAutofit/>
          </a:bodyPr>
          <a:lstStyle/>
          <a:p>
            <a:r>
              <a:rPr lang="hr-HR" dirty="0"/>
              <a:t>Verzije rada – </a:t>
            </a:r>
            <a:r>
              <a:rPr lang="hr-HR" dirty="0" smtClean="0"/>
              <a:t>objavljena/završna verzija rada</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671038401"/>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200" b="0" dirty="0" err="1"/>
              <a:t>dodatak</a:t>
            </a:r>
            <a:r>
              <a:rPr lang="en-GB" sz="3200" b="0" dirty="0"/>
              <a:t> </a:t>
            </a:r>
            <a:r>
              <a:rPr lang="en-GB" sz="3200" b="0" dirty="0" err="1"/>
              <a:t>ugovoru</a:t>
            </a:r>
            <a:r>
              <a:rPr lang="en-GB" sz="3200" b="0" dirty="0"/>
              <a:t> </a:t>
            </a:r>
            <a:r>
              <a:rPr lang="en-GB" sz="3200" b="0" dirty="0" err="1"/>
              <a:t>koji</a:t>
            </a:r>
            <a:r>
              <a:rPr lang="en-GB" sz="3200" b="0" dirty="0"/>
              <a:t> </a:t>
            </a:r>
            <a:r>
              <a:rPr lang="en-GB" sz="3200" b="0" dirty="0" err="1"/>
              <a:t>autori</a:t>
            </a:r>
            <a:r>
              <a:rPr lang="en-GB" sz="3200" b="0" dirty="0"/>
              <a:t> </a:t>
            </a:r>
            <a:r>
              <a:rPr lang="en-GB" sz="3200" b="0" dirty="0" err="1"/>
              <a:t>potpisuju</a:t>
            </a:r>
            <a:r>
              <a:rPr lang="en-GB" sz="3200" b="0" dirty="0"/>
              <a:t> s </a:t>
            </a:r>
            <a:r>
              <a:rPr lang="en-GB" sz="3200" b="0" dirty="0" err="1"/>
              <a:t>izdavačima</a:t>
            </a:r>
            <a:r>
              <a:rPr lang="en-GB" sz="3200" b="0" dirty="0"/>
              <a:t> </a:t>
            </a:r>
            <a:r>
              <a:rPr lang="en-GB" sz="3200" b="0" dirty="0" err="1"/>
              <a:t>pomoću</a:t>
            </a:r>
            <a:r>
              <a:rPr lang="en-GB" sz="3200" b="0" dirty="0"/>
              <a:t> </a:t>
            </a:r>
            <a:r>
              <a:rPr lang="en-GB" sz="3200" b="0" dirty="0" err="1"/>
              <a:t>kojeg</a:t>
            </a:r>
            <a:r>
              <a:rPr lang="en-GB" sz="3200" b="0" dirty="0"/>
              <a:t> </a:t>
            </a:r>
            <a:r>
              <a:rPr lang="en-GB" sz="3200" b="0" dirty="0" err="1"/>
              <a:t>autori</a:t>
            </a:r>
            <a:r>
              <a:rPr lang="en-GB" sz="3200" b="0" dirty="0"/>
              <a:t> </a:t>
            </a:r>
            <a:r>
              <a:rPr lang="en-GB" sz="3200" b="0" dirty="0" err="1"/>
              <a:t>osiguravaju</a:t>
            </a:r>
            <a:r>
              <a:rPr lang="en-GB" sz="3200" b="0" dirty="0"/>
              <a:t> </a:t>
            </a:r>
            <a:r>
              <a:rPr lang="en-GB" sz="3200" b="0" dirty="0" err="1"/>
              <a:t>zadržavanja</a:t>
            </a:r>
            <a:r>
              <a:rPr lang="en-GB" sz="3200" b="0" dirty="0"/>
              <a:t> </a:t>
            </a:r>
            <a:r>
              <a:rPr lang="en-GB" sz="3200" b="0" dirty="0" err="1"/>
              <a:t>određenih</a:t>
            </a:r>
            <a:r>
              <a:rPr lang="en-GB" sz="3200" b="0" dirty="0"/>
              <a:t> </a:t>
            </a:r>
            <a:r>
              <a:rPr lang="en-GB" sz="3200" b="0" dirty="0" err="1"/>
              <a:t>segmenata</a:t>
            </a:r>
            <a:r>
              <a:rPr lang="en-GB" sz="3200" b="0" dirty="0"/>
              <a:t> </a:t>
            </a:r>
            <a:r>
              <a:rPr lang="en-GB" sz="3200" b="0" dirty="0" err="1"/>
              <a:t>autorskog</a:t>
            </a:r>
            <a:r>
              <a:rPr lang="en-GB" sz="3200" b="0" dirty="0"/>
              <a:t> </a:t>
            </a:r>
            <a:r>
              <a:rPr lang="en-GB" sz="3200" b="0" dirty="0" err="1"/>
              <a:t>prava</a:t>
            </a:r>
            <a:r>
              <a:rPr lang="en-GB" sz="3200" b="0" dirty="0"/>
              <a:t> </a:t>
            </a:r>
            <a:r>
              <a:rPr lang="en-GB" sz="3200" b="0" dirty="0" err="1"/>
              <a:t>prilikom</a:t>
            </a:r>
            <a:r>
              <a:rPr lang="en-GB" sz="3200" b="0" dirty="0"/>
              <a:t> </a:t>
            </a:r>
            <a:r>
              <a:rPr lang="en-GB" sz="3200" b="0" dirty="0" err="1"/>
              <a:t>objave</a:t>
            </a:r>
            <a:r>
              <a:rPr lang="en-GB" sz="3200" b="0" dirty="0"/>
              <a:t> </a:t>
            </a:r>
            <a:r>
              <a:rPr lang="en-GB" sz="3200" b="0" dirty="0" err="1"/>
              <a:t>rada</a:t>
            </a:r>
            <a:r>
              <a:rPr lang="en-GB" sz="3200" b="0" dirty="0"/>
              <a:t> (</a:t>
            </a:r>
            <a:r>
              <a:rPr lang="en-GB" sz="3200" b="0" dirty="0" err="1"/>
              <a:t>npr</a:t>
            </a:r>
            <a:r>
              <a:rPr lang="en-GB" sz="3200" b="0" dirty="0"/>
              <a:t>., </a:t>
            </a:r>
            <a:r>
              <a:rPr lang="en-GB" sz="3200" b="0" dirty="0" err="1"/>
              <a:t>pravo</a:t>
            </a:r>
            <a:r>
              <a:rPr lang="en-GB" sz="3200" b="0" dirty="0"/>
              <a:t> </a:t>
            </a:r>
            <a:r>
              <a:rPr lang="en-GB" sz="3200" b="0" dirty="0" err="1"/>
              <a:t>korištenja</a:t>
            </a:r>
            <a:r>
              <a:rPr lang="en-GB" sz="3200" b="0" dirty="0"/>
              <a:t> u </a:t>
            </a:r>
            <a:r>
              <a:rPr lang="en-GB" sz="3200" b="0" dirty="0" err="1"/>
              <a:t>nastavi</a:t>
            </a:r>
            <a:r>
              <a:rPr lang="en-GB" sz="3200" b="0" dirty="0"/>
              <a:t>, </a:t>
            </a:r>
            <a:r>
              <a:rPr lang="en-GB" sz="3200" b="0" dirty="0" err="1"/>
              <a:t>pohranjivanja</a:t>
            </a:r>
            <a:r>
              <a:rPr lang="en-GB" sz="3200" b="0" dirty="0"/>
              <a:t> </a:t>
            </a:r>
            <a:r>
              <a:rPr lang="en-GB" sz="3200" b="0" dirty="0" err="1"/>
              <a:t>rada</a:t>
            </a:r>
            <a:r>
              <a:rPr lang="en-GB" sz="3200" b="0" dirty="0"/>
              <a:t> u </a:t>
            </a:r>
            <a:r>
              <a:rPr lang="en-GB" sz="3200" b="0" dirty="0" err="1"/>
              <a:t>digitalni</a:t>
            </a:r>
            <a:r>
              <a:rPr lang="en-GB" sz="3200" b="0" dirty="0"/>
              <a:t> </a:t>
            </a:r>
            <a:r>
              <a:rPr lang="en-GB" sz="3200" b="0" dirty="0" err="1"/>
              <a:t>repozitorij</a:t>
            </a:r>
            <a:r>
              <a:rPr lang="en-GB" sz="3200" b="0" dirty="0"/>
              <a:t> </a:t>
            </a:r>
            <a:r>
              <a:rPr lang="en-GB" sz="3200" b="0" dirty="0" err="1"/>
              <a:t>i</a:t>
            </a:r>
            <a:r>
              <a:rPr lang="en-GB" sz="3200" b="0" dirty="0"/>
              <a:t> </a:t>
            </a:r>
            <a:r>
              <a:rPr lang="en-GB" sz="3200" b="0" dirty="0" err="1"/>
              <a:t>omogućavanje</a:t>
            </a:r>
            <a:r>
              <a:rPr lang="en-GB" sz="3200" b="0" dirty="0"/>
              <a:t> </a:t>
            </a:r>
            <a:r>
              <a:rPr lang="en-GB" sz="3200" b="0" dirty="0" err="1"/>
              <a:t>otvorenog</a:t>
            </a:r>
            <a:r>
              <a:rPr lang="en-GB" sz="3200" b="0" dirty="0"/>
              <a:t> </a:t>
            </a:r>
            <a:r>
              <a:rPr lang="en-GB" sz="3200" b="0" dirty="0" err="1"/>
              <a:t>pristupa</a:t>
            </a:r>
            <a:r>
              <a:rPr lang="en-GB" sz="3200" b="0" dirty="0"/>
              <a:t> </a:t>
            </a:r>
            <a:r>
              <a:rPr lang="en-GB" sz="3200" b="0" dirty="0" err="1"/>
              <a:t>i</a:t>
            </a:r>
            <a:r>
              <a:rPr lang="en-GB" sz="3200" b="0" dirty="0"/>
              <a:t> dr.)</a:t>
            </a:r>
          </a:p>
          <a:p>
            <a:pPr>
              <a:lnSpc>
                <a:spcPct val="114000"/>
              </a:lnSpc>
              <a:spcBef>
                <a:spcPts val="600"/>
              </a:spcBef>
              <a:buFont typeface="Wingdings" panose="05000000000000000000" pitchFamily="2" charset="2"/>
              <a:buChar char="§"/>
            </a:pPr>
            <a:r>
              <a:rPr lang="en-GB" sz="3200" b="0" dirty="0" err="1"/>
              <a:t>nakladnici</a:t>
            </a:r>
            <a:r>
              <a:rPr lang="en-GB" sz="3200" b="0" dirty="0"/>
              <a:t> </a:t>
            </a:r>
            <a:r>
              <a:rPr lang="en-GB" sz="3200" b="0" dirty="0" err="1"/>
              <a:t>ih</a:t>
            </a:r>
            <a:r>
              <a:rPr lang="en-GB" sz="3200" b="0" dirty="0"/>
              <a:t> </a:t>
            </a:r>
            <a:r>
              <a:rPr lang="en-GB" sz="3200" b="0" dirty="0" err="1"/>
              <a:t>mogu</a:t>
            </a:r>
            <a:r>
              <a:rPr lang="en-GB" sz="3200" b="0" dirty="0"/>
              <a:t>, </a:t>
            </a:r>
            <a:r>
              <a:rPr lang="en-GB" sz="3200" b="0" dirty="0" err="1"/>
              <a:t>ali</a:t>
            </a:r>
            <a:r>
              <a:rPr lang="en-GB" sz="3200" b="0" dirty="0"/>
              <a:t> </a:t>
            </a:r>
            <a:r>
              <a:rPr lang="en-GB" sz="3200" b="0" dirty="0" err="1"/>
              <a:t>i</a:t>
            </a:r>
            <a:r>
              <a:rPr lang="en-GB" sz="3200" b="0" dirty="0"/>
              <a:t> ne </a:t>
            </a:r>
            <a:r>
              <a:rPr lang="en-GB" sz="3200" b="0" dirty="0" err="1"/>
              <a:t>moraju</a:t>
            </a:r>
            <a:r>
              <a:rPr lang="en-GB" sz="3200" b="0" dirty="0"/>
              <a:t> </a:t>
            </a:r>
            <a:r>
              <a:rPr lang="en-GB" sz="3200" b="0" dirty="0" err="1"/>
              <a:t>uvažiti</a:t>
            </a:r>
            <a:endParaRPr lang="en-GB" sz="3200" b="0" dirty="0"/>
          </a:p>
          <a:p>
            <a:pPr>
              <a:lnSpc>
                <a:spcPct val="114000"/>
              </a:lnSpc>
              <a:spcBef>
                <a:spcPts val="600"/>
              </a:spcBef>
              <a:buFont typeface="Wingdings" panose="05000000000000000000" pitchFamily="2" charset="2"/>
              <a:buChar char="§"/>
            </a:pPr>
            <a:r>
              <a:rPr lang="en-GB" sz="3200" b="0" dirty="0" err="1"/>
              <a:t>postoje</a:t>
            </a:r>
            <a:r>
              <a:rPr lang="en-GB" sz="3200" b="0" dirty="0"/>
              <a:t> </a:t>
            </a:r>
            <a:r>
              <a:rPr lang="en-GB" sz="3200" b="0" dirty="0" err="1"/>
              <a:t>gotovi</a:t>
            </a:r>
            <a:r>
              <a:rPr lang="en-GB" sz="3200" b="0" dirty="0"/>
              <a:t> </a:t>
            </a:r>
            <a:r>
              <a:rPr lang="en-GB" sz="3200" b="0" dirty="0" err="1"/>
              <a:t>primjerci</a:t>
            </a:r>
            <a:r>
              <a:rPr lang="en-GB" sz="3200" b="0" dirty="0"/>
              <a:t> </a:t>
            </a:r>
            <a:r>
              <a:rPr lang="en-GB" sz="3200" b="0" dirty="0" err="1"/>
              <a:t>takvih</a:t>
            </a:r>
            <a:r>
              <a:rPr lang="en-GB" sz="3200" b="0" dirty="0"/>
              <a:t> </a:t>
            </a:r>
            <a:r>
              <a:rPr lang="en-GB" sz="3200" b="0" dirty="0" err="1"/>
              <a:t>dodataka</a:t>
            </a:r>
            <a:r>
              <a:rPr lang="en-GB" sz="3200" b="0" dirty="0"/>
              <a:t> </a:t>
            </a:r>
            <a:r>
              <a:rPr lang="en-GB" sz="3200" b="0" dirty="0" err="1"/>
              <a:t>ugovoru</a:t>
            </a:r>
            <a:r>
              <a:rPr lang="en-GB" sz="3200" b="0" dirty="0"/>
              <a:t> </a:t>
            </a:r>
            <a:r>
              <a:rPr lang="en-GB" sz="3200" b="0" dirty="0" err="1"/>
              <a:t>koji</a:t>
            </a:r>
            <a:r>
              <a:rPr lang="en-GB" sz="3200" b="0" dirty="0"/>
              <a:t> se </a:t>
            </a:r>
            <a:r>
              <a:rPr lang="en-GB" sz="3200" b="0" dirty="0" err="1"/>
              <a:t>mogu</a:t>
            </a:r>
            <a:r>
              <a:rPr lang="en-GB" sz="3200" b="0" dirty="0"/>
              <a:t> </a:t>
            </a:r>
            <a:r>
              <a:rPr lang="en-GB" sz="3200" b="0" dirty="0" err="1"/>
              <a:t>iskoristiti</a:t>
            </a:r>
            <a:r>
              <a:rPr lang="en-GB" sz="3200" b="0" dirty="0"/>
              <a:t>:</a:t>
            </a:r>
          </a:p>
          <a:p>
            <a:pPr lvl="1">
              <a:lnSpc>
                <a:spcPct val="114000"/>
              </a:lnSpc>
              <a:spcBef>
                <a:spcPts val="600"/>
              </a:spcBef>
              <a:buFont typeface="Wingdings" panose="05000000000000000000" pitchFamily="2" charset="2"/>
              <a:buChar char="§"/>
            </a:pPr>
            <a:r>
              <a:rPr lang="en-GB" sz="2800" b="0" dirty="0">
                <a:hlinkClick r:id="rId2"/>
              </a:rPr>
              <a:t>Scholar’s Copyright Addendum Engine</a:t>
            </a:r>
            <a:endParaRPr lang="en-GB" sz="2800" b="0" dirty="0"/>
          </a:p>
          <a:p>
            <a:pPr lvl="2">
              <a:lnSpc>
                <a:spcPct val="114000"/>
              </a:lnSpc>
              <a:buFont typeface="Wingdings" panose="05000000000000000000" pitchFamily="2" charset="2"/>
              <a:buChar char="§"/>
            </a:pPr>
            <a:r>
              <a:rPr lang="en-GB" sz="2800" b="0" dirty="0" err="1"/>
              <a:t>omogućuje</a:t>
            </a:r>
            <a:r>
              <a:rPr lang="en-GB" sz="2800" b="0" dirty="0"/>
              <a:t> </a:t>
            </a:r>
            <a:r>
              <a:rPr lang="en-GB" sz="2800" b="0" dirty="0" err="1"/>
              <a:t>automatsko</a:t>
            </a:r>
            <a:r>
              <a:rPr lang="en-GB" sz="2800" b="0" dirty="0"/>
              <a:t> </a:t>
            </a:r>
            <a:r>
              <a:rPr lang="en-GB" sz="2800" b="0" dirty="0" err="1"/>
              <a:t>generiranje</a:t>
            </a:r>
            <a:r>
              <a:rPr lang="en-GB" sz="2800" b="0" dirty="0"/>
              <a:t> </a:t>
            </a:r>
            <a:r>
              <a:rPr lang="en-GB" sz="2800" b="0" dirty="0" err="1"/>
              <a:t>nekoliko</a:t>
            </a:r>
            <a:r>
              <a:rPr lang="en-GB" sz="2800" b="0" dirty="0"/>
              <a:t> </a:t>
            </a:r>
            <a:r>
              <a:rPr lang="en-GB" sz="2800" b="0" dirty="0" err="1"/>
              <a:t>različitih</a:t>
            </a:r>
            <a:r>
              <a:rPr lang="en-GB" sz="2800" b="0" dirty="0"/>
              <a:t> </a:t>
            </a:r>
            <a:r>
              <a:rPr lang="en-GB" sz="2800" b="0" dirty="0" err="1"/>
              <a:t>verzija</a:t>
            </a:r>
            <a:r>
              <a:rPr lang="en-GB" sz="2800" b="0" dirty="0"/>
              <a:t> </a:t>
            </a:r>
            <a:r>
              <a:rPr lang="en-GB" sz="2800" b="0" dirty="0" err="1"/>
              <a:t>dodatka</a:t>
            </a:r>
            <a:r>
              <a:rPr lang="en-GB" sz="2800" b="0" dirty="0"/>
              <a:t> </a:t>
            </a:r>
            <a:r>
              <a:rPr lang="en-GB" sz="2800" b="0" dirty="0" err="1"/>
              <a:t>ugovoru</a:t>
            </a:r>
            <a:endParaRPr lang="en-GB" sz="2800" b="0" dirty="0"/>
          </a:p>
          <a:p>
            <a:pPr lvl="2">
              <a:lnSpc>
                <a:spcPct val="114000"/>
              </a:lnSpc>
              <a:buFont typeface="Wingdings" panose="05000000000000000000" pitchFamily="2" charset="2"/>
              <a:buChar char="§"/>
            </a:pPr>
            <a:r>
              <a:rPr lang="en-GB" sz="2800" b="0" dirty="0" err="1"/>
              <a:t>napomena</a:t>
            </a:r>
            <a:r>
              <a:rPr lang="en-GB" sz="2800" b="0" dirty="0"/>
              <a:t>: ne </a:t>
            </a:r>
            <a:r>
              <a:rPr lang="en-GB" sz="2800" b="0" dirty="0" err="1"/>
              <a:t>upisivati</a:t>
            </a:r>
            <a:r>
              <a:rPr lang="en-GB" sz="2800" b="0" dirty="0"/>
              <a:t> </a:t>
            </a:r>
            <a:r>
              <a:rPr lang="en-GB" sz="2800" b="0" dirty="0" err="1"/>
              <a:t>sljedeća</a:t>
            </a:r>
            <a:r>
              <a:rPr lang="en-GB" sz="2800" b="0" dirty="0"/>
              <a:t> </a:t>
            </a:r>
            <a:r>
              <a:rPr lang="en-GB" sz="2800" b="0" dirty="0" err="1"/>
              <a:t>hrvatska</a:t>
            </a:r>
            <a:r>
              <a:rPr lang="en-GB" sz="2800" b="0" dirty="0"/>
              <a:t> </a:t>
            </a:r>
            <a:r>
              <a:rPr lang="en-GB" sz="2800" b="0" dirty="0" err="1"/>
              <a:t>slova</a:t>
            </a:r>
            <a:r>
              <a:rPr lang="en-GB" sz="2800" b="0" dirty="0"/>
              <a:t>: č, ć, š, ž, đ (</a:t>
            </a:r>
            <a:r>
              <a:rPr lang="en-GB" sz="2800" b="0" dirty="0" err="1"/>
              <a:t>greška</a:t>
            </a:r>
            <a:r>
              <a:rPr lang="en-GB" sz="2800" b="0" dirty="0"/>
              <a:t> u </a:t>
            </a:r>
            <a:r>
              <a:rPr lang="en-GB" sz="2800" b="0" dirty="0" err="1"/>
              <a:t>aplikaciji</a:t>
            </a:r>
            <a:r>
              <a:rPr lang="en-GB" sz="2800" b="0" dirty="0"/>
              <a:t>)</a:t>
            </a:r>
          </a:p>
          <a:p>
            <a:pPr lvl="1">
              <a:lnSpc>
                <a:spcPct val="114000"/>
              </a:lnSpc>
              <a:spcBef>
                <a:spcPts val="600"/>
              </a:spcBef>
              <a:buFont typeface="Wingdings" panose="05000000000000000000" pitchFamily="2" charset="2"/>
              <a:buChar char="§"/>
            </a:pPr>
            <a:r>
              <a:rPr lang="en-GB" sz="2800" b="0" dirty="0">
                <a:hlinkClick r:id="rId3"/>
              </a:rPr>
              <a:t>primjeri </a:t>
            </a:r>
            <a:r>
              <a:rPr lang="en-GB" sz="2800" b="0" dirty="0" err="1">
                <a:hlinkClick r:id="rId3"/>
              </a:rPr>
              <a:t>dodataka</a:t>
            </a:r>
            <a:r>
              <a:rPr lang="en-GB" sz="2800" b="0" dirty="0">
                <a:hlinkClick r:id="rId3"/>
              </a:rPr>
              <a:t> </a:t>
            </a:r>
            <a:r>
              <a:rPr lang="en-GB" sz="2800" b="0" dirty="0" err="1">
                <a:hlinkClick r:id="rId3"/>
              </a:rPr>
              <a:t>ugovoru</a:t>
            </a:r>
            <a:r>
              <a:rPr lang="en-GB" sz="2800" b="0" dirty="0">
                <a:hlinkClick r:id="rId3"/>
              </a:rPr>
              <a:t> </a:t>
            </a:r>
            <a:r>
              <a:rPr lang="en-GB" sz="2800" b="0" dirty="0" err="1">
                <a:hlinkClick r:id="rId3"/>
              </a:rPr>
              <a:t>iz</a:t>
            </a:r>
            <a:r>
              <a:rPr lang="en-GB" sz="2800" b="0" dirty="0">
                <a:hlinkClick r:id="rId3"/>
              </a:rPr>
              <a:t> </a:t>
            </a:r>
            <a:r>
              <a:rPr lang="en-GB" sz="2800" b="0" dirty="0" err="1">
                <a:hlinkClick r:id="rId3"/>
              </a:rPr>
              <a:t>svijeta</a:t>
            </a:r>
            <a:endParaRPr lang="en-GB" sz="2800" b="0" dirty="0"/>
          </a:p>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en-GB" dirty="0"/>
              <a:t>‘Author addendum’</a:t>
            </a:r>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3155034868"/>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34000"/>
              </a:lnSpc>
              <a:spcBef>
                <a:spcPts val="600"/>
              </a:spcBef>
              <a:spcAft>
                <a:spcPts val="600"/>
              </a:spcAft>
              <a:buFont typeface="Wingdings" panose="05000000000000000000" pitchFamily="2" charset="2"/>
              <a:buChar char="§"/>
            </a:pPr>
            <a:r>
              <a:rPr lang="hr-HR" altLang="sr-Latn-RS" sz="3600" b="0" dirty="0" smtClean="0">
                <a:latin typeface="Calibri" panose="020F0502020204030204" pitchFamily="34" charset="0"/>
                <a:cs typeface="Calibri" panose="020F0502020204030204" pitchFamily="34" charset="0"/>
              </a:rPr>
              <a:t>postoji više vrsta </a:t>
            </a:r>
            <a:r>
              <a:rPr lang="hr-HR" altLang="sr-Latn-RS" sz="3600" b="0" dirty="0" smtClean="0">
                <a:latin typeface="Calibri" panose="020F0502020204030204" pitchFamily="34" charset="0"/>
                <a:cs typeface="Calibri" panose="020F0502020204030204" pitchFamily="34" charset="0"/>
                <a:hlinkClick r:id="rId2"/>
              </a:rPr>
              <a:t>Creative </a:t>
            </a:r>
            <a:r>
              <a:rPr lang="hr-HR" altLang="sr-Latn-RS" sz="3600" b="0" dirty="0" err="1" smtClean="0">
                <a:latin typeface="Calibri" panose="020F0502020204030204" pitchFamily="34" charset="0"/>
                <a:cs typeface="Calibri" panose="020F0502020204030204" pitchFamily="34" charset="0"/>
                <a:hlinkClick r:id="rId2"/>
              </a:rPr>
              <a:t>Commons</a:t>
            </a:r>
            <a:r>
              <a:rPr lang="hr-HR" altLang="sr-Latn-RS" sz="3600" b="0" dirty="0" smtClean="0">
                <a:latin typeface="Calibri" panose="020F0502020204030204" pitchFamily="34" charset="0"/>
                <a:cs typeface="Calibri" panose="020F0502020204030204" pitchFamily="34" charset="0"/>
                <a:hlinkClick r:id="rId2"/>
              </a:rPr>
              <a:t> licencija </a:t>
            </a:r>
            <a:r>
              <a:rPr lang="hr-HR" altLang="sr-Latn-RS" sz="3600" b="0" dirty="0" smtClean="0">
                <a:latin typeface="Calibri" panose="020F0502020204030204" pitchFamily="34" charset="0"/>
                <a:cs typeface="Calibri" panose="020F0502020204030204" pitchFamily="34" charset="0"/>
              </a:rPr>
              <a:t>koje se razlikuju po svojoj otvorenosti s obzirom na atribuciju (BY), dopuštanje preinaka (ND), komercijalne upotrebe djela (NC) i obveze daljnjeg dijeljenja novonastalog djela pod istom licencijom (SA):</a:t>
            </a:r>
          </a:p>
          <a:p>
            <a:pPr>
              <a:lnSpc>
                <a:spcPct val="134000"/>
              </a:lnSpc>
              <a:spcBef>
                <a:spcPts val="600"/>
              </a:spcBef>
              <a:spcAft>
                <a:spcPts val="600"/>
              </a:spcAft>
              <a:buFont typeface="Wingdings" panose="05000000000000000000" pitchFamily="2" charset="2"/>
              <a:buChar char="§"/>
            </a:pPr>
            <a:endParaRPr lang="en-GB" sz="3400" dirty="0"/>
          </a:p>
        </p:txBody>
      </p:sp>
      <p:sp>
        <p:nvSpPr>
          <p:cNvPr id="13" name="Text Placeholder 12"/>
          <p:cNvSpPr>
            <a:spLocks noGrp="1"/>
          </p:cNvSpPr>
          <p:nvPr>
            <p:ph type="body" sz="quarter" idx="21"/>
          </p:nvPr>
        </p:nvSpPr>
        <p:spPr/>
        <p:txBody>
          <a:bodyPr/>
          <a:lstStyle/>
          <a:p>
            <a:r>
              <a:rPr lang="en-GB" dirty="0"/>
              <a:t>Creative Commons </a:t>
            </a:r>
            <a:r>
              <a:rPr lang="en-GB" dirty="0" err="1"/>
              <a:t>licencije</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graphicFrame>
        <p:nvGraphicFramePr>
          <p:cNvPr id="6" name="Table 5"/>
          <p:cNvGraphicFramePr>
            <a:graphicFrameLocks noGrp="1"/>
          </p:cNvGraphicFramePr>
          <p:nvPr/>
        </p:nvGraphicFramePr>
        <p:xfrm>
          <a:off x="4428407" y="4652962"/>
          <a:ext cx="8634449" cy="3763067"/>
        </p:xfrm>
        <a:graphic>
          <a:graphicData uri="http://schemas.openxmlformats.org/drawingml/2006/table">
            <a:tbl>
              <a:tblPr firstRow="1" bandRow="1">
                <a:tableStyleId>{2D5ABB26-0587-4C30-8999-92F81FD0307C}</a:tableStyleId>
              </a:tblPr>
              <a:tblGrid>
                <a:gridCol w="4385313">
                  <a:extLst>
                    <a:ext uri="{9D8B030D-6E8A-4147-A177-3AD203B41FA5}">
                      <a16:colId xmlns:a16="http://schemas.microsoft.com/office/drawing/2014/main" val="4222822900"/>
                    </a:ext>
                  </a:extLst>
                </a:gridCol>
                <a:gridCol w="4249136">
                  <a:extLst>
                    <a:ext uri="{9D8B030D-6E8A-4147-A177-3AD203B41FA5}">
                      <a16:colId xmlns:a16="http://schemas.microsoft.com/office/drawing/2014/main" val="1152972564"/>
                    </a:ext>
                  </a:extLst>
                </a:gridCol>
              </a:tblGrid>
              <a:tr h="537581">
                <a:tc>
                  <a:txBody>
                    <a:bodyPr/>
                    <a:lstStyle/>
                    <a:p>
                      <a:pPr algn="l"/>
                      <a:r>
                        <a:rPr lang="hr-HR" sz="2400" dirty="0" smtClean="0">
                          <a:latin typeface="Calibri" panose="020F0502020204030204" pitchFamily="34" charset="0"/>
                          <a:cs typeface="Calibri" panose="020F0502020204030204" pitchFamily="34" charset="0"/>
                        </a:rPr>
                        <a:t>CC 0</a:t>
                      </a:r>
                      <a:endParaRPr lang="hr-HR" sz="2400" dirty="0">
                        <a:latin typeface="Calibri" panose="020F0502020204030204" pitchFamily="34" charset="0"/>
                        <a:cs typeface="Calibri" panose="020F0502020204030204" pitchFamily="34" charset="0"/>
                      </a:endParaRPr>
                    </a:p>
                  </a:txBody>
                  <a:tcPr marT="45680" marB="45680"/>
                </a:tc>
                <a:tc>
                  <a:txBody>
                    <a:bodyPr/>
                    <a:lstStyle/>
                    <a:p>
                      <a:pPr algn="l"/>
                      <a:r>
                        <a:rPr lang="hr-HR" sz="2400" dirty="0" smtClean="0">
                          <a:latin typeface="Calibri" panose="020F0502020204030204" pitchFamily="34" charset="0"/>
                          <a:cs typeface="Calibri" panose="020F0502020204030204" pitchFamily="34" charset="0"/>
                        </a:rPr>
                        <a:t>SA - ShareAlike</a:t>
                      </a:r>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2516479566"/>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a:t>
                      </a:r>
                    </a:p>
                  </a:txBody>
                  <a:tcPr marT="45680" marB="45680"/>
                </a:tc>
                <a:tc>
                  <a:txBody>
                    <a:bodyPr/>
                    <a:lstStyle/>
                    <a:p>
                      <a:pPr algn="l"/>
                      <a:r>
                        <a:rPr lang="hr-HR" sz="2400" dirty="0" smtClean="0">
                          <a:latin typeface="Calibri" panose="020F0502020204030204" pitchFamily="34" charset="0"/>
                          <a:cs typeface="Calibri" panose="020F0502020204030204" pitchFamily="34" charset="0"/>
                        </a:rPr>
                        <a:t>ND - NoDerivs</a:t>
                      </a:r>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3039093925"/>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BY-SA </a:t>
                      </a:r>
                    </a:p>
                  </a:txBody>
                  <a:tcPr marT="45680" marB="45680"/>
                </a:tc>
                <a:tc>
                  <a:txBody>
                    <a:bodyPr/>
                    <a:lstStyle/>
                    <a:p>
                      <a:pPr algn="l"/>
                      <a:r>
                        <a:rPr lang="hr-HR" sz="2400" dirty="0" smtClean="0">
                          <a:latin typeface="Calibri" panose="020F0502020204030204" pitchFamily="34" charset="0"/>
                          <a:cs typeface="Calibri" panose="020F0502020204030204" pitchFamily="34" charset="0"/>
                        </a:rPr>
                        <a:t>NC - NonCommercial</a:t>
                      </a:r>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3701105240"/>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BY-ND </a:t>
                      </a:r>
                    </a:p>
                  </a:txBody>
                  <a:tcPr marT="45680" marB="45680"/>
                </a:tc>
                <a:tc>
                  <a:txBody>
                    <a:bodyPr/>
                    <a:lstStyle/>
                    <a:p>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2015821798"/>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BY-NC</a:t>
                      </a:r>
                    </a:p>
                  </a:txBody>
                  <a:tcPr marT="45680" marB="45680"/>
                </a:tc>
                <a:tc>
                  <a:txBody>
                    <a:bodyPr/>
                    <a:lstStyle/>
                    <a:p>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2974235690"/>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BY-NC-SA</a:t>
                      </a:r>
                    </a:p>
                  </a:txBody>
                  <a:tcPr marT="45680" marB="45680"/>
                </a:tc>
                <a:tc>
                  <a:txBody>
                    <a:bodyPr/>
                    <a:lstStyle/>
                    <a:p>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1183421465"/>
                  </a:ext>
                </a:extLst>
              </a:tr>
              <a:tr h="5375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hr-HR" altLang="sr-Latn-RS" sz="2400" dirty="0" smtClean="0">
                          <a:latin typeface="Calibri" panose="020F0502020204030204" pitchFamily="34" charset="0"/>
                          <a:cs typeface="Calibri" panose="020F0502020204030204" pitchFamily="34" charset="0"/>
                        </a:rPr>
                        <a:t>CC BY-NC-ND</a:t>
                      </a:r>
                    </a:p>
                  </a:txBody>
                  <a:tcPr marT="45680" marB="45680"/>
                </a:tc>
                <a:tc>
                  <a:txBody>
                    <a:bodyPr/>
                    <a:lstStyle/>
                    <a:p>
                      <a:endParaRPr lang="hr-HR" sz="2400" dirty="0">
                        <a:latin typeface="Calibri" panose="020F0502020204030204" pitchFamily="34" charset="0"/>
                        <a:cs typeface="Calibri" panose="020F0502020204030204" pitchFamily="34" charset="0"/>
                      </a:endParaRPr>
                    </a:p>
                  </a:txBody>
                  <a:tcPr marT="45680" marB="45680"/>
                </a:tc>
                <a:extLst>
                  <a:ext uri="{0D108BD9-81ED-4DB2-BD59-A6C34878D82A}">
                    <a16:rowId xmlns:a16="http://schemas.microsoft.com/office/drawing/2014/main" val="3530900279"/>
                  </a:ext>
                </a:extLst>
              </a:tr>
            </a:tbl>
          </a:graphicData>
        </a:graphic>
      </p:graphicFrame>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2856" y="7393473"/>
            <a:ext cx="2294030" cy="7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55682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7966075" y="8415338"/>
            <a:ext cx="8289925" cy="376237"/>
          </a:xfrm>
        </p:spPr>
        <p:txBody>
          <a:bodyPr/>
          <a:lstStyle/>
          <a:p>
            <a:r>
              <a:rPr lang="pt-BR" smtClean="0"/>
              <a:t>Zagreb OpenAIRE radionica, HAZU, 19. veljače 2019.</a:t>
            </a:r>
            <a:endParaRPr lang="en-US" dirty="0"/>
          </a:p>
        </p:txBody>
      </p:sp>
      <p:pic>
        <p:nvPicPr>
          <p:cNvPr id="5" name="Picture 4"/>
          <p:cNvPicPr>
            <a:picLocks noChangeAspect="1"/>
          </p:cNvPicPr>
          <p:nvPr/>
        </p:nvPicPr>
        <p:blipFill>
          <a:blip r:embed="rId2"/>
          <a:stretch>
            <a:fillRect/>
          </a:stretch>
        </p:blipFill>
        <p:spPr>
          <a:xfrm>
            <a:off x="1108075" y="0"/>
            <a:ext cx="13715999" cy="9144000"/>
          </a:xfrm>
          <a:prstGeom prst="rect">
            <a:avLst/>
          </a:prstGeom>
        </p:spPr>
      </p:pic>
    </p:spTree>
    <p:extLst>
      <p:ext uri="{BB962C8B-B14F-4D97-AF65-F5344CB8AC3E}">
        <p14:creationId xmlns:p14="http://schemas.microsoft.com/office/powerpoint/2010/main" val="102666416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fontScale="92500"/>
          </a:bodyPr>
          <a:lstStyle/>
          <a:p>
            <a:r>
              <a:rPr lang="hr-HR" altLang="sr-Latn-RS" sz="3600" b="0" dirty="0">
                <a:latin typeface="Calibri" panose="020F0502020204030204" pitchFamily="34" charset="0"/>
                <a:cs typeface="Calibri" panose="020F0502020204030204" pitchFamily="34" charset="0"/>
              </a:rPr>
              <a:t>objavljeni članak se licencira otvorenom Creative </a:t>
            </a:r>
            <a:r>
              <a:rPr lang="hr-HR" altLang="sr-Latn-RS" sz="3600" b="0" dirty="0" err="1">
                <a:latin typeface="Calibri" panose="020F0502020204030204" pitchFamily="34" charset="0"/>
                <a:cs typeface="Calibri" panose="020F0502020204030204" pitchFamily="34" charset="0"/>
              </a:rPr>
              <a:t>Commons</a:t>
            </a:r>
            <a:r>
              <a:rPr lang="hr-HR" altLang="sr-Latn-RS" sz="3600" b="0" dirty="0">
                <a:latin typeface="Calibri" panose="020F0502020204030204" pitchFamily="34" charset="0"/>
                <a:cs typeface="Calibri" panose="020F0502020204030204" pitchFamily="34" charset="0"/>
              </a:rPr>
              <a:t> (CC) licencijom</a:t>
            </a:r>
          </a:p>
          <a:p>
            <a:r>
              <a:rPr lang="hr-HR" altLang="sr-Latn-RS" sz="3600" b="0" dirty="0">
                <a:latin typeface="Calibri" panose="020F0502020204030204" pitchFamily="34" charset="0"/>
                <a:cs typeface="Calibri" panose="020F0502020204030204" pitchFamily="34" charset="0"/>
              </a:rPr>
              <a:t>objavljivanje radova pod nekom od CC licencija u časopisima vrlo često za sobom povlači naplaćivanje troškova objavljivanja rada od samog autora/ustanove/projekta</a:t>
            </a:r>
          </a:p>
          <a:p>
            <a:r>
              <a:rPr lang="hr-HR" altLang="sr-Latn-RS" sz="3600" b="0" dirty="0">
                <a:latin typeface="Calibri" panose="020F0502020204030204" pitchFamily="34" charset="0"/>
                <a:cs typeface="Calibri" panose="020F0502020204030204" pitchFamily="34" charset="0"/>
              </a:rPr>
              <a:t>radovi objavljeni pod CC licencijama su obavezno besplatno dostupni krajnjim čitateljima</a:t>
            </a:r>
          </a:p>
          <a:p>
            <a:r>
              <a:rPr lang="hr-HR" altLang="sr-Latn-RS" sz="3600" b="0" dirty="0">
                <a:latin typeface="Calibri" panose="020F0502020204030204" pitchFamily="34" charset="0"/>
                <a:cs typeface="Calibri" panose="020F0502020204030204" pitchFamily="34" charset="0"/>
              </a:rPr>
              <a:t>ovisno o vrsti CC licencije korisnici imaju i dodatna prava (prerade, komercijalne upotrebe uz eventualnu obavezu dijeljenja novonastalog djela pod istom otvorenom licencijom)</a:t>
            </a:r>
          </a:p>
          <a:p>
            <a:r>
              <a:rPr lang="hr-HR" altLang="sr-Latn-RS" sz="3600" b="0" dirty="0">
                <a:solidFill>
                  <a:srgbClr val="C00000"/>
                </a:solidFill>
                <a:latin typeface="Calibri" panose="020F0502020204030204" pitchFamily="34" charset="0"/>
                <a:cs typeface="Calibri" panose="020F0502020204030204" pitchFamily="34" charset="0"/>
              </a:rPr>
              <a:t>radovi objavljeni pod bilo kojom CC licencijom se mogu slobodno dijeliti u otvorenom pristupu putem digitalnih repozitorija (npr. FULIR-a), CROSBI-ja, društvenih mreža i dr.</a:t>
            </a:r>
          </a:p>
          <a:p>
            <a:pPr>
              <a:lnSpc>
                <a:spcPct val="134000"/>
              </a:lnSpc>
              <a:spcBef>
                <a:spcPts val="600"/>
              </a:spcBef>
              <a:spcAft>
                <a:spcPts val="600"/>
              </a:spcAft>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r>
              <a:rPr lang="en-GB" dirty="0"/>
              <a:t>Creative Commons </a:t>
            </a:r>
            <a:r>
              <a:rPr lang="en-GB" dirty="0" err="1"/>
              <a:t>licencije</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879739751"/>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hr-HR" altLang="sr-Latn-RS" sz="3600" b="0" dirty="0">
                <a:latin typeface="Calibri" panose="020F0502020204030204" pitchFamily="34" charset="0"/>
                <a:cs typeface="Calibri" panose="020F0502020204030204" pitchFamily="34" charset="0"/>
              </a:rPr>
              <a:t>provjerite što piše u ugovoru s izdavačem koji je potpisao autor za </a:t>
            </a:r>
            <a:r>
              <a:rPr lang="hr-HR" altLang="sr-Latn-RS" sz="3600" b="0" dirty="0" err="1">
                <a:latin typeface="Calibri" panose="020F0502020204030204" pitchFamily="34" charset="0"/>
                <a:cs typeface="Calibri" panose="020F0502020204030204" pitchFamily="34" charset="0"/>
              </a:rPr>
              <a:t>korespodenciju</a:t>
            </a:r>
            <a:endParaRPr lang="hr-HR" altLang="sr-Latn-RS" sz="3600" b="0" dirty="0">
              <a:latin typeface="Calibri" panose="020F0502020204030204" pitchFamily="34" charset="0"/>
              <a:cs typeface="Calibri" panose="020F0502020204030204" pitchFamily="34" charset="0"/>
            </a:endParaRPr>
          </a:p>
          <a:p>
            <a:pPr>
              <a:lnSpc>
                <a:spcPct val="114000"/>
              </a:lnSpc>
              <a:spcBef>
                <a:spcPts val="600"/>
              </a:spcBef>
              <a:buFont typeface="Wingdings" panose="05000000000000000000" pitchFamily="2" charset="2"/>
              <a:buChar char="§"/>
            </a:pPr>
            <a:r>
              <a:rPr lang="hr-HR" altLang="sr-Latn-RS" sz="3600" b="0" dirty="0">
                <a:latin typeface="Calibri" panose="020F0502020204030204" pitchFamily="34" charset="0"/>
                <a:cs typeface="Calibri" panose="020F0502020204030204" pitchFamily="34" charset="0"/>
              </a:rPr>
              <a:t>provjerite kakva je politika izdavača o samoarhiviranju i stavljanju rada u otvoreni pristup na </a:t>
            </a:r>
            <a:r>
              <a:rPr lang="hr-HR" altLang="sr-Latn-RS" sz="3600" b="0" dirty="0" err="1">
                <a:latin typeface="Calibri" panose="020F0502020204030204" pitchFamily="34" charset="0"/>
                <a:cs typeface="Calibri" panose="020F0502020204030204" pitchFamily="34" charset="0"/>
                <a:hlinkClick r:id="rId2"/>
              </a:rPr>
              <a:t>Sherpa</a:t>
            </a:r>
            <a:r>
              <a:rPr lang="hr-HR" altLang="sr-Latn-RS" sz="3600" b="0" dirty="0">
                <a:latin typeface="Calibri" panose="020F0502020204030204" pitchFamily="34" charset="0"/>
                <a:cs typeface="Calibri" panose="020F0502020204030204" pitchFamily="34" charset="0"/>
                <a:hlinkClick r:id="rId2"/>
              </a:rPr>
              <a:t>/</a:t>
            </a:r>
            <a:r>
              <a:rPr lang="hr-HR" altLang="sr-Latn-RS" sz="3600" b="0" dirty="0" err="1">
                <a:latin typeface="Calibri" panose="020F0502020204030204" pitchFamily="34" charset="0"/>
                <a:cs typeface="Calibri" panose="020F0502020204030204" pitchFamily="34" charset="0"/>
                <a:hlinkClick r:id="rId2"/>
              </a:rPr>
              <a:t>RoMEO</a:t>
            </a:r>
            <a:r>
              <a:rPr lang="hr-HR" altLang="sr-Latn-RS" sz="3600" b="0" dirty="0">
                <a:latin typeface="Calibri" panose="020F0502020204030204" pitchFamily="34" charset="0"/>
                <a:cs typeface="Calibri" panose="020F0502020204030204" pitchFamily="34" charset="0"/>
              </a:rPr>
              <a:t> portalu</a:t>
            </a:r>
          </a:p>
          <a:p>
            <a:pPr>
              <a:lnSpc>
                <a:spcPct val="114000"/>
              </a:lnSpc>
              <a:spcBef>
                <a:spcPts val="600"/>
              </a:spcBef>
              <a:buFont typeface="Wingdings" panose="05000000000000000000" pitchFamily="2" charset="2"/>
              <a:buChar char="§"/>
            </a:pPr>
            <a:r>
              <a:rPr lang="hr-HR" altLang="sr-Latn-RS" sz="3600" b="0" dirty="0">
                <a:latin typeface="Calibri" panose="020F0502020204030204" pitchFamily="34" charset="0"/>
                <a:cs typeface="Calibri" panose="020F0502020204030204" pitchFamily="34" charset="0"/>
              </a:rPr>
              <a:t>proučite politiku izdavača (pojedini časopisi nekog časopisa mogu imati zasebnu politiku)</a:t>
            </a:r>
          </a:p>
          <a:p>
            <a:pPr lvl="1">
              <a:lnSpc>
                <a:spcPct val="114000"/>
              </a:lnSpc>
              <a:spcBef>
                <a:spcPts val="600"/>
              </a:spcBef>
              <a:buFont typeface="Wingdings" panose="05000000000000000000" pitchFamily="2" charset="2"/>
              <a:buChar char="§"/>
            </a:pPr>
            <a:r>
              <a:rPr lang="hr-HR" altLang="sr-Latn-RS" dirty="0">
                <a:latin typeface="Calibri" panose="020F0502020204030204" pitchFamily="34" charset="0"/>
                <a:cs typeface="Calibri" panose="020F0502020204030204" pitchFamily="34" charset="0"/>
              </a:rPr>
              <a:t>npr. Elsevier: </a:t>
            </a:r>
            <a:r>
              <a:rPr lang="hr-HR" altLang="sr-Latn-RS" dirty="0">
                <a:latin typeface="Calibri" panose="020F0502020204030204" pitchFamily="34" charset="0"/>
                <a:cs typeface="Calibri" panose="020F0502020204030204" pitchFamily="34" charset="0"/>
                <a:hlinkClick r:id="rId3"/>
              </a:rPr>
              <a:t>https://www.elsevier.com/about/company-information/policies#accepted-author-manuscript</a:t>
            </a:r>
            <a:endParaRPr lang="hr-HR" altLang="sr-Latn-RS" dirty="0">
              <a:latin typeface="Calibri" panose="020F0502020204030204" pitchFamily="34" charset="0"/>
              <a:cs typeface="Calibri" panose="020F0502020204030204" pitchFamily="34" charset="0"/>
            </a:endParaRPr>
          </a:p>
          <a:p>
            <a:pPr lvl="1">
              <a:lnSpc>
                <a:spcPct val="114000"/>
              </a:lnSpc>
              <a:spcBef>
                <a:spcPts val="600"/>
              </a:spcBef>
              <a:buFont typeface="Wingdings" panose="05000000000000000000" pitchFamily="2" charset="2"/>
              <a:buChar char="§"/>
            </a:pPr>
            <a:r>
              <a:rPr lang="hr-HR" altLang="sr-Latn-RS" dirty="0" err="1">
                <a:latin typeface="Calibri" panose="020F0502020204030204" pitchFamily="34" charset="0"/>
                <a:cs typeface="Calibri" panose="020F0502020204030204" pitchFamily="34" charset="0"/>
              </a:rPr>
              <a:t>Springer</a:t>
            </a:r>
            <a:r>
              <a:rPr lang="hr-HR" altLang="sr-Latn-RS" dirty="0">
                <a:latin typeface="Calibri" panose="020F0502020204030204" pitchFamily="34" charset="0"/>
                <a:cs typeface="Calibri" panose="020F0502020204030204" pitchFamily="34" charset="0"/>
              </a:rPr>
              <a:t>: </a:t>
            </a:r>
            <a:r>
              <a:rPr lang="hr-HR" altLang="sr-Latn-RS" dirty="0">
                <a:latin typeface="Calibri" panose="020F0502020204030204" pitchFamily="34" charset="0"/>
                <a:cs typeface="Calibri" panose="020F0502020204030204" pitchFamily="34" charset="0"/>
                <a:hlinkClick r:id="rId4"/>
              </a:rPr>
              <a:t>http://www.springer.com/gp/open-access/authors-rights/self-archiving-policy/2124</a:t>
            </a:r>
            <a:r>
              <a:rPr lang="hr-HR" altLang="sr-Latn-RS" dirty="0">
                <a:latin typeface="Calibri" panose="020F0502020204030204" pitchFamily="34" charset="0"/>
                <a:cs typeface="Calibri" panose="020F0502020204030204" pitchFamily="34" charset="0"/>
              </a:rPr>
              <a:t> </a:t>
            </a:r>
          </a:p>
          <a:p>
            <a:pPr lvl="1">
              <a:lnSpc>
                <a:spcPct val="114000"/>
              </a:lnSpc>
              <a:spcBef>
                <a:spcPts val="600"/>
              </a:spcBef>
              <a:buFont typeface="Wingdings" panose="05000000000000000000" pitchFamily="2" charset="2"/>
              <a:buChar char="§"/>
            </a:pPr>
            <a:endParaRPr lang="hr-HR" altLang="sr-Latn-RS" dirty="0">
              <a:latin typeface="Calibri" panose="020F0502020204030204" pitchFamily="34" charset="0"/>
              <a:cs typeface="Calibri" panose="020F0502020204030204" pitchFamily="34" charset="0"/>
            </a:endParaRPr>
          </a:p>
          <a:p>
            <a:pPr lvl="1">
              <a:lnSpc>
                <a:spcPct val="114000"/>
              </a:lnSpc>
              <a:spcBef>
                <a:spcPts val="600"/>
              </a:spcBef>
              <a:buFont typeface="Wingdings" panose="05000000000000000000" pitchFamily="2" charset="2"/>
              <a:buChar char="§"/>
            </a:pPr>
            <a:endParaRPr lang="hr-HR" altLang="sr-Latn-RS" sz="2800" dirty="0">
              <a:latin typeface="Calibri" panose="020F0502020204030204" pitchFamily="34" charset="0"/>
              <a:cs typeface="Calibri" panose="020F0502020204030204" pitchFamily="34" charset="0"/>
            </a:endParaRPr>
          </a:p>
          <a:p>
            <a:pPr>
              <a:lnSpc>
                <a:spcPct val="114000"/>
              </a:lnSpc>
              <a:spcBef>
                <a:spcPts val="600"/>
              </a:spcBef>
              <a:buFont typeface="Wingdings" panose="05000000000000000000" pitchFamily="2" charset="2"/>
              <a:buChar char="§"/>
            </a:pPr>
            <a:endParaRPr lang="en-GB" sz="4000" b="0" dirty="0"/>
          </a:p>
        </p:txBody>
      </p:sp>
      <p:sp>
        <p:nvSpPr>
          <p:cNvPr id="13" name="Text Placeholder 12"/>
          <p:cNvSpPr>
            <a:spLocks noGrp="1"/>
          </p:cNvSpPr>
          <p:nvPr>
            <p:ph type="body" sz="quarter" idx="21"/>
          </p:nvPr>
        </p:nvSpPr>
        <p:spPr/>
        <p:txBody>
          <a:bodyPr>
            <a:normAutofit fontScale="85000" lnSpcReduction="10000"/>
          </a:bodyPr>
          <a:lstStyle/>
          <a:p>
            <a:r>
              <a:rPr lang="en-GB" dirty="0" err="1"/>
              <a:t>Koja</a:t>
            </a:r>
            <a:r>
              <a:rPr lang="en-GB" dirty="0"/>
              <a:t> </a:t>
            </a:r>
            <a:r>
              <a:rPr lang="en-GB" dirty="0" err="1"/>
              <a:t>prava</a:t>
            </a:r>
            <a:r>
              <a:rPr lang="en-GB" dirty="0"/>
              <a:t> </a:t>
            </a:r>
            <a:r>
              <a:rPr lang="en-GB" dirty="0" err="1"/>
              <a:t>sam</a:t>
            </a:r>
            <a:r>
              <a:rPr lang="en-GB" dirty="0"/>
              <a:t> </a:t>
            </a:r>
            <a:r>
              <a:rPr lang="en-GB" dirty="0" err="1"/>
              <a:t>zadržao</a:t>
            </a:r>
            <a:r>
              <a:rPr lang="en-GB" dirty="0"/>
              <a:t> </a:t>
            </a:r>
            <a:r>
              <a:rPr lang="en-GB" dirty="0" err="1"/>
              <a:t>objavljivanjem</a:t>
            </a:r>
            <a:r>
              <a:rPr lang="en-GB" dirty="0"/>
              <a:t> </a:t>
            </a:r>
            <a:r>
              <a:rPr lang="en-GB" dirty="0" err="1"/>
              <a:t>članka</a:t>
            </a:r>
            <a:r>
              <a:rPr lang="en-GB" dirty="0"/>
              <a:t> u </a:t>
            </a:r>
            <a:r>
              <a:rPr lang="en-GB" dirty="0" err="1"/>
              <a:t>časopisu</a:t>
            </a:r>
            <a:r>
              <a:rPr lang="en-GB" dirty="0"/>
              <a:t>?</a:t>
            </a:r>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576632904"/>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endParaRPr lang="en-GB" sz="3400" b="0" dirty="0"/>
          </a:p>
        </p:txBody>
      </p:sp>
      <p:sp>
        <p:nvSpPr>
          <p:cNvPr id="13" name="Text Placeholder 12"/>
          <p:cNvSpPr>
            <a:spLocks noGrp="1"/>
          </p:cNvSpPr>
          <p:nvPr>
            <p:ph type="body" sz="quarter" idx="21"/>
          </p:nvPr>
        </p:nvSpPr>
        <p:spPr/>
        <p:txBody>
          <a:bodyPr/>
          <a:lstStyle/>
          <a:p>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6" name="Picture 2">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899" y="0"/>
            <a:ext cx="14100649" cy="81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885106"/>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a:lnSpc>
                <a:spcPct val="114000"/>
              </a:lnSpc>
              <a:spcBef>
                <a:spcPts val="600"/>
              </a:spcBef>
              <a:buFont typeface="Wingdings" panose="05000000000000000000" pitchFamily="2" charset="2"/>
              <a:buChar char="§"/>
            </a:pPr>
            <a:r>
              <a:rPr lang="en-GB" sz="3600" b="0" dirty="0" err="1"/>
              <a:t>mogućnosti</a:t>
            </a:r>
            <a:r>
              <a:rPr lang="en-GB" sz="3600" b="0" dirty="0"/>
              <a:t> </a:t>
            </a:r>
            <a:r>
              <a:rPr lang="en-GB" sz="3600" b="0" dirty="0" err="1"/>
              <a:t>ostvarivanja</a:t>
            </a:r>
            <a:r>
              <a:rPr lang="en-GB" sz="3600" b="0" dirty="0"/>
              <a:t> </a:t>
            </a:r>
            <a:r>
              <a:rPr lang="en-GB" sz="3600" b="0" dirty="0" err="1"/>
              <a:t>otvorenog</a:t>
            </a:r>
            <a:r>
              <a:rPr lang="en-GB" sz="3600" b="0" dirty="0"/>
              <a:t> </a:t>
            </a:r>
            <a:r>
              <a:rPr lang="en-GB" sz="3600" b="0" dirty="0" err="1"/>
              <a:t>pristupa</a:t>
            </a:r>
            <a:r>
              <a:rPr lang="en-GB" sz="3600" b="0" dirty="0"/>
              <a:t> </a:t>
            </a:r>
            <a:r>
              <a:rPr lang="en-GB" sz="3600" b="0" dirty="0" err="1"/>
              <a:t>publikacijama</a:t>
            </a:r>
            <a:r>
              <a:rPr lang="en-GB" sz="3600" b="0" dirty="0"/>
              <a:t> </a:t>
            </a:r>
            <a:r>
              <a:rPr lang="en-GB" sz="3600" b="0" dirty="0" err="1"/>
              <a:t>sukladno</a:t>
            </a:r>
            <a:r>
              <a:rPr lang="en-GB" sz="3600" b="0" dirty="0"/>
              <a:t> </a:t>
            </a:r>
            <a:r>
              <a:rPr lang="en-GB" sz="3600" b="0" dirty="0" err="1"/>
              <a:t>Planu</a:t>
            </a:r>
            <a:r>
              <a:rPr lang="en-GB" sz="3600" b="0" dirty="0"/>
              <a:t> S</a:t>
            </a:r>
          </a:p>
          <a:p>
            <a:pPr lvl="1">
              <a:lnSpc>
                <a:spcPct val="114000"/>
              </a:lnSpc>
              <a:spcBef>
                <a:spcPts val="600"/>
              </a:spcBef>
              <a:buFont typeface="Wingdings" panose="05000000000000000000" pitchFamily="2" charset="2"/>
              <a:buChar char="§"/>
            </a:pPr>
            <a:r>
              <a:rPr lang="en-GB" sz="2800" b="0" dirty="0" err="1"/>
              <a:t>objavljivanje</a:t>
            </a:r>
            <a:r>
              <a:rPr lang="en-GB" sz="2800" b="0" dirty="0"/>
              <a:t> </a:t>
            </a:r>
            <a:r>
              <a:rPr lang="en-GB" sz="2800" b="0" dirty="0" err="1"/>
              <a:t>radova</a:t>
            </a:r>
            <a:r>
              <a:rPr lang="en-GB" sz="2800" b="0" dirty="0"/>
              <a:t> u OA </a:t>
            </a:r>
            <a:r>
              <a:rPr lang="en-GB" sz="2800" b="0" dirty="0" err="1"/>
              <a:t>časopisima</a:t>
            </a:r>
            <a:r>
              <a:rPr lang="en-GB" sz="2800" b="0" dirty="0"/>
              <a:t> </a:t>
            </a:r>
            <a:r>
              <a:rPr lang="en-GB" sz="2800" b="0" dirty="0" err="1"/>
              <a:t>ili</a:t>
            </a:r>
            <a:r>
              <a:rPr lang="en-GB" sz="2800" b="0" dirty="0"/>
              <a:t> OA </a:t>
            </a:r>
            <a:r>
              <a:rPr lang="en-GB" sz="2800" b="0" dirty="0" err="1"/>
              <a:t>platformama</a:t>
            </a:r>
            <a:r>
              <a:rPr lang="en-GB" sz="2800" b="0" dirty="0"/>
              <a:t> (bez </a:t>
            </a:r>
            <a:r>
              <a:rPr lang="en-GB" sz="2800" b="0" dirty="0" err="1"/>
              <a:t>plaćanja</a:t>
            </a:r>
            <a:r>
              <a:rPr lang="en-GB" sz="2800" b="0" dirty="0"/>
              <a:t> </a:t>
            </a:r>
            <a:r>
              <a:rPr lang="en-GB" sz="2800" b="0" dirty="0" err="1"/>
              <a:t>troškova</a:t>
            </a:r>
            <a:r>
              <a:rPr lang="en-GB" sz="2800" b="0" dirty="0"/>
              <a:t> </a:t>
            </a:r>
            <a:r>
              <a:rPr lang="en-GB" sz="2800" b="0" dirty="0" err="1"/>
              <a:t>objavljivanja</a:t>
            </a:r>
            <a:r>
              <a:rPr lang="en-GB" sz="2800" b="0" dirty="0"/>
              <a:t>)</a:t>
            </a:r>
          </a:p>
          <a:p>
            <a:pPr lvl="1">
              <a:lnSpc>
                <a:spcPct val="114000"/>
              </a:lnSpc>
              <a:spcBef>
                <a:spcPts val="600"/>
              </a:spcBef>
              <a:buFont typeface="Wingdings" panose="05000000000000000000" pitchFamily="2" charset="2"/>
              <a:buChar char="§"/>
            </a:pPr>
            <a:r>
              <a:rPr lang="en-GB" sz="2800" b="0" dirty="0" err="1"/>
              <a:t>objavljivanje</a:t>
            </a:r>
            <a:r>
              <a:rPr lang="en-GB" sz="2800" b="0" dirty="0"/>
              <a:t> </a:t>
            </a:r>
            <a:r>
              <a:rPr lang="en-GB" sz="2800" b="0" dirty="0" err="1"/>
              <a:t>radova</a:t>
            </a:r>
            <a:r>
              <a:rPr lang="en-GB" sz="2800" b="0" dirty="0"/>
              <a:t> u OA </a:t>
            </a:r>
            <a:r>
              <a:rPr lang="en-GB" sz="2800" b="0" dirty="0" err="1"/>
              <a:t>časopisima</a:t>
            </a:r>
            <a:r>
              <a:rPr lang="en-GB" sz="2800" b="0" dirty="0"/>
              <a:t> </a:t>
            </a:r>
            <a:r>
              <a:rPr lang="en-GB" sz="2800" b="0" dirty="0" err="1"/>
              <a:t>ili</a:t>
            </a:r>
            <a:r>
              <a:rPr lang="en-GB" sz="2800" b="0" dirty="0"/>
              <a:t> OA </a:t>
            </a:r>
            <a:r>
              <a:rPr lang="en-GB" sz="2800" b="0" dirty="0" err="1"/>
              <a:t>platformama</a:t>
            </a:r>
            <a:r>
              <a:rPr lang="en-GB" sz="2800" b="0" dirty="0"/>
              <a:t> </a:t>
            </a:r>
            <a:r>
              <a:rPr lang="en-GB" sz="2800" b="0" dirty="0" err="1"/>
              <a:t>uz</a:t>
            </a:r>
            <a:r>
              <a:rPr lang="en-GB" sz="2800" b="0" dirty="0"/>
              <a:t> </a:t>
            </a:r>
            <a:r>
              <a:rPr lang="en-GB" sz="2800" b="0" dirty="0" err="1"/>
              <a:t>plaćanje</a:t>
            </a:r>
            <a:r>
              <a:rPr lang="en-GB" sz="2800" b="0" dirty="0"/>
              <a:t> </a:t>
            </a:r>
            <a:r>
              <a:rPr lang="en-GB" sz="2800" b="0" dirty="0" err="1"/>
              <a:t>troškova</a:t>
            </a:r>
            <a:r>
              <a:rPr lang="en-GB" sz="2800" b="0" dirty="0"/>
              <a:t> </a:t>
            </a:r>
            <a:r>
              <a:rPr lang="en-GB" sz="2800" b="0" dirty="0" err="1"/>
              <a:t>objavljivanja</a:t>
            </a:r>
            <a:r>
              <a:rPr lang="en-GB" sz="2800" b="0" dirty="0"/>
              <a:t> s </a:t>
            </a:r>
            <a:r>
              <a:rPr lang="en-GB" sz="2800" b="0" dirty="0" err="1"/>
              <a:t>projekata</a:t>
            </a:r>
            <a:r>
              <a:rPr lang="en-GB" sz="2800" b="0" dirty="0"/>
              <a:t> </a:t>
            </a:r>
            <a:r>
              <a:rPr lang="en-GB" sz="2800" b="0" dirty="0" err="1"/>
              <a:t>financijera</a:t>
            </a:r>
            <a:r>
              <a:rPr lang="en-GB" sz="2800" b="0" dirty="0"/>
              <a:t> </a:t>
            </a:r>
            <a:r>
              <a:rPr lang="en-GB" sz="2800" b="0" dirty="0" err="1"/>
              <a:t>koji</a:t>
            </a:r>
            <a:r>
              <a:rPr lang="en-GB" sz="2800" b="0" dirty="0"/>
              <a:t> </a:t>
            </a:r>
            <a:r>
              <a:rPr lang="en-GB" sz="2800" b="0" dirty="0" err="1"/>
              <a:t>podržavaju</a:t>
            </a:r>
            <a:r>
              <a:rPr lang="en-GB" sz="2800" b="0" dirty="0"/>
              <a:t> Plan S</a:t>
            </a:r>
          </a:p>
          <a:p>
            <a:pPr lvl="1">
              <a:lnSpc>
                <a:spcPct val="114000"/>
              </a:lnSpc>
              <a:spcBef>
                <a:spcPts val="600"/>
              </a:spcBef>
              <a:buFont typeface="Wingdings" panose="05000000000000000000" pitchFamily="2" charset="2"/>
              <a:buChar char="§"/>
            </a:pPr>
            <a:r>
              <a:rPr lang="en-GB" sz="2800" b="0" dirty="0" err="1"/>
              <a:t>pohranjivanje</a:t>
            </a:r>
            <a:r>
              <a:rPr lang="en-GB" sz="2800" b="0" dirty="0"/>
              <a:t> </a:t>
            </a:r>
            <a:r>
              <a:rPr lang="en-GB" sz="2800" b="0" dirty="0" err="1"/>
              <a:t>završne</a:t>
            </a:r>
            <a:r>
              <a:rPr lang="en-GB" sz="2800" b="0" dirty="0"/>
              <a:t> </a:t>
            </a:r>
            <a:r>
              <a:rPr lang="en-GB" sz="2800" b="0" dirty="0" err="1"/>
              <a:t>verzije</a:t>
            </a:r>
            <a:r>
              <a:rPr lang="en-GB" sz="2800" b="0" dirty="0"/>
              <a:t> </a:t>
            </a:r>
            <a:r>
              <a:rPr lang="en-GB" sz="2800" b="0" dirty="0" err="1"/>
              <a:t>rukopisa</a:t>
            </a:r>
            <a:r>
              <a:rPr lang="en-GB" sz="2800" b="0" dirty="0"/>
              <a:t> </a:t>
            </a:r>
            <a:r>
              <a:rPr lang="en-GB" sz="2800" b="0" dirty="0" err="1"/>
              <a:t>prihvaćenog</a:t>
            </a:r>
            <a:r>
              <a:rPr lang="en-GB" sz="2800" b="0" dirty="0"/>
              <a:t> </a:t>
            </a:r>
            <a:r>
              <a:rPr lang="en-GB" sz="2800" b="0" dirty="0" err="1"/>
              <a:t>za</a:t>
            </a:r>
            <a:r>
              <a:rPr lang="en-GB" sz="2800" b="0" dirty="0"/>
              <a:t> </a:t>
            </a:r>
            <a:r>
              <a:rPr lang="en-GB" sz="2800" b="0" dirty="0" err="1"/>
              <a:t>objavljivanje</a:t>
            </a:r>
            <a:r>
              <a:rPr lang="en-GB" sz="2800" b="0" dirty="0"/>
              <a:t> </a:t>
            </a:r>
            <a:r>
              <a:rPr lang="en-GB" sz="2800" b="0" dirty="0" err="1"/>
              <a:t>ili</a:t>
            </a:r>
            <a:r>
              <a:rPr lang="en-GB" sz="2800" b="0" dirty="0"/>
              <a:t> </a:t>
            </a:r>
            <a:r>
              <a:rPr lang="en-GB" sz="2800" b="0" dirty="0" err="1"/>
              <a:t>službenog</a:t>
            </a:r>
            <a:r>
              <a:rPr lang="en-GB" sz="2800" b="0" dirty="0"/>
              <a:t> PDF-a </a:t>
            </a:r>
            <a:r>
              <a:rPr lang="en-GB" sz="2800" b="0" dirty="0" err="1"/>
              <a:t>rada</a:t>
            </a:r>
            <a:r>
              <a:rPr lang="en-GB" sz="2800" b="0" dirty="0"/>
              <a:t> u Plan S </a:t>
            </a:r>
            <a:r>
              <a:rPr lang="en-GB" sz="2800" b="0" dirty="0" err="1"/>
              <a:t>kompatibilan</a:t>
            </a:r>
            <a:r>
              <a:rPr lang="en-GB" sz="2800" b="0" dirty="0"/>
              <a:t> </a:t>
            </a:r>
            <a:r>
              <a:rPr lang="en-GB" sz="2800" b="0" dirty="0" err="1"/>
              <a:t>digitalni</a:t>
            </a:r>
            <a:r>
              <a:rPr lang="en-GB" sz="2800" b="0" dirty="0"/>
              <a:t> </a:t>
            </a:r>
            <a:r>
              <a:rPr lang="en-GB" sz="2800" b="0" dirty="0" err="1"/>
              <a:t>repozitorij</a:t>
            </a:r>
            <a:endParaRPr lang="en-GB" sz="2800" b="0" dirty="0"/>
          </a:p>
          <a:p>
            <a:pPr lvl="2">
              <a:lnSpc>
                <a:spcPct val="114000"/>
              </a:lnSpc>
              <a:buFont typeface="Wingdings" panose="05000000000000000000" pitchFamily="2" charset="2"/>
              <a:buChar char="§"/>
            </a:pPr>
            <a:r>
              <a:rPr lang="en-GB" sz="2800" b="0" dirty="0" err="1" smtClean="0"/>
              <a:t>odmah</a:t>
            </a:r>
            <a:r>
              <a:rPr lang="en-GB" sz="2800" b="0" dirty="0" smtClean="0"/>
              <a:t> </a:t>
            </a:r>
            <a:r>
              <a:rPr lang="en-GB" sz="2800" b="0" dirty="0"/>
              <a:t>OA (bez </a:t>
            </a:r>
            <a:r>
              <a:rPr lang="en-GB" sz="2800" b="0" dirty="0" err="1"/>
              <a:t>embarga</a:t>
            </a:r>
            <a:r>
              <a:rPr lang="en-GB" sz="2800" b="0" dirty="0"/>
              <a:t>)</a:t>
            </a:r>
          </a:p>
          <a:p>
            <a:pPr lvl="2">
              <a:lnSpc>
                <a:spcPct val="114000"/>
              </a:lnSpc>
              <a:buFont typeface="Wingdings" panose="05000000000000000000" pitchFamily="2" charset="2"/>
              <a:buChar char="§"/>
            </a:pPr>
            <a:r>
              <a:rPr lang="en-GB" sz="2800" b="0" dirty="0" err="1"/>
              <a:t>pohranjena</a:t>
            </a:r>
            <a:r>
              <a:rPr lang="en-GB" sz="2800" b="0" dirty="0"/>
              <a:t> </a:t>
            </a:r>
            <a:r>
              <a:rPr lang="en-GB" sz="2800" b="0" dirty="0" err="1"/>
              <a:t>verzija</a:t>
            </a:r>
            <a:r>
              <a:rPr lang="en-GB" sz="2800" b="0" dirty="0"/>
              <a:t> </a:t>
            </a:r>
            <a:r>
              <a:rPr lang="en-GB" sz="2800" b="0" dirty="0" err="1"/>
              <a:t>rada</a:t>
            </a:r>
            <a:r>
              <a:rPr lang="en-GB" sz="2800" b="0" dirty="0"/>
              <a:t> mora </a:t>
            </a:r>
            <a:r>
              <a:rPr lang="en-GB" sz="2800" b="0" dirty="0" err="1"/>
              <a:t>biti</a:t>
            </a:r>
            <a:r>
              <a:rPr lang="en-GB" sz="2800" b="0" dirty="0"/>
              <a:t> </a:t>
            </a:r>
            <a:r>
              <a:rPr lang="en-GB" sz="2800" b="0" dirty="0" err="1"/>
              <a:t>dostupna</a:t>
            </a:r>
            <a:r>
              <a:rPr lang="en-GB" sz="2800" b="0" dirty="0"/>
              <a:t> pod CC-BY </a:t>
            </a:r>
            <a:r>
              <a:rPr lang="en-GB" sz="2800" b="0" dirty="0" err="1"/>
              <a:t>licencijom</a:t>
            </a:r>
            <a:endParaRPr lang="en-GB" sz="2800" b="0" dirty="0"/>
          </a:p>
          <a:p>
            <a:pPr lvl="1">
              <a:lnSpc>
                <a:spcPct val="114000"/>
              </a:lnSpc>
              <a:spcBef>
                <a:spcPts val="600"/>
              </a:spcBef>
              <a:buFont typeface="Wingdings" panose="05000000000000000000" pitchFamily="2" charset="2"/>
              <a:buChar char="§"/>
            </a:pPr>
            <a:r>
              <a:rPr lang="en-GB" sz="2800" b="0" dirty="0"/>
              <a:t>u </a:t>
            </a:r>
            <a:r>
              <a:rPr lang="en-GB" sz="2800" b="0" dirty="0" err="1"/>
              <a:t>prijelaznom</a:t>
            </a:r>
            <a:r>
              <a:rPr lang="en-GB" sz="2800" b="0" dirty="0"/>
              <a:t> </a:t>
            </a:r>
            <a:r>
              <a:rPr lang="en-GB" sz="2800" b="0" dirty="0" err="1"/>
              <a:t>razdoblju</a:t>
            </a:r>
            <a:r>
              <a:rPr lang="en-GB" sz="2800" b="0" dirty="0"/>
              <a:t> </a:t>
            </a:r>
            <a:r>
              <a:rPr lang="en-GB" sz="2800" b="0" dirty="0" err="1"/>
              <a:t>će</a:t>
            </a:r>
            <a:r>
              <a:rPr lang="en-GB" sz="2800" b="0" dirty="0"/>
              <a:t> </a:t>
            </a:r>
            <a:r>
              <a:rPr lang="en-GB" sz="2800" b="0" dirty="0" err="1"/>
              <a:t>biti</a:t>
            </a:r>
            <a:r>
              <a:rPr lang="en-GB" sz="2800" b="0" dirty="0"/>
              <a:t> </a:t>
            </a:r>
            <a:r>
              <a:rPr lang="en-GB" sz="2800" b="0" dirty="0" err="1"/>
              <a:t>moguće</a:t>
            </a:r>
            <a:r>
              <a:rPr lang="en-GB" sz="2800" b="0" dirty="0"/>
              <a:t> </a:t>
            </a:r>
            <a:r>
              <a:rPr lang="en-GB" sz="2800" b="0" dirty="0" err="1"/>
              <a:t>objavljivati</a:t>
            </a:r>
            <a:r>
              <a:rPr lang="en-GB" sz="2800" b="0" dirty="0"/>
              <a:t> </a:t>
            </a:r>
            <a:r>
              <a:rPr lang="en-GB" sz="2800" b="0" dirty="0" err="1"/>
              <a:t>i</a:t>
            </a:r>
            <a:r>
              <a:rPr lang="en-GB" sz="2800" b="0" dirty="0"/>
              <a:t> u </a:t>
            </a:r>
            <a:r>
              <a:rPr lang="en-GB" sz="2800" b="0" dirty="0" err="1"/>
              <a:t>hibridnim</a:t>
            </a:r>
            <a:r>
              <a:rPr lang="en-GB" sz="2800" b="0" dirty="0"/>
              <a:t> </a:t>
            </a:r>
            <a:r>
              <a:rPr lang="en-GB" sz="2800" b="0" dirty="0" err="1"/>
              <a:t>časopisima</a:t>
            </a:r>
            <a:r>
              <a:rPr lang="en-GB" sz="2800" b="0" dirty="0"/>
              <a:t> </a:t>
            </a:r>
            <a:r>
              <a:rPr lang="en-GB" sz="2800" b="0" dirty="0" err="1"/>
              <a:t>koji</a:t>
            </a:r>
            <a:r>
              <a:rPr lang="en-GB" sz="2800" b="0" dirty="0"/>
              <a:t> </a:t>
            </a:r>
            <a:r>
              <a:rPr lang="en-GB" sz="2800" b="0" dirty="0" err="1"/>
              <a:t>će</a:t>
            </a:r>
            <a:r>
              <a:rPr lang="en-GB" sz="2800" b="0" dirty="0"/>
              <a:t> u </a:t>
            </a:r>
            <a:r>
              <a:rPr lang="en-GB" sz="2800" b="0" dirty="0" err="1"/>
              <a:t>određenom</a:t>
            </a:r>
            <a:r>
              <a:rPr lang="en-GB" sz="2800" b="0" dirty="0"/>
              <a:t> </a:t>
            </a:r>
            <a:r>
              <a:rPr lang="en-GB" sz="2800" b="0" dirty="0" err="1"/>
              <a:t>razdoblju</a:t>
            </a:r>
            <a:r>
              <a:rPr lang="en-GB" sz="2800" b="0" dirty="0"/>
              <a:t> </a:t>
            </a:r>
            <a:r>
              <a:rPr lang="en-GB" sz="2800" b="0" dirty="0" err="1"/>
              <a:t>prijeći</a:t>
            </a:r>
            <a:r>
              <a:rPr lang="en-GB" sz="2800" b="0" dirty="0"/>
              <a:t> u </a:t>
            </a:r>
            <a:r>
              <a:rPr lang="en-GB" sz="2800" b="0" dirty="0" err="1"/>
              <a:t>potpuno</a:t>
            </a:r>
            <a:r>
              <a:rPr lang="en-GB" sz="2800" b="0" dirty="0"/>
              <a:t> OA </a:t>
            </a:r>
            <a:r>
              <a:rPr lang="en-GB" sz="2800" b="0" dirty="0" err="1"/>
              <a:t>časopis</a:t>
            </a:r>
            <a:endParaRPr lang="en-GB" sz="2800" b="0" dirty="0"/>
          </a:p>
          <a:p>
            <a:pPr>
              <a:lnSpc>
                <a:spcPct val="114000"/>
              </a:lnSpc>
              <a:spcBef>
                <a:spcPts val="600"/>
              </a:spcBef>
              <a:buFont typeface="Wingdings" panose="05000000000000000000" pitchFamily="2" charset="2"/>
              <a:buChar char="§"/>
            </a:pPr>
            <a:endParaRPr lang="en-GB" sz="3600" b="0" dirty="0"/>
          </a:p>
          <a:p>
            <a:pPr>
              <a:lnSpc>
                <a:spcPct val="114000"/>
              </a:lnSpc>
              <a:spcBef>
                <a:spcPts val="600"/>
              </a:spcBef>
              <a:buFont typeface="Wingdings" panose="05000000000000000000" pitchFamily="2" charset="2"/>
              <a:buChar char="§"/>
            </a:pPr>
            <a:endParaRPr lang="en-GB" sz="3600" b="0" dirty="0"/>
          </a:p>
        </p:txBody>
      </p:sp>
      <p:sp>
        <p:nvSpPr>
          <p:cNvPr id="13" name="Text Placeholder 12"/>
          <p:cNvSpPr>
            <a:spLocks noGrp="1"/>
          </p:cNvSpPr>
          <p:nvPr>
            <p:ph type="body" sz="quarter" idx="21"/>
          </p:nvPr>
        </p:nvSpPr>
        <p:spPr/>
        <p:txBody>
          <a:bodyPr/>
          <a:lstStyle/>
          <a:p>
            <a:r>
              <a:rPr lang="hr-HR" dirty="0" smtClean="0"/>
              <a:t>Plan S</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spTree>
    <p:extLst>
      <p:ext uri="{BB962C8B-B14F-4D97-AF65-F5344CB8AC3E}">
        <p14:creationId xmlns:p14="http://schemas.microsoft.com/office/powerpoint/2010/main" val="1082015964"/>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723899" y="1484025"/>
            <a:ext cx="13517717" cy="6484318"/>
          </a:xfrm>
        </p:spPr>
        <p:txBody>
          <a:bodyPr>
            <a:normAutofit/>
          </a:bodyPr>
          <a:lstStyle/>
          <a:p>
            <a:pPr marL="0" indent="0">
              <a:lnSpc>
                <a:spcPct val="114000"/>
              </a:lnSpc>
              <a:spcBef>
                <a:spcPts val="600"/>
              </a:spcBef>
              <a:buNone/>
            </a:pPr>
            <a:endParaRPr lang="en-GB" sz="3400" b="0" dirty="0"/>
          </a:p>
        </p:txBody>
      </p:sp>
      <p:sp>
        <p:nvSpPr>
          <p:cNvPr id="13" name="Text Placeholder 12"/>
          <p:cNvSpPr>
            <a:spLocks noGrp="1"/>
          </p:cNvSpPr>
          <p:nvPr>
            <p:ph type="body" sz="quarter" idx="21"/>
          </p:nvPr>
        </p:nvSpPr>
        <p:spPr/>
        <p:txBody>
          <a:bodyPr/>
          <a:lstStyle/>
          <a:p>
            <a:r>
              <a:rPr lang="hr-HR" dirty="0" smtClean="0"/>
              <a:t>Gdje pohraniti svoje radove?</a:t>
            </a:r>
            <a:endParaRPr lang="en-GB" dirty="0"/>
          </a:p>
        </p:txBody>
      </p:sp>
      <p:sp>
        <p:nvSpPr>
          <p:cNvPr id="10" name="Footer Placeholder 9"/>
          <p:cNvSpPr>
            <a:spLocks noGrp="1"/>
          </p:cNvSpPr>
          <p:nvPr>
            <p:ph type="ftr" sz="quarter" idx="18"/>
          </p:nvPr>
        </p:nvSpPr>
        <p:spPr/>
        <p:txBody>
          <a:bodyPr/>
          <a:lstStyle/>
          <a:p>
            <a:r>
              <a:rPr lang="pt-BR" smtClean="0"/>
              <a:t>Zagreb OpenAIRE radionica, HAZU, 19. veljače 2019.</a:t>
            </a:r>
            <a:endParaRPr lang="en-US" dirty="0"/>
          </a:p>
        </p:txBody>
      </p:sp>
      <p:pic>
        <p:nvPicPr>
          <p:cNvPr id="6" name="Content Placeholder 2">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73282" y="6127472"/>
            <a:ext cx="3606575" cy="1696233"/>
          </a:xfrm>
          <a:prstGeom prst="rect">
            <a:avLst/>
          </a:prstGeom>
        </p:spPr>
      </p:pic>
      <p:pic>
        <p:nvPicPr>
          <p:cNvPr id="7"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8057" y="2767229"/>
            <a:ext cx="7685337" cy="21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2118" y="4956832"/>
            <a:ext cx="4209575" cy="234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32358" y="2380599"/>
            <a:ext cx="3719845" cy="171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621374"/>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lnSpcReduction="10000"/>
          </a:bodyPr>
          <a:lstStyle/>
          <a:p>
            <a:r>
              <a:rPr lang="hr-HR" dirty="0" smtClean="0"/>
              <a:t>Bojan Macan</a:t>
            </a:r>
            <a:endParaRPr lang="en-US" dirty="0"/>
          </a:p>
        </p:txBody>
      </p:sp>
      <p:sp>
        <p:nvSpPr>
          <p:cNvPr id="3" name="Text Placeholder 2"/>
          <p:cNvSpPr>
            <a:spLocks noGrp="1"/>
          </p:cNvSpPr>
          <p:nvPr>
            <p:ph type="body" sz="quarter" idx="17"/>
          </p:nvPr>
        </p:nvSpPr>
        <p:spPr/>
        <p:txBody>
          <a:bodyPr>
            <a:normAutofit lnSpcReduction="10000"/>
          </a:bodyPr>
          <a:lstStyle/>
          <a:p>
            <a:r>
              <a:rPr lang="hr-HR" dirty="0" smtClean="0">
                <a:hlinkClick r:id="rId2"/>
              </a:rPr>
              <a:t>bmacan@irb.hr</a:t>
            </a:r>
            <a:endParaRPr lang="hr-HR" dirty="0"/>
          </a:p>
          <a:p>
            <a:r>
              <a:rPr lang="en-US" dirty="0" smtClean="0">
                <a:hlinkClick r:id="rId3"/>
              </a:rPr>
              <a:t>openaire@lib.irb.hr</a:t>
            </a:r>
            <a:r>
              <a:rPr lang="hr-HR" dirty="0" smtClean="0"/>
              <a:t> </a:t>
            </a:r>
            <a:endParaRPr lang="en-US" dirty="0" smtClean="0"/>
          </a:p>
        </p:txBody>
      </p:sp>
    </p:spTree>
    <p:extLst>
      <p:ext uri="{BB962C8B-B14F-4D97-AF65-F5344CB8AC3E}">
        <p14:creationId xmlns:p14="http://schemas.microsoft.com/office/powerpoint/2010/main" val="836191655"/>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488534" y="905245"/>
            <a:ext cx="15147733" cy="2362133"/>
          </a:xfrm>
          <a:prstGeom prst="rect">
            <a:avLst/>
          </a:prstGeom>
        </p:spPr>
        <p:txBody>
          <a:bodyPr spcFirstLastPara="1" wrap="square" lIns="162533" tIns="162533" rIns="162533" bIns="162533" anchor="b" anchorCtr="0">
            <a:noAutofit/>
          </a:bodyPr>
          <a:lstStyle/>
          <a:p>
            <a:r>
              <a:rPr lang="en" sz="6400"/>
              <a:t>Otvoreni istraživački podaci,</a:t>
            </a:r>
            <a:br>
              <a:rPr lang="en" sz="6400"/>
            </a:br>
            <a:r>
              <a:rPr lang="en" sz="6400"/>
              <a:t>njihova uloga i važnost</a:t>
            </a:r>
            <a:endParaRPr sz="6400"/>
          </a:p>
        </p:txBody>
      </p:sp>
      <p:sp>
        <p:nvSpPr>
          <p:cNvPr id="62" name="Google Shape;62;p13"/>
          <p:cNvSpPr txBox="1">
            <a:spLocks noGrp="1"/>
          </p:cNvSpPr>
          <p:nvPr>
            <p:ph type="subTitle" idx="1"/>
          </p:nvPr>
        </p:nvSpPr>
        <p:spPr>
          <a:xfrm>
            <a:off x="488534" y="3267378"/>
            <a:ext cx="15147733" cy="1717867"/>
          </a:xfrm>
          <a:prstGeom prst="rect">
            <a:avLst/>
          </a:prstGeom>
        </p:spPr>
        <p:txBody>
          <a:bodyPr spcFirstLastPara="1" wrap="square" lIns="162533" tIns="162533" rIns="162533" bIns="162533" anchor="t" anchorCtr="0">
            <a:noAutofit/>
          </a:bodyPr>
          <a:lstStyle/>
          <a:p>
            <a:pPr marL="0" indent="0"/>
            <a:r>
              <a:rPr lang="en" sz="4267"/>
              <a:t>Kako pripremiti istraživačke podatke za pohranu i korištenje? Izrada plana upravljanja istraživačkim podacima</a:t>
            </a:r>
            <a:endParaRPr sz="4267"/>
          </a:p>
        </p:txBody>
      </p:sp>
      <p:sp>
        <p:nvSpPr>
          <p:cNvPr id="63" name="Google Shape;63;p13"/>
          <p:cNvSpPr txBox="1"/>
          <p:nvPr/>
        </p:nvSpPr>
        <p:spPr>
          <a:xfrm>
            <a:off x="5864222" y="5846844"/>
            <a:ext cx="8501333" cy="1312000"/>
          </a:xfrm>
          <a:prstGeom prst="rect">
            <a:avLst/>
          </a:prstGeom>
          <a:noFill/>
          <a:ln>
            <a:noFill/>
          </a:ln>
        </p:spPr>
        <p:txBody>
          <a:bodyPr spcFirstLastPara="1" wrap="square" lIns="162533" tIns="162533" rIns="162533" bIns="162533" anchor="t" anchorCtr="0">
            <a:noAutofit/>
          </a:bodyPr>
          <a:lstStyle/>
          <a:p>
            <a:pPr algn="r" defTabSz="1625620" hangingPunct="1">
              <a:buClr>
                <a:srgbClr val="000000"/>
              </a:buClr>
            </a:pPr>
            <a:r>
              <a:rPr lang="en" sz="2489">
                <a:latin typeface="Arial"/>
                <a:cs typeface="Arial"/>
                <a:sym typeface="Arial"/>
              </a:rPr>
              <a:t>Alen Vodopijevec [</a:t>
            </a:r>
            <a:r>
              <a:rPr lang="en" sz="2489" u="sng">
                <a:solidFill>
                  <a:srgbClr val="0097A7"/>
                </a:solidFill>
                <a:latin typeface="Arial"/>
                <a:cs typeface="Arial"/>
                <a:sym typeface="Arial"/>
                <a:hlinkClick r:id="rId3"/>
              </a:rPr>
              <a:t>alen@irb.hr</a:t>
            </a:r>
            <a:r>
              <a:rPr lang="en" sz="2489">
                <a:latin typeface="Arial"/>
                <a:cs typeface="Arial"/>
                <a:sym typeface="Arial"/>
              </a:rPr>
              <a:t>]</a:t>
            </a:r>
            <a:endParaRPr sz="2489">
              <a:latin typeface="Arial"/>
              <a:cs typeface="Arial"/>
              <a:sym typeface="Arial"/>
            </a:endParaRPr>
          </a:p>
          <a:p>
            <a:pPr algn="r" defTabSz="1625620" hangingPunct="1">
              <a:buClr>
                <a:srgbClr val="000000"/>
              </a:buClr>
            </a:pPr>
            <a:r>
              <a:rPr lang="en" sz="2489">
                <a:latin typeface="Arial"/>
                <a:cs typeface="Arial"/>
                <a:sym typeface="Arial"/>
              </a:rPr>
              <a:t>Centar za znanstvene informacije</a:t>
            </a:r>
            <a:endParaRPr sz="2489">
              <a:latin typeface="Arial"/>
              <a:cs typeface="Arial"/>
              <a:sym typeface="Arial"/>
            </a:endParaRPr>
          </a:p>
          <a:p>
            <a:pPr algn="r" defTabSz="1625620" hangingPunct="1">
              <a:buClr>
                <a:srgbClr val="000000"/>
              </a:buClr>
            </a:pPr>
            <a:r>
              <a:rPr lang="en" sz="2489">
                <a:latin typeface="Arial"/>
                <a:cs typeface="Arial"/>
                <a:sym typeface="Arial"/>
              </a:rPr>
              <a:t>Institut Ruđer Bošković</a:t>
            </a:r>
            <a:endParaRPr sz="2489">
              <a:latin typeface="Arial"/>
              <a:cs typeface="Arial"/>
              <a:sym typeface="Arial"/>
            </a:endParaRPr>
          </a:p>
        </p:txBody>
      </p:sp>
      <p:sp>
        <p:nvSpPr>
          <p:cNvPr id="64" name="Google Shape;64;p13"/>
          <p:cNvSpPr txBox="1"/>
          <p:nvPr/>
        </p:nvSpPr>
        <p:spPr>
          <a:xfrm>
            <a:off x="4415200" y="5090178"/>
            <a:ext cx="7294400" cy="682133"/>
          </a:xfrm>
          <a:prstGeom prst="rect">
            <a:avLst/>
          </a:prstGeom>
          <a:noFill/>
          <a:ln>
            <a:noFill/>
          </a:ln>
        </p:spPr>
        <p:txBody>
          <a:bodyPr spcFirstLastPara="1" wrap="square" lIns="162533" tIns="162533" rIns="162533" bIns="162533" anchor="t" anchorCtr="0">
            <a:noAutofit/>
          </a:bodyPr>
          <a:lstStyle/>
          <a:p>
            <a:pPr defTabSz="1625620" hangingPunct="1">
              <a:buClr>
                <a:srgbClr val="000000"/>
              </a:buClr>
            </a:pPr>
            <a:r>
              <a:rPr lang="en" sz="2133" i="1">
                <a:latin typeface="Arial"/>
                <a:cs typeface="Arial"/>
                <a:sym typeface="Arial"/>
              </a:rPr>
              <a:t>19. veljače 2019., HAZU, Zagreb</a:t>
            </a:r>
            <a:endParaRPr sz="2133" i="1">
              <a:latin typeface="Arial"/>
              <a:cs typeface="Arial"/>
              <a:sym typeface="Arial"/>
            </a:endParaRPr>
          </a:p>
        </p:txBody>
      </p:sp>
    </p:spTree>
    <p:extLst>
      <p:ext uri="{BB962C8B-B14F-4D97-AF65-F5344CB8AC3E}">
        <p14:creationId xmlns:p14="http://schemas.microsoft.com/office/powerpoint/2010/main" val="1121019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endParaRPr/>
          </a:p>
        </p:txBody>
      </p:sp>
      <p:sp>
        <p:nvSpPr>
          <p:cNvPr id="70" name="Google Shape;70;p14"/>
          <p:cNvSpPr txBox="1">
            <a:spLocks noGrp="1"/>
          </p:cNvSpPr>
          <p:nvPr>
            <p:ph type="body" idx="1"/>
          </p:nvPr>
        </p:nvSpPr>
        <p:spPr>
          <a:xfrm>
            <a:off x="554134" y="1371511"/>
            <a:ext cx="15147733" cy="6073600"/>
          </a:xfrm>
          <a:prstGeom prst="rect">
            <a:avLst/>
          </a:prstGeom>
        </p:spPr>
        <p:txBody>
          <a:bodyPr spcFirstLastPara="1" wrap="square" lIns="162533" tIns="162533" rIns="162533" bIns="162533" anchor="t" anchorCtr="0">
            <a:noAutofit/>
          </a:bodyPr>
          <a:lstStyle/>
          <a:p>
            <a:pPr marL="0" indent="0">
              <a:spcAft>
                <a:spcPts val="2844"/>
              </a:spcAft>
              <a:buNone/>
            </a:pPr>
            <a:endParaRPr/>
          </a:p>
        </p:txBody>
      </p:sp>
      <p:sp>
        <p:nvSpPr>
          <p:cNvPr id="71" name="Google Shape;71;p14"/>
          <p:cNvSpPr txBox="1"/>
          <p:nvPr/>
        </p:nvSpPr>
        <p:spPr>
          <a:xfrm>
            <a:off x="3712711" y="4937644"/>
            <a:ext cx="8409600" cy="1246400"/>
          </a:xfrm>
          <a:prstGeom prst="rect">
            <a:avLst/>
          </a:prstGeom>
          <a:solidFill>
            <a:srgbClr val="1155CC"/>
          </a:solidFill>
          <a:ln>
            <a:noFill/>
          </a:ln>
        </p:spPr>
        <p:txBody>
          <a:bodyPr spcFirstLastPara="1" wrap="square" lIns="162533" tIns="162533" rIns="162533" bIns="162533" anchor="ctr" anchorCtr="0">
            <a:noAutofit/>
          </a:bodyPr>
          <a:lstStyle/>
          <a:p>
            <a:pPr defTabSz="1625620" hangingPunct="1">
              <a:buClr>
                <a:srgbClr val="000000"/>
              </a:buClr>
            </a:pPr>
            <a:r>
              <a:rPr lang="en" sz="4267" b="1">
                <a:solidFill>
                  <a:srgbClr val="FFFFFF"/>
                </a:solidFill>
                <a:latin typeface="Arial"/>
                <a:cs typeface="Arial"/>
                <a:sym typeface="Arial"/>
              </a:rPr>
              <a:t>PODACI</a:t>
            </a:r>
            <a:endParaRPr sz="4267" b="1">
              <a:solidFill>
                <a:srgbClr val="FFFFFF"/>
              </a:solidFill>
              <a:latin typeface="Arial"/>
              <a:cs typeface="Arial"/>
              <a:sym typeface="Arial"/>
            </a:endParaRPr>
          </a:p>
        </p:txBody>
      </p:sp>
      <p:sp>
        <p:nvSpPr>
          <p:cNvPr id="72" name="Google Shape;72;p14"/>
          <p:cNvSpPr txBox="1"/>
          <p:nvPr/>
        </p:nvSpPr>
        <p:spPr>
          <a:xfrm>
            <a:off x="4844445" y="3339111"/>
            <a:ext cx="6146133" cy="12464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62533" tIns="162533" rIns="162533" bIns="162533" anchor="ctr" anchorCtr="0">
            <a:noAutofit/>
          </a:bodyPr>
          <a:lstStyle/>
          <a:p>
            <a:pPr defTabSz="1625620" hangingPunct="1">
              <a:buClr>
                <a:srgbClr val="000000"/>
              </a:buClr>
            </a:pPr>
            <a:r>
              <a:rPr lang="en" sz="4267" b="1">
                <a:solidFill>
                  <a:srgbClr val="666666"/>
                </a:solidFill>
                <a:latin typeface="Arial"/>
                <a:cs typeface="Arial"/>
                <a:sym typeface="Arial"/>
              </a:rPr>
              <a:t>INFORMACIJE</a:t>
            </a:r>
            <a:endParaRPr sz="4267" b="1">
              <a:solidFill>
                <a:srgbClr val="666666"/>
              </a:solidFill>
              <a:latin typeface="Arial"/>
              <a:cs typeface="Arial"/>
              <a:sym typeface="Arial"/>
            </a:endParaRPr>
          </a:p>
        </p:txBody>
      </p:sp>
      <p:sp>
        <p:nvSpPr>
          <p:cNvPr id="73" name="Google Shape;73;p14"/>
          <p:cNvSpPr txBox="1"/>
          <p:nvPr/>
        </p:nvSpPr>
        <p:spPr>
          <a:xfrm>
            <a:off x="5716978" y="1740578"/>
            <a:ext cx="4401067" cy="1246400"/>
          </a:xfrm>
          <a:prstGeom prst="rect">
            <a:avLst/>
          </a:prstGeom>
          <a:solidFill>
            <a:srgbClr val="FF0000"/>
          </a:solidFill>
          <a:ln>
            <a:noFill/>
          </a:ln>
        </p:spPr>
        <p:txBody>
          <a:bodyPr spcFirstLastPara="1" wrap="square" lIns="162533" tIns="162533" rIns="162533" bIns="162533" anchor="ctr" anchorCtr="0">
            <a:noAutofit/>
          </a:bodyPr>
          <a:lstStyle/>
          <a:p>
            <a:pPr defTabSz="1625620" hangingPunct="1">
              <a:buClr>
                <a:srgbClr val="000000"/>
              </a:buClr>
            </a:pPr>
            <a:r>
              <a:rPr lang="en" sz="4267" b="1">
                <a:solidFill>
                  <a:srgbClr val="FFFFFF"/>
                </a:solidFill>
                <a:latin typeface="Arial"/>
                <a:cs typeface="Arial"/>
                <a:sym typeface="Arial"/>
              </a:rPr>
              <a:t>ZNANJE</a:t>
            </a:r>
            <a:endParaRPr sz="4267" b="1">
              <a:solidFill>
                <a:srgbClr val="FFFFFF"/>
              </a:solidFill>
              <a:latin typeface="Arial"/>
              <a:cs typeface="Arial"/>
              <a:sym typeface="Arial"/>
            </a:endParaRPr>
          </a:p>
        </p:txBody>
      </p:sp>
    </p:spTree>
    <p:extLst>
      <p:ext uri="{BB962C8B-B14F-4D97-AF65-F5344CB8AC3E}">
        <p14:creationId xmlns:p14="http://schemas.microsoft.com/office/powerpoint/2010/main" val="1253295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Istraživački podaci</a:t>
            </a:r>
            <a:endParaRPr/>
          </a:p>
        </p:txBody>
      </p:sp>
      <p:sp>
        <p:nvSpPr>
          <p:cNvPr id="79" name="Google Shape;79;p15"/>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lnSpc>
                <a:spcPct val="100000"/>
              </a:lnSpc>
              <a:buClr>
                <a:schemeClr val="dk1"/>
              </a:buClr>
              <a:buSzPts val="1100"/>
              <a:buNone/>
            </a:pPr>
            <a:r>
              <a:rPr lang="en" sz="3911">
                <a:solidFill>
                  <a:schemeClr val="dk1"/>
                </a:solidFill>
              </a:rPr>
              <a:t>Kvantitativni i kvalitativni podaci koji su:</a:t>
            </a:r>
            <a:endParaRPr sz="3911">
              <a:solidFill>
                <a:schemeClr val="dk1"/>
              </a:solidFill>
            </a:endParaRPr>
          </a:p>
          <a:p>
            <a:pPr marL="0" indent="0">
              <a:lnSpc>
                <a:spcPct val="100000"/>
              </a:lnSpc>
              <a:buClr>
                <a:schemeClr val="dk1"/>
              </a:buClr>
              <a:buSzPts val="1100"/>
              <a:buNone/>
            </a:pPr>
            <a:endParaRPr sz="3911">
              <a:solidFill>
                <a:schemeClr val="dk1"/>
              </a:solidFill>
            </a:endParaRPr>
          </a:p>
          <a:p>
            <a:pPr marL="677342" indent="-587030">
              <a:lnSpc>
                <a:spcPct val="100000"/>
              </a:lnSpc>
              <a:buClr>
                <a:schemeClr val="dk1"/>
              </a:buClr>
              <a:buSzPts val="2200"/>
            </a:pPr>
            <a:r>
              <a:rPr lang="en" sz="3911">
                <a:solidFill>
                  <a:schemeClr val="dk1"/>
                </a:solidFill>
              </a:rPr>
              <a:t>prikupljeni,</a:t>
            </a:r>
            <a:endParaRPr sz="3911">
              <a:solidFill>
                <a:schemeClr val="dk1"/>
              </a:solidFill>
            </a:endParaRPr>
          </a:p>
          <a:p>
            <a:pPr marL="677342" indent="-587030">
              <a:lnSpc>
                <a:spcPct val="100000"/>
              </a:lnSpc>
              <a:buClr>
                <a:schemeClr val="dk1"/>
              </a:buClr>
              <a:buSzPts val="2200"/>
            </a:pPr>
            <a:r>
              <a:rPr lang="en" sz="3911">
                <a:solidFill>
                  <a:schemeClr val="dk1"/>
                </a:solidFill>
              </a:rPr>
              <a:t>zabilježeni ili </a:t>
            </a:r>
            <a:endParaRPr sz="3911">
              <a:solidFill>
                <a:schemeClr val="dk1"/>
              </a:solidFill>
            </a:endParaRPr>
          </a:p>
          <a:p>
            <a:pPr marL="677342" indent="-587030">
              <a:lnSpc>
                <a:spcPct val="100000"/>
              </a:lnSpc>
              <a:buClr>
                <a:schemeClr val="dk1"/>
              </a:buClr>
              <a:buSzPts val="2200"/>
            </a:pPr>
            <a:r>
              <a:rPr lang="en" sz="3911">
                <a:solidFill>
                  <a:schemeClr val="dk1"/>
                </a:solidFill>
              </a:rPr>
              <a:t>generirani </a:t>
            </a:r>
            <a:endParaRPr sz="3911">
              <a:solidFill>
                <a:schemeClr val="dk1"/>
              </a:solidFill>
            </a:endParaRPr>
          </a:p>
          <a:p>
            <a:pPr marL="0" indent="0">
              <a:lnSpc>
                <a:spcPct val="100000"/>
              </a:lnSpc>
              <a:buClr>
                <a:schemeClr val="dk1"/>
              </a:buClr>
              <a:buSzPts val="1100"/>
              <a:buNone/>
            </a:pPr>
            <a:endParaRPr sz="3911">
              <a:solidFill>
                <a:schemeClr val="dk1"/>
              </a:solidFill>
            </a:endParaRPr>
          </a:p>
          <a:p>
            <a:pPr marL="0" indent="0">
              <a:lnSpc>
                <a:spcPct val="100000"/>
              </a:lnSpc>
              <a:buClr>
                <a:schemeClr val="dk1"/>
              </a:buClr>
              <a:buSzPts val="1100"/>
              <a:buNone/>
            </a:pPr>
            <a:r>
              <a:rPr lang="en" sz="3911">
                <a:solidFill>
                  <a:schemeClr val="dk1"/>
                </a:solidFill>
              </a:rPr>
              <a:t>s namjerom da ih se analizira i tako dođe do originalnih znanstvenih rezultata.</a:t>
            </a:r>
            <a:endParaRPr sz="3911"/>
          </a:p>
        </p:txBody>
      </p:sp>
    </p:spTree>
    <p:extLst>
      <p:ext uri="{BB962C8B-B14F-4D97-AF65-F5344CB8AC3E}">
        <p14:creationId xmlns:p14="http://schemas.microsoft.com/office/powerpoint/2010/main" val="2511442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Razine obrađenosti podataka</a:t>
            </a:r>
            <a:endParaRPr/>
          </a:p>
        </p:txBody>
      </p:sp>
      <p:sp>
        <p:nvSpPr>
          <p:cNvPr id="85" name="Google Shape;85;p16"/>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677342" indent="-587030">
              <a:lnSpc>
                <a:spcPct val="100000"/>
              </a:lnSpc>
              <a:buClr>
                <a:schemeClr val="dk1"/>
              </a:buClr>
              <a:buSzPts val="2200"/>
            </a:pPr>
            <a:r>
              <a:rPr lang="en" sz="3911" b="1" dirty="0">
                <a:solidFill>
                  <a:schemeClr val="dk1"/>
                </a:solidFill>
              </a:rPr>
              <a:t>Sirovi</a:t>
            </a:r>
            <a:r>
              <a:rPr lang="en" sz="3911" dirty="0">
                <a:solidFill>
                  <a:schemeClr val="dk1"/>
                </a:solidFill>
              </a:rPr>
              <a:t>, inicijalno prikupljeni istraživački podaci (engl. raw/initially processed data)</a:t>
            </a:r>
            <a:endParaRPr sz="3911" dirty="0">
              <a:solidFill>
                <a:schemeClr val="dk1"/>
              </a:solidFill>
            </a:endParaRPr>
          </a:p>
          <a:p>
            <a:pPr marL="677342" indent="-587030">
              <a:lnSpc>
                <a:spcPct val="100000"/>
              </a:lnSpc>
              <a:buClr>
                <a:schemeClr val="dk1"/>
              </a:buClr>
              <a:buSzPts val="2200"/>
            </a:pPr>
            <a:r>
              <a:rPr lang="en" sz="3911" dirty="0">
                <a:solidFill>
                  <a:schemeClr val="dk1"/>
                </a:solidFill>
              </a:rPr>
              <a:t>Istraživački podaci </a:t>
            </a:r>
            <a:r>
              <a:rPr lang="en" sz="3911" b="1" dirty="0">
                <a:solidFill>
                  <a:schemeClr val="dk1"/>
                </a:solidFill>
              </a:rPr>
              <a:t>pripremljeni za analizu</a:t>
            </a:r>
            <a:r>
              <a:rPr lang="en" sz="3911" dirty="0">
                <a:solidFill>
                  <a:schemeClr val="dk1"/>
                </a:solidFill>
              </a:rPr>
              <a:t/>
            </a:r>
            <a:br>
              <a:rPr lang="en" sz="3911" dirty="0">
                <a:solidFill>
                  <a:schemeClr val="dk1"/>
                </a:solidFill>
              </a:rPr>
            </a:br>
            <a:r>
              <a:rPr lang="en" sz="3911" dirty="0">
                <a:solidFill>
                  <a:schemeClr val="dk1"/>
                </a:solidFill>
              </a:rPr>
              <a:t>(engl. research ready processed data)</a:t>
            </a:r>
            <a:endParaRPr sz="3911" dirty="0">
              <a:solidFill>
                <a:schemeClr val="dk1"/>
              </a:solidFill>
            </a:endParaRPr>
          </a:p>
          <a:p>
            <a:pPr marL="677342" indent="-587030">
              <a:lnSpc>
                <a:spcPct val="100000"/>
              </a:lnSpc>
              <a:buClr>
                <a:schemeClr val="dk1"/>
              </a:buClr>
              <a:buSzPts val="2200"/>
            </a:pPr>
            <a:r>
              <a:rPr lang="en" sz="3911" dirty="0">
                <a:solidFill>
                  <a:schemeClr val="dk1"/>
                </a:solidFill>
              </a:rPr>
              <a:t>Objavljeni izlazni podaci koji su </a:t>
            </a:r>
            <a:r>
              <a:rPr lang="en" sz="3911" b="1" dirty="0">
                <a:solidFill>
                  <a:schemeClr val="dk1"/>
                </a:solidFill>
              </a:rPr>
              <a:t>rezultat provedene analize</a:t>
            </a:r>
            <a:r>
              <a:rPr lang="en" sz="3911" dirty="0">
                <a:solidFill>
                  <a:schemeClr val="dk1"/>
                </a:solidFill>
              </a:rPr>
              <a:t> istraživačkih podataka </a:t>
            </a:r>
            <a:br>
              <a:rPr lang="en" sz="3911" dirty="0">
                <a:solidFill>
                  <a:schemeClr val="dk1"/>
                </a:solidFill>
              </a:rPr>
            </a:br>
            <a:r>
              <a:rPr lang="en" sz="3911" dirty="0">
                <a:solidFill>
                  <a:schemeClr val="dk1"/>
                </a:solidFill>
              </a:rPr>
              <a:t>(engl. published output dataset)</a:t>
            </a:r>
            <a:endParaRPr sz="3911" dirty="0">
              <a:solidFill>
                <a:schemeClr val="dk1"/>
              </a:solidFill>
            </a:endParaRPr>
          </a:p>
          <a:p>
            <a:pPr marL="677342" indent="-587030">
              <a:lnSpc>
                <a:spcPct val="100000"/>
              </a:lnSpc>
              <a:buClr>
                <a:schemeClr val="dk1"/>
              </a:buClr>
              <a:buSzPts val="2200"/>
            </a:pPr>
            <a:r>
              <a:rPr lang="en" sz="3911" dirty="0">
                <a:solidFill>
                  <a:schemeClr val="dk1"/>
                </a:solidFill>
              </a:rPr>
              <a:t>Verzija podataka </a:t>
            </a:r>
            <a:r>
              <a:rPr lang="en" sz="3911" b="1" dirty="0">
                <a:solidFill>
                  <a:schemeClr val="dk1"/>
                </a:solidFill>
              </a:rPr>
              <a:t>prilagođena prezentaciji </a:t>
            </a:r>
            <a:r>
              <a:rPr lang="en" sz="3911" dirty="0">
                <a:solidFill>
                  <a:schemeClr val="dk1"/>
                </a:solidFill>
              </a:rPr>
              <a:t/>
            </a:r>
            <a:br>
              <a:rPr lang="en" sz="3911" dirty="0">
                <a:solidFill>
                  <a:schemeClr val="dk1"/>
                </a:solidFill>
              </a:rPr>
            </a:br>
            <a:r>
              <a:rPr lang="en" sz="3911" dirty="0">
                <a:solidFill>
                  <a:schemeClr val="dk1"/>
                </a:solidFill>
              </a:rPr>
              <a:t>(engl. published catalogue type representation of published output dataset)</a:t>
            </a:r>
            <a:endParaRPr sz="3911" dirty="0">
              <a:solidFill>
                <a:schemeClr val="dk1"/>
              </a:solidFill>
            </a:endParaRPr>
          </a:p>
          <a:p>
            <a:pPr marL="0" indent="0">
              <a:spcAft>
                <a:spcPts val="2844"/>
              </a:spcAft>
              <a:buNone/>
            </a:pPr>
            <a:endParaRPr sz="3911" dirty="0"/>
          </a:p>
        </p:txBody>
      </p:sp>
    </p:spTree>
    <p:extLst>
      <p:ext uri="{BB962C8B-B14F-4D97-AF65-F5344CB8AC3E}">
        <p14:creationId xmlns:p14="http://schemas.microsoft.com/office/powerpoint/2010/main" val="144615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Posljedice</a:t>
            </a:r>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4735">
            <a:off x="3999544" y="347531"/>
            <a:ext cx="6102681" cy="81717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9673">
            <a:off x="6891808" y="1454431"/>
            <a:ext cx="6638657" cy="63043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8344">
            <a:off x="2533135" y="1076028"/>
            <a:ext cx="7967949" cy="57469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614">
            <a:off x="3327469" y="375432"/>
            <a:ext cx="5449799" cy="768658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210426">
            <a:off x="7557996" y="1561492"/>
            <a:ext cx="5721344" cy="7811931"/>
          </a:xfrm>
          <a:prstGeom prst="rect">
            <a:avLst/>
          </a:prstGeom>
        </p:spPr>
      </p:pic>
      <p:sp>
        <p:nvSpPr>
          <p:cNvPr id="3" name="TextBox 2"/>
          <p:cNvSpPr txBox="1"/>
          <p:nvPr/>
        </p:nvSpPr>
        <p:spPr>
          <a:xfrm rot="642924">
            <a:off x="3327467" y="1885511"/>
            <a:ext cx="9793088" cy="5427961"/>
          </a:xfrm>
          <a:prstGeom prst="rect">
            <a:avLst/>
          </a:prstGeom>
          <a:solidFill>
            <a:schemeClr val="accent2">
              <a:lumMod val="40000"/>
              <a:lumOff val="60000"/>
            </a:schemeClr>
          </a:solidFill>
        </p:spPr>
        <p:txBody>
          <a:bodyPr wrap="square" rtlCol="0">
            <a:spAutoFit/>
          </a:bodyPr>
          <a:lstStyle/>
          <a:p>
            <a:pPr algn="ctr"/>
            <a:r>
              <a:rPr lang="hr-HR" sz="2667" dirty="0"/>
              <a:t>OBJAVA LAŽNIH REZULATA</a:t>
            </a:r>
          </a:p>
          <a:p>
            <a:pPr algn="ctr"/>
            <a:r>
              <a:rPr lang="hr-HR" sz="2667" dirty="0"/>
              <a:t>Andrew Wakefield, Lancet, 1998 – povezanost MMR cjepiva i autizma</a:t>
            </a:r>
          </a:p>
          <a:p>
            <a:pPr algn="ctr"/>
            <a:r>
              <a:rPr lang="hr-HR" sz="2667" dirty="0"/>
              <a:t>Haruko Obokata. Nature, 2014 – primjena matičnih stanica u liječenju bolesti (kaoutor Yoshiki Sasai počinio je samoubojstvo)</a:t>
            </a:r>
          </a:p>
          <a:p>
            <a:pPr algn="ctr"/>
            <a:r>
              <a:rPr lang="hr-HR" sz="2667" dirty="0"/>
              <a:t>Hwang Woo-suk, Science, 2004 i 2005 – kloniranje ljudskih matičnih stanica</a:t>
            </a:r>
          </a:p>
          <a:p>
            <a:pPr algn="ctr"/>
            <a:r>
              <a:rPr lang="hr-HR" sz="2667" dirty="0"/>
              <a:t>Jan Hendrik Schön, Science i dr. – poluvodiči</a:t>
            </a:r>
          </a:p>
          <a:p>
            <a:pPr algn="ctr"/>
            <a:r>
              <a:rPr lang="hr-HR" sz="2667" dirty="0"/>
              <a:t>Jon Sudbø, Lancet, 2009 – onkologija</a:t>
            </a:r>
          </a:p>
          <a:p>
            <a:pPr algn="ctr"/>
            <a:r>
              <a:rPr lang="hr-HR" sz="2667" dirty="0"/>
              <a:t>Yoshitaka Fujii, anesteziolog – fabricirao više od 172 rada!</a:t>
            </a:r>
          </a:p>
          <a:p>
            <a:pPr algn="ctr"/>
            <a:r>
              <a:rPr lang="hr-HR" sz="2667" dirty="0"/>
              <a:t>Diederik Stapel, psiholog – 54 radova povučeno!</a:t>
            </a:r>
          </a:p>
          <a:p>
            <a:pPr algn="ctr"/>
            <a:r>
              <a:rPr lang="hr-HR" sz="2667" dirty="0"/>
              <a:t>generiranje radova – SCIgen i dr.</a:t>
            </a:r>
          </a:p>
          <a:p>
            <a:pPr algn="ctr"/>
            <a:endParaRPr lang="en-GB" sz="2667" dirty="0"/>
          </a:p>
        </p:txBody>
      </p:sp>
    </p:spTree>
    <p:extLst>
      <p:ext uri="{BB962C8B-B14F-4D97-AF65-F5344CB8AC3E}">
        <p14:creationId xmlns:p14="http://schemas.microsoft.com/office/powerpoint/2010/main" val="21467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Zašto brinuti o podacima?</a:t>
            </a:r>
            <a:endParaRPr/>
          </a:p>
        </p:txBody>
      </p:sp>
      <p:sp>
        <p:nvSpPr>
          <p:cNvPr id="91" name="Google Shape;91;p17"/>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677342" indent="-587030">
              <a:lnSpc>
                <a:spcPct val="100000"/>
              </a:lnSpc>
              <a:buClr>
                <a:schemeClr val="dk1"/>
              </a:buClr>
              <a:buSzPts val="2200"/>
            </a:pPr>
            <a:r>
              <a:rPr lang="en" sz="3911" b="1">
                <a:solidFill>
                  <a:schemeClr val="dk1"/>
                </a:solidFill>
              </a:rPr>
              <a:t>povećavanje utjecaja</a:t>
            </a:r>
            <a:r>
              <a:rPr lang="en" sz="3911">
                <a:solidFill>
                  <a:schemeClr val="dk1"/>
                </a:solidFill>
              </a:rPr>
              <a:t> znanstveno-istraživakog rada (vidljivost)</a:t>
            </a:r>
            <a:endParaRPr sz="3911">
              <a:solidFill>
                <a:schemeClr val="dk1"/>
              </a:solidFill>
            </a:endParaRPr>
          </a:p>
          <a:p>
            <a:pPr marL="677342" indent="-587030">
              <a:lnSpc>
                <a:spcPct val="100000"/>
              </a:lnSpc>
              <a:buClr>
                <a:schemeClr val="dk1"/>
              </a:buClr>
              <a:buSzPts val="2200"/>
            </a:pPr>
            <a:r>
              <a:rPr lang="en" sz="3911" b="1">
                <a:solidFill>
                  <a:schemeClr val="dk1"/>
                </a:solidFill>
              </a:rPr>
              <a:t>izbjegava se dupliciranje</a:t>
            </a:r>
            <a:r>
              <a:rPr lang="en" sz="3911">
                <a:solidFill>
                  <a:schemeClr val="dk1"/>
                </a:solidFill>
              </a:rPr>
              <a:t> financijskih troškova, vremena i truda (smanjenje troškova)</a:t>
            </a:r>
            <a:endParaRPr sz="3911">
              <a:solidFill>
                <a:schemeClr val="dk1"/>
              </a:solidFill>
            </a:endParaRPr>
          </a:p>
          <a:p>
            <a:pPr marL="677342" indent="-587030">
              <a:lnSpc>
                <a:spcPct val="100000"/>
              </a:lnSpc>
              <a:buClr>
                <a:schemeClr val="dk1"/>
              </a:buClr>
              <a:buSzPts val="2200"/>
            </a:pPr>
            <a:r>
              <a:rPr lang="en" sz="3911" b="1">
                <a:solidFill>
                  <a:schemeClr val="dk1"/>
                </a:solidFill>
              </a:rPr>
              <a:t>podaci ostaju pohranjeni</a:t>
            </a:r>
            <a:r>
              <a:rPr lang="en" sz="3911">
                <a:solidFill>
                  <a:schemeClr val="dk1"/>
                </a:solidFill>
              </a:rPr>
              <a:t> za buduća istraživanja i edukaciju (validacija, sekundarne analize, obrazovanje)</a:t>
            </a:r>
            <a:endParaRPr sz="3911">
              <a:solidFill>
                <a:schemeClr val="dk1"/>
              </a:solidFill>
            </a:endParaRPr>
          </a:p>
          <a:p>
            <a:pPr marL="677342" indent="-587030">
              <a:lnSpc>
                <a:spcPct val="100000"/>
              </a:lnSpc>
              <a:buClr>
                <a:schemeClr val="dk1"/>
              </a:buClr>
              <a:buSzPts val="2200"/>
            </a:pPr>
            <a:r>
              <a:rPr lang="en" sz="3911" b="1">
                <a:solidFill>
                  <a:schemeClr val="dk1"/>
                </a:solidFill>
              </a:rPr>
              <a:t>ubrzavanje</a:t>
            </a:r>
            <a:r>
              <a:rPr lang="en" sz="3911">
                <a:solidFill>
                  <a:schemeClr val="dk1"/>
                </a:solidFill>
              </a:rPr>
              <a:t> istraživačkih procesa</a:t>
            </a:r>
            <a:endParaRPr sz="3911">
              <a:solidFill>
                <a:schemeClr val="dk1"/>
              </a:solidFill>
            </a:endParaRPr>
          </a:p>
          <a:p>
            <a:pPr marL="677342" indent="-587030">
              <a:lnSpc>
                <a:spcPct val="100000"/>
              </a:lnSpc>
              <a:buClr>
                <a:schemeClr val="dk1"/>
              </a:buClr>
              <a:buSzPts val="2200"/>
            </a:pPr>
            <a:r>
              <a:rPr lang="en" sz="3911">
                <a:solidFill>
                  <a:schemeClr val="dk1"/>
                </a:solidFill>
              </a:rPr>
              <a:t>ažurnim Planom upravljanja istraživačkim podacima </a:t>
            </a:r>
            <a:r>
              <a:rPr lang="en" sz="3911" b="1">
                <a:solidFill>
                  <a:schemeClr val="dk1"/>
                </a:solidFill>
              </a:rPr>
              <a:t>pojednostavljuje se izrada završnih izvještaja</a:t>
            </a:r>
            <a:r>
              <a:rPr lang="en" sz="3911">
                <a:solidFill>
                  <a:schemeClr val="dk1"/>
                </a:solidFill>
              </a:rPr>
              <a:t> za financijera.</a:t>
            </a:r>
            <a:endParaRPr sz="3911">
              <a:solidFill>
                <a:schemeClr val="dk1"/>
              </a:solidFill>
            </a:endParaRPr>
          </a:p>
          <a:p>
            <a:pPr marL="0" indent="0">
              <a:spcAft>
                <a:spcPts val="2844"/>
              </a:spcAft>
              <a:buNone/>
            </a:pPr>
            <a:endParaRPr sz="3911"/>
          </a:p>
        </p:txBody>
      </p:sp>
    </p:spTree>
    <p:extLst>
      <p:ext uri="{BB962C8B-B14F-4D97-AF65-F5344CB8AC3E}">
        <p14:creationId xmlns:p14="http://schemas.microsoft.com/office/powerpoint/2010/main" val="1978181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“I want it all, and I want it now”</a:t>
            </a:r>
            <a:endParaRPr/>
          </a:p>
        </p:txBody>
      </p:sp>
      <p:sp>
        <p:nvSpPr>
          <p:cNvPr id="97" name="Google Shape;97;p18"/>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a:buClr>
                <a:srgbClr val="000000"/>
              </a:buClr>
            </a:pPr>
            <a:r>
              <a:rPr lang="en" b="1">
                <a:solidFill>
                  <a:srgbClr val="000000"/>
                </a:solidFill>
              </a:rPr>
              <a:t>1985</a:t>
            </a:r>
            <a:r>
              <a:rPr lang="en">
                <a:solidFill>
                  <a:srgbClr val="000000"/>
                </a:solidFill>
              </a:rPr>
              <a:t>.</a:t>
            </a:r>
            <a:endParaRPr>
              <a:solidFill>
                <a:srgbClr val="000000"/>
              </a:solidFill>
            </a:endParaRPr>
          </a:p>
          <a:p>
            <a:pPr lvl="1">
              <a:spcBef>
                <a:spcPts val="0"/>
              </a:spcBef>
              <a:buClr>
                <a:srgbClr val="000000"/>
              </a:buClr>
            </a:pPr>
            <a:r>
              <a:rPr lang="en" b="1">
                <a:solidFill>
                  <a:srgbClr val="000000"/>
                </a:solidFill>
              </a:rPr>
              <a:t>87%</a:t>
            </a:r>
            <a:r>
              <a:rPr lang="en">
                <a:solidFill>
                  <a:srgbClr val="000000"/>
                </a:solidFill>
              </a:rPr>
              <a:t> znanstvenika tvrdi da </a:t>
            </a:r>
            <a:r>
              <a:rPr lang="en" b="1">
                <a:solidFill>
                  <a:srgbClr val="000000"/>
                </a:solidFill>
              </a:rPr>
              <a:t>bi podijelilo</a:t>
            </a:r>
            <a:r>
              <a:rPr lang="en">
                <a:solidFill>
                  <a:srgbClr val="000000"/>
                </a:solidFill>
              </a:rPr>
              <a:t> svoje podatke kad bi ih netko tražio</a:t>
            </a:r>
            <a:endParaRPr>
              <a:solidFill>
                <a:srgbClr val="000000"/>
              </a:solidFill>
            </a:endParaRPr>
          </a:p>
          <a:p>
            <a:pPr lvl="1">
              <a:spcBef>
                <a:spcPts val="0"/>
              </a:spcBef>
              <a:buClr>
                <a:srgbClr val="000000"/>
              </a:buClr>
            </a:pPr>
            <a:r>
              <a:rPr lang="en" b="1">
                <a:solidFill>
                  <a:srgbClr val="000000"/>
                </a:solidFill>
              </a:rPr>
              <a:t>59%</a:t>
            </a:r>
            <a:r>
              <a:rPr lang="en">
                <a:solidFill>
                  <a:srgbClr val="000000"/>
                </a:solidFill>
              </a:rPr>
              <a:t> ih tvrdi da njihovi kolege </a:t>
            </a:r>
            <a:r>
              <a:rPr lang="en" b="1">
                <a:solidFill>
                  <a:srgbClr val="000000"/>
                </a:solidFill>
              </a:rPr>
              <a:t>nisu bili voljni podijeliti</a:t>
            </a:r>
            <a:r>
              <a:rPr lang="en">
                <a:solidFill>
                  <a:srgbClr val="000000"/>
                </a:solidFill>
              </a:rPr>
              <a:t> podatke na upit</a:t>
            </a:r>
            <a:endParaRPr>
              <a:solidFill>
                <a:srgbClr val="000000"/>
              </a:solidFill>
            </a:endParaRPr>
          </a:p>
          <a:p>
            <a:pPr lvl="1">
              <a:spcBef>
                <a:spcPts val="0"/>
              </a:spcBef>
              <a:buClr>
                <a:srgbClr val="000000"/>
              </a:buClr>
            </a:pPr>
            <a:r>
              <a:rPr lang="en">
                <a:solidFill>
                  <a:srgbClr val="000000"/>
                </a:solidFill>
              </a:rPr>
              <a:t>Strahovi </a:t>
            </a:r>
            <a:r>
              <a:rPr lang="en" b="1">
                <a:solidFill>
                  <a:srgbClr val="000000"/>
                </a:solidFill>
              </a:rPr>
              <a:t>društvenjaka</a:t>
            </a:r>
            <a:r>
              <a:rPr lang="en">
                <a:solidFill>
                  <a:srgbClr val="000000"/>
                </a:solidFill>
              </a:rPr>
              <a:t>: mogućnost da će ih netko </a:t>
            </a:r>
            <a:r>
              <a:rPr lang="en" b="1">
                <a:solidFill>
                  <a:srgbClr val="000000"/>
                </a:solidFill>
              </a:rPr>
              <a:t>prestići</a:t>
            </a:r>
            <a:r>
              <a:rPr lang="en">
                <a:solidFill>
                  <a:srgbClr val="000000"/>
                </a:solidFill>
              </a:rPr>
              <a:t> u analizama i objavi rada ako objave podatke</a:t>
            </a:r>
            <a:endParaRPr>
              <a:solidFill>
                <a:srgbClr val="000000"/>
              </a:solidFill>
            </a:endParaRPr>
          </a:p>
          <a:p>
            <a:pPr lvl="1">
              <a:spcBef>
                <a:spcPts val="0"/>
              </a:spcBef>
              <a:buClr>
                <a:srgbClr val="000000"/>
              </a:buClr>
            </a:pPr>
            <a:r>
              <a:rPr lang="en">
                <a:solidFill>
                  <a:srgbClr val="000000"/>
                </a:solidFill>
              </a:rPr>
              <a:t>Strahovi </a:t>
            </a:r>
            <a:r>
              <a:rPr lang="en" b="1">
                <a:solidFill>
                  <a:srgbClr val="000000"/>
                </a:solidFill>
              </a:rPr>
              <a:t>prirodnjaka</a:t>
            </a:r>
            <a:r>
              <a:rPr lang="en">
                <a:solidFill>
                  <a:srgbClr val="000000"/>
                </a:solidFill>
              </a:rPr>
              <a:t>: </a:t>
            </a:r>
            <a:r>
              <a:rPr lang="en" b="1">
                <a:solidFill>
                  <a:srgbClr val="000000"/>
                </a:solidFill>
              </a:rPr>
              <a:t>financijske</a:t>
            </a:r>
            <a:r>
              <a:rPr lang="en">
                <a:solidFill>
                  <a:srgbClr val="000000"/>
                </a:solidFill>
              </a:rPr>
              <a:t> prirode, strah od gubitka patenata i gubitak novih natječaja</a:t>
            </a:r>
            <a:endParaRPr>
              <a:solidFill>
                <a:srgbClr val="000000"/>
              </a:solidFill>
            </a:endParaRPr>
          </a:p>
          <a:p>
            <a:pPr lvl="1">
              <a:spcBef>
                <a:spcPts val="0"/>
              </a:spcBef>
              <a:buClr>
                <a:srgbClr val="000000"/>
              </a:buClr>
            </a:pPr>
            <a:r>
              <a:rPr lang="en" sz="1956">
                <a:solidFill>
                  <a:schemeClr val="dk1"/>
                </a:solidFill>
              </a:rPr>
              <a:t>Ceci, S. J. Scientists’ Attitudes toward Data Sharing. </a:t>
            </a:r>
            <a:r>
              <a:rPr lang="en" sz="1956" i="1">
                <a:solidFill>
                  <a:schemeClr val="dk1"/>
                </a:solidFill>
              </a:rPr>
              <a:t>Science, Technology, &amp; Human Values</a:t>
            </a:r>
            <a:r>
              <a:rPr lang="en" sz="1956">
                <a:solidFill>
                  <a:schemeClr val="dk1"/>
                </a:solidFill>
              </a:rPr>
              <a:t> </a:t>
            </a:r>
            <a:r>
              <a:rPr lang="en" sz="1956" b="1">
                <a:solidFill>
                  <a:schemeClr val="dk1"/>
                </a:solidFill>
              </a:rPr>
              <a:t>13</a:t>
            </a:r>
            <a:r>
              <a:rPr lang="en" sz="1956">
                <a:solidFill>
                  <a:schemeClr val="dk1"/>
                </a:solidFill>
              </a:rPr>
              <a:t>, 45–52 (1988).</a:t>
            </a:r>
            <a:br>
              <a:rPr lang="en" sz="1956">
                <a:solidFill>
                  <a:schemeClr val="dk1"/>
                </a:solidFill>
              </a:rPr>
            </a:br>
            <a:r>
              <a:rPr lang="en" sz="1956" u="sng">
                <a:solidFill>
                  <a:schemeClr val="hlink"/>
                </a:solidFill>
                <a:hlinkClick r:id="rId3"/>
              </a:rPr>
              <a:t>https://doi.org/10.1177%2F0162243988013001-206</a:t>
            </a:r>
            <a:r>
              <a:rPr lang="en" sz="1956">
                <a:solidFill>
                  <a:schemeClr val="dk1"/>
                </a:solidFill>
              </a:rPr>
              <a:t> </a:t>
            </a:r>
            <a:endParaRPr>
              <a:solidFill>
                <a:srgbClr val="000000"/>
              </a:solidFill>
            </a:endParaRPr>
          </a:p>
        </p:txBody>
      </p:sp>
      <p:sp>
        <p:nvSpPr>
          <p:cNvPr id="98" name="Google Shape;98;p18"/>
          <p:cNvSpPr txBox="1"/>
          <p:nvPr/>
        </p:nvSpPr>
        <p:spPr>
          <a:xfrm>
            <a:off x="5851156" y="6239867"/>
            <a:ext cx="8042133" cy="2236800"/>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pPr>
            <a:r>
              <a:rPr lang="en" sz="2489" i="1">
                <a:latin typeface="Arial"/>
                <a:cs typeface="Arial"/>
                <a:sym typeface="Arial"/>
              </a:rPr>
              <a:t>“Thus this appears to be the right time for those of us responsible for the training of future generations of scientists to introduce into our training some activities designed to inculcate the hallmark norms of science, including data sharing.”</a:t>
            </a:r>
            <a:br>
              <a:rPr lang="en" sz="2489" i="1">
                <a:latin typeface="Arial"/>
                <a:cs typeface="Arial"/>
                <a:sym typeface="Arial"/>
              </a:rPr>
            </a:br>
            <a:endParaRPr sz="2489">
              <a:latin typeface="Arial"/>
              <a:cs typeface="Arial"/>
              <a:sym typeface="Arial"/>
            </a:endParaRPr>
          </a:p>
        </p:txBody>
      </p:sp>
    </p:spTree>
    <p:extLst>
      <p:ext uri="{BB962C8B-B14F-4D97-AF65-F5344CB8AC3E}">
        <p14:creationId xmlns:p14="http://schemas.microsoft.com/office/powerpoint/2010/main" val="1006132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GENOME projekt</a:t>
            </a:r>
            <a:endParaRPr/>
          </a:p>
        </p:txBody>
      </p:sp>
      <p:sp>
        <p:nvSpPr>
          <p:cNvPr id="104" name="Google Shape;104;p19"/>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indent="-632186">
              <a:buClr>
                <a:srgbClr val="000000"/>
              </a:buClr>
              <a:buSzPts val="2000"/>
            </a:pPr>
            <a:r>
              <a:rPr lang="en" sz="3556">
                <a:solidFill>
                  <a:srgbClr val="000000"/>
                </a:solidFill>
              </a:rPr>
              <a:t>1990. Početak projekta sekvencioniranja ljudskog genoma</a:t>
            </a:r>
            <a:br>
              <a:rPr lang="en" sz="3556">
                <a:solidFill>
                  <a:srgbClr val="000000"/>
                </a:solidFill>
              </a:rPr>
            </a:br>
            <a:endParaRPr sz="3556">
              <a:solidFill>
                <a:srgbClr val="000000"/>
              </a:solidFill>
            </a:endParaRPr>
          </a:p>
          <a:p>
            <a:pPr indent="-632186">
              <a:buClr>
                <a:srgbClr val="000000"/>
              </a:buClr>
              <a:buSzPts val="2000"/>
            </a:pPr>
            <a:r>
              <a:rPr lang="en" sz="3556">
                <a:solidFill>
                  <a:srgbClr val="000000"/>
                </a:solidFill>
              </a:rPr>
              <a:t>1996. “Bermuda principles”</a:t>
            </a:r>
            <a:br>
              <a:rPr lang="en" sz="3556">
                <a:solidFill>
                  <a:srgbClr val="000000"/>
                </a:solidFill>
              </a:rPr>
            </a:br>
            <a:endParaRPr sz="3556">
              <a:solidFill>
                <a:srgbClr val="000000"/>
              </a:solidFill>
            </a:endParaRPr>
          </a:p>
          <a:p>
            <a:pPr indent="-632186">
              <a:buClr>
                <a:srgbClr val="000000"/>
              </a:buClr>
              <a:buSzPts val="2000"/>
            </a:pPr>
            <a:r>
              <a:rPr lang="en" sz="3556">
                <a:solidFill>
                  <a:srgbClr val="000000"/>
                </a:solidFill>
              </a:rPr>
              <a:t>2003. Projekt je uspješno završen</a:t>
            </a:r>
            <a:endParaRPr sz="3556">
              <a:solidFill>
                <a:srgbClr val="000000"/>
              </a:solidFill>
            </a:endParaRPr>
          </a:p>
          <a:p>
            <a:pPr marL="0" indent="0">
              <a:spcBef>
                <a:spcPts val="2844"/>
              </a:spcBef>
              <a:buClr>
                <a:schemeClr val="dk1"/>
              </a:buClr>
              <a:buSzPts val="1100"/>
              <a:buNone/>
            </a:pPr>
            <a:endParaRPr/>
          </a:p>
          <a:p>
            <a:pPr marL="0" indent="0">
              <a:spcBef>
                <a:spcPts val="2844"/>
              </a:spcBef>
              <a:spcAft>
                <a:spcPts val="2844"/>
              </a:spcAft>
              <a:buNone/>
            </a:pPr>
            <a:endParaRPr/>
          </a:p>
        </p:txBody>
      </p:sp>
      <p:pic>
        <p:nvPicPr>
          <p:cNvPr id="105" name="Google Shape;105;p19"/>
          <p:cNvPicPr preferRelativeResize="0"/>
          <p:nvPr/>
        </p:nvPicPr>
        <p:blipFill>
          <a:blip r:embed="rId3">
            <a:alphaModFix/>
          </a:blip>
          <a:stretch>
            <a:fillRect/>
          </a:stretch>
        </p:blipFill>
        <p:spPr>
          <a:xfrm>
            <a:off x="10866489" y="3046756"/>
            <a:ext cx="3905600" cy="3905600"/>
          </a:xfrm>
          <a:prstGeom prst="rect">
            <a:avLst/>
          </a:prstGeom>
          <a:noFill/>
          <a:ln>
            <a:noFill/>
          </a:ln>
        </p:spPr>
      </p:pic>
      <p:sp>
        <p:nvSpPr>
          <p:cNvPr id="106" name="Google Shape;106;p19"/>
          <p:cNvSpPr txBox="1"/>
          <p:nvPr/>
        </p:nvSpPr>
        <p:spPr>
          <a:xfrm>
            <a:off x="5247644" y="6402089"/>
            <a:ext cx="9340800" cy="1825067"/>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buSzPts val="1100"/>
            </a:pPr>
            <a:r>
              <a:rPr lang="en" sz="2489" u="sng">
                <a:solidFill>
                  <a:srgbClr val="0097A7"/>
                </a:solidFill>
                <a:latin typeface="Arial"/>
                <a:cs typeface="Arial"/>
                <a:sym typeface="Arial"/>
                <a:hlinkClick r:id="rId4"/>
              </a:rPr>
              <a:t>http://www.genome.gov/10001772</a:t>
            </a:r>
            <a:r>
              <a:rPr lang="en" sz="2489">
                <a:latin typeface="Arial"/>
                <a:cs typeface="Arial"/>
                <a:sym typeface="Arial"/>
              </a:rPr>
              <a:t> </a:t>
            </a:r>
            <a:endParaRPr sz="2489">
              <a:latin typeface="Arial"/>
              <a:cs typeface="Arial"/>
              <a:sym typeface="Arial"/>
            </a:endParaRPr>
          </a:p>
          <a:p>
            <a:pPr algn="l" defTabSz="1625620" hangingPunct="1">
              <a:buClr>
                <a:srgbClr val="000000"/>
              </a:buClr>
              <a:buSzPts val="1100"/>
            </a:pPr>
            <a:r>
              <a:rPr lang="en" sz="2489" u="sng">
                <a:solidFill>
                  <a:srgbClr val="0097A7"/>
                </a:solidFill>
                <a:latin typeface="Arial"/>
                <a:cs typeface="Arial"/>
                <a:sym typeface="Arial"/>
                <a:hlinkClick r:id="rId5"/>
              </a:rPr>
              <a:t>http://unlockinglifescode.org/timeline?tid=4</a:t>
            </a:r>
            <a:r>
              <a:rPr lang="en" sz="2489">
                <a:latin typeface="Arial"/>
                <a:cs typeface="Arial"/>
                <a:sym typeface="Arial"/>
              </a:rPr>
              <a:t> </a:t>
            </a:r>
            <a:endParaRPr sz="2489">
              <a:latin typeface="Arial"/>
              <a:cs typeface="Arial"/>
              <a:sym typeface="Arial"/>
            </a:endParaRPr>
          </a:p>
          <a:p>
            <a:pPr algn="l" defTabSz="1625620" hangingPunct="1">
              <a:buClr>
                <a:srgbClr val="000000"/>
              </a:buClr>
            </a:pPr>
            <a:r>
              <a:rPr lang="en" sz="2489" u="sng">
                <a:solidFill>
                  <a:srgbClr val="0097A7"/>
                </a:solidFill>
                <a:latin typeface="Arial"/>
                <a:cs typeface="Arial"/>
                <a:sym typeface="Arial"/>
                <a:hlinkClick r:id="rId6"/>
              </a:rPr>
              <a:t>ftp://ftp.ensembl.org/pub/release-77/fasta/homo_sapiens/dna/ </a:t>
            </a:r>
            <a:endParaRPr sz="2489">
              <a:latin typeface="Arial"/>
              <a:cs typeface="Arial"/>
              <a:sym typeface="Arial"/>
            </a:endParaRPr>
          </a:p>
        </p:txBody>
      </p:sp>
    </p:spTree>
    <p:extLst>
      <p:ext uri="{BB962C8B-B14F-4D97-AF65-F5344CB8AC3E}">
        <p14:creationId xmlns:p14="http://schemas.microsoft.com/office/powerpoint/2010/main" val="2348268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Primjeri dobre prakse	</a:t>
            </a:r>
            <a:endParaRPr/>
          </a:p>
        </p:txBody>
      </p:sp>
      <p:sp>
        <p:nvSpPr>
          <p:cNvPr id="112" name="Google Shape;112;p20"/>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indent="-654764">
              <a:buClr>
                <a:srgbClr val="000000"/>
              </a:buClr>
              <a:buSzPts val="2200"/>
            </a:pPr>
            <a:r>
              <a:rPr lang="en" sz="3911">
                <a:solidFill>
                  <a:srgbClr val="000000"/>
                </a:solidFill>
              </a:rPr>
              <a:t>Genomika, paleogenetika, astrofizika, meteorologija …</a:t>
            </a:r>
            <a:br>
              <a:rPr lang="en" sz="3911">
                <a:solidFill>
                  <a:srgbClr val="000000"/>
                </a:solidFill>
              </a:rPr>
            </a:br>
            <a:endParaRPr sz="3911">
              <a:solidFill>
                <a:srgbClr val="000000"/>
              </a:solidFill>
            </a:endParaRPr>
          </a:p>
          <a:p>
            <a:pPr indent="-654764">
              <a:buClr>
                <a:srgbClr val="000000"/>
              </a:buClr>
              <a:buSzPts val="2200"/>
            </a:pPr>
            <a:r>
              <a:rPr lang="en" sz="3911">
                <a:solidFill>
                  <a:srgbClr val="000000"/>
                </a:solidFill>
              </a:rPr>
              <a:t>Tradicija brige o podacima u društvenim znanostima</a:t>
            </a:r>
            <a:endParaRPr sz="3911">
              <a:solidFill>
                <a:srgbClr val="000000"/>
              </a:solidFill>
            </a:endParaRPr>
          </a:p>
          <a:p>
            <a:pPr lvl="1" indent="-654764">
              <a:spcBef>
                <a:spcPts val="0"/>
              </a:spcBef>
              <a:buClr>
                <a:srgbClr val="000000"/>
              </a:buClr>
              <a:buSzPts val="2200"/>
            </a:pPr>
            <a:r>
              <a:rPr lang="en" sz="3911">
                <a:solidFill>
                  <a:srgbClr val="000000"/>
                </a:solidFill>
              </a:rPr>
              <a:t>CESSDA ERIC</a:t>
            </a:r>
            <a:endParaRPr sz="3911">
              <a:solidFill>
                <a:srgbClr val="000000"/>
              </a:solidFill>
            </a:endParaRPr>
          </a:p>
        </p:txBody>
      </p:sp>
    </p:spTree>
    <p:extLst>
      <p:ext uri="{BB962C8B-B14F-4D97-AF65-F5344CB8AC3E}">
        <p14:creationId xmlns:p14="http://schemas.microsoft.com/office/powerpoint/2010/main" val="454700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Zašto objava podataka još nije standard?</a:t>
            </a:r>
            <a:endParaRPr/>
          </a:p>
        </p:txBody>
      </p:sp>
      <p:sp>
        <p:nvSpPr>
          <p:cNvPr id="118" name="Google Shape;118;p21"/>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buNone/>
            </a:pPr>
            <a:r>
              <a:rPr lang="en" sz="3911">
                <a:solidFill>
                  <a:srgbClr val="000000"/>
                </a:solidFill>
              </a:rPr>
              <a:t>Prepreke</a:t>
            </a:r>
            <a:endParaRPr sz="3911">
              <a:solidFill>
                <a:srgbClr val="000000"/>
              </a:solidFill>
            </a:endParaRPr>
          </a:p>
          <a:p>
            <a:pPr indent="-654764">
              <a:spcBef>
                <a:spcPts val="2844"/>
              </a:spcBef>
              <a:buClr>
                <a:srgbClr val="000000"/>
              </a:buClr>
              <a:buSzPts val="2200"/>
            </a:pPr>
            <a:r>
              <a:rPr lang="en" sz="3911">
                <a:solidFill>
                  <a:srgbClr val="000000"/>
                </a:solidFill>
              </a:rPr>
              <a:t>Sustav nagrađivanja i </a:t>
            </a:r>
            <a:r>
              <a:rPr lang="en" sz="3911" b="1">
                <a:solidFill>
                  <a:srgbClr val="000000"/>
                </a:solidFill>
              </a:rPr>
              <a:t>napredovanja</a:t>
            </a:r>
            <a:r>
              <a:rPr lang="en" sz="3911">
                <a:solidFill>
                  <a:srgbClr val="000000"/>
                </a:solidFill>
              </a:rPr>
              <a:t> u znanosti</a:t>
            </a:r>
            <a:endParaRPr sz="3911">
              <a:solidFill>
                <a:srgbClr val="000000"/>
              </a:solidFill>
            </a:endParaRPr>
          </a:p>
          <a:p>
            <a:pPr indent="-654764">
              <a:buClr>
                <a:srgbClr val="000000"/>
              </a:buClr>
              <a:buSzPts val="2200"/>
            </a:pPr>
            <a:r>
              <a:rPr lang="en" sz="3911" b="1">
                <a:solidFill>
                  <a:srgbClr val="000000"/>
                </a:solidFill>
              </a:rPr>
              <a:t>Trud</a:t>
            </a:r>
            <a:r>
              <a:rPr lang="en" sz="3911">
                <a:solidFill>
                  <a:srgbClr val="000000"/>
                </a:solidFill>
              </a:rPr>
              <a:t> i </a:t>
            </a:r>
            <a:r>
              <a:rPr lang="en" sz="3911" b="1">
                <a:solidFill>
                  <a:srgbClr val="000000"/>
                </a:solidFill>
              </a:rPr>
              <a:t>vrijeme</a:t>
            </a:r>
            <a:r>
              <a:rPr lang="en" sz="3911">
                <a:solidFill>
                  <a:srgbClr val="000000"/>
                </a:solidFill>
              </a:rPr>
              <a:t> uloženo u pripremu podataka za objavu</a:t>
            </a:r>
            <a:endParaRPr sz="3911">
              <a:solidFill>
                <a:srgbClr val="000000"/>
              </a:solidFill>
            </a:endParaRPr>
          </a:p>
          <a:p>
            <a:pPr indent="-654764">
              <a:buClr>
                <a:srgbClr val="000000"/>
              </a:buClr>
              <a:buSzPts val="2200"/>
            </a:pPr>
            <a:r>
              <a:rPr lang="en" sz="3911">
                <a:solidFill>
                  <a:srgbClr val="000000"/>
                </a:solidFill>
              </a:rPr>
              <a:t>Etička pitanja, problem </a:t>
            </a:r>
            <a:r>
              <a:rPr lang="en" sz="3911" b="1">
                <a:solidFill>
                  <a:srgbClr val="000000"/>
                </a:solidFill>
              </a:rPr>
              <a:t>osjetljivosti</a:t>
            </a:r>
            <a:r>
              <a:rPr lang="en" sz="3911">
                <a:solidFill>
                  <a:srgbClr val="000000"/>
                </a:solidFill>
              </a:rPr>
              <a:t> podataka</a:t>
            </a:r>
            <a:endParaRPr sz="3911">
              <a:solidFill>
                <a:srgbClr val="000000"/>
              </a:solidFill>
            </a:endParaRPr>
          </a:p>
          <a:p>
            <a:pPr indent="-654764">
              <a:buClr>
                <a:srgbClr val="000000"/>
              </a:buClr>
              <a:buSzPts val="2200"/>
            </a:pPr>
            <a:r>
              <a:rPr lang="en" sz="3911">
                <a:solidFill>
                  <a:srgbClr val="000000"/>
                </a:solidFill>
              </a:rPr>
              <a:t>Upitna </a:t>
            </a:r>
            <a:r>
              <a:rPr lang="en" sz="3911" b="1">
                <a:solidFill>
                  <a:srgbClr val="000000"/>
                </a:solidFill>
              </a:rPr>
              <a:t>upotrebljivost</a:t>
            </a:r>
            <a:endParaRPr sz="3911" b="1">
              <a:solidFill>
                <a:srgbClr val="000000"/>
              </a:solidFill>
            </a:endParaRPr>
          </a:p>
          <a:p>
            <a:pPr marL="0" marR="135468" indent="0" algn="r">
              <a:lnSpc>
                <a:spcPct val="200000"/>
              </a:lnSpc>
              <a:spcBef>
                <a:spcPts val="2844"/>
              </a:spcBef>
              <a:buClr>
                <a:srgbClr val="000000"/>
              </a:buClr>
              <a:buSzPts val="1100"/>
              <a:buNone/>
            </a:pPr>
            <a:r>
              <a:rPr lang="en" sz="1956">
                <a:solidFill>
                  <a:schemeClr val="dk1"/>
                </a:solidFill>
              </a:rPr>
              <a:t>Zhu, Y. Open-access policy and data-sharing practice in UK academia. </a:t>
            </a:r>
            <a:r>
              <a:rPr lang="en" sz="1956" i="1">
                <a:solidFill>
                  <a:schemeClr val="dk1"/>
                </a:solidFill>
              </a:rPr>
              <a:t>Journal of Information Science</a:t>
            </a:r>
            <a:r>
              <a:rPr lang="en" sz="1956">
                <a:solidFill>
                  <a:schemeClr val="dk1"/>
                </a:solidFill>
              </a:rPr>
              <a:t> 016555151882317 (2019). doi:</a:t>
            </a:r>
            <a:r>
              <a:rPr lang="en" sz="1956" u="sng">
                <a:solidFill>
                  <a:schemeClr val="hlink"/>
                </a:solidFill>
                <a:hlinkClick r:id="rId3"/>
              </a:rPr>
              <a:t>10.1177/0165551518823174</a:t>
            </a:r>
            <a:endParaRPr sz="1956" u="sng">
              <a:solidFill>
                <a:schemeClr val="hlink"/>
              </a:solidFill>
              <a:hlinkClick r:id="rId3"/>
            </a:endParaRPr>
          </a:p>
          <a:p>
            <a:pPr marL="0" indent="0">
              <a:buNone/>
            </a:pPr>
            <a:endParaRPr sz="3911" b="1">
              <a:solidFill>
                <a:srgbClr val="000000"/>
              </a:solidFill>
            </a:endParaRPr>
          </a:p>
          <a:p>
            <a:pPr marL="0" indent="0">
              <a:spcBef>
                <a:spcPts val="2844"/>
              </a:spcBef>
              <a:spcAft>
                <a:spcPts val="2844"/>
              </a:spcAft>
              <a:buNone/>
            </a:pPr>
            <a:endParaRPr sz="3911" b="1">
              <a:solidFill>
                <a:srgbClr val="000000"/>
              </a:solidFill>
            </a:endParaRPr>
          </a:p>
        </p:txBody>
      </p:sp>
    </p:spTree>
    <p:extLst>
      <p:ext uri="{BB962C8B-B14F-4D97-AF65-F5344CB8AC3E}">
        <p14:creationId xmlns:p14="http://schemas.microsoft.com/office/powerpoint/2010/main" val="23845159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Ponovljvost istraživanja / reproducibilnost</a:t>
            </a:r>
            <a:endParaRPr/>
          </a:p>
        </p:txBody>
      </p:sp>
      <p:sp>
        <p:nvSpPr>
          <p:cNvPr id="124" name="Google Shape;124;p22"/>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buNone/>
            </a:pPr>
            <a:r>
              <a:rPr lang="en" sz="3911">
                <a:solidFill>
                  <a:srgbClr val="000000"/>
                </a:solidFill>
              </a:rPr>
              <a:t>Istovremeno:</a:t>
            </a:r>
            <a:endParaRPr sz="3911">
              <a:solidFill>
                <a:srgbClr val="000000"/>
              </a:solidFill>
            </a:endParaRPr>
          </a:p>
          <a:p>
            <a:pPr indent="-654764">
              <a:spcBef>
                <a:spcPts val="2844"/>
              </a:spcBef>
              <a:buClr>
                <a:srgbClr val="000000"/>
              </a:buClr>
              <a:buSzPts val="2200"/>
            </a:pPr>
            <a:r>
              <a:rPr lang="en" sz="3911" b="1">
                <a:solidFill>
                  <a:srgbClr val="000000"/>
                </a:solidFill>
              </a:rPr>
              <a:t>korist</a:t>
            </a:r>
            <a:r>
              <a:rPr lang="en" sz="3911">
                <a:solidFill>
                  <a:srgbClr val="000000"/>
                </a:solidFill>
              </a:rPr>
              <a:t> </a:t>
            </a:r>
            <a:endParaRPr sz="3911">
              <a:solidFill>
                <a:srgbClr val="000000"/>
              </a:solidFill>
            </a:endParaRPr>
          </a:p>
          <a:p>
            <a:pPr indent="-654764">
              <a:buClr>
                <a:srgbClr val="000000"/>
              </a:buClr>
              <a:buSzPts val="2200"/>
            </a:pPr>
            <a:r>
              <a:rPr lang="en" sz="3911" b="1">
                <a:solidFill>
                  <a:srgbClr val="000000"/>
                </a:solidFill>
              </a:rPr>
              <a:t>prepreka </a:t>
            </a:r>
            <a:r>
              <a:rPr lang="en" sz="3911">
                <a:solidFill>
                  <a:srgbClr val="000000"/>
                </a:solidFill>
              </a:rPr>
              <a:t>(“</a:t>
            </a:r>
            <a:r>
              <a:rPr lang="en" sz="3911" i="1">
                <a:solidFill>
                  <a:srgbClr val="000000"/>
                </a:solidFill>
              </a:rPr>
              <a:t>pozitivni rezultati</a:t>
            </a:r>
            <a:r>
              <a:rPr lang="en" sz="3911">
                <a:solidFill>
                  <a:srgbClr val="000000"/>
                </a:solidFill>
              </a:rPr>
              <a:t>”, “</a:t>
            </a:r>
            <a:r>
              <a:rPr lang="en" sz="3911" i="1">
                <a:solidFill>
                  <a:srgbClr val="000000"/>
                </a:solidFill>
              </a:rPr>
              <a:t>publish or perish</a:t>
            </a:r>
            <a:r>
              <a:rPr lang="en" sz="3911">
                <a:solidFill>
                  <a:srgbClr val="000000"/>
                </a:solidFill>
              </a:rPr>
              <a:t>”)</a:t>
            </a:r>
            <a:endParaRPr sz="3911">
              <a:solidFill>
                <a:srgbClr val="000000"/>
              </a:solidFill>
            </a:endParaRPr>
          </a:p>
          <a:p>
            <a:pPr marL="0" indent="0">
              <a:spcBef>
                <a:spcPts val="2844"/>
              </a:spcBef>
              <a:spcAft>
                <a:spcPts val="2844"/>
              </a:spcAft>
              <a:buNone/>
            </a:pPr>
            <a:r>
              <a:rPr lang="en" sz="2133">
                <a:solidFill>
                  <a:srgbClr val="000000"/>
                </a:solidFill>
              </a:rPr>
              <a:t>Boulbes, D. R. et al. A Survey on Data Reproducibility and the Effect of Publication Process on the Ethical Reporting of Laboratory Research. Clin Cancer Res 24, 3447–3455 (2018).</a:t>
            </a:r>
            <a:br>
              <a:rPr lang="en" sz="2133">
                <a:solidFill>
                  <a:srgbClr val="000000"/>
                </a:solidFill>
              </a:rPr>
            </a:br>
            <a:r>
              <a:rPr lang="en" sz="2133" u="sng">
                <a:solidFill>
                  <a:schemeClr val="hlink"/>
                </a:solidFill>
                <a:hlinkClick r:id="rId3"/>
              </a:rPr>
              <a:t>https://doi.org/10.1158%2F1078-0432.ccr-18-0227</a:t>
            </a:r>
            <a:r>
              <a:rPr lang="en" sz="2133">
                <a:solidFill>
                  <a:srgbClr val="000000"/>
                </a:solidFill>
              </a:rPr>
              <a:t> </a:t>
            </a:r>
            <a:br>
              <a:rPr lang="en" sz="2133">
                <a:solidFill>
                  <a:srgbClr val="000000"/>
                </a:solidFill>
              </a:rPr>
            </a:br>
            <a:endParaRPr sz="2133">
              <a:solidFill>
                <a:srgbClr val="000000"/>
              </a:solidFill>
            </a:endParaRPr>
          </a:p>
        </p:txBody>
      </p:sp>
      <p:pic>
        <p:nvPicPr>
          <p:cNvPr id="125" name="Google Shape;125;p22"/>
          <p:cNvPicPr preferRelativeResize="0"/>
          <p:nvPr/>
        </p:nvPicPr>
        <p:blipFill>
          <a:blip r:embed="rId4">
            <a:alphaModFix/>
          </a:blip>
          <a:stretch>
            <a:fillRect/>
          </a:stretch>
        </p:blipFill>
        <p:spPr>
          <a:xfrm>
            <a:off x="8554445" y="5457555"/>
            <a:ext cx="7147422" cy="2573067"/>
          </a:xfrm>
          <a:prstGeom prst="rect">
            <a:avLst/>
          </a:prstGeom>
          <a:noFill/>
          <a:ln>
            <a:noFill/>
          </a:ln>
        </p:spPr>
      </p:pic>
      <p:sp>
        <p:nvSpPr>
          <p:cNvPr id="126" name="Google Shape;126;p22"/>
          <p:cNvSpPr txBox="1"/>
          <p:nvPr/>
        </p:nvSpPr>
        <p:spPr>
          <a:xfrm>
            <a:off x="8928533" y="8059645"/>
            <a:ext cx="3555200" cy="616533"/>
          </a:xfrm>
          <a:prstGeom prst="rect">
            <a:avLst/>
          </a:prstGeom>
          <a:noFill/>
          <a:ln>
            <a:noFill/>
          </a:ln>
        </p:spPr>
        <p:txBody>
          <a:bodyPr spcFirstLastPara="1" wrap="square" lIns="162533" tIns="162533" rIns="162533" bIns="162533" anchor="t" anchorCtr="0">
            <a:noAutofit/>
          </a:bodyPr>
          <a:lstStyle/>
          <a:p>
            <a:pPr algn="l" defTabSz="1625620" hangingPunct="1">
              <a:buClr>
                <a:srgbClr val="000000"/>
              </a:buClr>
            </a:pPr>
            <a:r>
              <a:rPr lang="en" sz="2489" u="sng">
                <a:solidFill>
                  <a:srgbClr val="0097A7"/>
                </a:solidFill>
                <a:latin typeface="Arial"/>
                <a:cs typeface="Arial"/>
                <a:sym typeface="Arial"/>
                <a:hlinkClick r:id="rId5"/>
              </a:rPr>
              <a:t>http://xkcd.com/221/</a:t>
            </a:r>
            <a:r>
              <a:rPr lang="en" sz="2489">
                <a:latin typeface="Arial"/>
                <a:cs typeface="Arial"/>
                <a:sym typeface="Arial"/>
              </a:rPr>
              <a:t> </a:t>
            </a:r>
            <a:endParaRPr sz="2489">
              <a:latin typeface="Arial"/>
              <a:cs typeface="Arial"/>
              <a:sym typeface="Arial"/>
            </a:endParaRPr>
          </a:p>
        </p:txBody>
      </p:sp>
    </p:spTree>
    <p:extLst>
      <p:ext uri="{BB962C8B-B14F-4D97-AF65-F5344CB8AC3E}">
        <p14:creationId xmlns:p14="http://schemas.microsoft.com/office/powerpoint/2010/main" val="1116287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Akcija</a:t>
            </a:r>
            <a:endParaRPr/>
          </a:p>
        </p:txBody>
      </p:sp>
      <p:sp>
        <p:nvSpPr>
          <p:cNvPr id="132" name="Google Shape;132;p23"/>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a:buClr>
                <a:srgbClr val="000000"/>
              </a:buClr>
            </a:pPr>
            <a:r>
              <a:rPr lang="en" b="1">
                <a:solidFill>
                  <a:srgbClr val="000000"/>
                </a:solidFill>
              </a:rPr>
              <a:t>Prilagodbe</a:t>
            </a:r>
            <a:r>
              <a:rPr lang="en">
                <a:solidFill>
                  <a:srgbClr val="000000"/>
                </a:solidFill>
              </a:rPr>
              <a:t> u sustavu nagrađivanja i napredovanja u znanosti</a:t>
            </a:r>
            <a:endParaRPr>
              <a:solidFill>
                <a:srgbClr val="000000"/>
              </a:solidFill>
            </a:endParaRPr>
          </a:p>
          <a:p>
            <a:pPr>
              <a:buClr>
                <a:srgbClr val="000000"/>
              </a:buClr>
            </a:pPr>
            <a:r>
              <a:rPr lang="en" b="1">
                <a:solidFill>
                  <a:srgbClr val="000000"/>
                </a:solidFill>
              </a:rPr>
              <a:t>Poticanje</a:t>
            </a:r>
            <a:r>
              <a:rPr lang="en">
                <a:solidFill>
                  <a:srgbClr val="000000"/>
                </a:solidFill>
              </a:rPr>
              <a:t> objave (i) “negativnih” rezultata</a:t>
            </a:r>
            <a:endParaRPr>
              <a:solidFill>
                <a:srgbClr val="000000"/>
              </a:solidFill>
            </a:endParaRPr>
          </a:p>
          <a:p>
            <a:pPr>
              <a:buClr>
                <a:srgbClr val="000000"/>
              </a:buClr>
            </a:pPr>
            <a:r>
              <a:rPr lang="en" b="1">
                <a:solidFill>
                  <a:srgbClr val="000000"/>
                </a:solidFill>
              </a:rPr>
              <a:t>Promocija</a:t>
            </a:r>
            <a:r>
              <a:rPr lang="en">
                <a:solidFill>
                  <a:srgbClr val="000000"/>
                </a:solidFill>
              </a:rPr>
              <a:t> otvorene znanosti, podizanje stupnja osviještenosti o dobrobitima dijeljenja i objave istraživačkih podataka (pogotovo kod mlađih istraživača)</a:t>
            </a:r>
            <a:endParaRPr>
              <a:solidFill>
                <a:srgbClr val="000000"/>
              </a:solidFill>
            </a:endParaRPr>
          </a:p>
          <a:p>
            <a:pPr>
              <a:buClr>
                <a:srgbClr val="000000"/>
              </a:buClr>
            </a:pPr>
            <a:r>
              <a:rPr lang="en">
                <a:solidFill>
                  <a:srgbClr val="000000"/>
                </a:solidFill>
              </a:rPr>
              <a:t>Promocija (pravilnog načina) citiranja objavljenih podataka u publikacijama</a:t>
            </a:r>
            <a:br>
              <a:rPr lang="en">
                <a:solidFill>
                  <a:srgbClr val="000000"/>
                </a:solidFill>
              </a:rPr>
            </a:br>
            <a:r>
              <a:rPr lang="en">
                <a:solidFill>
                  <a:srgbClr val="000000"/>
                </a:solidFill>
              </a:rPr>
              <a:t>(neformalno vs. </a:t>
            </a:r>
            <a:r>
              <a:rPr lang="en" b="1">
                <a:solidFill>
                  <a:srgbClr val="000000"/>
                </a:solidFill>
              </a:rPr>
              <a:t>formalno citiranje</a:t>
            </a:r>
            <a:r>
              <a:rPr lang="en">
                <a:solidFill>
                  <a:srgbClr val="000000"/>
                </a:solidFill>
              </a:rPr>
              <a:t>)</a:t>
            </a:r>
            <a:endParaRPr>
              <a:solidFill>
                <a:srgbClr val="000000"/>
              </a:solidFill>
            </a:endParaRPr>
          </a:p>
          <a:p>
            <a:pPr marL="0" indent="0">
              <a:spcBef>
                <a:spcPts val="2844"/>
              </a:spcBef>
              <a:buNone/>
            </a:pPr>
            <a:r>
              <a:rPr lang="en" sz="2133">
                <a:solidFill>
                  <a:srgbClr val="000000"/>
                </a:solidFill>
              </a:rPr>
              <a:t>Boulbes, D. R. et al. A Survey on Data Reproducibility and the Effect of Publication Process on the Ethical Reporting of Laboratory Research. Clin Cancer Res 24, 3447–3455 (2018). </a:t>
            </a:r>
            <a:r>
              <a:rPr lang="en" sz="2133" u="sng">
                <a:solidFill>
                  <a:srgbClr val="000000"/>
                </a:solidFill>
                <a:hlinkClick r:id="rId3"/>
              </a:rPr>
              <a:t>https://doi.org/10.1158%2F1078-0432.ccr-18-0227</a:t>
            </a:r>
            <a:r>
              <a:rPr lang="en" sz="2133">
                <a:solidFill>
                  <a:srgbClr val="000000"/>
                </a:solidFill>
              </a:rPr>
              <a:t> </a:t>
            </a:r>
            <a:endParaRPr sz="2133">
              <a:solidFill>
                <a:srgbClr val="000000"/>
              </a:solidFill>
            </a:endParaRPr>
          </a:p>
          <a:p>
            <a:pPr>
              <a:spcBef>
                <a:spcPts val="2844"/>
              </a:spcBef>
              <a:buClr>
                <a:srgbClr val="000000"/>
              </a:buClr>
            </a:pPr>
            <a:r>
              <a:rPr lang="en" b="1">
                <a:solidFill>
                  <a:srgbClr val="000000"/>
                </a:solidFill>
              </a:rPr>
              <a:t>Politike</a:t>
            </a:r>
            <a:r>
              <a:rPr lang="en">
                <a:solidFill>
                  <a:srgbClr val="000000"/>
                </a:solidFill>
              </a:rPr>
              <a:t> financijera</a:t>
            </a:r>
            <a:endParaRPr>
              <a:solidFill>
                <a:srgbClr val="000000"/>
              </a:solidFill>
            </a:endParaRPr>
          </a:p>
        </p:txBody>
      </p:sp>
    </p:spTree>
    <p:extLst>
      <p:ext uri="{BB962C8B-B14F-4D97-AF65-F5344CB8AC3E}">
        <p14:creationId xmlns:p14="http://schemas.microsoft.com/office/powerpoint/2010/main" val="170508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EK - H2020 Open Data Pilot</a:t>
            </a:r>
            <a:endParaRPr/>
          </a:p>
        </p:txBody>
      </p:sp>
      <p:sp>
        <p:nvSpPr>
          <p:cNvPr id="138" name="Google Shape;138;p24"/>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677342" indent="-587030">
              <a:lnSpc>
                <a:spcPct val="100000"/>
              </a:lnSpc>
              <a:buClr>
                <a:schemeClr val="dk1"/>
              </a:buClr>
              <a:buSzPts val="2200"/>
            </a:pPr>
            <a:r>
              <a:rPr lang="en" sz="3911">
                <a:solidFill>
                  <a:schemeClr val="dk1"/>
                </a:solidFill>
              </a:rPr>
              <a:t>obveza pohrane i objave istraživačkih podataka nastalih u okviru projekata financiranih od strane EK u sklopu okvirnog programa Obzor 2020</a:t>
            </a:r>
            <a:br>
              <a:rPr lang="en" sz="3911">
                <a:solidFill>
                  <a:schemeClr val="dk1"/>
                </a:solidFill>
              </a:rPr>
            </a:br>
            <a:endParaRPr sz="3911">
              <a:solidFill>
                <a:schemeClr val="dk1"/>
              </a:solidFill>
            </a:endParaRPr>
          </a:p>
          <a:p>
            <a:pPr marL="677342" indent="-587030">
              <a:lnSpc>
                <a:spcPct val="100000"/>
              </a:lnSpc>
              <a:buClr>
                <a:schemeClr val="dk1"/>
              </a:buClr>
              <a:buSzPts val="2200"/>
            </a:pPr>
            <a:r>
              <a:rPr lang="en" sz="3911">
                <a:solidFill>
                  <a:schemeClr val="dk1"/>
                </a:solidFill>
              </a:rPr>
              <a:t>2017. revidirani dokument EK proširuje obavezu sudjelovanja u pilotu na sva H2020 programska područja</a:t>
            </a:r>
            <a:endParaRPr sz="3911"/>
          </a:p>
        </p:txBody>
      </p:sp>
      <p:sp>
        <p:nvSpPr>
          <p:cNvPr id="139" name="Google Shape;139;p24"/>
          <p:cNvSpPr txBox="1"/>
          <p:nvPr/>
        </p:nvSpPr>
        <p:spPr>
          <a:xfrm>
            <a:off x="5116489" y="6810444"/>
            <a:ext cx="9681600" cy="1312000"/>
          </a:xfrm>
          <a:prstGeom prst="rect">
            <a:avLst/>
          </a:prstGeom>
          <a:noFill/>
          <a:ln>
            <a:noFill/>
          </a:ln>
        </p:spPr>
        <p:txBody>
          <a:bodyPr spcFirstLastPara="1" wrap="square" lIns="162533" tIns="162533" rIns="162533" bIns="162533" anchor="t" anchorCtr="0">
            <a:noAutofit/>
          </a:bodyPr>
          <a:lstStyle/>
          <a:p>
            <a:pPr algn="l" defTabSz="1625620" hangingPunct="1">
              <a:lnSpc>
                <a:spcPct val="115000"/>
              </a:lnSpc>
              <a:spcBef>
                <a:spcPts val="3556"/>
              </a:spcBef>
              <a:spcAft>
                <a:spcPts val="889"/>
              </a:spcAft>
              <a:buClr>
                <a:srgbClr val="000000"/>
              </a:buClr>
              <a:buSzPts val="1100"/>
            </a:pPr>
            <a:r>
              <a:rPr lang="en" sz="2667" u="sng">
                <a:solidFill>
                  <a:srgbClr val="0000FF"/>
                </a:solidFill>
                <a:latin typeface="Arial"/>
                <a:cs typeface="Arial"/>
                <a:sym typeface="Arial"/>
                <a:hlinkClick r:id="rId3"/>
              </a:rPr>
              <a:t>https://www.openaire.eu/what-is-the-open-research-data-pilot</a:t>
            </a:r>
            <a:r>
              <a:rPr lang="en" sz="2667">
                <a:latin typeface="Arial"/>
                <a:cs typeface="Arial"/>
                <a:sym typeface="Arial"/>
              </a:rPr>
              <a:t> </a:t>
            </a:r>
            <a:endParaRPr sz="2489">
              <a:latin typeface="Arial"/>
              <a:cs typeface="Arial"/>
              <a:sym typeface="Arial"/>
            </a:endParaRPr>
          </a:p>
        </p:txBody>
      </p:sp>
    </p:spTree>
    <p:extLst>
      <p:ext uri="{BB962C8B-B14F-4D97-AF65-F5344CB8AC3E}">
        <p14:creationId xmlns:p14="http://schemas.microsoft.com/office/powerpoint/2010/main" val="3955568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Data Pilot - obaveze</a:t>
            </a:r>
            <a:endParaRPr/>
          </a:p>
        </p:txBody>
      </p:sp>
      <p:sp>
        <p:nvSpPr>
          <p:cNvPr id="145" name="Google Shape;145;p25"/>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indent="-654764">
              <a:lnSpc>
                <a:spcPct val="100000"/>
              </a:lnSpc>
              <a:buClr>
                <a:schemeClr val="dk1"/>
              </a:buClr>
              <a:buSzPts val="2200"/>
            </a:pPr>
            <a:r>
              <a:rPr lang="en" sz="3911" b="1">
                <a:solidFill>
                  <a:schemeClr val="dk1"/>
                </a:solidFill>
              </a:rPr>
              <a:t>izrada plana upravljanja istraživačkim podacima</a:t>
            </a:r>
            <a:r>
              <a:rPr lang="en" sz="3911">
                <a:solidFill>
                  <a:schemeClr val="dk1"/>
                </a:solidFill>
              </a:rPr>
              <a:t> tijekom prvih 6 mjeseci trajanja projekta </a:t>
            </a:r>
            <a:endParaRPr sz="3911">
              <a:solidFill>
                <a:schemeClr val="dk1"/>
              </a:solidFill>
            </a:endParaRPr>
          </a:p>
          <a:p>
            <a:pPr indent="-654764">
              <a:lnSpc>
                <a:spcPct val="100000"/>
              </a:lnSpc>
              <a:buClr>
                <a:schemeClr val="dk1"/>
              </a:buClr>
              <a:buSzPts val="2200"/>
            </a:pPr>
            <a:r>
              <a:rPr lang="en" sz="3911" b="1">
                <a:solidFill>
                  <a:schemeClr val="dk1"/>
                </a:solidFill>
              </a:rPr>
              <a:t>pohrana</a:t>
            </a:r>
            <a:r>
              <a:rPr lang="en" sz="3911">
                <a:solidFill>
                  <a:schemeClr val="dk1"/>
                </a:solidFill>
              </a:rPr>
              <a:t> u digitalne repozitorije istraživačkih podataka - institucijski/tematski digitalni repozitoriji ili ZENODO)</a:t>
            </a:r>
            <a:endParaRPr sz="3911">
              <a:solidFill>
                <a:schemeClr val="dk1"/>
              </a:solidFill>
            </a:endParaRPr>
          </a:p>
          <a:p>
            <a:pPr indent="-654764">
              <a:lnSpc>
                <a:spcPct val="100000"/>
              </a:lnSpc>
              <a:buClr>
                <a:schemeClr val="dk1"/>
              </a:buClr>
              <a:buSzPts val="2200"/>
            </a:pPr>
            <a:r>
              <a:rPr lang="en" sz="3911" b="1">
                <a:solidFill>
                  <a:schemeClr val="dk1"/>
                </a:solidFill>
              </a:rPr>
              <a:t>omogućavanje pristupa podacima</a:t>
            </a:r>
            <a:r>
              <a:rPr lang="en" sz="3911">
                <a:solidFill>
                  <a:schemeClr val="dk1"/>
                </a:solidFill>
              </a:rPr>
              <a:t>, njihovog rudarenja (engl. data mining), reprodukcije i diseminacije u otvorenom pristupu (CC-BY ili CC0 licenca)</a:t>
            </a:r>
            <a:endParaRPr sz="3911">
              <a:solidFill>
                <a:schemeClr val="dk1"/>
              </a:solidFill>
            </a:endParaRPr>
          </a:p>
          <a:p>
            <a:pPr indent="-654764">
              <a:lnSpc>
                <a:spcPct val="100000"/>
              </a:lnSpc>
              <a:buClr>
                <a:schemeClr val="dk1"/>
              </a:buClr>
              <a:buSzPts val="2200"/>
            </a:pPr>
            <a:r>
              <a:rPr lang="en" sz="3911" b="1">
                <a:solidFill>
                  <a:schemeClr val="dk1"/>
                </a:solidFill>
              </a:rPr>
              <a:t>dokumentacija</a:t>
            </a:r>
            <a:r>
              <a:rPr lang="en" sz="3911">
                <a:solidFill>
                  <a:schemeClr val="dk1"/>
                </a:solidFill>
              </a:rPr>
              <a:t> - pružanje informacija o alatima i instrumentima potrebnim za validaciju rezultata</a:t>
            </a:r>
            <a:endParaRPr sz="3911">
              <a:solidFill>
                <a:schemeClr val="dk1"/>
              </a:solidFill>
            </a:endParaRPr>
          </a:p>
          <a:p>
            <a:pPr marL="0" indent="0">
              <a:spcAft>
                <a:spcPts val="2844"/>
              </a:spcAft>
              <a:buNone/>
            </a:pPr>
            <a:endParaRPr sz="3911"/>
          </a:p>
        </p:txBody>
      </p:sp>
    </p:spTree>
    <p:extLst>
      <p:ext uri="{BB962C8B-B14F-4D97-AF65-F5344CB8AC3E}">
        <p14:creationId xmlns:p14="http://schemas.microsoft.com/office/powerpoint/2010/main" val="4798653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554134" y="791156"/>
            <a:ext cx="15147733" cy="1018133"/>
          </a:xfrm>
          <a:prstGeom prst="rect">
            <a:avLst/>
          </a:prstGeom>
        </p:spPr>
        <p:txBody>
          <a:bodyPr spcFirstLastPara="1" wrap="square" lIns="162533" tIns="162533" rIns="162533" bIns="162533" anchor="t" anchorCtr="0">
            <a:noAutofit/>
          </a:bodyPr>
          <a:lstStyle/>
          <a:p>
            <a:r>
              <a:rPr lang="en"/>
              <a:t>Data Pilot – mogućnost izuzeća (eng. opt-out)</a:t>
            </a:r>
            <a:endParaRPr/>
          </a:p>
        </p:txBody>
      </p:sp>
      <p:sp>
        <p:nvSpPr>
          <p:cNvPr id="151" name="Google Shape;151;p26"/>
          <p:cNvSpPr txBox="1">
            <a:spLocks noGrp="1"/>
          </p:cNvSpPr>
          <p:nvPr>
            <p:ph type="body" idx="1"/>
          </p:nvPr>
        </p:nvSpPr>
        <p:spPr>
          <a:xfrm>
            <a:off x="554134" y="2048844"/>
            <a:ext cx="15147733" cy="6073600"/>
          </a:xfrm>
          <a:prstGeom prst="rect">
            <a:avLst/>
          </a:prstGeom>
        </p:spPr>
        <p:txBody>
          <a:bodyPr spcFirstLastPara="1" wrap="square" lIns="162533" tIns="162533" rIns="162533" bIns="162533" anchor="t" anchorCtr="0">
            <a:noAutofit/>
          </a:bodyPr>
          <a:lstStyle/>
          <a:p>
            <a:pPr marL="0" indent="0">
              <a:lnSpc>
                <a:spcPct val="100000"/>
              </a:lnSpc>
              <a:buClr>
                <a:schemeClr val="dk1"/>
              </a:buClr>
              <a:buSzPts val="1100"/>
              <a:buNone/>
            </a:pPr>
            <a:r>
              <a:rPr lang="en" sz="3911">
                <a:solidFill>
                  <a:schemeClr val="dk1"/>
                </a:solidFill>
              </a:rPr>
              <a:t>Mogućnost izuzeća od obveze pohranjivanja </a:t>
            </a:r>
            <a:endParaRPr sz="3911">
              <a:solidFill>
                <a:schemeClr val="dk1"/>
              </a:solidFill>
            </a:endParaRPr>
          </a:p>
          <a:p>
            <a:pPr marL="0" indent="0">
              <a:lnSpc>
                <a:spcPct val="100000"/>
              </a:lnSpc>
              <a:buClr>
                <a:schemeClr val="dk1"/>
              </a:buClr>
              <a:buSzPts val="1100"/>
              <a:buNone/>
            </a:pPr>
            <a:r>
              <a:rPr lang="en" sz="3911">
                <a:solidFill>
                  <a:schemeClr val="dk1"/>
                </a:solidFill>
              </a:rPr>
              <a:t>istraživačkih podataka u digitalne repozitorije </a:t>
            </a:r>
            <a:endParaRPr sz="3911">
              <a:solidFill>
                <a:schemeClr val="dk1"/>
              </a:solidFill>
            </a:endParaRPr>
          </a:p>
          <a:p>
            <a:pPr marL="0" indent="0">
              <a:lnSpc>
                <a:spcPct val="100000"/>
              </a:lnSpc>
              <a:buClr>
                <a:schemeClr val="dk1"/>
              </a:buClr>
              <a:buSzPts val="1100"/>
              <a:buNone/>
            </a:pPr>
            <a:r>
              <a:rPr lang="en" sz="3911">
                <a:solidFill>
                  <a:schemeClr val="dk1"/>
                </a:solidFill>
              </a:rPr>
              <a:t>u otvorenom pristupu:</a:t>
            </a:r>
            <a:br>
              <a:rPr lang="en" sz="3911">
                <a:solidFill>
                  <a:schemeClr val="dk1"/>
                </a:solidFill>
              </a:rPr>
            </a:br>
            <a:endParaRPr sz="3911">
              <a:solidFill>
                <a:schemeClr val="dk1"/>
              </a:solidFill>
            </a:endParaRPr>
          </a:p>
          <a:p>
            <a:pPr indent="-654764">
              <a:lnSpc>
                <a:spcPct val="100000"/>
              </a:lnSpc>
              <a:buClr>
                <a:schemeClr val="dk1"/>
              </a:buClr>
              <a:buSzPts val="2200"/>
            </a:pPr>
            <a:r>
              <a:rPr lang="en" sz="3911">
                <a:solidFill>
                  <a:schemeClr val="dk1"/>
                </a:solidFill>
              </a:rPr>
              <a:t>očekuje se </a:t>
            </a:r>
            <a:r>
              <a:rPr lang="en" sz="3911" b="1">
                <a:solidFill>
                  <a:schemeClr val="dk1"/>
                </a:solidFill>
              </a:rPr>
              <a:t>komercijalizacija</a:t>
            </a:r>
            <a:r>
              <a:rPr lang="en" sz="3911">
                <a:solidFill>
                  <a:schemeClr val="dk1"/>
                </a:solidFill>
              </a:rPr>
              <a:t> rezultata istraživanja</a:t>
            </a:r>
            <a:endParaRPr sz="3911">
              <a:solidFill>
                <a:schemeClr val="dk1"/>
              </a:solidFill>
            </a:endParaRPr>
          </a:p>
          <a:p>
            <a:pPr indent="-654764">
              <a:lnSpc>
                <a:spcPct val="100000"/>
              </a:lnSpc>
              <a:buClr>
                <a:schemeClr val="dk1"/>
              </a:buClr>
              <a:buSzPts val="2200"/>
            </a:pPr>
            <a:r>
              <a:rPr lang="en" sz="3911">
                <a:solidFill>
                  <a:schemeClr val="dk1"/>
                </a:solidFill>
              </a:rPr>
              <a:t>“</a:t>
            </a:r>
            <a:r>
              <a:rPr lang="en" sz="3911" b="1">
                <a:solidFill>
                  <a:schemeClr val="dk1"/>
                </a:solidFill>
              </a:rPr>
              <a:t>osjetljivost</a:t>
            </a:r>
            <a:r>
              <a:rPr lang="en" sz="3911">
                <a:solidFill>
                  <a:schemeClr val="dk1"/>
                </a:solidFill>
              </a:rPr>
              <a:t>” podataka</a:t>
            </a:r>
            <a:endParaRPr sz="3911">
              <a:solidFill>
                <a:schemeClr val="dk1"/>
              </a:solidFill>
            </a:endParaRPr>
          </a:p>
          <a:p>
            <a:pPr indent="-654764">
              <a:lnSpc>
                <a:spcPct val="100000"/>
              </a:lnSpc>
              <a:buClr>
                <a:schemeClr val="dk1"/>
              </a:buClr>
              <a:buSzPts val="2200"/>
            </a:pPr>
            <a:r>
              <a:rPr lang="en" sz="3911" b="1">
                <a:solidFill>
                  <a:schemeClr val="dk1"/>
                </a:solidFill>
              </a:rPr>
              <a:t>ugrožavanje</a:t>
            </a:r>
            <a:r>
              <a:rPr lang="en" sz="3911">
                <a:solidFill>
                  <a:schemeClr val="dk1"/>
                </a:solidFill>
              </a:rPr>
              <a:t> postizanja glavnog cilja istraživanja</a:t>
            </a:r>
            <a:endParaRPr sz="3911">
              <a:solidFill>
                <a:schemeClr val="dk1"/>
              </a:solidFill>
            </a:endParaRPr>
          </a:p>
          <a:p>
            <a:pPr indent="-654764">
              <a:lnSpc>
                <a:spcPct val="100000"/>
              </a:lnSpc>
              <a:buClr>
                <a:schemeClr val="dk1"/>
              </a:buClr>
              <a:buSzPts val="2200"/>
            </a:pPr>
            <a:r>
              <a:rPr lang="en" sz="3911">
                <a:solidFill>
                  <a:schemeClr val="dk1"/>
                </a:solidFill>
              </a:rPr>
              <a:t>projekt kao rezultat svojih aktivnosti neće imati nikakve istraživačke podatke</a:t>
            </a:r>
            <a:br>
              <a:rPr lang="en" sz="3911">
                <a:solidFill>
                  <a:schemeClr val="dk1"/>
                </a:solidFill>
              </a:rPr>
            </a:br>
            <a:endParaRPr sz="3911"/>
          </a:p>
        </p:txBody>
      </p:sp>
    </p:spTree>
    <p:extLst>
      <p:ext uri="{BB962C8B-B14F-4D97-AF65-F5344CB8AC3E}">
        <p14:creationId xmlns:p14="http://schemas.microsoft.com/office/powerpoint/2010/main" val="30283982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A72E6D78-4451-2C43-A51A-3ED5D09EAE39}" vid="{7BDFCED3-FA51-D14D-87FC-E923B98DE062}"/>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OpenAIRE_Calibri_2017_v1</Template>
  <TotalTime>6736</TotalTime>
  <Words>7231</Words>
  <Application>Microsoft Office PowerPoint</Application>
  <PresentationFormat>Custom</PresentationFormat>
  <Paragraphs>801</Paragraphs>
  <Slides>142</Slides>
  <Notes>31</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142</vt:i4>
      </vt:variant>
    </vt:vector>
  </HeadingPairs>
  <TitlesOfParts>
    <vt:vector size="168" baseType="lpstr">
      <vt:lpstr>Microsoft YaHei</vt:lpstr>
      <vt:lpstr>MS PGothic</vt:lpstr>
      <vt:lpstr>Arial</vt:lpstr>
      <vt:lpstr>Arial Black</vt:lpstr>
      <vt:lpstr>Calibri</vt:lpstr>
      <vt:lpstr>Calibri Light</vt:lpstr>
      <vt:lpstr>Cambria Math</vt:lpstr>
      <vt:lpstr>Courier New</vt:lpstr>
      <vt:lpstr>EC Square Sans Pro Light</vt:lpstr>
      <vt:lpstr>Gill Sans</vt:lpstr>
      <vt:lpstr>Helvetica</vt:lpstr>
      <vt:lpstr>Helvetica Light</vt:lpstr>
      <vt:lpstr>Helvetica Neue</vt:lpstr>
      <vt:lpstr>Mangal</vt:lpstr>
      <vt:lpstr>Open Sans</vt:lpstr>
      <vt:lpstr>Open Sans Light</vt:lpstr>
      <vt:lpstr>Open Sans Semibold</vt:lpstr>
      <vt:lpstr>PF Paperback</vt:lpstr>
      <vt:lpstr>StarSymbol</vt:lpstr>
      <vt:lpstr>Tahoma</vt:lpstr>
      <vt:lpstr>Times New Roman</vt:lpstr>
      <vt:lpstr>Verdana</vt:lpstr>
      <vt:lpstr>Wingdings</vt:lpstr>
      <vt:lpstr>ヒラギノ角ゴ ProN W3</vt:lpstr>
      <vt:lpstr>Master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Posljedice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Otvoreni istraživački podaci, njihova uloga i važnost</vt:lpstr>
      <vt:lpstr>PowerPoint Presentation</vt:lpstr>
      <vt:lpstr>Istraživački podaci</vt:lpstr>
      <vt:lpstr>Razine obrađenosti podataka</vt:lpstr>
      <vt:lpstr>Zašto brinuti o podacima?</vt:lpstr>
      <vt:lpstr>“I want it all, and I want it now”</vt:lpstr>
      <vt:lpstr>GENOME projekt</vt:lpstr>
      <vt:lpstr>Primjeri dobre prakse </vt:lpstr>
      <vt:lpstr>Zašto objava podataka još nije standard?</vt:lpstr>
      <vt:lpstr>Ponovljvost istraživanja / reproducibilnost</vt:lpstr>
      <vt:lpstr>Akcija</vt:lpstr>
      <vt:lpstr>EK - H2020 Open Data Pilot</vt:lpstr>
      <vt:lpstr>Data Pilot - obaveze</vt:lpstr>
      <vt:lpstr>Data Pilot – mogućnost izuzeća (eng. opt-out)</vt:lpstr>
      <vt:lpstr>Plan upravljanja istraživačkim podacima I</vt:lpstr>
      <vt:lpstr>Plan upravljanja istraživačkim podacima II</vt:lpstr>
      <vt:lpstr>Infrastruktura</vt:lpstr>
      <vt:lpstr>Podaci kao nova vrsta građe</vt:lpstr>
      <vt:lpstr>OAIS</vt:lpstr>
      <vt:lpstr>“Fair play” u znanstvenom šesnaestercu</vt:lpstr>
      <vt:lpstr>Odgovornost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Čimbenik utjecaja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BM</cp:lastModifiedBy>
  <cp:revision>50</cp:revision>
  <dcterms:created xsi:type="dcterms:W3CDTF">2017-08-30T16:00:21Z</dcterms:created>
  <dcterms:modified xsi:type="dcterms:W3CDTF">2019-02-22T12:30:48Z</dcterms:modified>
</cp:coreProperties>
</file>