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43"/>
  </p:notesMasterIdLst>
  <p:sldIdLst>
    <p:sldId id="364" r:id="rId2"/>
    <p:sldId id="365" r:id="rId3"/>
    <p:sldId id="349" r:id="rId4"/>
    <p:sldId id="350" r:id="rId5"/>
    <p:sldId id="292" r:id="rId6"/>
    <p:sldId id="293" r:id="rId7"/>
    <p:sldId id="294" r:id="rId8"/>
    <p:sldId id="295" r:id="rId9"/>
    <p:sldId id="296" r:id="rId10"/>
    <p:sldId id="343" r:id="rId11"/>
    <p:sldId id="344" r:id="rId12"/>
    <p:sldId id="340" r:id="rId13"/>
    <p:sldId id="302" r:id="rId14"/>
    <p:sldId id="352" r:id="rId15"/>
    <p:sldId id="304" r:id="rId16"/>
    <p:sldId id="305" r:id="rId17"/>
    <p:sldId id="308" r:id="rId18"/>
    <p:sldId id="268" r:id="rId19"/>
    <p:sldId id="311" r:id="rId20"/>
    <p:sldId id="312" r:id="rId21"/>
    <p:sldId id="314" r:id="rId22"/>
    <p:sldId id="367" r:id="rId23"/>
    <p:sldId id="368" r:id="rId24"/>
    <p:sldId id="356" r:id="rId25"/>
    <p:sldId id="379" r:id="rId26"/>
    <p:sldId id="357" r:id="rId27"/>
    <p:sldId id="362" r:id="rId28"/>
    <p:sldId id="358" r:id="rId29"/>
    <p:sldId id="361" r:id="rId30"/>
    <p:sldId id="383" r:id="rId31"/>
    <p:sldId id="385" r:id="rId32"/>
    <p:sldId id="386" r:id="rId33"/>
    <p:sldId id="387" r:id="rId34"/>
    <p:sldId id="366" r:id="rId35"/>
    <p:sldId id="331" r:id="rId36"/>
    <p:sldId id="281" r:id="rId37"/>
    <p:sldId id="390" r:id="rId38"/>
    <p:sldId id="307" r:id="rId39"/>
    <p:sldId id="278" r:id="rId40"/>
    <p:sldId id="279" r:id="rId41"/>
    <p:sldId id="297" r:id="rId42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20" autoAdjust="0"/>
    <p:restoredTop sz="93708" autoAdjust="0"/>
  </p:normalViewPr>
  <p:slideViewPr>
    <p:cSldViewPr snapToGrid="0">
      <p:cViewPr varScale="1">
        <p:scale>
          <a:sx n="60" d="100"/>
          <a:sy n="60" d="100"/>
        </p:scale>
        <p:origin x="1080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A7FA052-AB02-4BDF-9D3A-E5ACCC4E6012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CC744C0-968F-45AE-84F8-BDD7B9038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696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744C0-968F-45AE-84F8-BDD7B9038D0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352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744C0-968F-45AE-84F8-BDD7B9038D0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233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Combining with a continuity equation</a:t>
                </a:r>
                <a:r>
                  <a:rPr lang="sr-Latn-RS" sz="1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200"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</m:acc>
                    <m:r>
                      <a:rPr lang="en-GB" sz="120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1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200">
                        <a:latin typeface="Cambria Math" panose="02040503050406030204" pitchFamily="18" charset="0"/>
                      </a:rPr>
                      <m:t>ℋ</m:t>
                    </m:r>
                    <m:r>
                      <a:rPr lang="en-GB" sz="12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GB" sz="120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sr-Latn-RS" sz="1200" dirty="0"/>
                  <a:t> </a:t>
                </a:r>
                <a:r>
                  <a:rPr lang="en-US" sz="1200" dirty="0"/>
                  <a:t>it leads to the second Friedman equation</a:t>
                </a:r>
                <a:endParaRPr lang="en-GB" sz="12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Combining with a continuity equation</a:t>
                </a:r>
                <a:r>
                  <a:rPr lang="sr-Latn-RS" sz="1200" dirty="0"/>
                  <a:t> </a:t>
                </a:r>
                <a:r>
                  <a:rPr lang="en-GB" sz="1200" i="0">
                    <a:latin typeface="Cambria Math" panose="02040503050406030204" pitchFamily="18" charset="0"/>
                  </a:rPr>
                  <a:t>ℋ ̇+3𝐻(ℋ+ℒ)=0</a:t>
                </a:r>
                <a:r>
                  <a:rPr lang="sr-Latn-RS" sz="1200" dirty="0"/>
                  <a:t> </a:t>
                </a:r>
                <a:r>
                  <a:rPr lang="en-US" sz="1200" dirty="0"/>
                  <a:t>it leads to the second Friedman equation</a:t>
                </a:r>
                <a:endParaRPr lang="en-GB" sz="12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744C0-968F-45AE-84F8-BDD7B9038D0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507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Skloniti bar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744C0-968F-45AE-84F8-BDD7B9038D0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820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ostaje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45FA0-E118-4F37-B969-3F315C25591A}" type="slidenum">
              <a:rPr lang="x-none" smtClean="0"/>
              <a:pPr/>
              <a:t>38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04285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45FA0-E118-4F37-B969-3F315C25591A}" type="slidenum">
              <a:rPr lang="x-none" smtClean="0"/>
              <a:pPr/>
              <a:t>39</a:t>
            </a:fld>
            <a:endParaRPr lang="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3025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x-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45FA0-E118-4F37-B969-3F315C25591A}" type="slidenum">
              <a:rPr lang="x-none" smtClean="0"/>
              <a:pPr/>
              <a:t>41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56188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744C0-968F-45AE-84F8-BDD7B9038D0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483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744C0-968F-45AE-84F8-BDD7B9038D0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989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Diagrams of virtual particles in 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Minkowski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space, near the horizon of</a:t>
            </a:r>
            <a:r>
              <a:rPr lang="sr-Latn-R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black hole, and in an inflationary space. Like the radiation created by one of the</a:t>
            </a:r>
            <a:r>
              <a:rPr lang="sr-Latn-R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 pair being lost behind the horizon, virtual particles in inflation are swept out</a:t>
            </a:r>
            <a:r>
              <a:rPr lang="sr-Latn-R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each others’ horizon before they can recombine.</a:t>
            </a:r>
            <a:endParaRPr lang="sr-Latn-R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r-Latn-RS" sz="1200" b="0" i="0" u="none" strike="noStrike" kern="1200" baseline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normal Minkowski space, vacuum</a:t>
            </a:r>
            <a:r>
              <a:rPr lang="sr-Latn-R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fluctuations are interpreted as pairs of virtual particles appearing</a:t>
            </a:r>
            <a:r>
              <a:rPr lang="sr-Latn-R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immediately annihilating as a consequence of the Heisenberg</a:t>
            </a:r>
            <a:r>
              <a:rPr lang="sr-Latn-R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uncertainty principle. One qualitative explanation of Hawking radiation</a:t>
            </a:r>
            <a:r>
              <a:rPr lang="sr-Latn-R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the event horizon of a black hole is that one of the two virtual</a:t>
            </a:r>
            <a:r>
              <a:rPr lang="sr-Latn-R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particles is trapped by the horizon, leaving the other to escape as apparently</a:t>
            </a:r>
            <a:r>
              <a:rPr lang="sr-Latn-R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thermal radiation. A similar process holds in an inflationary</a:t>
            </a:r>
            <a:r>
              <a:rPr lang="sr-Latn-R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spacetime: in inflation, the expansion is so rapid that pairs of virtual</a:t>
            </a:r>
            <a:r>
              <a:rPr lang="sr-Latn-R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particles get “swept up” in the spacetime and are inflated to causally</a:t>
            </a:r>
            <a:r>
              <a:rPr lang="sr-Latn-R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disconnected regions. In essence, they can no longer find each other to</a:t>
            </a:r>
            <a:r>
              <a:rPr lang="sr-Latn-R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annihilate, and the quantum fluctuations become classical modes of the</a:t>
            </a:r>
            <a:r>
              <a:rPr lang="sr-Latn-R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field.</a:t>
            </a:r>
            <a:endParaRPr lang="sr-Latn-RS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744C0-968F-45AE-84F8-BDD7B9038D0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918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744C0-968F-45AE-84F8-BDD7B9038D0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946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744C0-968F-45AE-84F8-BDD7B9038D0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449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Sen, </a:t>
            </a:r>
            <a:r>
              <a:rPr lang="sr-Latn-RS" dirty="0" err="1"/>
              <a:t>Gibons</a:t>
            </a:r>
            <a:r>
              <a:rPr lang="sr-Latn-RS" dirty="0"/>
              <a:t> (2002)</a:t>
            </a:r>
          </a:p>
          <a:p>
            <a:r>
              <a:rPr lang="sr-Latn-RS" dirty="0" err="1"/>
              <a:t>Kofman</a:t>
            </a:r>
            <a:r>
              <a:rPr lang="sr-Latn-RS" dirty="0"/>
              <a:t>, Linde</a:t>
            </a:r>
          </a:p>
          <a:p>
            <a:r>
              <a:rPr lang="sr-Latn-RS" dirty="0" err="1"/>
              <a:t>Steer</a:t>
            </a:r>
            <a:r>
              <a:rPr lang="sr-Latn-RS" dirty="0"/>
              <a:t>, </a:t>
            </a:r>
            <a:r>
              <a:rPr lang="sr-Latn-RS" dirty="0" err="1"/>
              <a:t>Vernizzi</a:t>
            </a:r>
            <a:r>
              <a:rPr lang="sr-Latn-RS" dirty="0"/>
              <a:t> (2004)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744C0-968F-45AE-84F8-BDD7B9038D0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080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744C0-968F-45AE-84F8-BDD7B9038D0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37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sz="1300" dirty="0"/>
              <a:t>- </a:t>
            </a:r>
            <a:r>
              <a:rPr lang="sr-Cyrl-RS" sz="1300" dirty="0" err="1"/>
              <a:t>eliminiše</a:t>
            </a:r>
            <a:r>
              <a:rPr lang="sr-Cyrl-RS" sz="1300" dirty="0"/>
              <a:t> </a:t>
            </a:r>
            <a:r>
              <a:rPr lang="sr-Cyrl-RS" sz="1300" dirty="0" err="1"/>
              <a:t>problem</a:t>
            </a:r>
            <a:r>
              <a:rPr lang="sr-Cyrl-RS" sz="1300" dirty="0"/>
              <a:t> </a:t>
            </a:r>
            <a:r>
              <a:rPr lang="sr-Cyrl-RS" sz="1300" dirty="0" err="1"/>
              <a:t>beskonačnosti</a:t>
            </a:r>
            <a:r>
              <a:rPr lang="sr-Cyrl-RS" sz="1300" dirty="0"/>
              <a:t> i </a:t>
            </a:r>
            <a:r>
              <a:rPr lang="sr-Cyrl-RS" sz="1300" dirty="0" err="1"/>
              <a:t>kompleksnih</a:t>
            </a:r>
            <a:r>
              <a:rPr lang="sr-Cyrl-RS" sz="1300" dirty="0"/>
              <a:t> </a:t>
            </a:r>
            <a:r>
              <a:rPr lang="sr-Cyrl-RS" sz="1300" dirty="0" err="1"/>
              <a:t>rešenja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744C0-968F-45AE-84F8-BDD7B9038D0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17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536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44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51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844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97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76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1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616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92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30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6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6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32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87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4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256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39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297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17.png"/><Relationship Id="rId14" Type="http://schemas.openxmlformats.org/officeDocument/2006/relationships/image" Target="../media/image1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27.jpeg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3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4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4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7" Type="http://schemas.openxmlformats.org/officeDocument/2006/relationships/image" Target="../media/image76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52.png"/><Relationship Id="rId10" Type="http://schemas.openxmlformats.org/officeDocument/2006/relationships/image" Target="../media/image38.jpg"/><Relationship Id="rId9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21648"/>
            <a:ext cx="8752113" cy="1693333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r="5400000" sy="-100000" algn="bl" rotWithShape="0"/>
                </a:effectLst>
              </a:rPr>
              <a:t>Observational parameters in a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r="5400000" sy="-100000" algn="bl" rotWithShape="0"/>
                </a:effectLst>
              </a:rPr>
              <a:t>braneworld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r="5400000" sy="-100000" algn="bl" rotWithShape="0"/>
                </a:effectLst>
              </a:rPr>
              <a:t> inflationary scenario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2" y="3259144"/>
            <a:ext cx="6008141" cy="1693333"/>
          </a:xfrm>
        </p:spPr>
        <p:txBody>
          <a:bodyPr>
            <a:noAutofit/>
          </a:bodyPr>
          <a:lstStyle/>
          <a:p>
            <a:r>
              <a:rPr lang="sr-Latn-RS" sz="3200" dirty="0"/>
              <a:t>Milan milošević</a:t>
            </a:r>
            <a:endParaRPr lang="en-US" sz="3200" dirty="0"/>
          </a:p>
          <a:p>
            <a:r>
              <a:rPr lang="sr-Latn-RS" i="1" cap="none" dirty="0"/>
              <a:t>Department </a:t>
            </a:r>
            <a:r>
              <a:rPr lang="sr-Latn-RS" i="1" cap="none" dirty="0" err="1"/>
              <a:t>of</a:t>
            </a:r>
            <a:r>
              <a:rPr lang="sr-Latn-RS" i="1" cap="none" dirty="0"/>
              <a:t> </a:t>
            </a:r>
            <a:r>
              <a:rPr lang="sr-Latn-RS" i="1" cap="none" dirty="0" err="1"/>
              <a:t>Physics</a:t>
            </a:r>
            <a:br>
              <a:rPr lang="sr-Latn-RS" i="1" cap="none" dirty="0"/>
            </a:br>
            <a:r>
              <a:rPr lang="en-US" i="1" cap="none" dirty="0"/>
              <a:t>Faculty </a:t>
            </a:r>
            <a:r>
              <a:rPr lang="sr-Latn-RS" i="1" cap="none" dirty="0"/>
              <a:t>o</a:t>
            </a:r>
            <a:r>
              <a:rPr lang="en-US" i="1" cap="none" dirty="0"/>
              <a:t>f Sciences </a:t>
            </a:r>
            <a:r>
              <a:rPr lang="sr-Latn-RS" i="1" cap="none" dirty="0"/>
              <a:t>a</a:t>
            </a:r>
            <a:r>
              <a:rPr lang="en-US" i="1" cap="none" dirty="0" err="1"/>
              <a:t>nd</a:t>
            </a:r>
            <a:r>
              <a:rPr lang="en-US" i="1" cap="none" dirty="0"/>
              <a:t> Mathematics</a:t>
            </a:r>
            <a:br>
              <a:rPr lang="en-US" i="1" cap="none" dirty="0"/>
            </a:br>
            <a:r>
              <a:rPr lang="en-US" i="1" cap="none" dirty="0"/>
              <a:t>University </a:t>
            </a:r>
            <a:r>
              <a:rPr lang="sr-Latn-RS" i="1" cap="none" dirty="0"/>
              <a:t>o</a:t>
            </a:r>
            <a:r>
              <a:rPr lang="en-US" i="1" cap="none" dirty="0"/>
              <a:t>f Ni</a:t>
            </a:r>
            <a:r>
              <a:rPr lang="sr-Latn-RS" i="1" cap="none" dirty="0"/>
              <a:t>š</a:t>
            </a:r>
            <a:r>
              <a:rPr lang="en-US" i="1" cap="none" dirty="0"/>
              <a:t>, Serbia</a:t>
            </a:r>
            <a:endParaRPr lang="en-US" sz="2800" i="1" cap="none" dirty="0"/>
          </a:p>
        </p:txBody>
      </p:sp>
      <p:sp>
        <p:nvSpPr>
          <p:cNvPr id="6" name="TextBox 5"/>
          <p:cNvSpPr txBox="1"/>
          <p:nvPr/>
        </p:nvSpPr>
        <p:spPr>
          <a:xfrm>
            <a:off x="1680" y="6518367"/>
            <a:ext cx="9142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i="1" dirty="0"/>
              <a:t>Ruđer Bošković Institute, Zagreb, </a:t>
            </a:r>
            <a:r>
              <a:rPr lang="sr-Latn-RS" sz="1600" i="1" dirty="0" err="1"/>
              <a:t>Croatia</a:t>
            </a:r>
            <a:r>
              <a:rPr lang="en-US" sz="1600" i="1" dirty="0"/>
              <a:t>, </a:t>
            </a:r>
            <a:r>
              <a:rPr lang="sr-Latn-RS" sz="1600" i="1" dirty="0"/>
              <a:t>2</a:t>
            </a:r>
            <a:r>
              <a:rPr lang="en-US" sz="1600" i="1" dirty="0"/>
              <a:t> </a:t>
            </a:r>
            <a:r>
              <a:rPr lang="sr-Latn-RS" sz="1600" i="1" dirty="0" err="1"/>
              <a:t>November</a:t>
            </a:r>
            <a:r>
              <a:rPr lang="sr-Latn-RS" sz="1600" i="1" dirty="0"/>
              <a:t> 2018</a:t>
            </a:r>
            <a:endParaRPr lang="en-GB" sz="1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091291" y="5252176"/>
            <a:ext cx="76608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In collaboration with</a:t>
            </a:r>
            <a:br>
              <a:rPr lang="sr-Latn-RS" sz="2000" dirty="0"/>
            </a:br>
            <a:r>
              <a:rPr lang="en-US" sz="2000" dirty="0"/>
              <a:t>N. </a:t>
            </a:r>
            <a:r>
              <a:rPr lang="en-US" sz="2000" dirty="0" err="1"/>
              <a:t>Bilić</a:t>
            </a:r>
            <a:r>
              <a:rPr lang="en-US" sz="2000" dirty="0"/>
              <a:t> (Zagreb), G. </a:t>
            </a:r>
            <a:r>
              <a:rPr lang="sr-Latn-RS" sz="2000" dirty="0" err="1"/>
              <a:t>Dj</a:t>
            </a:r>
            <a:r>
              <a:rPr lang="en-US" sz="2000" dirty="0"/>
              <a:t>or</a:t>
            </a:r>
            <a:r>
              <a:rPr lang="sr-Latn-RS" sz="2000" dirty="0" err="1"/>
              <a:t>dj</a:t>
            </a:r>
            <a:r>
              <a:rPr lang="en-US" sz="2000" dirty="0" err="1"/>
              <a:t>ević</a:t>
            </a:r>
            <a:r>
              <a:rPr lang="sr-Latn-RS" sz="2000" dirty="0"/>
              <a:t> (Niš)</a:t>
            </a:r>
            <a:r>
              <a:rPr lang="en-US" sz="2000" dirty="0"/>
              <a:t>,</a:t>
            </a:r>
            <a:br>
              <a:rPr lang="sr-Latn-RS" sz="2000" dirty="0"/>
            </a:br>
            <a:r>
              <a:rPr lang="en-US" sz="2000" dirty="0"/>
              <a:t>D. </a:t>
            </a:r>
            <a:r>
              <a:rPr lang="en-US" sz="2000" dirty="0" err="1"/>
              <a:t>Dimitrijević</a:t>
            </a:r>
            <a:r>
              <a:rPr lang="sr-Latn-RS" sz="2000" dirty="0"/>
              <a:t> (Niš) </a:t>
            </a:r>
            <a:r>
              <a:rPr lang="sr-Latn-RS" sz="2000" dirty="0" err="1"/>
              <a:t>and</a:t>
            </a:r>
            <a:r>
              <a:rPr lang="sr-Latn-RS" sz="2000" dirty="0"/>
              <a:t> M. Stojanović (Niš)</a:t>
            </a:r>
            <a:r>
              <a:rPr lang="en-US" sz="2000" dirty="0"/>
              <a:t> </a:t>
            </a:r>
            <a:endParaRPr lang="en-GB" sz="2000" b="1" dirty="0"/>
          </a:p>
        </p:txBody>
      </p:sp>
      <p:pic>
        <p:nvPicPr>
          <p:cNvPr id="9" name="Picture 8" descr="logo_manj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707" y="176593"/>
            <a:ext cx="1184400" cy="11844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</p:spPr>
      </p:pic>
      <p:pic>
        <p:nvPicPr>
          <p:cNvPr id="51202" name="Picture 2" descr="No automatic alt text availa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587" y="176593"/>
            <a:ext cx="1183033" cy="118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seenet-mtp.info/wp-content/uploads/2009/02/l-logo.jpg">
            <a:extLst>
              <a:ext uri="{FF2B5EF4-FFF2-40B4-BE49-F238E27FC236}">
                <a16:creationId xmlns:a16="http://schemas.microsoft.com/office/drawing/2014/main" id="{A3D62CB7-7488-480B-80DC-ACAE137D0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57" y="176593"/>
            <a:ext cx="1608656" cy="118303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356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Observational parameters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35759"/>
                <a:ext cx="8362699" cy="5049521"/>
              </a:xfrm>
            </p:spPr>
            <p:txBody>
              <a:bodyPr anchor="t">
                <a:normAutofit fontScale="92500"/>
              </a:bodyPr>
              <a:lstStyle/>
              <a:p>
                <a:r>
                  <a:rPr lang="en-US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Hubble hierarchy (slow-roll) parameters</a:t>
                </a:r>
                <a:endParaRPr lang="sr-Latn-RS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𝑑𝑁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  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≥0,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   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sr-Latn-RS" dirty="0"/>
              </a:p>
              <a:p>
                <a:r>
                  <a:rPr lang="sr-Latn-RS" dirty="0" err="1"/>
                  <a:t>Duration</a:t>
                </a:r>
                <a:r>
                  <a:rPr lang="en-US" dirty="0"/>
                  <a:t> of inflation</a:t>
                </a:r>
                <a:r>
                  <a:rPr lang="sr-Latn-R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endParaRPr lang="sr-Latn-R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9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900">
                          <a:latin typeface="Cambria Math" panose="02040503050406030204" pitchFamily="18" charset="0"/>
                        </a:rPr>
                        <m:t>ln</m:t>
                      </m:r>
                      <m:f>
                        <m:f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𝑒𝑛𝑑</m:t>
                              </m:r>
                            </m:sub>
                          </m:sSub>
                        </m:num>
                        <m:den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9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grow m:val="on"/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sSub>
                            <m:sSubPr>
                              <m:ctrlPr>
                                <a:rPr lang="en-US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𝑒𝑛𝑑</m:t>
                              </m:r>
                            </m:sub>
                          </m:sSub>
                        </m:sup>
                        <m:e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𝐻𝑑𝑡</m:t>
                          </m:r>
                        </m:e>
                      </m:nary>
                    </m:oMath>
                  </m:oMathPara>
                </a14:m>
                <a:endParaRPr lang="sr-Latn-RS" sz="1900" dirty="0"/>
              </a:p>
              <a:p>
                <a:r>
                  <a:rPr lang="en-US" dirty="0"/>
                  <a:t>The end of inflation</a:t>
                </a:r>
                <a:r>
                  <a:rPr lang="sr-Latn-R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𝑒𝑛𝑑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)≈1</m:t>
                    </m:r>
                  </m:oMath>
                </a14:m>
                <a:endParaRPr lang="sr-Latn-RS" dirty="0"/>
              </a:p>
              <a:p>
                <a:r>
                  <a:rPr lang="en-US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Three independent observational parameters</a:t>
                </a:r>
                <a:r>
                  <a:rPr lang="sr-Latn-RS" dirty="0"/>
                  <a:t>: </a:t>
                </a:r>
                <a:r>
                  <a:rPr lang="en-US" dirty="0"/>
                  <a:t>amplitude of scalar perturbation</a:t>
                </a:r>
                <a:r>
                  <a:rPr lang="sr-Latn-R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sr-Latn-RS" dirty="0"/>
                  <a:t>, </a:t>
                </a:r>
                <a:r>
                  <a:rPr lang="en-US" dirty="0"/>
                  <a:t>tensor-to-scalar ratio</a:t>
                </a:r>
                <a:r>
                  <a:rPr lang="sr-Latn-RS" dirty="0"/>
                  <a:t> </a:t>
                </a:r>
                <a14:m>
                  <m:oMath xmlns:m="http://schemas.openxmlformats.org/officeDocument/2006/math">
                    <m:r>
                      <a:rPr lang="sr-Latn-R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sr-Latn-RS" dirty="0"/>
                  <a:t> and </a:t>
                </a:r>
                <a:r>
                  <a:rPr lang="en-US" dirty="0"/>
                  <a:t>scalar spectral index</a:t>
                </a:r>
                <a:r>
                  <a:rPr lang="sr-Latn-R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sr-Latn-R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=16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=1−2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35759"/>
                <a:ext cx="8362699" cy="5049521"/>
              </a:xfrm>
              <a:blipFill>
                <a:blip r:embed="rId3"/>
                <a:stretch>
                  <a:fillRect l="-875" t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849782" y="1506967"/>
            <a:ext cx="2294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Hubble expansion rate</a:t>
            </a:r>
            <a:br>
              <a:rPr lang="en-GB" dirty="0"/>
            </a:br>
            <a:r>
              <a:rPr lang="en-GB" dirty="0"/>
              <a:t>at an arbitrarily</a:t>
            </a:r>
          </a:p>
          <a:p>
            <a:r>
              <a:rPr lang="en-GB" dirty="0"/>
              <a:t>chosen time</a:t>
            </a:r>
          </a:p>
        </p:txBody>
      </p:sp>
      <p:cxnSp>
        <p:nvCxnSpPr>
          <p:cNvPr id="7" name="Straight Arrow Connector 6"/>
          <p:cNvCxnSpPr>
            <a:cxnSpLocks/>
            <a:stCxn id="5" idx="1"/>
          </p:cNvCxnSpPr>
          <p:nvPr/>
        </p:nvCxnSpPr>
        <p:spPr>
          <a:xfrm flipH="1">
            <a:off x="6573436" y="1968632"/>
            <a:ext cx="276346" cy="1971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6232F8-7440-4D47-B7A9-3F6DB7A95550}"/>
                  </a:ext>
                </a:extLst>
              </p:cNvPr>
              <p:cNvSpPr txBox="1"/>
              <p:nvPr/>
            </p:nvSpPr>
            <p:spPr>
              <a:xfrm>
                <a:off x="6203156" y="6537073"/>
                <a:ext cx="290848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RS" sz="1200" dirty="0"/>
                  <a:t>A</a:t>
                </a:r>
                <a:r>
                  <a:rPr lang="en-GB" sz="1200" dirty="0"/>
                  <a:t>t the lowest order in</a:t>
                </a:r>
                <a:r>
                  <a:rPr lang="sr-Latn-RS" sz="1200" dirty="0"/>
                  <a:t> </a:t>
                </a:r>
                <a:r>
                  <a:rPr lang="sr-Latn-RS" sz="1200" dirty="0" err="1"/>
                  <a:t>parameters</a:t>
                </a:r>
                <a:r>
                  <a:rPr lang="sr-Latn-RS" sz="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sr-Latn-R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r-Latn-RS" sz="1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sr-Latn-R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1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6232F8-7440-4D47-B7A9-3F6DB7A95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156" y="6537073"/>
                <a:ext cx="2908489" cy="276999"/>
              </a:xfrm>
              <a:prstGeom prst="rect">
                <a:avLst/>
              </a:prstGeom>
              <a:blipFill>
                <a:blip r:embed="rId14"/>
                <a:stretch>
                  <a:fillRect l="-210"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0C349F-5653-4438-A328-6FDE3436952F}"/>
                  </a:ext>
                </a:extLst>
              </p:cNvPr>
              <p:cNvSpPr/>
              <p:nvPr/>
            </p:nvSpPr>
            <p:spPr>
              <a:xfrm>
                <a:off x="6421608" y="2498634"/>
                <a:ext cx="2690037" cy="1107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sr-Latn-RS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r-Latn-R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num>
                      <m:den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acc>
                          <m:accPr>
                            <m:chr m:val="̇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r-Latn-R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den>
                    </m:f>
                  </m:oMath>
                </a14:m>
                <a:r>
                  <a:rPr lang="sr-Latn-RS" dirty="0"/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0C349F-5653-4438-A328-6FDE343695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608" y="2498634"/>
                <a:ext cx="2690037" cy="1107867"/>
              </a:xfrm>
              <a:prstGeom prst="rect">
                <a:avLst/>
              </a:prstGeom>
              <a:blipFill>
                <a:blip r:embed="rId15"/>
                <a:stretch>
                  <a:fillRect b="-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7084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Observational parameters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920" y="2223962"/>
            <a:ext cx="3952240" cy="3567239"/>
          </a:xfrm>
        </p:spPr>
        <p:txBody>
          <a:bodyPr anchor="t"/>
          <a:lstStyle/>
          <a:p>
            <a:endParaRPr lang="sr-Latn-RS" dirty="0"/>
          </a:p>
          <a:p>
            <a:r>
              <a:rPr lang="en-US" dirty="0"/>
              <a:t>Satellite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Planck</a:t>
            </a:r>
            <a:br>
              <a:rPr lang="sr-Latn-RS" dirty="0"/>
            </a:br>
            <a:r>
              <a:rPr lang="en-US" dirty="0"/>
              <a:t>(May</a:t>
            </a:r>
            <a:r>
              <a:rPr lang="sr-Latn-RS" dirty="0"/>
              <a:t> 2009 – </a:t>
            </a:r>
            <a:r>
              <a:rPr lang="en-US" dirty="0"/>
              <a:t>October</a:t>
            </a:r>
            <a:r>
              <a:rPr lang="sr-Latn-RS" dirty="0"/>
              <a:t> 2013) </a:t>
            </a:r>
          </a:p>
          <a:p>
            <a:r>
              <a:rPr lang="sr-Latn-R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Planck</a:t>
            </a:r>
            <a:r>
              <a:rPr lang="sr-Latn-R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Collaboration</a:t>
            </a:r>
            <a:endParaRPr lang="sr-Latn-R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/>
              <a:t>Latest results are published</a:t>
            </a:r>
            <a:br>
              <a:rPr lang="en-US" dirty="0"/>
            </a:br>
            <a:r>
              <a:rPr lang="en-US" dirty="0"/>
              <a:t>in year </a:t>
            </a:r>
            <a:r>
              <a:rPr lang="sr-Latn-RS" dirty="0"/>
              <a:t>2018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28622" y="5949295"/>
            <a:ext cx="5075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Planck 201</a:t>
            </a:r>
            <a:r>
              <a:rPr lang="sr-Latn-RS" sz="1200" dirty="0"/>
              <a:t>8</a:t>
            </a:r>
            <a:r>
              <a:rPr lang="en-GB" sz="1200" dirty="0"/>
              <a:t> results. X Constraints on inflation, arXiv:1807.06211 [astro-ph.CO]</a:t>
            </a:r>
          </a:p>
        </p:txBody>
      </p:sp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5FFA81A-C398-4E4D-856B-261354ED8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" y="2248822"/>
            <a:ext cx="4546429" cy="356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34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T</a:t>
            </a:r>
            <a:r>
              <a:rPr lang="en-US" dirty="0" err="1"/>
              <a:t>achyons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068"/>
            <a:ext cx="8371840" cy="4441612"/>
          </a:xfrm>
        </p:spPr>
        <p:txBody>
          <a:bodyPr>
            <a:normAutofit/>
          </a:bodyPr>
          <a:lstStyle/>
          <a:p>
            <a:r>
              <a:rPr lang="en-GB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Traditionally</a:t>
            </a:r>
            <a:r>
              <a:rPr lang="en-GB" dirty="0"/>
              <a:t>, the word tachyon was used to describe a </a:t>
            </a:r>
            <a:r>
              <a:rPr lang="en-GB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hypothetical particle</a:t>
            </a:r>
            <a:r>
              <a:rPr lang="en-GB" dirty="0"/>
              <a:t> which propagates </a:t>
            </a:r>
            <a:r>
              <a:rPr lang="en-GB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faster than light</a:t>
            </a:r>
            <a:r>
              <a:rPr lang="en-GB" dirty="0"/>
              <a:t>.</a:t>
            </a:r>
          </a:p>
          <a:p>
            <a:r>
              <a:rPr lang="en-GB" dirty="0"/>
              <a:t>In modern physics this meaning has been changed</a:t>
            </a:r>
            <a:r>
              <a:rPr lang="sr-Latn-RS" dirty="0"/>
              <a:t>:</a:t>
            </a:r>
            <a:endParaRPr lang="en-GB" dirty="0"/>
          </a:p>
          <a:p>
            <a:pPr lvl="1"/>
            <a:r>
              <a:rPr lang="sr-Latn-RS" dirty="0"/>
              <a:t>The </a:t>
            </a:r>
            <a:r>
              <a:rPr lang="en-US" dirty="0"/>
              <a:t>effective tachyonic </a:t>
            </a:r>
            <a:r>
              <a:rPr lang="sr-Latn-RS" dirty="0"/>
              <a:t>fi</a:t>
            </a:r>
            <a:r>
              <a:rPr lang="en-US" dirty="0" err="1"/>
              <a:t>eld</a:t>
            </a:r>
            <a:r>
              <a:rPr lang="en-US" dirty="0"/>
              <a:t> theory  was </a:t>
            </a:r>
            <a:r>
              <a:rPr lang="en-US" b="1" dirty="0"/>
              <a:t>proposed</a:t>
            </a:r>
            <a:r>
              <a:rPr lang="en-US" dirty="0"/>
              <a:t> by </a:t>
            </a:r>
            <a:r>
              <a:rPr lang="sr-Latn-R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</a:t>
            </a:r>
            <a:endParaRPr lang="sr-Latn-R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GB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String theory</a:t>
            </a:r>
            <a:r>
              <a:rPr lang="en-GB" dirty="0"/>
              <a:t>: states of quantum fields with imaginary mass (i.e. negative mass squared)</a:t>
            </a:r>
            <a:r>
              <a:rPr lang="sr-Latn-RS" dirty="0"/>
              <a:t>.</a:t>
            </a:r>
            <a:endParaRPr lang="en-GB" dirty="0"/>
          </a:p>
          <a:p>
            <a:pPr lvl="1"/>
            <a:r>
              <a:rPr lang="en-GB" dirty="0"/>
              <a:t>However it </a:t>
            </a:r>
            <a:r>
              <a:rPr lang="en-GB" b="1" dirty="0"/>
              <a:t>was realized</a:t>
            </a:r>
            <a:r>
              <a:rPr lang="en-GB" dirty="0"/>
              <a:t> that the imaginary mass creates an instability and tachyons spontaneously decay through the process known as </a:t>
            </a:r>
            <a:r>
              <a:rPr lang="en-GB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tachyon condensation</a:t>
            </a:r>
            <a:r>
              <a:rPr lang="sr-Latn-R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/>
            <a:r>
              <a:rPr lang="en-GB" dirty="0"/>
              <a:t>Quanta are not tachyon any more, but rather an ”ordinary” particle with a positive mass.</a:t>
            </a:r>
            <a:endParaRPr lang="sr-Latn-RS" dirty="0"/>
          </a:p>
        </p:txBody>
      </p:sp>
      <p:pic>
        <p:nvPicPr>
          <p:cNvPr id="4" name="Picture 2" descr="http://4.bp.blogspot.com/-1MkNEL-b2OM/TwfBoC5YZHI/AAAAAAAAAxI/w8F26KvIgpw/s1600/MexicanHat.jpg">
            <a:extLst>
              <a:ext uri="{FF2B5EF4-FFF2-40B4-BE49-F238E27FC236}">
                <a16:creationId xmlns:a16="http://schemas.microsoft.com/office/drawing/2014/main" id="{AB60C904-8B1D-4BC7-B4CA-E4E8ADA4D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824" y="138583"/>
            <a:ext cx="2736304" cy="203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2.ph.ed.ac.uk/~jrosa/Warming_up_brane-antibrane_inflation_files/shapeimage_2.png">
            <a:extLst>
              <a:ext uri="{FF2B5EF4-FFF2-40B4-BE49-F238E27FC236}">
                <a16:creationId xmlns:a16="http://schemas.microsoft.com/office/drawing/2014/main" id="{CF7F1FD0-C5EB-46AD-88FD-AB0B2AD78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432" y="138583"/>
            <a:ext cx="2736304" cy="205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5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093"/>
            <a:ext cx="7772400" cy="1456267"/>
          </a:xfrm>
        </p:spPr>
        <p:txBody>
          <a:bodyPr/>
          <a:lstStyle/>
          <a:p>
            <a:r>
              <a:rPr lang="sr-Latn-RS" altLang="en-US" dirty="0"/>
              <a:t>Tachyon inflation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96687"/>
                <a:ext cx="8342768" cy="5362674"/>
              </a:xfrm>
            </p:spPr>
            <p:txBody>
              <a:bodyPr>
                <a:normAutofit/>
              </a:bodyPr>
              <a:lstStyle/>
              <a:p>
                <a:r>
                  <a:rPr lang="en-GB" altLang="en-US" sz="2000" dirty="0"/>
                  <a:t>Properties of </a:t>
                </a:r>
                <a:r>
                  <a:rPr lang="sr-Latn-RS" altLang="en-US" sz="2000" dirty="0"/>
                  <a:t>a </a:t>
                </a:r>
                <a:r>
                  <a:rPr lang="en-GB" altLang="en-US" sz="2000" dirty="0"/>
                  <a:t>tachyon potential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2000" smtClean="0">
                          <a:latin typeface="Cambria Math" panose="02040503050406030204" pitchFamily="18" charset="0"/>
                        </a:rPr>
                        <m:t>(0)=</m:t>
                      </m:r>
                      <m:r>
                        <m:rPr>
                          <m:nor/>
                        </m:rPr>
                        <a:rPr lang="en-GB" sz="2000" i="1" smtClean="0">
                          <a:latin typeface="Cambria Math" panose="02040503050406030204" pitchFamily="18" charset="0"/>
                        </a:rPr>
                        <m:t>const</m:t>
                      </m:r>
                      <m:r>
                        <a:rPr lang="en-GB" sz="200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GB" sz="2000" i="1" smtClean="0">
                          <a:latin typeface="Cambria Math" panose="02040503050406030204" pitchFamily="18" charset="0"/>
                        </a:rPr>
                        <m:t>    </m:t>
                      </m:r>
                      <m:sSup>
                        <m:sSup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GB" sz="200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sz="200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2000" smtClean="0">
                          <a:latin typeface="Cambria Math" panose="02040503050406030204" pitchFamily="18" charset="0"/>
                        </a:rPr>
                        <m:t>&gt;0)&lt;0,</m:t>
                      </m:r>
                      <m:r>
                        <m:rPr>
                          <m:nor/>
                        </m:rPr>
                        <a:rPr lang="en-GB" sz="2000" i="1" smtClean="0">
                          <a:latin typeface="Cambria Math" panose="02040503050406030204" pitchFamily="18" charset="0"/>
                        </a:rPr>
                        <m:t>    </m:t>
                      </m:r>
                      <m:r>
                        <a:rPr lang="en-GB" sz="200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2000" smtClean="0">
                          <a:latin typeface="Cambria Math" panose="02040503050406030204" pitchFamily="18" charset="0"/>
                        </a:rPr>
                        <m:t>(|</m:t>
                      </m:r>
                      <m:r>
                        <a:rPr lang="en-GB" sz="200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2000" smtClean="0">
                          <a:latin typeface="Cambria Math" panose="02040503050406030204" pitchFamily="18" charset="0"/>
                        </a:rPr>
                        <m:t>|→∞)→0.</m:t>
                      </m:r>
                    </m:oMath>
                  </m:oMathPara>
                </a14:m>
                <a:endParaRPr lang="en-GB" altLang="en-US" sz="2000" dirty="0"/>
              </a:p>
              <a:p>
                <a:r>
                  <a:rPr lang="sr-Latn-RS" altLang="en-US" sz="2000" dirty="0" err="1"/>
                  <a:t>The</a:t>
                </a:r>
                <a:r>
                  <a:rPr lang="sr-Latn-RS" altLang="en-US" sz="2000" dirty="0"/>
                  <a:t> c</a:t>
                </a:r>
                <a:r>
                  <a:rPr lang="en-GB" altLang="en-US" sz="2000" dirty="0" err="1"/>
                  <a:t>orresponding</a:t>
                </a:r>
                <a:r>
                  <a:rPr lang="en-GB" altLang="en-US" sz="2000" dirty="0"/>
                  <a:t> </a:t>
                </a:r>
                <a:r>
                  <a:rPr lang="en-GB" altLang="en-US" sz="2000" dirty="0" err="1"/>
                  <a:t>Lagrangian</a:t>
                </a:r>
                <a:r>
                  <a:rPr lang="en-GB" sz="2000" dirty="0"/>
                  <a:t> and </a:t>
                </a:r>
                <a:r>
                  <a:rPr lang="sr-Latn-RS" sz="2000" dirty="0" err="1"/>
                  <a:t>the</a:t>
                </a:r>
                <a:r>
                  <a:rPr lang="sr-Latn-RS" sz="2000" dirty="0"/>
                  <a:t> </a:t>
                </a:r>
                <a:r>
                  <a:rPr lang="en-GB" sz="2000" dirty="0" err="1"/>
                  <a:t>Hamiltionian</a:t>
                </a:r>
                <a:r>
                  <a:rPr lang="en-GB" sz="2000" dirty="0"/>
                  <a:t> are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)=−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)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rad>
                      <m:r>
                        <a:rPr lang="en-US" sz="200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)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ρ</m:t>
                      </m:r>
                      <m:r>
                        <a:rPr lang="el-G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2000" dirty="0"/>
              </a:p>
              <a:p>
                <a:r>
                  <a:rPr lang="sr-Latn-RS" sz="2000" dirty="0" err="1"/>
                  <a:t>The</a:t>
                </a:r>
                <a:r>
                  <a:rPr lang="sr-Latn-RS" sz="2000" dirty="0"/>
                  <a:t> </a:t>
                </a:r>
                <a:r>
                  <a:rPr lang="sr-Latn-RS" sz="2000" dirty="0" err="1"/>
                  <a:t>Friedmann</a:t>
                </a:r>
                <a:r>
                  <a:rPr lang="sr-Latn-RS" sz="2000" dirty="0"/>
                  <a:t> </a:t>
                </a:r>
                <a:r>
                  <a:rPr lang="en-US" sz="2000" dirty="0"/>
                  <a:t>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̇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96687"/>
                <a:ext cx="8342768" cy="5362674"/>
              </a:xfrm>
              <a:blipFill>
                <a:blip r:embed="rId2"/>
                <a:stretch>
                  <a:fillRect l="-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9A05016-A649-4914-893B-1B250BA2C8D0}"/>
              </a:ext>
            </a:extLst>
          </p:cNvPr>
          <p:cNvSpPr/>
          <p:nvPr/>
        </p:nvSpPr>
        <p:spPr>
          <a:xfrm>
            <a:off x="0" y="5703838"/>
            <a:ext cx="914400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M. Milosevic, D.D. Dimitrijevic, G.S. Djordjevic, M.D. </a:t>
            </a:r>
            <a:r>
              <a:rPr lang="en-GB" sz="1400" dirty="0" err="1"/>
              <a:t>Stojanovic</a:t>
            </a:r>
            <a:r>
              <a:rPr lang="en-GB" sz="1400" dirty="0"/>
              <a:t>, </a:t>
            </a:r>
            <a:r>
              <a:rPr lang="en-GB" sz="1400" i="1" dirty="0"/>
              <a:t>Dynamics of tachyon fields and inflation - comparison of analytical and numerical results with observation</a:t>
            </a:r>
            <a:r>
              <a:rPr lang="en-GB" sz="1400" dirty="0"/>
              <a:t>, Serbian Astronomical Journal. 192 (2016) </a:t>
            </a:r>
            <a:endParaRPr lang="sr-Latn-R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D. Steer, F. </a:t>
            </a:r>
            <a:r>
              <a:rPr lang="en-GB" sz="1400" dirty="0" err="1"/>
              <a:t>Vernizzi</a:t>
            </a:r>
            <a:r>
              <a:rPr lang="en-GB" sz="1400" dirty="0"/>
              <a:t>, Tachyon inflation: </a:t>
            </a:r>
            <a:r>
              <a:rPr lang="en-GB" sz="1400" i="1" dirty="0"/>
              <a:t>Tests and comparison with single scalar field inflation</a:t>
            </a:r>
            <a:r>
              <a:rPr lang="en-GB" sz="1400" dirty="0"/>
              <a:t>, Phys. Rev. D. 70 (2004) 43527.</a:t>
            </a:r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val="4064226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DF58F-AB72-4C19-8ADF-8D36C858C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Dynamics of inflation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629CD8-D842-4E66-846A-C0258D6965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42067"/>
                <a:ext cx="8452884" cy="4545811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The energy-momentum conservation equation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̇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ℋ</m:t>
                            </m:r>
                          </m:e>
                        </m:acc>
                        <m:r>
                          <a:rPr lang="en-US">
                            <a:latin typeface="Cambria Math" panose="02040503050406030204" pitchFamily="18" charset="0"/>
                          </a:rPr>
                          <m:t>=−3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sr-Latn-RS" dirty="0" err="1"/>
                  <a:t>The</a:t>
                </a:r>
                <a:r>
                  <a:rPr lang="sr-Latn-RS" dirty="0"/>
                  <a:t> </a:t>
                </a:r>
                <a:r>
                  <a:rPr lang="en-US" dirty="0"/>
                  <a:t>Hamilton’s equations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acc>
                              <m:accPr>
                                <m:chr m:val="̇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ℋ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ℋ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  <a:p>
                <a:pPr marL="0" indent="509588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̇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sz="2000" dirty="0"/>
                  <a:t>  is the conjugate momentum and the Hamiltonian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ℋ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629CD8-D842-4E66-846A-C0258D6965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42067"/>
                <a:ext cx="8452884" cy="4545811"/>
              </a:xfrm>
              <a:blipFill>
                <a:blip r:embed="rId2"/>
                <a:stretch>
                  <a:fillRect l="-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8855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en-US" dirty="0"/>
              <a:t>Tachyon inflation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447801"/>
                <a:ext cx="8397551" cy="5279570"/>
              </a:xfrm>
            </p:spPr>
            <p:txBody>
              <a:bodyPr>
                <a:normAutofit/>
              </a:bodyPr>
              <a:lstStyle/>
              <a:p>
                <a:r>
                  <a:rPr lang="sr-Latn-RS" dirty="0"/>
                  <a:t>Dimensionless</a:t>
                </a:r>
                <a:r>
                  <a:rPr lang="en-US" dirty="0"/>
                  <a:t> equations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̈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sr-Latn-R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acc>
                        <m:accPr>
                          <m:chr m:val="̇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r-Latn-R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sr-Latn-R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sr-Latn-R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sz="2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GB" sz="22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p>
                              <m:r>
                                <a:rPr lang="en-GB" sz="2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2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l-G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ρ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p>
                              <m:r>
                                <a:rPr lang="en-GB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l-G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sr-Latn-RS" sz="2200" dirty="0"/>
              </a:p>
              <a:p>
                <a:r>
                  <a:rPr lang="en-US" dirty="0"/>
                  <a:t>Dimensionless constant </a:t>
                </a:r>
                <a:r>
                  <a:rPr lang="sr-Latn-R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p>
                        <m:r>
                          <a:rPr lang="en-GB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8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Latn-RS" dirty="0"/>
                  <a:t>, </a:t>
                </a:r>
                <a:r>
                  <a:rPr lang="en-US" dirty="0"/>
                  <a:t>a choice of a constant</a:t>
                </a:r>
                <a:r>
                  <a:rPr lang="sr-Latn-RS" dirty="0"/>
                  <a:t> </a:t>
                </a:r>
                <a14:m>
                  <m:oMath xmlns:m="http://schemas.openxmlformats.org/officeDocument/2006/math">
                    <m:r>
                      <a:rPr lang="sr-Latn-R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sr-Latn-RS" dirty="0"/>
                  <a:t> (</a:t>
                </a:r>
                <a:r>
                  <a:rPr lang="en-US" dirty="0"/>
                  <a:t>brane tension</a:t>
                </a:r>
                <a:r>
                  <a:rPr lang="sr-Latn-RS" dirty="0"/>
                  <a:t>) </a:t>
                </a:r>
                <a:r>
                  <a:rPr lang="en-US" dirty="0"/>
                  <a:t>was motivated by string theory </a:t>
                </a:r>
                <a:endParaRPr lang="sr-Latn-R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sSup>
                        <m:sSupPr>
                          <m:ctrlPr>
                            <a:rPr lang="el-G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sr-Latn-R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GB" sz="22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2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GB" sz="22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447801"/>
                <a:ext cx="8397551" cy="5279570"/>
              </a:xfrm>
              <a:blipFill>
                <a:blip r:embed="rId3"/>
                <a:stretch>
                  <a:fillRect l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078796" y="1049550"/>
                <a:ext cx="2775954" cy="441916"/>
              </a:xfrm>
              <a:prstGeom prst="rect">
                <a:avLst/>
              </a:prstGeom>
              <a:noFill/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n w="0"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t</m:t>
                    </m:r>
                    <m:r>
                      <a:rPr lang="en-GB" sz="1600">
                        <a:ln w="0"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sz="1600" i="1">
                            <a:ln w="0"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n w="0"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𝜏</m:t>
                        </m:r>
                      </m:num>
                      <m:den>
                        <m:r>
                          <a:rPr lang="en-US" sz="1600" b="0" i="1" smtClean="0">
                            <a:ln w="0"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GB" sz="1600" dirty="0">
                    <a:ln w="0">
                      <a:noFill/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n w="0"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GB" sz="1600" i="0">
                        <a:ln w="0"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600" b="0" i="0" smtClean="0">
                        <a:ln w="0"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k</m:t>
                    </m:r>
                    <m:r>
                      <m:rPr>
                        <m:sty m:val="p"/>
                      </m:rPr>
                      <a:rPr lang="el-GR" sz="1600" b="0" i="1" smtClean="0">
                        <a:ln w="0"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GB" sz="1600" i="0">
                        <a:ln w="0"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GB" sz="1600" i="1">
                        <a:ln w="0"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 </m:t>
                    </m:r>
                    <m:r>
                      <a:rPr lang="sr-Latn-RS" sz="1600" b="0" i="1" smtClean="0">
                        <a:ln w="0"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h</m:t>
                    </m:r>
                    <m:r>
                      <a:rPr lang="sr-Latn-RS" sz="1600" b="0" i="1" smtClean="0">
                        <a:ln w="0"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ln w="0"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n w="0"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en-US" sz="1600" b="0" i="1" smtClean="0">
                            <a:ln w="0"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GB" sz="1600" i="0">
                        <a:ln w="0"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1600" dirty="0">
                  <a:ln w="0">
                    <a:noFill/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796" y="1049550"/>
                <a:ext cx="2775954" cy="441916"/>
              </a:xfrm>
              <a:prstGeom prst="rect">
                <a:avLst/>
              </a:prstGeom>
              <a:blipFill>
                <a:blip r:embed="rId4"/>
                <a:stretch>
                  <a:fillRect t="-17925"/>
                </a:stretch>
              </a:blipFill>
              <a:effectLst>
                <a:reflection blurRad="6350" stA="52000" endA="300" endPos="35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cxnSpLocks/>
            <a:endCxn id="9" idx="1"/>
          </p:cNvCxnSpPr>
          <p:nvPr/>
        </p:nvCxnSpPr>
        <p:spPr>
          <a:xfrm flipV="1">
            <a:off x="2773323" y="1270508"/>
            <a:ext cx="3305473" cy="9597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614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</a:t>
            </a:r>
            <a:r>
              <a:rPr lang="sr-Latn-RS" dirty="0"/>
              <a:t>S</a:t>
            </a:r>
            <a:r>
              <a:rPr lang="en-US" dirty="0"/>
              <a:t> for tachyon inflation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96902"/>
                <a:ext cx="8229600" cy="49760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General condition for inflation</a:t>
                </a:r>
                <a:endParaRPr lang="sr-Latn-R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̈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>
                          <a:latin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p>
                          <m:r>
                            <a:rPr lang="en-GB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̃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</m:acc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p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  <m:d>
                            <m:dPr>
                              <m:begChr m:val="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GB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>
                          <a:latin typeface="Cambria Math" panose="02040503050406030204" pitchFamily="18" charset="0"/>
                        </a:rPr>
                        <m:t>&gt;0.</m:t>
                      </m:r>
                    </m:oMath>
                  </m:oMathPara>
                </a14:m>
                <a:endParaRPr lang="sr-Latn-RS" dirty="0"/>
              </a:p>
              <a:p>
                <a:r>
                  <a:rPr lang="en-US" dirty="0"/>
                  <a:t>Slow-roll conditions</a:t>
                </a:r>
                <a:endParaRPr lang="sr-Latn-R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  <m:r>
                        <a:rPr lang="en-GB">
                          <a:latin typeface="Cambria Math" panose="02040503050406030204" pitchFamily="18" charset="0"/>
                        </a:rPr>
                        <m:t>≪3</m:t>
                      </m:r>
                      <m:acc>
                        <m:accPr>
                          <m:chr m:val="̃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  <m:r>
                        <a:rPr lang="en-GB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GB" i="1">
                          <a:latin typeface="Cambria Math" panose="02040503050406030204" pitchFamily="18" charset="0"/>
                        </a:rPr>
                        <m:t>   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</m:acc>
                        </m:e>
                        <m:sup>
                          <m:r>
                            <a:rPr lang="en-GB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>
                          <a:latin typeface="Cambria Math" panose="02040503050406030204" pitchFamily="18" charset="0"/>
                        </a:rPr>
                        <m:t>≪1.</m:t>
                      </m:r>
                    </m:oMath>
                  </m:oMathPara>
                </a14:m>
                <a:endParaRPr lang="sr-Latn-R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96902"/>
                <a:ext cx="8229600" cy="4976038"/>
              </a:xfrm>
              <a:blipFill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070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Braneworld</a:t>
            </a:r>
            <a:r>
              <a:rPr lang="sr-Latn-RS" dirty="0"/>
              <a:t> </a:t>
            </a:r>
            <a:r>
              <a:rPr lang="sr-Latn-RS" dirty="0" err="1"/>
              <a:t>cosmology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142069"/>
            <a:ext cx="8414657" cy="3786030"/>
          </a:xfrm>
        </p:spPr>
        <p:txBody>
          <a:bodyPr>
            <a:normAutofit/>
          </a:bodyPr>
          <a:lstStyle/>
          <a:p>
            <a:r>
              <a:rPr lang="en-US" dirty="0" err="1"/>
              <a:t>Braneworld</a:t>
            </a:r>
            <a:r>
              <a:rPr lang="en-US" dirty="0"/>
              <a:t> universe is based on the scenario in which matter is confined on a brane moving in the higher dimensional bulk with only gravity allowed to propagate in the bulk. </a:t>
            </a:r>
          </a:p>
          <a:p>
            <a:r>
              <a:rPr lang="sr-Latn-RS" dirty="0"/>
              <a:t>O</a:t>
            </a:r>
            <a:r>
              <a:rPr lang="en-US" dirty="0"/>
              <a:t>ne of the simplest models</a:t>
            </a:r>
            <a:r>
              <a:rPr lang="sr-Latn-RS" dirty="0"/>
              <a:t> - </a:t>
            </a:r>
            <a:r>
              <a:rPr lang="en-US" dirty="0"/>
              <a:t>Randall-</a:t>
            </a:r>
            <a:r>
              <a:rPr lang="en-US" dirty="0" err="1"/>
              <a:t>Sundrum</a:t>
            </a:r>
            <a:r>
              <a:rPr lang="en-US" dirty="0"/>
              <a:t> (RS)</a:t>
            </a:r>
            <a:endParaRPr lang="sr-Latn-RS" dirty="0"/>
          </a:p>
          <a:p>
            <a:r>
              <a:rPr lang="en-US" dirty="0"/>
              <a:t>Two branes with opposite tensions are placed at some distance in 5 dimensional space</a:t>
            </a:r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D3B73B-F4FF-46FA-92EF-47992CFACF4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279" y="121573"/>
            <a:ext cx="2843391" cy="19612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A0236D-25AB-42D8-A28B-6E84700891ED}"/>
              </a:ext>
            </a:extLst>
          </p:cNvPr>
          <p:cNvSpPr/>
          <p:nvPr/>
        </p:nvSpPr>
        <p:spPr>
          <a:xfrm>
            <a:off x="233916" y="5945030"/>
            <a:ext cx="867616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N. </a:t>
            </a:r>
            <a:r>
              <a:rPr lang="en-GB" sz="1600" dirty="0" err="1"/>
              <a:t>Bilic</a:t>
            </a:r>
            <a:r>
              <a:rPr lang="en-GB" sz="1600" dirty="0"/>
              <a:t>, D.D. Dimitrijevic, G.S. Djordjevic, M. Milosevic, </a:t>
            </a:r>
            <a:r>
              <a:rPr lang="en-GB" sz="1600" i="1" dirty="0"/>
              <a:t>Tachyon inflation in an </a:t>
            </a:r>
            <a:r>
              <a:rPr lang="en-GB" sz="1600" i="1" dirty="0" err="1"/>
              <a:t>AdS</a:t>
            </a:r>
            <a:r>
              <a:rPr lang="en-GB" sz="1600" i="1" dirty="0"/>
              <a:t> </a:t>
            </a:r>
            <a:r>
              <a:rPr lang="en-GB" sz="1600" i="1" dirty="0" err="1"/>
              <a:t>braneworld</a:t>
            </a:r>
            <a:r>
              <a:rPr lang="en-GB" sz="1600" i="1" dirty="0"/>
              <a:t> with back-reaction</a:t>
            </a:r>
            <a:r>
              <a:rPr lang="en-GB" sz="1600" dirty="0"/>
              <a:t>, International Journal of Modern Physics A. 32 (2017) 1750039. </a:t>
            </a:r>
            <a:endParaRPr lang="sr-Latn-RS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N. </a:t>
            </a:r>
            <a:r>
              <a:rPr lang="en-GB" sz="1600" dirty="0" err="1"/>
              <a:t>Bilic</a:t>
            </a:r>
            <a:r>
              <a:rPr lang="en-GB" sz="1600" dirty="0"/>
              <a:t>, G.B. Tupper, </a:t>
            </a:r>
            <a:r>
              <a:rPr lang="en-GB" sz="1600" i="1" dirty="0" err="1"/>
              <a:t>AdS</a:t>
            </a:r>
            <a:r>
              <a:rPr lang="en-GB" sz="1600" i="1" dirty="0"/>
              <a:t> </a:t>
            </a:r>
            <a:r>
              <a:rPr lang="en-GB" sz="1600" i="1" dirty="0" err="1"/>
              <a:t>braneworld</a:t>
            </a:r>
            <a:r>
              <a:rPr lang="en-GB" sz="1600" i="1" dirty="0"/>
              <a:t> with backreaction</a:t>
            </a:r>
            <a:r>
              <a:rPr lang="en-GB" sz="1600" dirty="0"/>
              <a:t>, Cent. Eur. J. Phys. 12 (2014) 147–159.</a:t>
            </a:r>
            <a:endParaRPr lang="sr-Latn-RS" sz="1600" dirty="0"/>
          </a:p>
        </p:txBody>
      </p:sp>
    </p:spTree>
    <p:extLst>
      <p:ext uri="{BB962C8B-B14F-4D97-AF65-F5344CB8AC3E}">
        <p14:creationId xmlns:p14="http://schemas.microsoft.com/office/powerpoint/2010/main" val="50965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THE </a:t>
            </a:r>
            <a:r>
              <a:rPr lang="x-none" dirty="0"/>
              <a:t>RSII Model</a:t>
            </a:r>
            <a:endParaRPr lang="en-US" dirty="0"/>
          </a:p>
        </p:txBody>
      </p:sp>
      <p:sp>
        <p:nvSpPr>
          <p:cNvPr id="4" name="Parallelogram 3"/>
          <p:cNvSpPr/>
          <p:nvPr/>
        </p:nvSpPr>
        <p:spPr>
          <a:xfrm>
            <a:off x="6645762" y="2119751"/>
            <a:ext cx="2895600" cy="2819400"/>
          </a:xfrm>
          <a:prstGeom prst="parallelogram">
            <a:avLst>
              <a:gd name="adj" fmla="val 0"/>
            </a:avLst>
          </a:prstGeom>
          <a:solidFill>
            <a:srgbClr val="FFFF00"/>
          </a:solidFill>
          <a:scene3d>
            <a:camera prst="isometricOffAxis2Righ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6" name="Parallelogram 5"/>
          <p:cNvSpPr/>
          <p:nvPr/>
        </p:nvSpPr>
        <p:spPr>
          <a:xfrm>
            <a:off x="147119" y="2203972"/>
            <a:ext cx="2895600" cy="2819400"/>
          </a:xfrm>
          <a:prstGeom prst="parallelogram">
            <a:avLst>
              <a:gd name="adj" fmla="val 0"/>
            </a:avLst>
          </a:prstGeom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graphicFrame>
        <p:nvGraphicFramePr>
          <p:cNvPr id="7" name="Object 16"/>
          <p:cNvGraphicFramePr>
            <a:graphicFrameLocks noChangeAspect="1"/>
          </p:cNvGraphicFramePr>
          <p:nvPr>
            <p:extLst/>
          </p:nvPr>
        </p:nvGraphicFramePr>
        <p:xfrm>
          <a:off x="1341438" y="5597525"/>
          <a:ext cx="6508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52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5597525"/>
                        <a:ext cx="65087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0"/>
          <p:cNvGraphicFramePr>
            <a:graphicFrameLocks noChangeAspect="1"/>
          </p:cNvGraphicFramePr>
          <p:nvPr>
            <p:extLst/>
          </p:nvPr>
        </p:nvGraphicFramePr>
        <p:xfrm>
          <a:off x="7475538" y="5567363"/>
          <a:ext cx="85725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53" name="Equation" r:id="rId5" imgW="457200" imgH="164880" progId="Equation.DSMT4">
                  <p:embed/>
                </p:oleObj>
              </mc:Choice>
              <mc:Fallback>
                <p:oleObj name="Equation" r:id="rId5" imgW="457200" imgH="164880" progId="Equation.DSMT4">
                  <p:embed/>
                  <p:pic>
                    <p:nvPicPr>
                      <p:cNvPr id="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5538" y="5567363"/>
                        <a:ext cx="857250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1594919" y="5480572"/>
            <a:ext cx="678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518719" y="2127772"/>
            <a:ext cx="76200" cy="3352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5851" y="2290367"/>
            <a:ext cx="2598136" cy="270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Right"/>
            <a:lightRig rig="threePt" dir="t"/>
          </a:scene3d>
        </p:spPr>
      </p:pic>
      <p:pic>
        <p:nvPicPr>
          <p:cNvPr id="16" name="Picture 883" descr="Резултат слика за telescope observer carto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022" y="2228479"/>
            <a:ext cx="971103" cy="822201"/>
          </a:xfrm>
          <a:prstGeom prst="rect">
            <a:avLst/>
          </a:prstGeom>
          <a:noFill/>
          <a:scene3d>
            <a:camera prst="isometricRight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1200467" y="1667934"/>
          <a:ext cx="636504" cy="297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54" name="Equation" r:id="rId9" imgW="380880" imgH="177480" progId="Equation.DSMT4">
                  <p:embed/>
                </p:oleObj>
              </mc:Choice>
              <mc:Fallback>
                <p:oleObj name="Equation" r:id="rId9" imgW="380880" imgH="17748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00467" y="1667934"/>
                        <a:ext cx="636504" cy="297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7902850" y="1624634"/>
          <a:ext cx="636504" cy="297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55" name="Equation" r:id="rId11" imgW="380880" imgH="177480" progId="Equation.DSMT4">
                  <p:embed/>
                </p:oleObj>
              </mc:Choice>
              <mc:Fallback>
                <p:oleObj name="Equation" r:id="rId11" imgW="380880" imgH="1774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902850" y="1624634"/>
                        <a:ext cx="636504" cy="297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395310" y="6596390"/>
            <a:ext cx="57486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N. </a:t>
            </a:r>
            <a:r>
              <a:rPr lang="en-GB" sz="1100" dirty="0" err="1"/>
              <a:t>Bilic</a:t>
            </a:r>
            <a:r>
              <a:rPr lang="en-GB" sz="1100" dirty="0"/>
              <a:t>, “</a:t>
            </a:r>
            <a:r>
              <a:rPr lang="sr-Latn-RS" sz="1100" dirty="0" err="1"/>
              <a:t>Braneworld</a:t>
            </a:r>
            <a:r>
              <a:rPr lang="sr-Latn-RS" sz="1100" dirty="0"/>
              <a:t> </a:t>
            </a:r>
            <a:r>
              <a:rPr lang="sr-Latn-RS" sz="1100" dirty="0" err="1"/>
              <a:t>Universe</a:t>
            </a:r>
            <a:r>
              <a:rPr lang="en-GB" sz="1100" dirty="0"/>
              <a:t>”</a:t>
            </a:r>
            <a:r>
              <a:rPr lang="sr-Latn-RS" sz="1100" dirty="0"/>
              <a:t>, 2nd CERN – SEENET-MTP </a:t>
            </a:r>
            <a:r>
              <a:rPr lang="sr-Latn-RS" sz="1100" dirty="0" err="1"/>
              <a:t>PhD</a:t>
            </a:r>
            <a:r>
              <a:rPr lang="sr-Latn-RS" sz="1100" dirty="0"/>
              <a:t> </a:t>
            </a:r>
            <a:r>
              <a:rPr lang="sr-Latn-RS" sz="1100" dirty="0" err="1"/>
              <a:t>School</a:t>
            </a:r>
            <a:r>
              <a:rPr lang="sr-Latn-RS" sz="1100" dirty="0"/>
              <a:t>, </a:t>
            </a:r>
            <a:r>
              <a:rPr lang="sr-Latn-RS" sz="1100" dirty="0" err="1"/>
              <a:t>Timisoara</a:t>
            </a:r>
            <a:r>
              <a:rPr lang="sr-Latn-RS" sz="1100" dirty="0"/>
              <a:t>, </a:t>
            </a:r>
            <a:r>
              <a:rPr lang="sr-Latn-RS" sz="1100" dirty="0" err="1"/>
              <a:t>December</a:t>
            </a:r>
            <a:r>
              <a:rPr lang="sr-Latn-RS" sz="1100" dirty="0"/>
              <a:t> 2016</a:t>
            </a:r>
            <a:endParaRPr lang="en-GB" sz="1100" dirty="0"/>
          </a:p>
        </p:txBody>
      </p:sp>
      <p:graphicFrame>
        <p:nvGraphicFramePr>
          <p:cNvPr id="21" name="Object 2"/>
          <p:cNvGraphicFramePr>
            <a:graphicFrameLocks noChangeAspect="1"/>
          </p:cNvGraphicFramePr>
          <p:nvPr>
            <p:extLst/>
          </p:nvPr>
        </p:nvGraphicFramePr>
        <p:xfrm>
          <a:off x="4668571" y="4168721"/>
          <a:ext cx="3571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56" name="Equation" r:id="rId13" imgW="190440" imgH="203040" progId="Equation.DSMT4">
                  <p:embed/>
                </p:oleObj>
              </mc:Choice>
              <mc:Fallback>
                <p:oleObj name="Equation" r:id="rId13" imgW="190440" imgH="203040" progId="Equation.DSMT4">
                  <p:embed/>
                  <p:pic>
                    <p:nvPicPr>
                      <p:cNvPr id="2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8571" y="4168721"/>
                        <a:ext cx="35718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>
            <p:extLst/>
          </p:nvPr>
        </p:nvGraphicFramePr>
        <p:xfrm>
          <a:off x="5582971" y="4626591"/>
          <a:ext cx="76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57" name="Equation" r:id="rId15" imgW="431640" imgH="228600" progId="Equation.DSMT4">
                  <p:embed/>
                </p:oleObj>
              </mc:Choice>
              <mc:Fallback>
                <p:oleObj name="Equation" r:id="rId15" imgW="431640" imgH="228600" progId="Equation.DSMT4">
                  <p:embed/>
                  <p:pic>
                    <p:nvPicPr>
                      <p:cNvPr id="2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2971" y="4626591"/>
                        <a:ext cx="762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/>
          <p:cNvCxnSpPr/>
          <p:nvPr/>
        </p:nvCxnSpPr>
        <p:spPr>
          <a:xfrm rot="5400000" flipH="1" flipV="1">
            <a:off x="4974165" y="4320327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278171" y="4625921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4973371" y="4625921"/>
            <a:ext cx="3048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63C02D0-7350-404F-AC4D-D3D1A374E5C3}"/>
              </a:ext>
            </a:extLst>
          </p:cNvPr>
          <p:cNvSpPr/>
          <p:nvPr/>
        </p:nvSpPr>
        <p:spPr>
          <a:xfrm>
            <a:off x="4668571" y="239304"/>
            <a:ext cx="40182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sr-Latn-R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RSII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  <a:r>
              <a:rPr lang="en-US" dirty="0"/>
              <a:t> </a:t>
            </a:r>
            <a:r>
              <a:rPr lang="sr-Latn-RS" dirty="0"/>
              <a:t>– </a:t>
            </a:r>
            <a:r>
              <a:rPr lang="en-US" dirty="0"/>
              <a:t>observer is placed on the positive tension brane</a:t>
            </a:r>
            <a:r>
              <a:rPr lang="sr-Latn-RS" dirty="0"/>
              <a:t>,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brane is pushed to infinity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258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3 -0.00046 0.0066 -0.0007 0.0099 -0.00139 C 0.01129 -0.00162 0.0125 -0.00255 0.01389 -0.00278 C 0.02101 -0.00347 0.0283 -0.0037 0.03559 -0.00394 L 0.09202 -0.00278 C 0.09479 -0.00255 0.0974 -0.00139 0.1 -0.00139 C 0.10139 -0.00139 0.0974 -0.00232 0.09601 -0.00278 C 0.0941 -0.00324 0.09202 -0.0037 0.09011 -0.00394 L 0.04653 -0.00278 C 0.04288 -0.00255 0.03924 -0.00208 0.03559 -0.00139 C 0.0342 -0.00116 0.03299 -0.00046 0.0316 0 C 0.02934 0.00046 0.02709 0.00069 0.02466 0.00116 L 0.01684 0 C 0.01389 -0.00046 0.00486 -0.00139 0.00782 -0.00139 C 0.02049 -0.00139 0.03299 -0.00046 0.04549 0 L 0.06042 0.00116 C 0.06407 0.00162 0.06754 0.00255 0.07118 0.00255 C 0.08577 0.00255 0.10035 0.00162 0.11476 0.00116 C 0.11841 0.00069 0.12222 -0.00162 0.1257 0 C 0.12761 0.00069 0.12275 0.0037 0.12084 0.00393 C 0.10886 0.00463 0.09705 0.00301 0.08507 0.00255 C 0.07952 0.00208 0.07396 0.00139 0.06823 0.00116 C 0.00261 -0.00093 -0.01909 0.00926 0.00486 -0.00139 L 0.05747 0 C 0.06077 0 0.06407 0.00116 0.06736 0.00116 C 0.08316 0.00116 0.09896 0.00023 0.11476 0 C 0.11389 0.00069 0.11285 0.00185 0.11181 0.00255 C 0.11094 0.00324 0.1099 0.00393 0.10886 0.00393 C 0.08507 0.00393 0.06129 0.00278 0.0375 0.00255 C 0.0316 0.00255 0.0257 0.00255 0.01979 0.00255 L 0.01476 -0.00278 " pathEditMode="relative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3 -0.00046 0.0066 -0.0007 0.0099 -0.00139 C 0.01129 -0.00162 0.0125 -0.00255 0.01389 -0.00278 C 0.02101 -0.00347 0.0283 -0.0037 0.03559 -0.00394 L 0.09202 -0.00278 C 0.09479 -0.00255 0.0974 -0.00139 0.1 -0.00139 C 0.10139 -0.00139 0.0974 -0.00232 0.09601 -0.00278 C 0.0941 -0.00324 0.09202 -0.0037 0.09011 -0.00394 L 0.04653 -0.00278 C 0.04288 -0.00255 0.03924 -0.00208 0.03559 -0.00139 C 0.0342 -0.00116 0.03299 -0.00046 0.0316 0 C 0.02934 0.00046 0.02709 0.00069 0.02466 0.00116 L 0.01684 0 C 0.01389 -0.00046 0.00486 -0.00139 0.00782 -0.00139 C 0.02049 -0.00139 0.03299 -0.00046 0.04549 0 L 0.06042 0.00116 C 0.06407 0.00162 0.06754 0.00255 0.07118 0.00255 C 0.08577 0.00255 0.10035 0.00162 0.11476 0.00116 C 0.11841 0.00069 0.12222 -0.00162 0.1257 0 C 0.12761 0.00069 0.12275 0.0037 0.12084 0.00393 C 0.10886 0.00463 0.09705 0.00301 0.08507 0.00255 C 0.07952 0.00208 0.07396 0.00139 0.06823 0.00116 C 0.00261 -0.00093 -0.01909 0.00926 0.00486 -0.00139 L 0.05747 0 C 0.06077 0 0.06407 0.00116 0.06736 0.00116 C 0.08316 0.00116 0.09896 0.00023 0.11476 0 C 0.11389 0.00069 0.11285 0.00185 0.11181 0.00255 C 0.11094 0.00324 0.1099 0.00393 0.10886 0.00393 C 0.08507 0.00393 0.06129 0.00278 0.0375 0.00255 C 0.0316 0.00255 0.0257 0.00255 0.01979 0.00255 L 0.01476 -0.00278 " pathEditMode="relative" ptsTypes="AAAAAAAAAAAAAAAAAAAAAAAAAAAAAA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3 -0.00046 0.0066 -0.0007 0.0099 -0.00139 C 0.01129 -0.00162 0.0125 -0.00255 0.01389 -0.00278 C 0.02101 -0.00347 0.0283 -0.0037 0.03559 -0.00394 L 0.09202 -0.00278 C 0.09479 -0.00255 0.0974 -0.00139 0.1 -0.00139 C 0.10139 -0.00139 0.0974 -0.00232 0.09601 -0.00278 C 0.0941 -0.00324 0.09202 -0.0037 0.09011 -0.00394 L 0.04653 -0.00278 C 0.04288 -0.00255 0.03924 -0.00208 0.03559 -0.00139 C 0.0342 -0.00116 0.03299 -0.00046 0.0316 0 C 0.02934 0.00046 0.02709 0.00069 0.02466 0.00116 L 0.01684 0 C 0.01389 -0.00046 0.00486 -0.00139 0.00782 -0.00139 C 0.02049 -0.00139 0.03299 -0.00046 0.04549 0 L 0.06042 0.00116 C 0.06407 0.00162 0.06754 0.00255 0.07118 0.00255 C 0.08577 0.00255 0.10035 0.00162 0.11476 0.00116 C 0.11841 0.00069 0.12222 -0.00162 0.1257 0 C 0.12761 0.00069 0.12275 0.0037 0.12084 0.00393 C 0.10886 0.00463 0.09705 0.00301 0.08507 0.00255 C 0.07952 0.00208 0.07396 0.00139 0.06823 0.00116 C 0.00261 -0.00093 -0.01909 0.00926 0.00486 -0.00139 L 0.05747 0 C 0.06077 0 0.06407 0.00116 0.06736 0.00116 C 0.08316 0.00116 0.09896 0.00023 0.11476 0 C 0.11389 0.00069 0.11285 0.00185 0.11181 0.00255 C 0.11094 0.00324 0.1099 0.00393 0.10886 0.00393 C 0.08507 0.00393 0.06129 0.00278 0.0375 0.00255 C 0.0316 0.00255 0.0257 0.00255 0.01979 0.00255 L 0.01476 -0.00278 " pathEditMode="relative" ptsTypes="AAAAAAAAAAAAAAAAAAAAAAAAAAAA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41514"/>
            <a:ext cx="7772400" cy="1456267"/>
          </a:xfrm>
        </p:spPr>
        <p:txBody>
          <a:bodyPr/>
          <a:lstStyle/>
          <a:p>
            <a:r>
              <a:rPr lang="sr-Latn-RS" dirty="0"/>
              <a:t>THE RSII model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7805"/>
                <a:ext cx="8176437" cy="5408681"/>
              </a:xfrm>
            </p:spPr>
            <p:txBody>
              <a:bodyPr anchor="t">
                <a:normAutofit fontScale="92500"/>
              </a:bodyPr>
              <a:lstStyle/>
              <a:p>
                <a:r>
                  <a:rPr lang="en-US" dirty="0"/>
                  <a:t>The space is described by </a:t>
                </a:r>
                <a:r>
                  <a:rPr lang="sr-Latn-RS" dirty="0"/>
                  <a:t>Anti de Siter </a:t>
                </a:r>
                <a:r>
                  <a:rPr lang="en-US" dirty="0"/>
                  <a:t>metric</a:t>
                </a:r>
                <a:endParaRPr lang="sr-Latn-R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sub>
                        <m:sup>
                          <m:r>
                            <a:rPr lang="en-GB" sz="2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0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𝑘𝑦</m:t>
                          </m:r>
                        </m:sup>
                      </m:sSup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r>
                        <a:rPr lang="en-GB" sz="20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r-Latn-RS" sz="2000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sr-Latn-RS" sz="2000" b="0" dirty="0"/>
              </a:p>
              <a:p>
                <a:pPr marL="0" indent="0">
                  <a:buNone/>
                </a:pPr>
                <a:r>
                  <a:rPr lang="sr-Latn-RS" dirty="0" err="1"/>
                  <a:t>where</a:t>
                </a:r>
                <a:r>
                  <a:rPr lang="sr-Latn-R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𝓁</m:t>
                        </m:r>
                      </m:den>
                    </m:f>
                  </m:oMath>
                </a14:m>
                <a:r>
                  <a:rPr lang="en-US" dirty="0"/>
                  <a:t> is the inverse of AdS</a:t>
                </a:r>
                <a:r>
                  <a:rPr lang="en-US" baseline="-25000" dirty="0"/>
                  <a:t>5</a:t>
                </a:r>
                <a:r>
                  <a:rPr lang="en-US" dirty="0"/>
                  <a:t> curvature radius</a:t>
                </a:r>
                <a:endParaRPr lang="sr-Latn-RS" dirty="0"/>
              </a:p>
              <a:p>
                <a:r>
                  <a:rPr lang="en-US" dirty="0"/>
                  <a:t>The </a:t>
                </a:r>
                <a:r>
                  <a:rPr lang="sr-Latn-RS" dirty="0" err="1"/>
                  <a:t>Lagrangian</a:t>
                </a:r>
                <a:r>
                  <a:rPr lang="sr-Latn-RS" dirty="0"/>
                  <a:t> </a:t>
                </a:r>
                <a:r>
                  <a:rPr lang="sr-Latn-RS" dirty="0" err="1"/>
                  <a:t>and</a:t>
                </a:r>
                <a:r>
                  <a:rPr lang="sr-Latn-RS" dirty="0"/>
                  <a:t> </a:t>
                </a:r>
                <a:r>
                  <a:rPr lang="sr-Latn-RS" dirty="0" err="1"/>
                  <a:t>the</a:t>
                </a:r>
                <a:r>
                  <a:rPr lang="sr-Latn-RS" dirty="0"/>
                  <a:t> </a:t>
                </a:r>
                <a:r>
                  <a:rPr lang="en-US" dirty="0"/>
                  <a:t>Hamiltonian</a:t>
                </a:r>
                <a:endParaRPr lang="sr-Latn-R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𝜇𝜈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 </m:t>
                      </m:r>
                    </m:oMath>
                  </m:oMathPara>
                </a14:m>
                <a:endParaRPr lang="sr-Latn-R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𝜇𝜈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br>
                  <a:rPr lang="sr-Latn-RS" dirty="0"/>
                </a:br>
                <a:r>
                  <a:rPr lang="sr-Latn-RS" dirty="0" err="1"/>
                  <a:t>where</a:t>
                </a:r>
                <a:r>
                  <a:rPr lang="sr-Latn-R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=1+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sr-Latn-R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sinh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type m:val="li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sr-Latn-RS" dirty="0"/>
                  <a:t>.</a:t>
                </a:r>
              </a:p>
              <a:p>
                <a:r>
                  <a:rPr lang="en-US" dirty="0"/>
                  <a:t>One additional 3-brane moving in the AdS</a:t>
                </a:r>
                <a:r>
                  <a:rPr lang="en-US" baseline="-25000" dirty="0"/>
                  <a:t>5</a:t>
                </a:r>
                <a:r>
                  <a:rPr lang="en-US" dirty="0"/>
                  <a:t> bulk behaves effectively as a tachyon with the potential</a:t>
                </a:r>
                <a:r>
                  <a:rPr lang="sr-Latn-RS" dirty="0"/>
                  <a:t> </a:t>
                </a:r>
                <a14:m>
                  <m:oMath xmlns:m="http://schemas.openxmlformats.org/officeDocument/2006/math">
                    <m:r>
                      <a:rPr lang="sr-Latn-R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sr-Latn-R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R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sr-Latn-R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sr-Latn-R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R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sr-Latn-R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sr-Latn-R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7805"/>
                <a:ext cx="8176437" cy="5408681"/>
              </a:xfrm>
              <a:blipFill>
                <a:blip r:embed="rId3"/>
                <a:stretch>
                  <a:fillRect l="-969" t="-789" r="-447" b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6098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79C45-2D33-45D8-9E03-BFE6E8421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D4266-B1A1-482A-9A5C-607DDD638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42068"/>
            <a:ext cx="7772400" cy="4334932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  <a:endParaRPr lang="sr-Latn-RS" dirty="0"/>
          </a:p>
          <a:p>
            <a:pPr lvl="1"/>
            <a:r>
              <a:rPr lang="sr-Latn-RS" dirty="0"/>
              <a:t>Standard </a:t>
            </a:r>
            <a:r>
              <a:rPr lang="sr-Latn-RS" dirty="0" err="1"/>
              <a:t>Cosmological</a:t>
            </a:r>
            <a:r>
              <a:rPr lang="sr-Latn-RS" dirty="0"/>
              <a:t> Model</a:t>
            </a:r>
            <a:endParaRPr lang="en-US" dirty="0"/>
          </a:p>
          <a:p>
            <a:r>
              <a:rPr lang="en-US" dirty="0"/>
              <a:t>Inflationary models</a:t>
            </a:r>
          </a:p>
          <a:p>
            <a:pPr lvl="1"/>
            <a:r>
              <a:rPr lang="en-US" dirty="0"/>
              <a:t>Tachyon Inflation</a:t>
            </a:r>
          </a:p>
          <a:p>
            <a:pPr lvl="1"/>
            <a:r>
              <a:rPr lang="en-US" dirty="0"/>
              <a:t>Randall - </a:t>
            </a:r>
            <a:r>
              <a:rPr lang="en-US" dirty="0" err="1"/>
              <a:t>Sundrum</a:t>
            </a:r>
            <a:r>
              <a:rPr lang="en-US" dirty="0"/>
              <a:t> (RS) Model</a:t>
            </a:r>
          </a:p>
          <a:p>
            <a:pPr lvl="1"/>
            <a:r>
              <a:rPr lang="sr-Latn-RS" dirty="0" err="1"/>
              <a:t>Extended</a:t>
            </a:r>
            <a:r>
              <a:rPr lang="en-US" dirty="0"/>
              <a:t> RS</a:t>
            </a:r>
            <a:r>
              <a:rPr lang="sr-Latn-RS" dirty="0"/>
              <a:t> model</a:t>
            </a:r>
            <a:endParaRPr lang="en-US" dirty="0"/>
          </a:p>
          <a:p>
            <a:r>
              <a:rPr lang="sr-Latn-RS" dirty="0" err="1"/>
              <a:t>Numerical</a:t>
            </a:r>
            <a:r>
              <a:rPr lang="sr-Latn-RS" dirty="0"/>
              <a:t> r</a:t>
            </a:r>
            <a:r>
              <a:rPr lang="en-US" dirty="0" err="1"/>
              <a:t>esults</a:t>
            </a:r>
            <a:endParaRPr lang="en-US" dirty="0"/>
          </a:p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08660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THE RSII model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39433"/>
                <a:ext cx="7772400" cy="492059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</a:t>
                </a:r>
                <a:r>
                  <a:rPr lang="sr-Latn-RS" dirty="0" err="1"/>
                  <a:t>Hamilton’s</a:t>
                </a:r>
                <a:r>
                  <a:rPr lang="en-US" dirty="0"/>
                  <a:t> equations</a:t>
                </a:r>
                <a:endParaRPr lang="sr-Latn-RS" dirty="0"/>
              </a:p>
              <a:p>
                <a:pPr marL="0" indent="0">
                  <a:buNone/>
                </a:pPr>
                <a:endParaRPr lang="sr-Latn-RS" sz="2000" dirty="0"/>
              </a:p>
              <a:p>
                <a:pPr marL="0" indent="0">
                  <a:buNone/>
                </a:pPr>
                <a:endParaRPr lang="sr-Latn-RS" sz="2000" dirty="0"/>
              </a:p>
              <a:p>
                <a:pPr marL="0" indent="0">
                  <a:buNone/>
                </a:pPr>
                <a:endParaRPr lang="sr-Latn-RS" sz="2000" dirty="0"/>
              </a:p>
              <a:p>
                <a:endParaRPr lang="sr-Latn-RS" dirty="0"/>
              </a:p>
              <a:p>
                <a:r>
                  <a:rPr lang="sr-Latn-RS" dirty="0" err="1"/>
                  <a:t>The</a:t>
                </a:r>
                <a:r>
                  <a:rPr lang="sr-Latn-RS" dirty="0"/>
                  <a:t> </a:t>
                </a:r>
                <a:r>
                  <a:rPr lang="sr-Latn-RS" dirty="0" err="1"/>
                  <a:t>conjugate</a:t>
                </a:r>
                <a:r>
                  <a:rPr lang="sr-Latn-RS" dirty="0"/>
                  <a:t> momenta: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r>
                      <a:rPr lang="en-GB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GB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den>
                    </m:f>
                    <m:r>
                      <a:rPr lang="en-GB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GB" i="1">
                        <a:latin typeface="Cambria Math" panose="02040503050406030204" pitchFamily="18" charset="0"/>
                      </a:rPr>
                      <m:t>   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r>
                      <a:rPr lang="en-GB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GB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den>
                    </m:f>
                    <m:r>
                      <a:rPr lang="en-GB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sr-Latn-RS" dirty="0"/>
              </a:p>
              <a:p>
                <a:r>
                  <a:rPr lang="en-US" dirty="0"/>
                  <a:t>The modified Friedman equation</a:t>
                </a:r>
                <a:r>
                  <a:rPr lang="sr-Latn-RS" dirty="0"/>
                  <a:t>s</a:t>
                </a:r>
                <a:endParaRPr lang="sr-Latn-RS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180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num>
                          <m:den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1800">
                            <a:latin typeface="Cambria Math" panose="02040503050406030204" pitchFamily="18" charset="0"/>
                          </a:rPr>
                          <m:t>ℋ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num>
                              <m:den>
                                <m: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ℋ</m:t>
                            </m:r>
                          </m:e>
                        </m:d>
                      </m:e>
                    </m:rad>
                  </m:oMath>
                </a14:m>
                <a:r>
                  <a:rPr lang="sr-Latn-RS" sz="1800" dirty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sz="1800">
                          <a:latin typeface="Cambria Math" panose="02040503050406030204" pitchFamily="18" charset="0"/>
                        </a:rPr>
                        <m:t>=−4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num>
                            <m:den>
                              <m:r>
                                <a:rPr lang="en-US" sz="1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39433"/>
                <a:ext cx="7772400" cy="4920596"/>
              </a:xfrm>
              <a:blipFill>
                <a:blip r:embed="rId3"/>
                <a:stretch>
                  <a:fillRect l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A981334-75C8-4E94-89E7-C17DBD779C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8968193"/>
                  </p:ext>
                </p:extLst>
              </p:nvPr>
            </p:nvGraphicFramePr>
            <p:xfrm>
              <a:off x="1524000" y="2460063"/>
              <a:ext cx="6096000" cy="148202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4111586419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186883663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acc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ℋ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ℋ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den>
                                </m:f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458335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ℋ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T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ℋ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den>
                                </m:f>
                                <m:r>
                                  <a:rPr lang="sr-Latn-RS" sz="2000" b="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23060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A981334-75C8-4E94-89E7-C17DBD779C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8968193"/>
                  </p:ext>
                </p:extLst>
              </p:nvPr>
            </p:nvGraphicFramePr>
            <p:xfrm>
              <a:off x="1524000" y="2460063"/>
              <a:ext cx="6096000" cy="148202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4111586419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1868836635"/>
                        </a:ext>
                      </a:extLst>
                    </a:gridCol>
                  </a:tblGrid>
                  <a:tr h="7595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r="-100000" b="-95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blipFill>
                          <a:blip r:embed="rId4"/>
                          <a:stretch>
                            <a:fillRect l="-100000" b="-95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5833587"/>
                      </a:ext>
                    </a:extLst>
                  </a:tr>
                  <a:tr h="722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>
                          <a:noFill/>
                        </a:lnT>
                        <a:blipFill>
                          <a:blip r:embed="rId4"/>
                          <a:stretch>
                            <a:fillRect t="-105042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1050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30605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68412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conditions for </a:t>
            </a:r>
            <a:r>
              <a:rPr lang="en-US" dirty="0" err="1"/>
              <a:t>rsII</a:t>
            </a:r>
            <a:r>
              <a:rPr lang="en-US" dirty="0"/>
              <a:t> model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t"/>
              <a:lstStyle/>
              <a:p>
                <a:r>
                  <a:rPr lang="en-US" dirty="0"/>
                  <a:t>Initial conditions</a:t>
                </a:r>
                <a:r>
                  <a:rPr lang="sr-Latn-RS" dirty="0"/>
                  <a:t> – </a:t>
                </a:r>
                <a:r>
                  <a:rPr lang="en-US" dirty="0"/>
                  <a:t>from a model without </a:t>
                </a:r>
                <a:r>
                  <a:rPr lang="en-US" dirty="0" err="1"/>
                  <a:t>radion</a:t>
                </a:r>
                <a:r>
                  <a:rPr lang="en-US" dirty="0"/>
                  <a:t> field</a:t>
                </a:r>
                <a:endParaRPr lang="sr-Latn-RS" dirty="0"/>
              </a:p>
              <a:p>
                <a:r>
                  <a:rPr lang="en-US" dirty="0"/>
                  <a:t>“Pure”</a:t>
                </a:r>
                <a:r>
                  <a:rPr lang="sr-Latn-RS" dirty="0"/>
                  <a:t> </a:t>
                </a:r>
                <a:r>
                  <a:rPr lang="en-US" dirty="0"/>
                  <a:t>tachyon potential</a:t>
                </a:r>
                <a:r>
                  <a:rPr lang="sr-Latn-RS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𝛩</m:t>
                    </m:r>
                    <m:r>
                      <a:rPr lang="en-GB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𝛩</m:t>
                            </m:r>
                          </m:e>
                          <m:sup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en-GB" dirty="0"/>
              </a:p>
              <a:p>
                <a:r>
                  <a:rPr lang="en-US" dirty="0"/>
                  <a:t>Hamiltonian</a:t>
                </a:r>
                <a:r>
                  <a:rPr lang="sr-Latn-RS" dirty="0"/>
                  <a:t>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ℋ</m:t>
                    </m:r>
                    <m:r>
                      <a:rPr lang="en-GB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𝛩</m:t>
                            </m:r>
                          </m:e>
                          <m:sup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1+</m:t>
                        </m:r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𝛱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𝛩</m:t>
                            </m:r>
                          </m:sub>
                          <m:sup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f>
                          <m:fPr>
                            <m:type m:val="li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𝛩</m:t>
                                </m:r>
                              </m:e>
                              <m:sup>
                                <m:r>
                                  <a:rPr lang="en-GB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GB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en-GB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dirty="0"/>
              </a:p>
              <a:p>
                <a:r>
                  <a:rPr lang="sr-Latn-RS" dirty="0" err="1"/>
                  <a:t>Dimensionless</a:t>
                </a:r>
                <a:r>
                  <a:rPr lang="en-US" dirty="0"/>
                  <a:t> equation</a:t>
                </a:r>
                <a:r>
                  <a:rPr lang="sr-Latn-RS" dirty="0"/>
                  <a:t>s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20" t="-1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393713"/>
              </p:ext>
            </p:extLst>
          </p:nvPr>
        </p:nvGraphicFramePr>
        <p:xfrm>
          <a:off x="3170372" y="4520341"/>
          <a:ext cx="3148508" cy="156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74" name="Equation" r:id="rId4" imgW="1892160" imgH="939600" progId="Equation.DSMT4">
                  <p:embed/>
                </p:oleObj>
              </mc:Choice>
              <mc:Fallback>
                <p:oleObj name="Equation" r:id="rId4" imgW="189216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0372" y="4520341"/>
                        <a:ext cx="3148508" cy="1563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7222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20B55-94C7-4E54-9525-E5630CB16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Extended RSII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2E49A-1444-438D-B5DD-0DE928A53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2254"/>
            <a:ext cx="7772400" cy="4288175"/>
          </a:xfrm>
        </p:spPr>
        <p:txBody>
          <a:bodyPr anchor="t">
            <a:normAutofit/>
          </a:bodyPr>
          <a:lstStyle/>
          <a:p>
            <a:r>
              <a:rPr lang="en-US" sz="2800" dirty="0"/>
              <a:t>The RSII model is extended to include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matter in the bulk.</a:t>
            </a:r>
          </a:p>
          <a:p>
            <a:r>
              <a:rPr lang="en-US" sz="2800" dirty="0"/>
              <a:t>The presence of matter modifies the warp factor which results in two effects:</a:t>
            </a:r>
          </a:p>
          <a:p>
            <a:pPr lvl="1"/>
            <a:r>
              <a:rPr lang="en-US" sz="2400" dirty="0"/>
              <a:t>a modification of the RSII cosmology</a:t>
            </a:r>
          </a:p>
          <a:p>
            <a:pPr lvl="1"/>
            <a:r>
              <a:rPr lang="en-US" sz="2400" dirty="0"/>
              <a:t>a modification of the tachyon potential.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6BD83-E582-4B09-A148-DB70D5F7AF51}"/>
              </a:ext>
            </a:extLst>
          </p:cNvPr>
          <p:cNvSpPr txBox="1"/>
          <p:nvPr/>
        </p:nvSpPr>
        <p:spPr>
          <a:xfrm>
            <a:off x="367989" y="5573348"/>
            <a:ext cx="867564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600" dirty="0"/>
              <a:t>N. </a:t>
            </a:r>
            <a:r>
              <a:rPr lang="sr-Latn-RS" sz="1600" dirty="0" err="1"/>
              <a:t>Bilić</a:t>
            </a:r>
            <a:r>
              <a:rPr lang="sr-Latn-RS" sz="1600" dirty="0"/>
              <a:t>, S. Domazet, G.S. </a:t>
            </a:r>
            <a:r>
              <a:rPr lang="sr-Latn-RS" sz="1600" dirty="0" err="1"/>
              <a:t>Djordjevic</a:t>
            </a:r>
            <a:r>
              <a:rPr lang="sr-Latn-RS" sz="1600" dirty="0"/>
              <a:t>, </a:t>
            </a:r>
            <a:r>
              <a:rPr lang="sr-Latn-RS" sz="1600" i="1" dirty="0" err="1"/>
              <a:t>Particle</a:t>
            </a:r>
            <a:r>
              <a:rPr lang="sr-Latn-RS" sz="1600" i="1" dirty="0"/>
              <a:t> </a:t>
            </a:r>
            <a:r>
              <a:rPr lang="sr-Latn-RS" sz="1600" i="1" dirty="0" err="1"/>
              <a:t>Creation</a:t>
            </a:r>
            <a:r>
              <a:rPr lang="sr-Latn-RS" sz="1600" i="1" dirty="0"/>
              <a:t> </a:t>
            </a:r>
            <a:r>
              <a:rPr lang="sr-Latn-RS" sz="1600" i="1" dirty="0" err="1"/>
              <a:t>and</a:t>
            </a:r>
            <a:r>
              <a:rPr lang="sr-Latn-RS" sz="1600" i="1" dirty="0"/>
              <a:t> </a:t>
            </a:r>
            <a:r>
              <a:rPr lang="sr-Latn-RS" sz="1600" i="1" dirty="0" err="1"/>
              <a:t>Reheating</a:t>
            </a:r>
            <a:r>
              <a:rPr lang="sr-Latn-RS" sz="1600" i="1" dirty="0"/>
              <a:t> in a </a:t>
            </a:r>
            <a:r>
              <a:rPr lang="sr-Latn-RS" sz="1600" i="1" dirty="0" err="1"/>
              <a:t>Braneworld</a:t>
            </a:r>
            <a:r>
              <a:rPr lang="sr-Latn-RS" sz="1600" i="1" dirty="0"/>
              <a:t> </a:t>
            </a:r>
            <a:r>
              <a:rPr lang="sr-Latn-RS" sz="1600" i="1" dirty="0" err="1"/>
              <a:t>Inflationary</a:t>
            </a:r>
            <a:r>
              <a:rPr lang="sr-Latn-RS" sz="1600" i="1" dirty="0"/>
              <a:t> Scenario</a:t>
            </a:r>
            <a:r>
              <a:rPr lang="sr-Latn-RS" sz="1600" dirty="0"/>
              <a:t>, </a:t>
            </a:r>
            <a:r>
              <a:rPr lang="sr-Latn-RS" sz="1600" dirty="0" err="1"/>
              <a:t>Physical</a:t>
            </a:r>
            <a:r>
              <a:rPr lang="sr-Latn-RS" sz="1600" dirty="0"/>
              <a:t> </a:t>
            </a:r>
            <a:r>
              <a:rPr lang="sr-Latn-RS" sz="1600" dirty="0" err="1"/>
              <a:t>Review</a:t>
            </a:r>
            <a:r>
              <a:rPr lang="sr-Latn-RS" sz="1600" dirty="0"/>
              <a:t> D, 96 (2017), 083518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600" dirty="0"/>
              <a:t>N. </a:t>
            </a:r>
            <a:r>
              <a:rPr lang="sr-Latn-RS" sz="1600" dirty="0" err="1"/>
              <a:t>Bilić</a:t>
            </a:r>
            <a:r>
              <a:rPr lang="sr-Latn-RS" sz="1600" dirty="0"/>
              <a:t>, S. Domazet, </a:t>
            </a:r>
            <a:r>
              <a:rPr lang="sr-Latn-RS" sz="1600" dirty="0" err="1"/>
              <a:t>and</a:t>
            </a:r>
            <a:r>
              <a:rPr lang="sr-Latn-RS" sz="1600" dirty="0"/>
              <a:t> G. S. </a:t>
            </a:r>
            <a:r>
              <a:rPr lang="sr-Latn-RS" sz="1600" dirty="0" err="1"/>
              <a:t>Djordjevic</a:t>
            </a:r>
            <a:r>
              <a:rPr lang="sr-Latn-RS" sz="1600" dirty="0"/>
              <a:t>, </a:t>
            </a:r>
            <a:r>
              <a:rPr lang="en-US" sz="1600" i="1" dirty="0"/>
              <a:t>Tachyon with an inverse power-law potential in a </a:t>
            </a:r>
            <a:r>
              <a:rPr lang="en-US" sz="1600" i="1" dirty="0" err="1"/>
              <a:t>braneworld</a:t>
            </a:r>
            <a:r>
              <a:rPr lang="en-US" sz="1600" i="1" dirty="0"/>
              <a:t> cosmology</a:t>
            </a:r>
            <a:r>
              <a:rPr lang="sr-Latn-RS" sz="1600" dirty="0"/>
              <a:t>, </a:t>
            </a:r>
            <a:r>
              <a:rPr lang="sr-Latn-RS" sz="1600" dirty="0" err="1"/>
              <a:t>Class</a:t>
            </a:r>
            <a:r>
              <a:rPr lang="sr-Latn-RS" sz="1600" dirty="0"/>
              <a:t>. </a:t>
            </a:r>
            <a:r>
              <a:rPr lang="sr-Latn-RS" sz="1600" dirty="0" err="1"/>
              <a:t>Quantum</a:t>
            </a:r>
            <a:r>
              <a:rPr lang="sr-Latn-RS" sz="1600" dirty="0"/>
              <a:t> </a:t>
            </a:r>
            <a:r>
              <a:rPr lang="sr-Latn-RS" sz="1600" dirty="0" err="1"/>
              <a:t>Gravity</a:t>
            </a:r>
            <a:r>
              <a:rPr lang="sr-Latn-RS" sz="1600" dirty="0"/>
              <a:t> 34, 165006 (2017).</a:t>
            </a:r>
          </a:p>
        </p:txBody>
      </p:sp>
    </p:spTree>
    <p:extLst>
      <p:ext uri="{BB962C8B-B14F-4D97-AF65-F5344CB8AC3E}">
        <p14:creationId xmlns:p14="http://schemas.microsoft.com/office/powerpoint/2010/main" val="3197890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92BB3-65C1-43B8-89D2-CF12CFE99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RSII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8AFBDF-4CE7-4871-9EFB-1C542D0360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837268"/>
                <a:ext cx="8501743" cy="4944532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Similar setup as the RSII model, however a more general tachyon potential: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sty m:val="p"/>
                            </m:r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sr-Latn-RS" dirty="0"/>
              </a:p>
              <a:p>
                <a:r>
                  <a:rPr lang="sr-Latn-RS" dirty="0"/>
                  <a:t>The </a:t>
                </a:r>
                <a:r>
                  <a:rPr lang="sr-Latn-RS" dirty="0" err="1"/>
                  <a:t>modified</a:t>
                </a:r>
                <a:r>
                  <a:rPr lang="sr-Latn-RS" dirty="0"/>
                  <a:t> </a:t>
                </a:r>
                <a:r>
                  <a:rPr lang="sr-Latn-RS" dirty="0" err="1"/>
                  <a:t>Friedmann</a:t>
                </a:r>
                <a:r>
                  <a:rPr lang="sr-Latn-RS" dirty="0"/>
                  <a:t> </a:t>
                </a:r>
                <a:r>
                  <a:rPr lang="sr-Latn-RS" dirty="0" err="1"/>
                  <a:t>equations</a:t>
                </a:r>
                <a:endParaRPr lang="sr-Latn-R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e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sub>
                              </m:s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𝜅</m:t>
                                      </m:r>
                                    </m:e>
                                    <m:sup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sr-Latn-R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en-US" sz="20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e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𝜃𝜃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20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8AFBDF-4CE7-4871-9EFB-1C542D0360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837268"/>
                <a:ext cx="8501743" cy="4944532"/>
              </a:xfrm>
              <a:blipFill>
                <a:blip r:embed="rId2"/>
                <a:stretch>
                  <a:fillRect l="-932" r="-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3DC8044-41D9-4260-B0F6-7422246EF327}"/>
                  </a:ext>
                </a:extLst>
              </p:cNvPr>
              <p:cNvSpPr/>
              <p:nvPr/>
            </p:nvSpPr>
            <p:spPr>
              <a:xfrm>
                <a:off x="7321859" y="4482625"/>
                <a:ext cx="1091389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𝜒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sr-Latn-R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3DC8044-41D9-4260-B0F6-7422246EF3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859" y="4482625"/>
                <a:ext cx="1091389" cy="6190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415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FB914-406E-433E-9D92-56FEEF0DA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numerical</a:t>
            </a:r>
            <a:r>
              <a:rPr lang="sr-Latn-RS" dirty="0"/>
              <a:t> </a:t>
            </a:r>
            <a:r>
              <a:rPr lang="sr-Latn-RS" dirty="0" err="1"/>
              <a:t>Computation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51322-A773-4050-8BAF-051813ABF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Calculation:</a:t>
            </a:r>
          </a:p>
          <a:p>
            <a:pPr lvl="1"/>
            <a:r>
              <a:rPr lang="en-US" sz="2400" dirty="0"/>
              <a:t>Programming language: C/C++ </a:t>
            </a:r>
          </a:p>
          <a:p>
            <a:pPr lvl="1"/>
            <a:r>
              <a:rPr lang="en-US" sz="2400" dirty="0"/>
              <a:t>GNU Scientific Library</a:t>
            </a:r>
          </a:p>
          <a:p>
            <a:r>
              <a:rPr lang="en-US" sz="2800" dirty="0"/>
              <a:t>Visualization and data analysis</a:t>
            </a:r>
          </a:p>
          <a:p>
            <a:pPr lvl="1"/>
            <a:r>
              <a:rPr lang="en-US" sz="2400" dirty="0"/>
              <a:t>Programming language: R</a:t>
            </a:r>
          </a:p>
        </p:txBody>
      </p:sp>
    </p:spTree>
    <p:extLst>
      <p:ext uri="{BB962C8B-B14F-4D97-AF65-F5344CB8AC3E}">
        <p14:creationId xmlns:p14="http://schemas.microsoft.com/office/powerpoint/2010/main" val="2299878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180"/>
            <a:ext cx="7772400" cy="1456267"/>
          </a:xfrm>
        </p:spPr>
        <p:txBody>
          <a:bodyPr/>
          <a:lstStyle/>
          <a:p>
            <a:r>
              <a:rPr lang="en-US" dirty="0"/>
              <a:t>Observational parameters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39434"/>
                <a:ext cx="7772400" cy="476338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Scalar spectral index</a:t>
                </a:r>
                <a:r>
                  <a:rPr lang="sr-Latn-R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sr-Latn-RS" dirty="0"/>
                  <a:t> </a:t>
                </a:r>
                <a:r>
                  <a:rPr lang="en-US" dirty="0"/>
                  <a:t>and tensor-to-scalar ratio </a:t>
                </a:r>
                <a14:m>
                  <m:oMath xmlns:m="http://schemas.openxmlformats.org/officeDocument/2006/math">
                    <m:r>
                      <a:rPr lang="sr-Latn-RS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sr-Latn-RS" dirty="0"/>
                  <a:t> </a:t>
                </a:r>
                <a:r>
                  <a:rPr lang="sr-Latn-RS" dirty="0" err="1"/>
                  <a:t>for</a:t>
                </a:r>
                <a:r>
                  <a:rPr lang="sr-Latn-RS" dirty="0"/>
                  <a:t> </a:t>
                </a:r>
                <a:r>
                  <a:rPr lang="sr-Latn-RS" dirty="0" err="1"/>
                  <a:t>all</a:t>
                </a:r>
                <a:r>
                  <a:rPr lang="sr-Latn-RS" dirty="0"/>
                  <a:t> </a:t>
                </a:r>
                <a:r>
                  <a:rPr lang="sr-Latn-RS" dirty="0" err="1"/>
                  <a:t>models</a:t>
                </a:r>
                <a:r>
                  <a:rPr lang="sr-Latn-RS" dirty="0"/>
                  <a:t> </a:t>
                </a:r>
                <a:r>
                  <a:rPr lang="sr-Latn-RS" dirty="0" err="1"/>
                  <a:t>up</a:t>
                </a:r>
                <a:r>
                  <a:rPr lang="sr-Latn-RS" dirty="0"/>
                  <a:t> to </a:t>
                </a:r>
                <a:r>
                  <a:rPr lang="sr-Latn-RS" dirty="0" err="1"/>
                  <a:t>the</a:t>
                </a:r>
                <a:r>
                  <a:rPr lang="sr-Latn-RS" dirty="0"/>
                  <a:t> </a:t>
                </a:r>
                <a:r>
                  <a:rPr lang="sr-Latn-RS" dirty="0" err="1"/>
                  <a:t>second</a:t>
                </a:r>
                <a:r>
                  <a:rPr lang="sr-Latn-RS" dirty="0"/>
                  <a:t> </a:t>
                </a:r>
                <a:r>
                  <a:rPr lang="sr-Latn-RS" dirty="0" err="1"/>
                  <a:t>order</a:t>
                </a:r>
                <a:endParaRPr lang="sr-Latn-R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=16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=1−2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+3−2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>
                        <a:latin typeface="Cambria Math" panose="02040503050406030204" pitchFamily="18" charset="0"/>
                      </a:rPr>
                      <m:t>≃−0,72</m:t>
                    </m:r>
                  </m:oMath>
                </a14:m>
                <a:r>
                  <a:rPr lang="sr-Latn-RS" dirty="0"/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r-Latn-RS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sr-Latn-RS" dirty="0"/>
                  <a:t> </a:t>
                </a:r>
                <a:r>
                  <a:rPr lang="en-US" dirty="0"/>
                  <a:t>for tachyon inflation in standard cosmology</a:t>
                </a:r>
                <a:r>
                  <a:rPr lang="sr-Latn-RS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r-Latn-RS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sr-Latn-RS" dirty="0"/>
                  <a:t> </a:t>
                </a:r>
                <a:r>
                  <a:rPr lang="en-US" dirty="0"/>
                  <a:t>for Randall-</a:t>
                </a:r>
                <a:r>
                  <a:rPr lang="en-US" dirty="0" err="1"/>
                  <a:t>Sundrum</a:t>
                </a:r>
                <a:r>
                  <a:rPr lang="en-US" dirty="0"/>
                  <a:t> cosmology</a:t>
                </a:r>
                <a:endParaRPr lang="sr-Latn-RS" dirty="0"/>
              </a:p>
              <a:p>
                <a:r>
                  <a:rPr lang="sr-Latn-RS" b="1" i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Planck</a:t>
                </a:r>
                <a:r>
                  <a:rPr lang="sr-Latn-RS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sr-Latn-RS" dirty="0" err="1"/>
                  <a:t>results</a:t>
                </a:r>
                <a:r>
                  <a:rPr lang="sr-Latn-RS" dirty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𝑃𝑙𝑎𝑛𝑐𝑘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TE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EE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lowW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lensing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BK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sr-Latn-RS" dirty="0"/>
                  <a:t>)</a:t>
                </a:r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39434"/>
                <a:ext cx="7772400" cy="4763386"/>
              </a:xfrm>
              <a:blipFill>
                <a:blip r:embed="rId2"/>
                <a:stretch>
                  <a:fillRect l="-1098" t="-1921" r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2550D6F-B6C5-4314-BBF9-E3F84B44207A}"/>
                  </a:ext>
                </a:extLst>
              </p:cNvPr>
              <p:cNvSpPr/>
              <p:nvPr/>
            </p:nvSpPr>
            <p:spPr>
              <a:xfrm>
                <a:off x="2651410" y="5673902"/>
                <a:ext cx="3841180" cy="686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000" i="0">
                                <a:latin typeface="Cambria Math" panose="02040503050406030204" pitchFamily="18" charset="0"/>
                              </a:rPr>
                              <m:t>=0.9665±0.0038</m:t>
                            </m:r>
                            <m:r>
                              <m:rPr>
                                <m:nor/>
                              </m:rPr>
                              <a:rPr lang="en-US" sz="2000" i="1">
                                <a:latin typeface="Cambria Math" panose="02040503050406030204" pitchFamily="18" charset="0"/>
                              </a:rPr>
                              <m:t> (68% </m:t>
                            </m:r>
                            <m:r>
                              <m:rPr>
                                <m:nor/>
                              </m:rPr>
                              <a:rPr lang="en-US" sz="2000" i="1">
                                <a:latin typeface="Cambria Math" panose="02040503050406030204" pitchFamily="18" charset="0"/>
                              </a:rPr>
                              <m:t>CL</m:t>
                            </m:r>
                            <m:r>
                              <m:rPr>
                                <m:nor/>
                              </m:rPr>
                              <a:rPr lang="en-US" sz="2000" i="1">
                                <a:latin typeface="Cambria Math" panose="02040503050406030204" pitchFamily="18" charset="0"/>
                              </a:rPr>
                              <m:t>),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0.002</m:t>
                                </m:r>
                              </m:sub>
                            </m:sSub>
                            <m:r>
                              <a:rPr lang="en-US" sz="2000" i="0">
                                <a:latin typeface="Cambria Math" panose="02040503050406030204" pitchFamily="18" charset="0"/>
                              </a:rPr>
                              <m:t>&lt;0.064</m:t>
                            </m:r>
                            <m:r>
                              <m:rPr>
                                <m:nor/>
                              </m:rPr>
                              <a:rPr lang="en-US" sz="2000" i="1">
                                <a:latin typeface="Cambria Math" panose="02040503050406030204" pitchFamily="18" charset="0"/>
                              </a:rPr>
                              <m:t> (95% </m:t>
                            </m:r>
                            <m:r>
                              <m:rPr>
                                <m:nor/>
                              </m:rPr>
                              <a:rPr lang="en-US" sz="2000" i="1">
                                <a:latin typeface="Cambria Math" panose="02040503050406030204" pitchFamily="18" charset="0"/>
                              </a:rPr>
                              <m:t>CL</m:t>
                            </m:r>
                            <m:r>
                              <m:rPr>
                                <m:nor/>
                              </m:rPr>
                              <a:rPr lang="en-US" sz="2000" i="1">
                                <a:latin typeface="Cambria Math" panose="02040503050406030204" pitchFamily="18" charset="0"/>
                              </a:rPr>
                              <m:t>).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2550D6F-B6C5-4314-BBF9-E3F84B4420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410" y="5673902"/>
                <a:ext cx="3841180" cy="6867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7819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5B262F-1C3B-436A-94D7-94911B8C896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sr-Latn-RS" dirty="0" err="1"/>
                  <a:t>The</a:t>
                </a:r>
                <a:r>
                  <a:rPr lang="sr-Latn-RS" dirty="0"/>
                  <a:t> </a:t>
                </a:r>
                <a:r>
                  <a:rPr lang="en-US" dirty="0" err="1"/>
                  <a:t>Tachyion</a:t>
                </a:r>
                <a:r>
                  <a:rPr lang="en-US" dirty="0"/>
                  <a:t> potential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𝑽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RS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sr-Latn-R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r-Latn-R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5B262F-1C3B-436A-94D7-94911B8C89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6C48D337-3BDD-4306-9027-2BAA463D4921}"/>
              </a:ext>
            </a:extLst>
          </p:cNvPr>
          <p:cNvSpPr/>
          <p:nvPr/>
        </p:nvSpPr>
        <p:spPr>
          <a:xfrm>
            <a:off x="3174826" y="6338409"/>
            <a:ext cx="2366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45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≤ N </a:t>
            </a:r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75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≤ κ </a:t>
            </a:r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 10</a:t>
            </a:r>
            <a:endParaRPr lang="en-US" dirty="0"/>
          </a:p>
        </p:txBody>
      </p:sp>
      <p:pic>
        <p:nvPicPr>
          <p:cNvPr id="8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BBF77E1-3919-4547-916B-546D860FE4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869" y="2261420"/>
            <a:ext cx="4572000" cy="2822222"/>
          </a:xfrm>
          <a:prstGeom prst="rect">
            <a:avLst/>
          </a:prstGeom>
        </p:spPr>
      </p:pic>
      <p:pic>
        <p:nvPicPr>
          <p:cNvPr id="12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2B813DA-4EED-41DD-933E-3B280A0283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7131" y="2261420"/>
            <a:ext cx="4572000" cy="2822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B805EAA-13B1-4023-AEEC-501748513CAB}"/>
                  </a:ext>
                </a:extLst>
              </p:cNvPr>
              <p:cNvSpPr/>
              <p:nvPr/>
            </p:nvSpPr>
            <p:spPr>
              <a:xfrm>
                <a:off x="5237134" y="5255676"/>
                <a:ext cx="2396746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𝜅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B805EAA-13B1-4023-AEEC-501748513C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134" y="5255676"/>
                <a:ext cx="2396746" cy="9106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D10F65-2D1E-4B53-897C-7B56E716735B}"/>
                  </a:ext>
                </a:extLst>
              </p:cNvPr>
              <p:cNvSpPr/>
              <p:nvPr/>
            </p:nvSpPr>
            <p:spPr>
              <a:xfrm>
                <a:off x="1292496" y="5255675"/>
                <a:ext cx="1261884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D10F65-2D1E-4B53-897C-7B56E7167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496" y="5255675"/>
                <a:ext cx="1261884" cy="9106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583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5B262F-1C3B-436A-94D7-94911B8C896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sr-Latn-RS" dirty="0" err="1"/>
                  <a:t>The</a:t>
                </a:r>
                <a:r>
                  <a:rPr lang="sr-Latn-RS" dirty="0"/>
                  <a:t> </a:t>
                </a:r>
                <a:r>
                  <a:rPr lang="en-US" dirty="0" err="1"/>
                  <a:t>Tachyion</a:t>
                </a:r>
                <a:r>
                  <a:rPr lang="en-US" dirty="0"/>
                  <a:t> potential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𝑽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sr-Latn-RS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5B262F-1C3B-436A-94D7-94911B8C89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CB34981-2756-4774-AFCD-C0A5C66BF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017889"/>
            <a:ext cx="4572000" cy="2822222"/>
          </a:xfrm>
          <a:prstGeom prst="rect">
            <a:avLst/>
          </a:prstGeom>
        </p:spPr>
      </p:pic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268B95F-5A98-4447-9CD9-9B50BE182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2017889"/>
            <a:ext cx="4572000" cy="282222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B1DDD33-3018-4E90-BB06-1903ECEB3294}"/>
              </a:ext>
            </a:extLst>
          </p:cNvPr>
          <p:cNvSpPr/>
          <p:nvPr/>
        </p:nvSpPr>
        <p:spPr>
          <a:xfrm>
            <a:off x="5522423" y="6331008"/>
            <a:ext cx="2366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45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≤ N </a:t>
            </a:r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Latn-RS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75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≤ κ </a:t>
            </a:r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 10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20B74B-53BA-4407-8A66-4196611CF18F}"/>
              </a:ext>
            </a:extLst>
          </p:cNvPr>
          <p:cNvSpPr/>
          <p:nvPr/>
        </p:nvSpPr>
        <p:spPr>
          <a:xfrm>
            <a:off x="1331423" y="6248399"/>
            <a:ext cx="2366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45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≤ N </a:t>
            </a:r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Latn-RS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90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≤ κ </a:t>
            </a:r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 10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053C09-D028-4804-B543-8A6D27A0140C}"/>
                  </a:ext>
                </a:extLst>
              </p:cNvPr>
              <p:cNvSpPr/>
              <p:nvPr/>
            </p:nvSpPr>
            <p:spPr>
              <a:xfrm>
                <a:off x="5237134" y="5255676"/>
                <a:ext cx="2396746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𝜅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053C09-D028-4804-B543-8A6D27A014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134" y="5255676"/>
                <a:ext cx="2396746" cy="9106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073504F-7EF3-4946-BD96-84586B00B642}"/>
                  </a:ext>
                </a:extLst>
              </p:cNvPr>
              <p:cNvSpPr/>
              <p:nvPr/>
            </p:nvSpPr>
            <p:spPr>
              <a:xfrm>
                <a:off x="1292496" y="5255675"/>
                <a:ext cx="1261884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073504F-7EF3-4946-BD96-84586B00B6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496" y="5255675"/>
                <a:ext cx="1261884" cy="9106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4444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5B262F-1C3B-436A-94D7-94911B8C896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199" y="609601"/>
                <a:ext cx="8196943" cy="1456267"/>
              </a:xfrm>
            </p:spPr>
            <p:txBody>
              <a:bodyPr/>
              <a:lstStyle/>
              <a:p>
                <a:r>
                  <a:rPr lang="sr-Latn-RS" dirty="0" err="1"/>
                  <a:t>The</a:t>
                </a:r>
                <a:r>
                  <a:rPr lang="sr-Latn-RS" dirty="0"/>
                  <a:t> </a:t>
                </a:r>
                <a:r>
                  <a:rPr lang="en-US" dirty="0" err="1"/>
                  <a:t>Tachyion</a:t>
                </a:r>
                <a:r>
                  <a:rPr lang="en-US" dirty="0"/>
                  <a:t> potential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𝑽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𝒄𝒐𝒔𝒉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𝜽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5B262F-1C3B-436A-94D7-94911B8C89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199" y="609601"/>
                <a:ext cx="8196943" cy="1456267"/>
              </a:xfrm>
              <a:blipFill>
                <a:blip r:embed="rId3"/>
                <a:stretch>
                  <a:fillRect l="-2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D7A639B-1516-4066-A0EB-6DA1C27CD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098" y="2109995"/>
            <a:ext cx="4572000" cy="2822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F2E36E-CA08-4A3D-9F3F-0D80947BB5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864" y="2109995"/>
            <a:ext cx="4572000" cy="28222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4E154CB-2686-49F8-9A1E-278913107477}"/>
              </a:ext>
            </a:extLst>
          </p:cNvPr>
          <p:cNvSpPr/>
          <p:nvPr/>
        </p:nvSpPr>
        <p:spPr>
          <a:xfrm>
            <a:off x="3372493" y="6248399"/>
            <a:ext cx="2366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45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≤ N </a:t>
            </a:r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75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≤ κ </a:t>
            </a:r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 10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968AF59-E362-4E9F-99B3-54109D32AF9C}"/>
                  </a:ext>
                </a:extLst>
              </p:cNvPr>
              <p:cNvSpPr/>
              <p:nvPr/>
            </p:nvSpPr>
            <p:spPr>
              <a:xfrm>
                <a:off x="5237134" y="5255676"/>
                <a:ext cx="2396746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𝜅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968AF59-E362-4E9F-99B3-54109D32AF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134" y="5255676"/>
                <a:ext cx="2396746" cy="9106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4B31622-9404-4DDA-A728-471B2B25225A}"/>
                  </a:ext>
                </a:extLst>
              </p:cNvPr>
              <p:cNvSpPr/>
              <p:nvPr/>
            </p:nvSpPr>
            <p:spPr>
              <a:xfrm>
                <a:off x="1292496" y="5255675"/>
                <a:ext cx="1261884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4B31622-9404-4DDA-A728-471B2B2522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496" y="5255675"/>
                <a:ext cx="1261884" cy="9106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9759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702CE00-B1EB-42A5-B291-09109B986D3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48477"/>
                <a:ext cx="7772400" cy="1223123"/>
              </a:xfrm>
            </p:spPr>
            <p:txBody>
              <a:bodyPr/>
              <a:lstStyle/>
              <a:p>
                <a:r>
                  <a:rPr lang="sr-Latn-RS" dirty="0" err="1"/>
                  <a:t>The</a:t>
                </a:r>
                <a:r>
                  <a:rPr lang="sr-Latn-RS" dirty="0"/>
                  <a:t> </a:t>
                </a:r>
                <a:r>
                  <a:rPr lang="sr-Latn-RS" dirty="0" err="1"/>
                  <a:t>best</a:t>
                </a:r>
                <a:r>
                  <a:rPr lang="sr-Latn-RS" dirty="0"/>
                  <a:t> </a:t>
                </a:r>
                <a:r>
                  <a:rPr lang="sr-Latn-RS" dirty="0" err="1"/>
                  <a:t>results</a:t>
                </a:r>
                <a:r>
                  <a:rPr lang="sr-Latn-RS" dirty="0"/>
                  <a:t>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𝒄𝒐𝒔𝒉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𝜽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702CE00-B1EB-42A5-B291-09109B986D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48477"/>
                <a:ext cx="7772400" cy="1223123"/>
              </a:xfrm>
              <a:blipFill>
                <a:blip r:embed="rId2"/>
                <a:stretch>
                  <a:fillRect l="-2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8A62E69A-BF1D-436D-8CCD-1BFBD0C1D836}"/>
              </a:ext>
            </a:extLst>
          </p:cNvPr>
          <p:cNvSpPr/>
          <p:nvPr/>
        </p:nvSpPr>
        <p:spPr>
          <a:xfrm>
            <a:off x="4975227" y="3550693"/>
            <a:ext cx="230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45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≤ N ≤ </a:t>
            </a:r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75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≤ κ ≤ 1</a:t>
            </a:r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937D3F7-F561-452D-AB04-3A5DFF1775DB}"/>
                  </a:ext>
                </a:extLst>
              </p:cNvPr>
              <p:cNvSpPr/>
              <p:nvPr/>
            </p:nvSpPr>
            <p:spPr>
              <a:xfrm>
                <a:off x="6822711" y="4564945"/>
                <a:ext cx="173778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r-Latn-RS" i="0" dirty="0" err="1">
                    <a:latin typeface="Cambria Math" panose="02040503050406030204" pitchFamily="18" charset="0"/>
                  </a:rPr>
                  <a:t>Mean</a:t>
                </a:r>
                <a:r>
                  <a:rPr lang="sr-Latn-RS" dirty="0">
                    <a:latin typeface="Cambria Math" panose="02040503050406030204" pitchFamily="18" charset="0"/>
                  </a:rPr>
                  <a:t> (red)</a:t>
                </a:r>
                <a:endParaRPr lang="sr-Latn-RS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0.9694</m:t>
                      </m:r>
                    </m:oMath>
                  </m:oMathPara>
                </a14:m>
                <a:endParaRPr lang="sr-Latn-RS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)=0.062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937D3F7-F561-452D-AB04-3A5DFF177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711" y="4564945"/>
                <a:ext cx="1737787" cy="923330"/>
              </a:xfrm>
              <a:prstGeom prst="rect">
                <a:avLst/>
              </a:prstGeom>
              <a:blipFill>
                <a:blip r:embed="rId6"/>
                <a:stretch>
                  <a:fillRect l="-2807" t="-4636" b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D7D33D8-5E81-48DB-8F63-2CBCE15AFB74}"/>
                  </a:ext>
                </a:extLst>
              </p:cNvPr>
              <p:cNvSpPr/>
              <p:nvPr/>
            </p:nvSpPr>
            <p:spPr>
              <a:xfrm>
                <a:off x="6912393" y="5537900"/>
                <a:ext cx="1720151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r-Latn-RS" dirty="0" err="1">
                    <a:latin typeface="Cambria Math" panose="02040503050406030204" pitchFamily="18" charset="0"/>
                  </a:rPr>
                  <a:t>Median</a:t>
                </a:r>
                <a:r>
                  <a:rPr lang="sr-Latn-RS" dirty="0">
                    <a:latin typeface="Cambria Math" panose="02040503050406030204" pitchFamily="18" charset="0"/>
                  </a:rPr>
                  <a:t> (</a:t>
                </a:r>
                <a:r>
                  <a:rPr lang="sr-Latn-RS" dirty="0" err="1">
                    <a:latin typeface="Cambria Math" panose="02040503050406030204" pitchFamily="18" charset="0"/>
                  </a:rPr>
                  <a:t>green</a:t>
                </a:r>
                <a:r>
                  <a:rPr lang="sr-Latn-RS" dirty="0">
                    <a:latin typeface="Cambria Math" panose="02040503050406030204" pitchFamily="18" charset="0"/>
                  </a:rPr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=0.9745</m:t>
                      </m:r>
                    </m:oMath>
                  </m:oMathPara>
                </a14:m>
                <a:endParaRPr lang="sr-Latn-R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=0.045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D7D33D8-5E81-48DB-8F63-2CBCE15AFB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393" y="5537900"/>
                <a:ext cx="1720151" cy="923330"/>
              </a:xfrm>
              <a:prstGeom prst="rect">
                <a:avLst/>
              </a:prstGeom>
              <a:blipFill>
                <a:blip r:embed="rId7"/>
                <a:stretch>
                  <a:fillRect l="-3191" t="-3947" r="-2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close up of text on a white surface&#10;&#10;Description generated with high confidence">
            <a:extLst>
              <a:ext uri="{FF2B5EF4-FFF2-40B4-BE49-F238E27FC236}">
                <a16:creationId xmlns:a16="http://schemas.microsoft.com/office/drawing/2014/main" id="{BF3EA2E9-50FF-4A44-AF99-A6FBBFE8D3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406" y="1912203"/>
            <a:ext cx="2831120" cy="22457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DF61D9-4A9F-4B2D-8EA0-2BBF318FD1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57" y="4126789"/>
            <a:ext cx="3955057" cy="2441393"/>
          </a:xfrm>
          <a:prstGeom prst="rect">
            <a:avLst/>
          </a:prstGeom>
        </p:spPr>
      </p:pic>
      <p:pic>
        <p:nvPicPr>
          <p:cNvPr id="13" name="Picture 12" descr="A screenshot of text&#10;&#10;Description generated with high confidence">
            <a:extLst>
              <a:ext uri="{FF2B5EF4-FFF2-40B4-BE49-F238E27FC236}">
                <a16:creationId xmlns:a16="http://schemas.microsoft.com/office/drawing/2014/main" id="{EDB4EAAE-BE32-4875-A3E5-8442C6837F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1923" y="4126788"/>
            <a:ext cx="2794282" cy="2441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61DC03B-9CA2-4AE9-A072-5BF8AFFF5AC2}"/>
                  </a:ext>
                </a:extLst>
              </p:cNvPr>
              <p:cNvSpPr/>
              <p:nvPr/>
            </p:nvSpPr>
            <p:spPr>
              <a:xfrm>
                <a:off x="4848021" y="2159832"/>
                <a:ext cx="2396746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𝜅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61DC03B-9CA2-4AE9-A072-5BF8AFFF5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021" y="2159832"/>
                <a:ext cx="2396746" cy="9106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580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EAFAD-79A2-49EB-83E7-4D1647536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Introduction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D87F6D-44D3-4B75-B61C-511EF12BAC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79600"/>
                <a:ext cx="8107680" cy="4673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</a:t>
                </a:r>
                <a:r>
                  <a:rPr lang="en-US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inflation theory</a:t>
                </a:r>
                <a:r>
                  <a:rPr lang="en-US" dirty="0"/>
                  <a:t> proposes a period of extremely rapid (exponential) expansion of the universe during the very early stage of the universe. </a:t>
                </a:r>
                <a:endParaRPr lang="sr-Latn-RS" dirty="0"/>
              </a:p>
              <a:p>
                <a:r>
                  <a:rPr lang="en-US" dirty="0"/>
                  <a:t>Inflation is a process in which the dimensions of the universe have increased exponentially at least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sr-Latn-RS" i="1">
                            <a:latin typeface="Cambria Math" panose="02040503050406030204" pitchFamily="18" charset="0"/>
                          </a:rPr>
                          <m:t>60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26</m:t>
                        </m:r>
                      </m:sup>
                    </m:sSup>
                  </m:oMath>
                </a14:m>
                <a:r>
                  <a:rPr lang="en-US" dirty="0"/>
                  <a:t> times.</a:t>
                </a:r>
                <a:endParaRPr lang="sr-Latn-RS" dirty="0"/>
              </a:p>
              <a:p>
                <a:r>
                  <a:rPr lang="en-US" dirty="0"/>
                  <a:t>Although inflationary cosmology has successfully complemented the Standard Model, the process of inflation, in particular its origin, is still largely unknown.</a:t>
                </a:r>
                <a:endParaRPr lang="sr-Latn-R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D87F6D-44D3-4B75-B61C-511EF12BAC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79600"/>
                <a:ext cx="8107680" cy="4673600"/>
              </a:xfrm>
              <a:blipFill>
                <a:blip r:embed="rId2"/>
                <a:stretch>
                  <a:fillRect l="-977" r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7209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C04F09F-09DE-4FDB-AE36-0E7324254F5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14670" y="187689"/>
                <a:ext cx="7772400" cy="1456267"/>
              </a:xfrm>
            </p:spPr>
            <p:txBody>
              <a:bodyPr/>
              <a:lstStyle/>
              <a:p>
                <a:r>
                  <a:rPr lang="sr-Latn-RS" dirty="0"/>
                  <a:t>RSII model,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C04F09F-09DE-4FDB-AE36-0E7324254F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4670" y="187689"/>
                <a:ext cx="7772400" cy="1456267"/>
              </a:xfrm>
              <a:blipFill>
                <a:blip r:embed="rId2"/>
                <a:stretch>
                  <a:fillRect l="-2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1690066D-87AF-43AB-A035-7059A46C4137}"/>
              </a:ext>
            </a:extLst>
          </p:cNvPr>
          <p:cNvSpPr/>
          <p:nvPr/>
        </p:nvSpPr>
        <p:spPr>
          <a:xfrm>
            <a:off x="4740404" y="6030295"/>
            <a:ext cx="2359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45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≤ N ≤ </a:t>
            </a:r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5, </a:t>
            </a:r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≤ κ ≤ 1</a:t>
            </a:r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endParaRPr lang="en-US" dirty="0"/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914590F-228C-4EF0-A454-364AFFF7B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012" y="1644812"/>
            <a:ext cx="6665976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257379D-6808-48E8-97D2-E21E9FEC8919}"/>
                  </a:ext>
                </a:extLst>
              </p:cNvPr>
              <p:cNvSpPr/>
              <p:nvPr/>
            </p:nvSpPr>
            <p:spPr>
              <a:xfrm>
                <a:off x="1239012" y="5759612"/>
                <a:ext cx="2396746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𝜅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257379D-6808-48E8-97D2-E21E9FEC8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012" y="5759612"/>
                <a:ext cx="2396746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5616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5B262F-1C3B-436A-94D7-94911B8C896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sr-Latn-RS" dirty="0" err="1"/>
                  <a:t>Extended</a:t>
                </a:r>
                <a:r>
                  <a:rPr lang="sr-Latn-RS" dirty="0"/>
                  <a:t> RSII,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𝑽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RS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sr-Latn-R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r-Latn-R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5B262F-1C3B-436A-94D7-94911B8C89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6C48D337-3BDD-4306-9027-2BAA463D4921}"/>
              </a:ext>
            </a:extLst>
          </p:cNvPr>
          <p:cNvSpPr/>
          <p:nvPr/>
        </p:nvSpPr>
        <p:spPr>
          <a:xfrm>
            <a:off x="6415477" y="4243011"/>
            <a:ext cx="2366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45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≤ N </a:t>
            </a:r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75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≤ κ </a:t>
            </a:r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 10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B8F91F0-6134-4C96-AE70-EC7C48319978}"/>
                  </a:ext>
                </a:extLst>
              </p:cNvPr>
              <p:cNvSpPr/>
              <p:nvPr/>
            </p:nvSpPr>
            <p:spPr>
              <a:xfrm>
                <a:off x="6331833" y="2973650"/>
                <a:ext cx="2533642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𝜕𝜒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den>
                              </m:f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𝜅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B8F91F0-6134-4C96-AE70-EC7C483199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833" y="2973650"/>
                <a:ext cx="2533642" cy="910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89D3A6E-A961-4CF1-900A-418A0F938F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39" r="8382"/>
          <a:stretch/>
        </p:blipFill>
        <p:spPr>
          <a:xfrm>
            <a:off x="457200" y="2065868"/>
            <a:ext cx="558472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80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5B262F-1C3B-436A-94D7-94911B8C896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sr-Latn-RS" dirty="0" err="1"/>
                  <a:t>Extended</a:t>
                </a:r>
                <a:r>
                  <a:rPr lang="sr-Latn-RS" dirty="0"/>
                  <a:t> RSII,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𝑽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sr-Latn-RS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sr-Latn-R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5B262F-1C3B-436A-94D7-94911B8C89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33959C1-3DC6-4A70-BB46-49EF6A85E60E}"/>
                  </a:ext>
                </a:extLst>
              </p:cNvPr>
              <p:cNvSpPr/>
              <p:nvPr/>
            </p:nvSpPr>
            <p:spPr>
              <a:xfrm>
                <a:off x="6415477" y="4243011"/>
                <a:ext cx="242406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r-Latn-R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45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≤ N </a:t>
                </a:r>
                <a:r>
                  <a:rPr lang="sr-Latn-R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&lt;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sr-Latn-R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75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sr-Latn-R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≤ κ </a:t>
                </a:r>
                <a:r>
                  <a:rPr lang="sr-Latn-R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&lt; 10,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33959C1-3DC6-4A70-BB46-49EF6A85E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477" y="4243011"/>
                <a:ext cx="2424062" cy="646331"/>
              </a:xfrm>
              <a:prstGeom prst="rect">
                <a:avLst/>
              </a:prstGeom>
              <a:blipFill>
                <a:blip r:embed="rId3"/>
                <a:stretch>
                  <a:fillRect l="-2010" t="-4717" r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D6A1510-DA24-4FD3-8644-483ED2695499}"/>
                  </a:ext>
                </a:extLst>
              </p:cNvPr>
              <p:cNvSpPr/>
              <p:nvPr/>
            </p:nvSpPr>
            <p:spPr>
              <a:xfrm>
                <a:off x="6331833" y="2973650"/>
                <a:ext cx="2533642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𝜕𝜒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den>
                              </m:f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𝜅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D6A1510-DA24-4FD3-8644-483ED26954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833" y="2973650"/>
                <a:ext cx="2533642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31577BA-DC07-4878-80BF-F88CBDA9E9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59" r="7897"/>
          <a:stretch/>
        </p:blipFill>
        <p:spPr>
          <a:xfrm>
            <a:off x="457200" y="2190446"/>
            <a:ext cx="568234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373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5B262F-1C3B-436A-94D7-94911B8C896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199" y="609601"/>
                <a:ext cx="8196943" cy="1456267"/>
              </a:xfrm>
            </p:spPr>
            <p:txBody>
              <a:bodyPr/>
              <a:lstStyle/>
              <a:p>
                <a:r>
                  <a:rPr lang="sr-Latn-RS" dirty="0" err="1"/>
                  <a:t>Extended</a:t>
                </a:r>
                <a:r>
                  <a:rPr lang="sr-Latn-RS" dirty="0"/>
                  <a:t> RSII,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𝑽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𝒄𝒐𝒔𝒉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𝜽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5B262F-1C3B-436A-94D7-94911B8C89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199" y="609601"/>
                <a:ext cx="8196943" cy="1456267"/>
              </a:xfrm>
              <a:blipFill>
                <a:blip r:embed="rId2"/>
                <a:stretch>
                  <a:fillRect l="-2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3596911-C412-4C6A-A824-2DEA151BA7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88" r="7541"/>
          <a:stretch/>
        </p:blipFill>
        <p:spPr>
          <a:xfrm>
            <a:off x="161513" y="2065868"/>
            <a:ext cx="5704115" cy="4114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5D181DE-648E-4999-A2A7-7D519A1C46A9}"/>
              </a:ext>
            </a:extLst>
          </p:cNvPr>
          <p:cNvSpPr/>
          <p:nvPr/>
        </p:nvSpPr>
        <p:spPr>
          <a:xfrm>
            <a:off x="6415477" y="3785805"/>
            <a:ext cx="2366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45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≤ N </a:t>
            </a:r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75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≤ κ </a:t>
            </a:r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 10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5181C51-354E-4CB0-99E1-49A6F1E0D739}"/>
                  </a:ext>
                </a:extLst>
              </p:cNvPr>
              <p:cNvSpPr/>
              <p:nvPr/>
            </p:nvSpPr>
            <p:spPr>
              <a:xfrm>
                <a:off x="6331833" y="2675938"/>
                <a:ext cx="2533642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𝜕𝜒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den>
                              </m:f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𝜅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5181C51-354E-4CB0-99E1-49A6F1E0D7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833" y="2675938"/>
                <a:ext cx="2533642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ADE8A2C6-907A-4C84-99F4-ABC45DC5C2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2892"/>
          <a:stretch/>
        </p:blipFill>
        <p:spPr>
          <a:xfrm>
            <a:off x="6076552" y="4636657"/>
            <a:ext cx="3044202" cy="215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834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973"/>
            <a:ext cx="7772400" cy="1456267"/>
          </a:xfrm>
        </p:spPr>
        <p:txBody>
          <a:bodyPr/>
          <a:lstStyle/>
          <a:p>
            <a:r>
              <a:rPr lang="en-US" dirty="0"/>
              <a:t>Conclusion</a:t>
            </a:r>
            <a:r>
              <a:rPr lang="sr-Latn-RS" dirty="0"/>
              <a:t>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34239"/>
                <a:ext cx="8473440" cy="5140881"/>
              </a:xfrm>
            </p:spPr>
            <p:txBody>
              <a:bodyPr>
                <a:noAutofit/>
              </a:bodyPr>
              <a:lstStyle/>
              <a:p>
                <a:r>
                  <a:rPr lang="en-US" sz="2200" dirty="0"/>
                  <a:t>The </a:t>
                </a:r>
                <a:r>
                  <a:rPr lang="en-US" sz="22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simplest tachyon model </a:t>
                </a:r>
                <a:r>
                  <a:rPr lang="en-US" sz="2200" dirty="0"/>
                  <a:t>that originates from the dynamics of a D3-brane in an AdS</a:t>
                </a:r>
                <a:r>
                  <a:rPr lang="en-US" sz="2200" baseline="-25000" dirty="0"/>
                  <a:t>5</a:t>
                </a:r>
                <a:r>
                  <a:rPr lang="en-US" sz="2200" dirty="0"/>
                  <a:t> bulk yield</a:t>
                </a:r>
                <a:r>
                  <a:rPr lang="sr-Latn-RS" sz="2200" dirty="0"/>
                  <a:t>s</a:t>
                </a:r>
                <a:r>
                  <a:rPr lang="en-US" sz="2200" dirty="0"/>
                  <a:t> an inverse quartic potential.</a:t>
                </a:r>
              </a:p>
              <a:p>
                <a:r>
                  <a:rPr lang="en-US" sz="2200" dirty="0"/>
                  <a:t>The same mechanism lead</a:t>
                </a:r>
                <a:r>
                  <a:rPr lang="sr-Latn-RS" sz="2200" dirty="0"/>
                  <a:t>s</a:t>
                </a:r>
                <a:r>
                  <a:rPr lang="en-US" sz="2200" dirty="0"/>
                  <a:t> to a </a:t>
                </a:r>
                <a:r>
                  <a:rPr lang="en-US" sz="22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more general tachyon potential </a:t>
                </a:r>
                <a:r>
                  <a:rPr lang="en-US" sz="2200" dirty="0"/>
                  <a:t>if the AdS</a:t>
                </a:r>
                <a:r>
                  <a:rPr lang="en-US" sz="2200" baseline="-25000" dirty="0"/>
                  <a:t>5</a:t>
                </a:r>
                <a:r>
                  <a:rPr lang="en-US" sz="2200" dirty="0"/>
                  <a:t> background metric is </a:t>
                </a:r>
                <a:r>
                  <a:rPr lang="sr-Latn-RS" sz="2200" dirty="0" err="1"/>
                  <a:t>modified</a:t>
                </a:r>
                <a:r>
                  <a:rPr lang="en-US" sz="2200" dirty="0"/>
                  <a:t> by the </a:t>
                </a:r>
                <a:r>
                  <a:rPr lang="en-US" sz="22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presence of matter in the bulk</a:t>
                </a:r>
                <a:r>
                  <a:rPr lang="en-US" sz="2200" dirty="0"/>
                  <a:t>, e.g. in the form of a minimally coupled scalar field with self-interaction.</a:t>
                </a:r>
                <a:endParaRPr lang="sr-Latn-RS" sz="2200" dirty="0"/>
              </a:p>
              <a:p>
                <a:r>
                  <a:rPr lang="sr-Latn-RS" sz="2000" dirty="0" err="1"/>
                  <a:t>The</a:t>
                </a:r>
                <a:r>
                  <a:rPr lang="sr-Latn-RS" sz="2000" dirty="0"/>
                  <a:t> software</a:t>
                </a:r>
                <a:r>
                  <a:rPr lang="en-US" sz="2000" dirty="0"/>
                  <a:t> is written in such a way that its only inputs are the Hamilton’s</a:t>
                </a:r>
                <a:r>
                  <a:rPr lang="sr-Latn-RS" sz="2000" dirty="0"/>
                  <a:t> </a:t>
                </a:r>
                <a:r>
                  <a:rPr lang="sr-Latn-RS" sz="2000" dirty="0" err="1"/>
                  <a:t>and</a:t>
                </a:r>
                <a:r>
                  <a:rPr lang="sr-Latn-RS" sz="2000" dirty="0"/>
                  <a:t> </a:t>
                </a:r>
                <a:r>
                  <a:rPr lang="sr-Latn-RS" sz="2000" dirty="0" err="1"/>
                  <a:t>Friedmann</a:t>
                </a:r>
                <a:r>
                  <a:rPr lang="en-US" sz="2000" dirty="0"/>
                  <a:t> equations, </a:t>
                </a:r>
                <a:r>
                  <a:rPr lang="sr-Latn-RS" sz="2000" dirty="0" err="1"/>
                  <a:t>with</a:t>
                </a:r>
                <a:r>
                  <a:rPr lang="en-US" sz="2000" dirty="0"/>
                  <a:t> </a:t>
                </a:r>
                <a:r>
                  <a:rPr lang="sr-Latn-RS" sz="2000" dirty="0" err="1"/>
                  <a:t>relevant</a:t>
                </a:r>
                <a:r>
                  <a:rPr lang="sr-Latn-RS" sz="2000" dirty="0"/>
                  <a:t> </a:t>
                </a:r>
                <a:r>
                  <a:rPr lang="en-US" sz="2000" dirty="0"/>
                  <a:t>parameters.</a:t>
                </a:r>
                <a:endParaRPr lang="sr-Latn-RS" sz="2000" dirty="0"/>
              </a:p>
              <a:p>
                <a:r>
                  <a:rPr lang="en-US" sz="2000" dirty="0"/>
                  <a:t>The program can readily be used for a much wider set of models.</a:t>
                </a:r>
                <a:endParaRPr lang="sr-Latn-RS" sz="2000" dirty="0"/>
              </a:p>
              <a:p>
                <a:r>
                  <a:rPr lang="sr-Latn-RS" sz="2000" dirty="0"/>
                  <a:t>T</a:t>
                </a:r>
                <a:r>
                  <a:rPr lang="en-US" sz="2000" dirty="0"/>
                  <a:t>he best fitting result is obtained for </a:t>
                </a:r>
                <a14:m>
                  <m:oMath xmlns:m="http://schemas.openxmlformats.org/officeDocument/2006/math">
                    <m:r>
                      <a:rPr lang="sr-Latn-RS" sz="200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sr-Latn-R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RS" sz="200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sr-Latn-R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R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2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sr-Latn-R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r-Latn-RS" sz="2000">
                                <a:latin typeface="Cambria Math" panose="02040503050406030204" pitchFamily="18" charset="0"/>
                              </a:rPr>
                              <m:t>cosh</m:t>
                            </m:r>
                          </m:fName>
                          <m:e>
                            <m:r>
                              <a:rPr lang="sr-Latn-RS" sz="200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000" dirty="0"/>
                  <a:t>. </a:t>
                </a:r>
                <a:endParaRPr lang="sr-Latn-RS" sz="2000" dirty="0"/>
              </a:p>
              <a:p>
                <a:r>
                  <a:rPr lang="sr-Latn-RS" sz="2000" dirty="0" err="1"/>
                  <a:t>Our</a:t>
                </a:r>
                <a:r>
                  <a:rPr lang="sr-Latn-RS" sz="2000" dirty="0"/>
                  <a:t> </a:t>
                </a:r>
                <a:r>
                  <a:rPr lang="sr-Latn-RS" sz="2000" dirty="0" err="1"/>
                  <a:t>preliminary</a:t>
                </a:r>
                <a:r>
                  <a:rPr lang="sr-Latn-RS" sz="2000" dirty="0"/>
                  <a:t> </a:t>
                </a:r>
                <a:r>
                  <a:rPr lang="sr-Latn-RS" sz="2000" dirty="0" err="1"/>
                  <a:t>results</a:t>
                </a:r>
                <a:r>
                  <a:rPr lang="sr-Latn-RS" sz="2000" dirty="0"/>
                  <a:t> </a:t>
                </a:r>
                <a:r>
                  <a:rPr lang="sr-Latn-RS" sz="2000" dirty="0" err="1"/>
                  <a:t>indicate</a:t>
                </a:r>
                <a:r>
                  <a:rPr lang="sr-Latn-RS" sz="2000" dirty="0"/>
                  <a:t> </a:t>
                </a:r>
                <a:r>
                  <a:rPr lang="sr-Latn-RS" sz="2000" dirty="0" err="1"/>
                  <a:t>an</a:t>
                </a:r>
                <a:r>
                  <a:rPr lang="sr-Latn-RS" sz="2000" dirty="0"/>
                  <a:t> </a:t>
                </a:r>
                <a:r>
                  <a:rPr lang="en-US" sz="2000" dirty="0"/>
                  <a:t>opportunity for further research based on </a:t>
                </a:r>
                <a:r>
                  <a:rPr lang="sr-Latn-RS" sz="2000" dirty="0" err="1"/>
                  <a:t>various</a:t>
                </a:r>
                <a:r>
                  <a:rPr lang="sr-Latn-RS" sz="2000" dirty="0"/>
                  <a:t> </a:t>
                </a:r>
                <a:r>
                  <a:rPr lang="en-US" sz="2000" dirty="0"/>
                  <a:t>potential</a:t>
                </a:r>
                <a:r>
                  <a:rPr lang="sr-Latn-RS" sz="2000" dirty="0"/>
                  <a:t>s</a:t>
                </a:r>
                <a:r>
                  <a:rPr lang="en-US" sz="2000" dirty="0"/>
                  <a:t> in the contest of the RSII model and </a:t>
                </a:r>
                <a:r>
                  <a:rPr lang="sr-Latn-RS" sz="2000" dirty="0"/>
                  <a:t>h</a:t>
                </a:r>
                <a:r>
                  <a:rPr lang="en-US" sz="2000" dirty="0" err="1"/>
                  <a:t>olographic</a:t>
                </a:r>
                <a:r>
                  <a:rPr lang="en-US" sz="2000" dirty="0"/>
                  <a:t> cosmology.</a:t>
                </a:r>
                <a:endParaRPr lang="sr-Latn-RS" sz="20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34239"/>
                <a:ext cx="8473440" cy="5140881"/>
              </a:xfrm>
              <a:blipFill>
                <a:blip r:embed="rId2"/>
                <a:stretch>
                  <a:fillRect l="-791" t="-4033" r="-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3290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00866"/>
            <a:ext cx="7772400" cy="1456267"/>
          </a:xfrm>
        </p:spPr>
        <p:txBody>
          <a:bodyPr/>
          <a:lstStyle/>
          <a:p>
            <a:pPr algn="ctr"/>
            <a:r>
              <a:rPr lang="sr-Latn-RS" dirty="0" err="1"/>
              <a:t>Thank</a:t>
            </a:r>
            <a:r>
              <a:rPr lang="sr-Latn-RS" dirty="0"/>
              <a:t> </a:t>
            </a:r>
            <a:r>
              <a:rPr lang="sr-Latn-RS" dirty="0" err="1"/>
              <a:t>you</a:t>
            </a:r>
            <a:r>
              <a:rPr lang="sr-Latn-RS" dirty="0"/>
              <a:t> </a:t>
            </a:r>
            <a:r>
              <a:rPr lang="sr-Latn-RS" dirty="0" err="1"/>
              <a:t>for</a:t>
            </a:r>
            <a:r>
              <a:rPr lang="sr-Latn-RS" dirty="0"/>
              <a:t> </a:t>
            </a:r>
            <a:r>
              <a:rPr lang="sr-Latn-RS" dirty="0" err="1"/>
              <a:t>your</a:t>
            </a:r>
            <a:r>
              <a:rPr lang="sr-Latn-RS" dirty="0"/>
              <a:t> </a:t>
            </a:r>
            <a:r>
              <a:rPr lang="sr-Latn-RS" dirty="0" err="1"/>
              <a:t>attention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6510A-5A50-47CB-A4FD-08246C8A299D}"/>
              </a:ext>
            </a:extLst>
          </p:cNvPr>
          <p:cNvSpPr txBox="1">
            <a:spLocks/>
          </p:cNvSpPr>
          <p:nvPr/>
        </p:nvSpPr>
        <p:spPr>
          <a:xfrm>
            <a:off x="457200" y="5284381"/>
            <a:ext cx="8431619" cy="13609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600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r>
              <a:rPr lang="en-US" sz="1600" dirty="0">
                <a:solidFill>
                  <a:srgbClr val="FFFF00"/>
                </a:solidFill>
              </a:rPr>
              <a:t>The financial support of the Serbian Ministry for Education and Science,</a:t>
            </a:r>
            <a:br>
              <a:rPr lang="en-US" sz="1600" dirty="0">
                <a:solidFill>
                  <a:srgbClr val="FFFF00"/>
                </a:solidFill>
              </a:rPr>
            </a:br>
            <a:r>
              <a:rPr lang="en-US" sz="1600" dirty="0">
                <a:solidFill>
                  <a:srgbClr val="FFFF00"/>
                </a:solidFill>
              </a:rPr>
              <a:t>Project OI 176021 is acknowledged.</a:t>
            </a:r>
          </a:p>
          <a:p>
            <a:pPr marL="0" indent="0" algn="r">
              <a:buNone/>
            </a:pPr>
            <a:r>
              <a:rPr lang="en-US" sz="1600" dirty="0">
                <a:solidFill>
                  <a:srgbClr val="FFFF00"/>
                </a:solidFill>
              </a:rPr>
              <a:t>Research partially supported</a:t>
            </a:r>
            <a:r>
              <a:rPr lang="sr-Latn-RS" sz="1600" dirty="0">
                <a:solidFill>
                  <a:srgbClr val="FFFF00"/>
                </a:solidFill>
              </a:rPr>
              <a:t> </a:t>
            </a:r>
            <a:r>
              <a:rPr lang="sr-Latn-RS" sz="1600" dirty="0" err="1">
                <a:solidFill>
                  <a:srgbClr val="FFFF00"/>
                </a:solidFill>
              </a:rPr>
              <a:t>by</a:t>
            </a:r>
            <a:r>
              <a:rPr lang="sr-Latn-RS" sz="1600" dirty="0">
                <a:solidFill>
                  <a:srgbClr val="FFFF00"/>
                </a:solidFill>
              </a:rPr>
              <a:t> STSM CANTATA-COST </a:t>
            </a:r>
            <a:r>
              <a:rPr lang="sr-Latn-RS" sz="1600" dirty="0" err="1">
                <a:solidFill>
                  <a:srgbClr val="FFFF00"/>
                </a:solidFill>
              </a:rPr>
              <a:t>grant</a:t>
            </a:r>
            <a:r>
              <a:rPr lang="sr-Latn-RS" sz="1600" dirty="0">
                <a:solidFill>
                  <a:srgbClr val="FFFF00"/>
                </a:solidFill>
              </a:rPr>
              <a:t> </a:t>
            </a:r>
            <a:r>
              <a:rPr lang="sr-Latn-RS" sz="1600" dirty="0" err="1">
                <a:solidFill>
                  <a:srgbClr val="FFFF00"/>
                </a:solidFill>
              </a:rPr>
              <a:t>and</a:t>
            </a:r>
            <a:br>
              <a:rPr lang="sr-Latn-RS" sz="1600" dirty="0">
                <a:solidFill>
                  <a:srgbClr val="FFFF00"/>
                </a:solidFill>
              </a:rPr>
            </a:br>
            <a:r>
              <a:rPr lang="en-US" sz="1600" dirty="0">
                <a:solidFill>
                  <a:srgbClr val="FFFF00"/>
                </a:solidFill>
              </a:rPr>
              <a:t>by the SEENET-MTP Network under the ICTP grant NT-03</a:t>
            </a:r>
            <a:r>
              <a:rPr lang="sr-Latn-RS" sz="1600" dirty="0">
                <a:solidFill>
                  <a:srgbClr val="FFFF00"/>
                </a:solidFill>
              </a:rPr>
              <a:t>  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</a:p>
          <a:p>
            <a:pPr marL="0" indent="0" algn="r">
              <a:buNone/>
            </a:pPr>
            <a:endParaRPr lang="en-US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987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513"/>
            <a:ext cx="7772400" cy="816429"/>
          </a:xfrm>
        </p:spPr>
        <p:txBody>
          <a:bodyPr/>
          <a:lstStyle/>
          <a:p>
            <a:r>
              <a:rPr lang="sr-Latn-RS" dirty="0" err="1"/>
              <a:t>Our</a:t>
            </a:r>
            <a:r>
              <a:rPr lang="sr-Latn-RS" dirty="0"/>
              <a:t> </a:t>
            </a:r>
            <a:r>
              <a:rPr lang="sr-Latn-RS" dirty="0" err="1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57942"/>
            <a:ext cx="8686800" cy="5649687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sr-Latn-RS" dirty="0"/>
              <a:t>N. </a:t>
            </a:r>
            <a:r>
              <a:rPr lang="sr-Latn-RS" dirty="0" err="1"/>
              <a:t>Bilić</a:t>
            </a:r>
            <a:r>
              <a:rPr lang="sr-Latn-RS" dirty="0"/>
              <a:t>, D.D. Dimitrijević, G.S. </a:t>
            </a:r>
            <a:r>
              <a:rPr lang="sr-Latn-RS" dirty="0" err="1"/>
              <a:t>Djordjević</a:t>
            </a:r>
            <a:r>
              <a:rPr lang="sr-Latn-RS" dirty="0"/>
              <a:t>, M. Milošević, &amp; M. Stojanović, </a:t>
            </a:r>
            <a:r>
              <a:rPr lang="en-US" dirty="0"/>
              <a:t>Tachyon inflation in the holographic </a:t>
            </a:r>
            <a:r>
              <a:rPr lang="en-US" dirty="0" err="1"/>
              <a:t>braneworld</a:t>
            </a:r>
            <a:r>
              <a:rPr lang="sr-Latn-RS" dirty="0"/>
              <a:t>, arXiv:1809.07216 [gr-</a:t>
            </a:r>
            <a:r>
              <a:rPr lang="sr-Latn-RS" dirty="0" err="1"/>
              <a:t>qc</a:t>
            </a:r>
            <a:r>
              <a:rPr lang="sr-Latn-RS" dirty="0"/>
              <a:t>]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D.D. </a:t>
            </a:r>
            <a:r>
              <a:rPr lang="sr-Latn-RS" dirty="0" err="1"/>
              <a:t>Dimitrijevic</a:t>
            </a:r>
            <a:r>
              <a:rPr lang="sr-Latn-RS" dirty="0"/>
              <a:t>, N. </a:t>
            </a:r>
            <a:r>
              <a:rPr lang="sr-Latn-RS" dirty="0" err="1"/>
              <a:t>Bilić</a:t>
            </a:r>
            <a:r>
              <a:rPr lang="sr-Latn-RS" dirty="0"/>
              <a:t>, G.S. </a:t>
            </a:r>
            <a:r>
              <a:rPr lang="sr-Latn-RS" dirty="0" err="1"/>
              <a:t>Djordjevic</a:t>
            </a:r>
            <a:r>
              <a:rPr lang="sr-Latn-RS" dirty="0"/>
              <a:t>, M. </a:t>
            </a:r>
            <a:r>
              <a:rPr lang="sr-Latn-RS" dirty="0" err="1"/>
              <a:t>Milosevic</a:t>
            </a:r>
            <a:r>
              <a:rPr lang="sr-Latn-RS" dirty="0"/>
              <a:t> &amp; M. Stojanović, </a:t>
            </a:r>
            <a:r>
              <a:rPr lang="sr-Latn-RS" dirty="0" err="1"/>
              <a:t>Tachyon</a:t>
            </a:r>
            <a:r>
              <a:rPr lang="sr-Latn-RS" dirty="0"/>
              <a:t> </a:t>
            </a:r>
            <a:r>
              <a:rPr lang="sr-Latn-RS" dirty="0" err="1"/>
              <a:t>Scalar</a:t>
            </a:r>
            <a:r>
              <a:rPr lang="sr-Latn-RS" dirty="0"/>
              <a:t> </a:t>
            </a:r>
            <a:r>
              <a:rPr lang="sr-Latn-RS" dirty="0" err="1"/>
              <a:t>Field</a:t>
            </a:r>
            <a:r>
              <a:rPr lang="sr-Latn-RS" dirty="0"/>
              <a:t> in a </a:t>
            </a:r>
            <a:r>
              <a:rPr lang="sr-Latn-RS" dirty="0" err="1"/>
              <a:t>Braneworld</a:t>
            </a:r>
            <a:r>
              <a:rPr lang="sr-Latn-RS" dirty="0"/>
              <a:t> </a:t>
            </a:r>
            <a:r>
              <a:rPr lang="sr-Latn-RS" dirty="0" err="1"/>
              <a:t>Cosmology</a:t>
            </a:r>
            <a:r>
              <a:rPr lang="sr-Latn-RS" dirty="0"/>
              <a:t>, in </a:t>
            </a:r>
            <a:r>
              <a:rPr lang="sr-Latn-RS" dirty="0" err="1"/>
              <a:t>International</a:t>
            </a:r>
            <a:r>
              <a:rPr lang="sr-Latn-RS" dirty="0"/>
              <a:t> </a:t>
            </a:r>
            <a:r>
              <a:rPr lang="sr-Latn-RS" dirty="0" err="1"/>
              <a:t>Journal</a:t>
            </a:r>
            <a:r>
              <a:rPr lang="sr-Latn-RS" dirty="0"/>
              <a:t> </a:t>
            </a:r>
            <a:r>
              <a:rPr lang="sr-Latn-RS" dirty="0" err="1"/>
              <a:t>of</a:t>
            </a:r>
            <a:r>
              <a:rPr lang="sr-Latn-RS" dirty="0"/>
              <a:t> </a:t>
            </a:r>
            <a:r>
              <a:rPr lang="sr-Latn-RS" dirty="0" err="1"/>
              <a:t>Modern</a:t>
            </a:r>
            <a:r>
              <a:rPr lang="sr-Latn-RS" dirty="0"/>
              <a:t> </a:t>
            </a:r>
            <a:r>
              <a:rPr lang="sr-Latn-RS" dirty="0" err="1"/>
              <a:t>Physics</a:t>
            </a:r>
            <a:r>
              <a:rPr lang="sr-Latn-RS" dirty="0"/>
              <a:t> A, (</a:t>
            </a:r>
            <a:r>
              <a:rPr lang="sr-Latn-RS" dirty="0" err="1"/>
              <a:t>submitted</a:t>
            </a:r>
            <a:r>
              <a:rPr lang="sr-Latn-RS" dirty="0"/>
              <a:t> 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r>
              <a:rPr lang="sr-Latn-RS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M. Milošević, N. </a:t>
            </a:r>
            <a:r>
              <a:rPr lang="sr-Latn-RS" dirty="0" err="1"/>
              <a:t>Bilić</a:t>
            </a:r>
            <a:r>
              <a:rPr lang="sr-Latn-RS" dirty="0"/>
              <a:t>, D.D. Dimitrijević, G.S. </a:t>
            </a:r>
            <a:r>
              <a:rPr lang="sr-Latn-RS" dirty="0" err="1"/>
              <a:t>Djordjević</a:t>
            </a:r>
            <a:r>
              <a:rPr lang="sr-Latn-RS" dirty="0"/>
              <a:t> &amp; M. Stojanović, </a:t>
            </a:r>
            <a:r>
              <a:rPr lang="sr-Latn-RS" i="1" dirty="0" err="1"/>
              <a:t>Numerical</a:t>
            </a:r>
            <a:r>
              <a:rPr lang="sr-Latn-RS" i="1" dirty="0"/>
              <a:t> </a:t>
            </a:r>
            <a:r>
              <a:rPr lang="sr-Latn-RS" i="1" dirty="0" err="1"/>
              <a:t>Calculation</a:t>
            </a:r>
            <a:r>
              <a:rPr lang="sr-Latn-RS" i="1" dirty="0"/>
              <a:t> </a:t>
            </a:r>
            <a:r>
              <a:rPr lang="sr-Latn-RS" i="1" dirty="0" err="1"/>
              <a:t>of</a:t>
            </a:r>
            <a:r>
              <a:rPr lang="sr-Latn-RS" i="1" dirty="0"/>
              <a:t> </a:t>
            </a:r>
            <a:r>
              <a:rPr lang="sr-Latn-RS" i="1" dirty="0" err="1"/>
              <a:t>Hubble</a:t>
            </a:r>
            <a:r>
              <a:rPr lang="sr-Latn-RS" i="1" dirty="0"/>
              <a:t> </a:t>
            </a:r>
            <a:r>
              <a:rPr lang="sr-Latn-RS" i="1" dirty="0" err="1"/>
              <a:t>Hierarchy</a:t>
            </a:r>
            <a:r>
              <a:rPr lang="sr-Latn-RS" i="1" dirty="0"/>
              <a:t> </a:t>
            </a:r>
            <a:r>
              <a:rPr lang="sr-Latn-RS" i="1" dirty="0" err="1"/>
              <a:t>Parameters</a:t>
            </a:r>
            <a:r>
              <a:rPr lang="sr-Latn-RS" i="1" dirty="0"/>
              <a:t> </a:t>
            </a:r>
            <a:r>
              <a:rPr lang="sr-Latn-RS" i="1" dirty="0" err="1"/>
              <a:t>and</a:t>
            </a:r>
            <a:r>
              <a:rPr lang="sr-Latn-RS" i="1" dirty="0"/>
              <a:t> </a:t>
            </a:r>
            <a:r>
              <a:rPr lang="sr-Latn-RS" i="1" dirty="0" err="1"/>
              <a:t>Observational</a:t>
            </a:r>
            <a:r>
              <a:rPr lang="sr-Latn-RS" i="1" dirty="0"/>
              <a:t> </a:t>
            </a:r>
            <a:r>
              <a:rPr lang="sr-Latn-RS" i="1" dirty="0" err="1"/>
              <a:t>Parameters</a:t>
            </a:r>
            <a:r>
              <a:rPr lang="sr-Latn-RS" i="1" dirty="0"/>
              <a:t> </a:t>
            </a:r>
            <a:r>
              <a:rPr lang="sr-Latn-RS" i="1" dirty="0" err="1"/>
              <a:t>of</a:t>
            </a:r>
            <a:r>
              <a:rPr lang="sr-Latn-RS" i="1" dirty="0"/>
              <a:t> </a:t>
            </a:r>
            <a:r>
              <a:rPr lang="sr-Latn-RS" i="1" dirty="0" err="1"/>
              <a:t>Inflation</a:t>
            </a:r>
            <a:r>
              <a:rPr lang="sr-Latn-RS" dirty="0"/>
              <a:t>. in AIP </a:t>
            </a:r>
            <a:r>
              <a:rPr lang="sr-Latn-RS" dirty="0" err="1"/>
              <a:t>Conference</a:t>
            </a:r>
            <a:r>
              <a:rPr lang="sr-Latn-RS" dirty="0"/>
              <a:t> </a:t>
            </a:r>
            <a:r>
              <a:rPr lang="sr-Latn-RS" dirty="0" err="1"/>
              <a:t>Proceedings</a:t>
            </a:r>
            <a:r>
              <a:rPr lang="sr-Latn-RS" dirty="0"/>
              <a:t> </a:t>
            </a:r>
            <a:r>
              <a:rPr lang="sr-Latn-RS" dirty="0" err="1"/>
              <a:t>of</a:t>
            </a:r>
            <a:r>
              <a:rPr lang="sr-Latn-RS" dirty="0"/>
              <a:t> </a:t>
            </a:r>
            <a:r>
              <a:rPr lang="sr-Latn-RS" dirty="0" err="1"/>
              <a:t>the</a:t>
            </a:r>
            <a:r>
              <a:rPr lang="sr-Latn-RS" dirty="0"/>
              <a:t> BPU10 (</a:t>
            </a:r>
            <a:r>
              <a:rPr lang="sr-Latn-RS" dirty="0" err="1"/>
              <a:t>submitted</a:t>
            </a:r>
            <a:r>
              <a:rPr lang="sr-Latn-RS" dirty="0"/>
              <a:t> 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r>
              <a:rPr lang="sr-Latn-RS" dirty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D. D. Dimitrijevic, N. </a:t>
            </a:r>
            <a:r>
              <a:rPr lang="en-GB" dirty="0" err="1"/>
              <a:t>Bilić</a:t>
            </a:r>
            <a:r>
              <a:rPr lang="en-GB" dirty="0"/>
              <a:t>, G. S. Djordjevic</a:t>
            </a:r>
            <a:r>
              <a:rPr lang="sr-Latn-RS" dirty="0"/>
              <a:t> &amp;</a:t>
            </a:r>
            <a:r>
              <a:rPr lang="en-GB" dirty="0"/>
              <a:t> M. Milosevic,</a:t>
            </a:r>
            <a:r>
              <a:rPr lang="en-GB" b="1" dirty="0"/>
              <a:t> </a:t>
            </a:r>
            <a:r>
              <a:rPr lang="sr-Cyrl-RS" i="1" dirty="0" err="1"/>
              <a:t>Tachyon</a:t>
            </a:r>
            <a:r>
              <a:rPr lang="sr-Cyrl-RS" i="1" dirty="0"/>
              <a:t> </a:t>
            </a:r>
            <a:r>
              <a:rPr lang="sr-Cyrl-RS" i="1" dirty="0" err="1"/>
              <a:t>scalar</a:t>
            </a:r>
            <a:r>
              <a:rPr lang="sr-Cyrl-RS" i="1" dirty="0"/>
              <a:t> </a:t>
            </a:r>
            <a:r>
              <a:rPr lang="sr-Cyrl-RS" i="1" dirty="0" err="1"/>
              <a:t>field</a:t>
            </a:r>
            <a:r>
              <a:rPr lang="sr-Cyrl-RS" i="1" dirty="0"/>
              <a:t> </a:t>
            </a:r>
            <a:r>
              <a:rPr lang="sr-Cyrl-RS" i="1" dirty="0" err="1"/>
              <a:t>in</a:t>
            </a:r>
            <a:r>
              <a:rPr lang="sr-Cyrl-RS" i="1" dirty="0"/>
              <a:t> DBI </a:t>
            </a:r>
            <a:r>
              <a:rPr lang="sr-Cyrl-RS" i="1" dirty="0" err="1"/>
              <a:t>and</a:t>
            </a:r>
            <a:r>
              <a:rPr lang="sr-Cyrl-RS" i="1" dirty="0"/>
              <a:t> RSII </a:t>
            </a:r>
            <a:r>
              <a:rPr lang="sr-Cyrl-RS" i="1" dirty="0" err="1"/>
              <a:t>cosmological</a:t>
            </a:r>
            <a:r>
              <a:rPr lang="sr-Cyrl-RS" i="1" dirty="0"/>
              <a:t> </a:t>
            </a:r>
            <a:r>
              <a:rPr lang="sr-Cyrl-RS" i="1" dirty="0" err="1"/>
              <a:t>context</a:t>
            </a:r>
            <a:r>
              <a:rPr lang="sr-Latn-RS" dirty="0"/>
              <a:t>, in SFIN </a:t>
            </a:r>
            <a:r>
              <a:rPr lang="en-GB" dirty="0"/>
              <a:t>(submitted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r>
              <a:rPr lang="en-GB" dirty="0"/>
              <a:t>)</a:t>
            </a:r>
            <a:r>
              <a:rPr lang="sr-Latn-RS" dirty="0"/>
              <a:t>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N. </a:t>
            </a:r>
            <a:r>
              <a:rPr lang="sr-Latn-RS" dirty="0" err="1"/>
              <a:t>Bilić</a:t>
            </a:r>
            <a:r>
              <a:rPr lang="sr-Latn-RS" dirty="0"/>
              <a:t>, S. Domazet &amp; G.S. </a:t>
            </a:r>
            <a:r>
              <a:rPr lang="sr-Latn-RS" dirty="0" err="1"/>
              <a:t>Djordjevic</a:t>
            </a:r>
            <a:r>
              <a:rPr lang="sr-Latn-RS" dirty="0"/>
              <a:t>, </a:t>
            </a:r>
            <a:r>
              <a:rPr lang="sr-Latn-RS" i="1" dirty="0" err="1"/>
              <a:t>Particle</a:t>
            </a:r>
            <a:r>
              <a:rPr lang="sr-Latn-RS" i="1" dirty="0"/>
              <a:t> </a:t>
            </a:r>
            <a:r>
              <a:rPr lang="sr-Latn-RS" i="1" dirty="0" err="1"/>
              <a:t>Creation</a:t>
            </a:r>
            <a:r>
              <a:rPr lang="sr-Latn-RS" i="1" dirty="0"/>
              <a:t> </a:t>
            </a:r>
            <a:r>
              <a:rPr lang="sr-Latn-RS" i="1" dirty="0" err="1"/>
              <a:t>and</a:t>
            </a:r>
            <a:r>
              <a:rPr lang="sr-Latn-RS" i="1" dirty="0"/>
              <a:t> </a:t>
            </a:r>
            <a:r>
              <a:rPr lang="sr-Latn-RS" i="1" dirty="0" err="1"/>
              <a:t>Reheating</a:t>
            </a:r>
            <a:r>
              <a:rPr lang="sr-Latn-RS" i="1" dirty="0"/>
              <a:t> in a </a:t>
            </a:r>
            <a:r>
              <a:rPr lang="sr-Latn-RS" i="1" dirty="0" err="1"/>
              <a:t>Braneworld</a:t>
            </a:r>
            <a:r>
              <a:rPr lang="sr-Latn-RS" i="1" dirty="0"/>
              <a:t> </a:t>
            </a:r>
            <a:r>
              <a:rPr lang="sr-Latn-RS" i="1" dirty="0" err="1"/>
              <a:t>Inflationary</a:t>
            </a:r>
            <a:r>
              <a:rPr lang="sr-Latn-RS" i="1" dirty="0"/>
              <a:t> Scenario</a:t>
            </a:r>
            <a:r>
              <a:rPr lang="sr-Latn-RS" dirty="0"/>
              <a:t>, </a:t>
            </a:r>
            <a:r>
              <a:rPr lang="sr-Latn-RS" dirty="0" err="1"/>
              <a:t>Physical</a:t>
            </a:r>
            <a:r>
              <a:rPr lang="sr-Latn-RS" dirty="0"/>
              <a:t> </a:t>
            </a:r>
            <a:r>
              <a:rPr lang="sr-Latn-RS" dirty="0" err="1"/>
              <a:t>Review</a:t>
            </a:r>
            <a:r>
              <a:rPr lang="sr-Latn-RS" dirty="0"/>
              <a:t> D, 96 (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r>
              <a:rPr lang="sr-Latn-RS" dirty="0"/>
              <a:t>), 083518 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N. </a:t>
            </a:r>
            <a:r>
              <a:rPr lang="sr-Latn-RS" dirty="0" err="1"/>
              <a:t>Bilić</a:t>
            </a:r>
            <a:r>
              <a:rPr lang="sr-Latn-RS" dirty="0"/>
              <a:t>, S. Domazet &amp; G. S. </a:t>
            </a:r>
            <a:r>
              <a:rPr lang="sr-Latn-RS" dirty="0" err="1"/>
              <a:t>Djordjevic</a:t>
            </a:r>
            <a:r>
              <a:rPr lang="sr-Latn-RS" dirty="0"/>
              <a:t>, </a:t>
            </a:r>
            <a:r>
              <a:rPr lang="en-US" i="1" dirty="0"/>
              <a:t>Tachyon with an inverse power-law potential in a </a:t>
            </a:r>
            <a:r>
              <a:rPr lang="en-US" i="1" dirty="0" err="1"/>
              <a:t>braneworld</a:t>
            </a:r>
            <a:r>
              <a:rPr lang="en-US" i="1" dirty="0"/>
              <a:t> cosmology</a:t>
            </a:r>
            <a:r>
              <a:rPr lang="sr-Latn-RS" dirty="0"/>
              <a:t>, </a:t>
            </a:r>
            <a:r>
              <a:rPr lang="sr-Latn-RS" dirty="0" err="1"/>
              <a:t>Class</a:t>
            </a:r>
            <a:r>
              <a:rPr lang="sr-Latn-RS" dirty="0"/>
              <a:t>. </a:t>
            </a:r>
            <a:r>
              <a:rPr lang="sr-Latn-RS" dirty="0" err="1"/>
              <a:t>Quantum</a:t>
            </a:r>
            <a:r>
              <a:rPr lang="sr-Latn-RS" dirty="0"/>
              <a:t> </a:t>
            </a:r>
            <a:r>
              <a:rPr lang="sr-Latn-RS" dirty="0" err="1"/>
              <a:t>Gravity</a:t>
            </a:r>
            <a:r>
              <a:rPr lang="sr-Latn-RS" dirty="0"/>
              <a:t> 34, 165006 (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r>
              <a:rPr lang="sr-Latn-RS" dirty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N. </a:t>
            </a:r>
            <a:r>
              <a:rPr lang="en-GB" dirty="0" err="1"/>
              <a:t>Bilic</a:t>
            </a:r>
            <a:r>
              <a:rPr lang="en-GB" dirty="0"/>
              <a:t>, D.D. Dimitrijevic, G.S. Djordjevic</a:t>
            </a:r>
            <a:r>
              <a:rPr lang="sr-Latn-RS" dirty="0"/>
              <a:t> &amp;</a:t>
            </a:r>
            <a:r>
              <a:rPr lang="en-GB" dirty="0"/>
              <a:t> M. Milosevic, </a:t>
            </a:r>
            <a:r>
              <a:rPr lang="en-GB" i="1" dirty="0"/>
              <a:t>Tachyon inflation in an </a:t>
            </a:r>
            <a:r>
              <a:rPr lang="en-GB" i="1" dirty="0" err="1"/>
              <a:t>AdS</a:t>
            </a:r>
            <a:r>
              <a:rPr lang="en-GB" i="1" dirty="0"/>
              <a:t> </a:t>
            </a:r>
            <a:r>
              <a:rPr lang="en-GB" i="1" dirty="0" err="1"/>
              <a:t>braneworld</a:t>
            </a:r>
            <a:r>
              <a:rPr lang="en-GB" i="1" dirty="0"/>
              <a:t> with back-reaction</a:t>
            </a:r>
            <a:r>
              <a:rPr lang="en-GB" dirty="0"/>
              <a:t>, International Journal of Modern Physics A. 32 (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r>
              <a:rPr lang="en-GB" dirty="0"/>
              <a:t>) 1750039. </a:t>
            </a:r>
            <a:endParaRPr lang="sr-Latn-RS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N. </a:t>
            </a:r>
            <a:r>
              <a:rPr lang="en-GB" dirty="0" err="1"/>
              <a:t>Bilic</a:t>
            </a:r>
            <a:r>
              <a:rPr lang="en-GB" dirty="0"/>
              <a:t>, D.D. Dimitrijevic, G.S. Djordjevic, M. Milosevic</a:t>
            </a:r>
            <a:r>
              <a:rPr lang="sr-Latn-RS" dirty="0"/>
              <a:t> &amp; M. Stojanović, </a:t>
            </a:r>
            <a:r>
              <a:rPr lang="en-US" i="1" dirty="0"/>
              <a:t>Dynamics of tachyon fields and inflation: Analytical vs numerical solutions</a:t>
            </a:r>
            <a:r>
              <a:rPr lang="sr-Latn-RS" dirty="0"/>
              <a:t>, in AIP </a:t>
            </a:r>
            <a:r>
              <a:rPr lang="sr-Latn-RS" dirty="0" err="1"/>
              <a:t>Conf</a:t>
            </a:r>
            <a:r>
              <a:rPr lang="sr-Latn-RS" dirty="0"/>
              <a:t>. </a:t>
            </a:r>
            <a:r>
              <a:rPr lang="sr-Latn-RS" dirty="0" err="1"/>
              <a:t>Proc</a:t>
            </a:r>
            <a:r>
              <a:rPr lang="sr-Latn-RS" dirty="0"/>
              <a:t>. (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r>
              <a:rPr lang="sr-Latn-RS" dirty="0"/>
              <a:t>), p. 050002.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4985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A35FF-D9C4-4270-BCC0-027E92CFB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most important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DB303-5CA6-4483-AF1C-1E989051C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42068"/>
            <a:ext cx="7772400" cy="4106331"/>
          </a:xfrm>
        </p:spPr>
        <p:txBody>
          <a:bodyPr>
            <a:normAutofit fontScale="92500"/>
          </a:bodyPr>
          <a:lstStyle/>
          <a:p>
            <a:r>
              <a:rPr lang="en-GB" dirty="0"/>
              <a:t>Planck 201</a:t>
            </a:r>
            <a:r>
              <a:rPr lang="sr-Latn-RS" dirty="0"/>
              <a:t>8</a:t>
            </a:r>
            <a:r>
              <a:rPr lang="en-GB" dirty="0"/>
              <a:t> results. </a:t>
            </a:r>
            <a:r>
              <a:rPr lang="en-GB" i="1" dirty="0"/>
              <a:t>X Constraints on inflation</a:t>
            </a:r>
            <a:r>
              <a:rPr lang="en-GB" dirty="0"/>
              <a:t>, arXiv:1807.06211 [astro-ph.CO]</a:t>
            </a:r>
            <a:r>
              <a:rPr lang="sr-Latn-RS" dirty="0"/>
              <a:t> (2018)</a:t>
            </a:r>
          </a:p>
          <a:p>
            <a:r>
              <a:rPr lang="en-GB" dirty="0"/>
              <a:t>N. </a:t>
            </a:r>
            <a:r>
              <a:rPr lang="en-GB" dirty="0" err="1"/>
              <a:t>Bilic</a:t>
            </a:r>
            <a:r>
              <a:rPr lang="en-GB" dirty="0"/>
              <a:t>, G.B. Tupper, </a:t>
            </a:r>
            <a:r>
              <a:rPr lang="en-GB" i="1" dirty="0" err="1"/>
              <a:t>AdS</a:t>
            </a:r>
            <a:r>
              <a:rPr lang="en-GB" i="1" dirty="0"/>
              <a:t> </a:t>
            </a:r>
            <a:r>
              <a:rPr lang="en-GB" i="1" dirty="0" err="1"/>
              <a:t>braneworld</a:t>
            </a:r>
            <a:r>
              <a:rPr lang="en-GB" i="1" dirty="0"/>
              <a:t> with backreaction</a:t>
            </a:r>
            <a:r>
              <a:rPr lang="en-GB" dirty="0"/>
              <a:t>, Cent. Eur. J. Phys. 12 (2014) 147–159.</a:t>
            </a:r>
            <a:endParaRPr lang="sr-Latn-RS" dirty="0"/>
          </a:p>
          <a:p>
            <a:r>
              <a:rPr lang="en-GB" dirty="0"/>
              <a:t>D. Steer, F. </a:t>
            </a:r>
            <a:r>
              <a:rPr lang="en-GB" dirty="0" err="1"/>
              <a:t>Vernizzi</a:t>
            </a:r>
            <a:r>
              <a:rPr lang="en-GB" dirty="0"/>
              <a:t>, Tachyon inflation: </a:t>
            </a:r>
            <a:r>
              <a:rPr lang="en-GB" i="1" dirty="0"/>
              <a:t>Tests and comparison with single scalar field inflation</a:t>
            </a:r>
            <a:r>
              <a:rPr lang="en-GB" dirty="0"/>
              <a:t>, Phys. Rev. D. 70 (2004) 43527.</a:t>
            </a:r>
            <a:endParaRPr lang="sr-Latn-RS" dirty="0"/>
          </a:p>
          <a:p>
            <a:r>
              <a:rPr lang="en-GB" dirty="0"/>
              <a:t>L. Randall, R. </a:t>
            </a:r>
            <a:r>
              <a:rPr lang="en-GB" dirty="0" err="1"/>
              <a:t>Sundrum</a:t>
            </a:r>
            <a:r>
              <a:rPr lang="en-GB" dirty="0"/>
              <a:t>, </a:t>
            </a:r>
            <a:r>
              <a:rPr lang="en-GB" i="1" dirty="0"/>
              <a:t>Large Mass Hierarchy from a Small Extra Dimension</a:t>
            </a:r>
            <a:r>
              <a:rPr lang="en-GB" dirty="0"/>
              <a:t>, Physical Review Letters. 83 (1999) 3370–3373</a:t>
            </a:r>
            <a:r>
              <a:rPr lang="sr-Latn-RS" dirty="0"/>
              <a:t>.</a:t>
            </a:r>
          </a:p>
          <a:p>
            <a:r>
              <a:rPr lang="en-GB" dirty="0"/>
              <a:t>L. Randall, R. </a:t>
            </a:r>
            <a:r>
              <a:rPr lang="en-GB" dirty="0" err="1"/>
              <a:t>Sundrum</a:t>
            </a:r>
            <a:r>
              <a:rPr lang="en-GB" dirty="0"/>
              <a:t>, </a:t>
            </a:r>
            <a:r>
              <a:rPr lang="en-GB" i="1" dirty="0"/>
              <a:t>An Alternative to Compactification</a:t>
            </a:r>
            <a:r>
              <a:rPr lang="en-GB" dirty="0"/>
              <a:t>, Physical Review Letters. 83 (1999) 4690–4693.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0379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enetmtp-logo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76200"/>
            <a:ext cx="9118198" cy="67056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857"/>
            <a:ext cx="7772400" cy="1957011"/>
          </a:xfrm>
        </p:spPr>
        <p:txBody>
          <a:bodyPr/>
          <a:lstStyle/>
          <a:p>
            <a:r>
              <a:rPr lang="en-US" dirty="0"/>
              <a:t>SEENET-MTP – a regional story</a:t>
            </a:r>
            <a:br>
              <a:rPr lang="sr-Latn-RS" dirty="0"/>
            </a:br>
            <a:r>
              <a:rPr lang="sr-Latn-RS" sz="2800" dirty="0"/>
              <a:t>15 </a:t>
            </a:r>
            <a:r>
              <a:rPr lang="sr-Latn-RS" sz="2800" dirty="0" err="1"/>
              <a:t>Years</a:t>
            </a:r>
            <a:r>
              <a:rPr lang="sr-Latn-RS" sz="2800" dirty="0"/>
              <a:t> </a:t>
            </a:r>
            <a:r>
              <a:rPr lang="sr-Latn-RS" sz="2800" dirty="0" err="1"/>
              <a:t>of</a:t>
            </a:r>
            <a:r>
              <a:rPr lang="sr-Latn-RS" sz="2800" dirty="0"/>
              <a:t> </a:t>
            </a:r>
            <a:r>
              <a:rPr lang="sr-Latn-RS" sz="2800" dirty="0" err="1"/>
              <a:t>the</a:t>
            </a:r>
            <a:r>
              <a:rPr lang="sr-Latn-RS" sz="2800" dirty="0"/>
              <a:t> </a:t>
            </a:r>
            <a:r>
              <a:rPr lang="sr-Latn-RS" sz="2800" dirty="0" err="1"/>
              <a:t>Network</a:t>
            </a:r>
            <a:r>
              <a:rPr lang="sr-Latn-RS" sz="2800" dirty="0"/>
              <a:t> (2003 – 2018)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807028"/>
            <a:ext cx="8469086" cy="4659086"/>
          </a:xfrm>
        </p:spPr>
        <p:txBody>
          <a:bodyPr>
            <a:normAutofit fontScale="92500" lnSpcReduction="20000"/>
          </a:bodyPr>
          <a:lstStyle/>
          <a:p>
            <a:r>
              <a:rPr lang="sr-Latn-RS" altLang="x-none" dirty="0"/>
              <a:t>Hoping for</a:t>
            </a:r>
            <a:r>
              <a:rPr lang="en-GB" altLang="x-none" dirty="0"/>
              <a:t> bridging the gap between </a:t>
            </a:r>
            <a:r>
              <a:rPr lang="en-GB" altLang="x-none" dirty="0" err="1"/>
              <a:t>Southeastern</a:t>
            </a:r>
            <a:r>
              <a:rPr lang="en-GB" altLang="x-none" dirty="0"/>
              <a:t> and Western European scientific community</a:t>
            </a:r>
            <a:r>
              <a:rPr lang="x-none" altLang="x-none" dirty="0"/>
              <a:t>,</a:t>
            </a:r>
            <a:r>
              <a:rPr lang="en-GB" altLang="x-none" dirty="0"/>
              <a:t> the participants of the UNESCO</a:t>
            </a:r>
            <a:r>
              <a:rPr lang="x-none" altLang="x-none" dirty="0"/>
              <a:t> </a:t>
            </a:r>
            <a:r>
              <a:rPr lang="en-GB" altLang="x-none" dirty="0"/>
              <a:t>sponsored BALKAN WORKSHOP BW2003 "Mathematical, Theoretical and Phenomenological Challenges Beyond the Standard Model: Perspectives of Balkans Collaboration" (</a:t>
            </a:r>
            <a:r>
              <a:rPr lang="en-GB" altLang="x-none" dirty="0" err="1"/>
              <a:t>Vrnjacka</a:t>
            </a:r>
            <a:r>
              <a:rPr lang="en-GB" altLang="x-none" dirty="0"/>
              <a:t> Banja, Serbia, August 29 - September 3 2003) </a:t>
            </a:r>
            <a:r>
              <a:rPr lang="en-US" altLang="x-none" dirty="0"/>
              <a:t>came to a common agreement on the Initiative for the SEENET-MTP NETWORK</a:t>
            </a:r>
            <a:endParaRPr lang="x-none" altLang="x-none" dirty="0"/>
          </a:p>
          <a:p>
            <a:r>
              <a:rPr lang="x-none" altLang="x-none" dirty="0"/>
              <a:t>The Network </a:t>
            </a:r>
            <a:r>
              <a:rPr lang="en-US" altLang="x-none" dirty="0"/>
              <a:t>was a natural extension of the WIGV initiative</a:t>
            </a:r>
            <a:r>
              <a:rPr lang="sr-Latn-CS" altLang="x-none" dirty="0"/>
              <a:t> (Wissenschaftler </a:t>
            </a:r>
            <a:r>
              <a:rPr lang="en-US" dirty="0"/>
              <a:t>in </a:t>
            </a:r>
            <a:r>
              <a:rPr lang="en-US" dirty="0" err="1"/>
              <a:t>globaler</a:t>
            </a:r>
            <a:r>
              <a:rPr lang="en-US" dirty="0"/>
              <a:t> </a:t>
            </a:r>
            <a:r>
              <a:rPr lang="en-US" dirty="0" err="1"/>
              <a:t>Verantwortung</a:t>
            </a:r>
            <a:r>
              <a:rPr lang="sr-Latn-CS" dirty="0"/>
              <a:t>)</a:t>
            </a:r>
            <a:r>
              <a:rPr lang="en-US" dirty="0"/>
              <a:t> </a:t>
            </a:r>
            <a:r>
              <a:rPr lang="en-US" altLang="x-none" dirty="0"/>
              <a:t>launched by J</a:t>
            </a:r>
            <a:r>
              <a:rPr lang="sr-Latn-CS" altLang="x-none" dirty="0"/>
              <a:t>.</a:t>
            </a:r>
            <a:r>
              <a:rPr lang="en-US" altLang="x-none" dirty="0"/>
              <a:t> </a:t>
            </a:r>
            <a:r>
              <a:rPr lang="en-US" altLang="x-none" dirty="0" err="1"/>
              <a:t>Wess</a:t>
            </a:r>
            <a:r>
              <a:rPr lang="en-US" altLang="x-none" dirty="0"/>
              <a:t> in 1999</a:t>
            </a:r>
          </a:p>
          <a:p>
            <a:r>
              <a:rPr lang="en-GB" altLang="x-none" dirty="0"/>
              <a:t>Structure Development</a:t>
            </a:r>
            <a:r>
              <a:rPr lang="sr-Latn-RS" altLang="x-none" dirty="0"/>
              <a:t> </a:t>
            </a:r>
            <a:endParaRPr lang="en-GB" altLang="x-none" dirty="0"/>
          </a:p>
          <a:p>
            <a:pPr lvl="1"/>
            <a:r>
              <a:rPr lang="en-GB" altLang="x-none" dirty="0"/>
              <a:t>2</a:t>
            </a:r>
            <a:r>
              <a:rPr lang="x-none" altLang="x-none" dirty="0"/>
              <a:t>3</a:t>
            </a:r>
            <a:r>
              <a:rPr lang="en-GB" altLang="x-none" dirty="0"/>
              <a:t> institutions from 11 countries in the region joined the Network</a:t>
            </a:r>
          </a:p>
          <a:p>
            <a:pPr lvl="1"/>
            <a:r>
              <a:rPr lang="en-GB" altLang="x-none" dirty="0"/>
              <a:t>1</a:t>
            </a:r>
            <a:r>
              <a:rPr lang="x-none" altLang="x-none" dirty="0"/>
              <a:t>3</a:t>
            </a:r>
            <a:r>
              <a:rPr lang="en-GB" altLang="x-none" dirty="0"/>
              <a:t> partner institutions all over the world</a:t>
            </a:r>
          </a:p>
          <a:p>
            <a:pPr lvl="1"/>
            <a:r>
              <a:rPr lang="en-GB" altLang="x-none" dirty="0"/>
              <a:t>about 400 individual members</a:t>
            </a:r>
          </a:p>
        </p:txBody>
      </p:sp>
    </p:spTree>
    <p:extLst>
      <p:ext uri="{BB962C8B-B14F-4D97-AF65-F5344CB8AC3E}">
        <p14:creationId xmlns:p14="http://schemas.microsoft.com/office/powerpoint/2010/main" val="149089344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EAFAD-79A2-49EB-83E7-4D1647536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87F6D-44D3-4B75-B61C-511EF12BA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9600"/>
            <a:ext cx="8107680" cy="4673600"/>
          </a:xfrm>
        </p:spPr>
        <p:txBody>
          <a:bodyPr>
            <a:normAutofit/>
          </a:bodyPr>
          <a:lstStyle/>
          <a:p>
            <a:r>
              <a:rPr lang="en-US" dirty="0"/>
              <a:t>Over the past 35 years numerous models of inflationary expansion of the universe have been proposed. </a:t>
            </a:r>
            <a:endParaRPr lang="sr-Latn-RS" dirty="0"/>
          </a:p>
          <a:p>
            <a:r>
              <a:rPr lang="en-US" dirty="0"/>
              <a:t>The simplest model of inflation is based on the existence of a single scalar field, which is called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inflaton</a:t>
            </a:r>
            <a:r>
              <a:rPr lang="sr-Latn-R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 years - a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 of evidence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WMAP and Planck observations of the CMB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RS" dirty="0"/>
              <a:t>T</a:t>
            </a:r>
            <a:r>
              <a:rPr lang="en-US" dirty="0"/>
              <a:t>he most important ways to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inflationary cosmological models</a:t>
            </a:r>
            <a:r>
              <a:rPr lang="en-US" dirty="0"/>
              <a:t> is to compare the computed and measured values of the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observational parameters</a:t>
            </a:r>
            <a:r>
              <a:rPr lang="sr-Latn-R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27209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Main </a:t>
            </a:r>
            <a:r>
              <a:rPr lang="en-GB" dirty="0"/>
              <a:t>Objectives and Aims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817914"/>
            <a:ext cx="8436428" cy="4855029"/>
          </a:xfrm>
        </p:spPr>
        <p:txBody>
          <a:bodyPr>
            <a:normAutofit fontScale="85000" lnSpcReduction="20000"/>
          </a:bodyPr>
          <a:lstStyle/>
          <a:p>
            <a:r>
              <a:rPr lang="en-GB" altLang="x-none" dirty="0"/>
              <a:t>Provide </a:t>
            </a:r>
            <a:r>
              <a:rPr lang="x-none" altLang="x-none" dirty="0"/>
              <a:t>a</a:t>
            </a:r>
            <a:r>
              <a:rPr lang="en-GB" altLang="x-none" dirty="0"/>
              <a:t> regional framework for the institutional capacity-building in Mathematical and Theoretical Physics</a:t>
            </a:r>
          </a:p>
          <a:p>
            <a:r>
              <a:rPr lang="en-GB" altLang="x-none" dirty="0"/>
              <a:t>Strengthening of close relations and cooperation among faculties of science, research institutions and groups, including individual scientists in South-East Europe</a:t>
            </a:r>
          </a:p>
          <a:p>
            <a:r>
              <a:rPr lang="en-GB" altLang="x-none" dirty="0"/>
              <a:t>Joint scientific and research activities in the region and fostering interregional collaboration, f</a:t>
            </a:r>
            <a:r>
              <a:rPr lang="x-none" altLang="x-none" dirty="0"/>
              <a:t>oremost</a:t>
            </a:r>
            <a:r>
              <a:rPr lang="en-GB" altLang="x-none" dirty="0"/>
              <a:t> in a European context, but also with a strong worldwide dimension  </a:t>
            </a:r>
          </a:p>
          <a:p>
            <a:r>
              <a:rPr lang="en-GB" altLang="x-none" dirty="0"/>
              <a:t>Support capacity building in physic</a:t>
            </a:r>
            <a:r>
              <a:rPr lang="x-none" altLang="x-none" dirty="0"/>
              <a:t>s</a:t>
            </a:r>
            <a:r>
              <a:rPr lang="en-GB" altLang="x-none" dirty="0"/>
              <a:t>, mathematics</a:t>
            </a:r>
            <a:r>
              <a:rPr lang="x-none" altLang="x-none" dirty="0"/>
              <a:t> and</a:t>
            </a:r>
            <a:r>
              <a:rPr lang="en-GB" altLang="x-none" dirty="0"/>
              <a:t> other sciences and technology by initiating new approaches to teaching physics and sciences</a:t>
            </a:r>
          </a:p>
          <a:p>
            <a:r>
              <a:rPr lang="en-GB" altLang="x-none" dirty="0"/>
              <a:t>Promote </a:t>
            </a:r>
            <a:r>
              <a:rPr lang="x-none" altLang="x-none" dirty="0"/>
              <a:t>the </a:t>
            </a:r>
            <a:r>
              <a:rPr lang="en-GB" altLang="x-none" dirty="0"/>
              <a:t>exchange of students and encourage</a:t>
            </a:r>
            <a:r>
              <a:rPr lang="x-none" altLang="x-none" dirty="0"/>
              <a:t>ing</a:t>
            </a:r>
            <a:r>
              <a:rPr lang="en-GB" altLang="x-none" dirty="0"/>
              <a:t> communication between gifted pupils</a:t>
            </a:r>
          </a:p>
          <a:p>
            <a:r>
              <a:rPr lang="en-GB" altLang="x-none" dirty="0"/>
              <a:t>Promote</a:t>
            </a:r>
            <a:r>
              <a:rPr lang="sr-Latn-RS" altLang="x-none" dirty="0"/>
              <a:t> </a:t>
            </a:r>
            <a:r>
              <a:rPr lang="en-GB" altLang="x-none" dirty="0"/>
              <a:t>physics and science in general</a:t>
            </a:r>
          </a:p>
          <a:p>
            <a:r>
              <a:rPr lang="en-GB" altLang="x-none" dirty="0"/>
              <a:t>Support</a:t>
            </a:r>
            <a:r>
              <a:rPr lang="en-US" altLang="x-none" dirty="0"/>
              <a:t> </a:t>
            </a:r>
            <a:r>
              <a:rPr lang="x-none" altLang="x-none" dirty="0"/>
              <a:t>the </a:t>
            </a:r>
            <a:r>
              <a:rPr lang="en-GB" altLang="x-none" dirty="0"/>
              <a:t>establishment of local and regional centres of excellence in physics and mathematics</a:t>
            </a:r>
          </a:p>
        </p:txBody>
      </p:sp>
    </p:spTree>
    <p:extLst>
      <p:ext uri="{BB962C8B-B14F-4D97-AF65-F5344CB8AC3E}">
        <p14:creationId xmlns:p14="http://schemas.microsoft.com/office/powerpoint/2010/main" val="511207156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85800"/>
          </a:xfrm>
        </p:spPr>
        <p:txBody>
          <a:bodyPr>
            <a:normAutofit/>
          </a:bodyPr>
          <a:lstStyle/>
          <a:p>
            <a:r>
              <a:rPr lang="sr-Latn-CS" sz="2800" dirty="0"/>
              <a:t>Web portal: </a:t>
            </a:r>
            <a:r>
              <a:rPr lang="x-none" sz="2800" i="1" dirty="0"/>
              <a:t>www.seenet-mtp.info</a:t>
            </a:r>
            <a:r>
              <a:rPr lang="sr-Latn-RS" sz="2800" i="1" dirty="0"/>
              <a:t> </a:t>
            </a:r>
            <a:endParaRPr lang="en-US" sz="28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F031B4-FE0F-403A-B901-2C66A61C38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38" t="15291" r="20239" b="6189"/>
          <a:stretch/>
        </p:blipFill>
        <p:spPr>
          <a:xfrm>
            <a:off x="250312" y="1714499"/>
            <a:ext cx="5736831" cy="42567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DD17F5-E951-48D7-8331-078B785AA6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715" t="17240" r="44524" b="7248"/>
          <a:stretch/>
        </p:blipFill>
        <p:spPr>
          <a:xfrm>
            <a:off x="6172259" y="1882268"/>
            <a:ext cx="2721429" cy="38838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484EE4D-53AA-4A9F-9E06-62EBE943828F}"/>
              </a:ext>
            </a:extLst>
          </p:cNvPr>
          <p:cNvSpPr/>
          <p:nvPr/>
        </p:nvSpPr>
        <p:spPr>
          <a:xfrm rot="19501234">
            <a:off x="7776314" y="4442563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booklet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standard </a:t>
            </a:r>
            <a:r>
              <a:rPr lang="sr-Latn-RS" dirty="0" err="1"/>
              <a:t>cosmological</a:t>
            </a:r>
            <a:r>
              <a:rPr lang="sr-Latn-RS" dirty="0"/>
              <a:t> model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28799"/>
                <a:ext cx="8609888" cy="4735281"/>
              </a:xfrm>
            </p:spPr>
            <p:txBody>
              <a:bodyPr anchor="t">
                <a:normAutofit/>
              </a:bodyPr>
              <a:lstStyle/>
              <a:p>
                <a:r>
                  <a:rPr lang="en-US" sz="2000" dirty="0"/>
                  <a:t>Dynamics of </a:t>
                </a:r>
                <a:r>
                  <a:rPr lang="sr-Latn-RS" sz="2000" dirty="0" err="1"/>
                  <a:t>an</a:t>
                </a:r>
                <a:r>
                  <a:rPr lang="en-US" sz="2000" dirty="0"/>
                  <a:t> </a:t>
                </a:r>
                <a:r>
                  <a:rPr lang="sr-Latn-RS" sz="2000" dirty="0" err="1"/>
                  <a:t>expansion</a:t>
                </a:r>
                <a:r>
                  <a:rPr lang="en-US" sz="2000" dirty="0"/>
                  <a:t> of a homogeneous and isotropic universe</a:t>
                </a:r>
              </a:p>
              <a:p>
                <a:pPr lvl="1"/>
                <a:r>
                  <a:rPr lang="en-US" sz="1800" dirty="0"/>
                  <a:t>A. </a:t>
                </a:r>
                <a:r>
                  <a:rPr lang="en-US" sz="1800" dirty="0" err="1"/>
                  <a:t>Fridman</a:t>
                </a:r>
                <a:r>
                  <a:rPr lang="en-US" sz="1800" dirty="0"/>
                  <a:t> (A. Einstein, </a:t>
                </a:r>
                <a:r>
                  <a:rPr lang="sr-Latn-RS" sz="1800" dirty="0"/>
                  <a:t>W</a:t>
                </a:r>
                <a:r>
                  <a:rPr lang="en-US" sz="1800" dirty="0"/>
                  <a:t>. de </a:t>
                </a:r>
                <a:r>
                  <a:rPr lang="en-US" sz="1800" dirty="0" err="1"/>
                  <a:t>Siter</a:t>
                </a:r>
                <a:r>
                  <a:rPr lang="en-US" sz="1800" dirty="0"/>
                  <a:t>, </a:t>
                </a:r>
                <a:r>
                  <a:rPr lang="sr-Latn-RS" sz="1800" dirty="0"/>
                  <a:t>G</a:t>
                </a:r>
                <a:r>
                  <a:rPr lang="en-US" sz="1800" dirty="0"/>
                  <a:t>. </a:t>
                </a:r>
                <a:r>
                  <a:rPr lang="en-US" sz="1800" dirty="0" err="1"/>
                  <a:t>Lemaître</a:t>
                </a:r>
                <a:r>
                  <a:rPr lang="en-US" sz="1800" dirty="0"/>
                  <a:t>)</a:t>
                </a:r>
                <a:endParaRPr lang="sr-Latn-RS" sz="1800" dirty="0"/>
              </a:p>
              <a:p>
                <a:r>
                  <a:rPr lang="en-US" sz="2000" dirty="0"/>
                  <a:t>From the basic postulates </a:t>
                </a:r>
                <a:r>
                  <a:rPr lang="sr-Latn-RS" sz="2000" dirty="0"/>
                  <a:t>GTR</a:t>
                </a:r>
                <a:r>
                  <a:rPr lang="en-US" sz="2000" dirty="0"/>
                  <a:t> </a:t>
                </a:r>
                <a:r>
                  <a:rPr lang="sr-Latn-RS" sz="2000" dirty="0"/>
                  <a:t>-&gt; </a:t>
                </a:r>
                <a:r>
                  <a:rPr lang="en-US" sz="2000" dirty="0"/>
                  <a:t> </a:t>
                </a:r>
                <a:r>
                  <a:rPr lang="sr-Latn-RS" sz="2000" dirty="0" err="1"/>
                  <a:t>The</a:t>
                </a:r>
                <a:r>
                  <a:rPr lang="sr-Latn-RS" sz="2000" dirty="0"/>
                  <a:t> </a:t>
                </a:r>
                <a:r>
                  <a:rPr lang="en-US" sz="2000" dirty="0"/>
                  <a:t>Einstein </a:t>
                </a:r>
                <a:r>
                  <a:rPr lang="sr-Latn-RS" sz="2000" dirty="0" err="1"/>
                  <a:t>field</a:t>
                </a:r>
                <a:r>
                  <a:rPr lang="sr-Latn-RS" sz="2000" dirty="0"/>
                  <a:t> </a:t>
                </a:r>
                <a:r>
                  <a:rPr lang="en-US" sz="2000" dirty="0"/>
                  <a:t>equation</a:t>
                </a:r>
                <a:endParaRPr lang="sr-Latn-R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sr-Latn-RS" sz="2000" dirty="0"/>
              </a:p>
              <a:p>
                <a:r>
                  <a:rPr lang="en-US" sz="2000" dirty="0"/>
                  <a:t>Friedmann–Robertson–Walker metric</a:t>
                </a:r>
                <a:endParaRPr lang="sr-Latn-RS" sz="2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sr-Latn-RS" sz="2000" dirty="0"/>
              </a:p>
              <a:p>
                <a:r>
                  <a:rPr lang="sr-Latn-RS" sz="2000" dirty="0" err="1"/>
                  <a:t>where</a:t>
                </a:r>
                <a:r>
                  <a:rPr lang="sr-Latn-R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sr-Latn-R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b>
                    </m:sSub>
                  </m:oMath>
                </a14:m>
                <a:r>
                  <a:rPr lang="sr-Latn-RS" sz="2000" dirty="0"/>
                  <a:t> are </a:t>
                </a:r>
                <a:r>
                  <a:rPr lang="sr-Latn-RS" sz="2000" dirty="0" err="1"/>
                  <a:t>components</a:t>
                </a:r>
                <a:r>
                  <a:rPr lang="sr-Latn-RS" sz="2000" dirty="0"/>
                  <a:t> </a:t>
                </a:r>
                <a:r>
                  <a:rPr lang="sr-Latn-RS" sz="2000" dirty="0" err="1"/>
                  <a:t>of</a:t>
                </a:r>
                <a:r>
                  <a:rPr lang="sr-Latn-RS" sz="2000" dirty="0"/>
                  <a:t> </a:t>
                </a:r>
                <a:r>
                  <a:rPr lang="sr-Latn-RS" sz="2000" dirty="0" err="1"/>
                  <a:t>Ricci</a:t>
                </a:r>
                <a:r>
                  <a:rPr lang="sr-Latn-RS" sz="2000" dirty="0"/>
                  <a:t> </a:t>
                </a:r>
                <a:r>
                  <a:rPr lang="sr-Latn-RS" sz="2000" dirty="0" err="1"/>
                  <a:t>tensor</a:t>
                </a:r>
                <a:r>
                  <a:rPr lang="sr-Latn-RS" sz="2000" dirty="0"/>
                  <a:t>, </a:t>
                </a:r>
                <a14:m>
                  <m:oMath xmlns:m="http://schemas.openxmlformats.org/officeDocument/2006/math">
                    <m:r>
                      <a:rPr lang="sr-Latn-RS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sr-Latn-RS" sz="2000" dirty="0"/>
                  <a:t> – </a:t>
                </a:r>
                <a:r>
                  <a:rPr lang="sr-Latn-RS" sz="2000" dirty="0" err="1"/>
                  <a:t>Ricci</a:t>
                </a:r>
                <a:r>
                  <a:rPr lang="sr-Latn-RS" sz="2000" dirty="0"/>
                  <a:t> </a:t>
                </a:r>
                <a:r>
                  <a:rPr lang="sr-Latn-RS" sz="2000" dirty="0" err="1"/>
                  <a:t>scalar</a:t>
                </a:r>
                <a:r>
                  <a:rPr lang="sr-Latn-RS" sz="2000" dirty="0"/>
                  <a:t>, </a:t>
                </a:r>
                <a:r>
                  <a:rPr lang="sr-Latn-RS" sz="2000" dirty="0" err="1"/>
                  <a:t>and</a:t>
                </a:r>
                <a:r>
                  <a:rPr lang="sr-Latn-RS" sz="20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sr-Latn-R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sr-Latn-R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sr-Latn-RS" sz="2000" dirty="0"/>
                  <a:t> are </a:t>
                </a:r>
                <a:r>
                  <a:rPr lang="sr-Latn-RS" sz="2000" dirty="0" err="1"/>
                  <a:t>components</a:t>
                </a:r>
                <a:r>
                  <a:rPr lang="sr-Latn-RS" sz="2000" dirty="0"/>
                  <a:t> </a:t>
                </a:r>
                <a:r>
                  <a:rPr lang="sr-Latn-RS" sz="2000" dirty="0" err="1"/>
                  <a:t>of</a:t>
                </a:r>
                <a:r>
                  <a:rPr lang="sr-Latn-RS" sz="2000" dirty="0"/>
                  <a:t> </a:t>
                </a:r>
                <a:r>
                  <a:rPr lang="sr-Latn-RS" sz="2000" dirty="0" err="1"/>
                  <a:t>energy</a:t>
                </a:r>
                <a:r>
                  <a:rPr lang="sr-Latn-RS" sz="2000" dirty="0"/>
                  <a:t>–</a:t>
                </a:r>
                <a:r>
                  <a:rPr lang="sr-Latn-RS" sz="2000" dirty="0" err="1"/>
                  <a:t>momentum</a:t>
                </a:r>
                <a:r>
                  <a:rPr lang="sr-Latn-RS" sz="2000" dirty="0"/>
                  <a:t> </a:t>
                </a:r>
                <a:r>
                  <a:rPr lang="sr-Latn-RS" sz="2000" dirty="0" err="1"/>
                  <a:t>tensor</a:t>
                </a:r>
                <a:endParaRPr lang="sr-Latn-RS" sz="2000" dirty="0"/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28799"/>
                <a:ext cx="8609888" cy="4735281"/>
              </a:xfrm>
              <a:blipFill>
                <a:blip r:embed="rId2"/>
                <a:stretch>
                  <a:fillRect l="-637" t="-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582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987" y="4080051"/>
            <a:ext cx="3612737" cy="2338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standard </a:t>
            </a:r>
            <a:r>
              <a:rPr lang="sr-Latn-RS" dirty="0" err="1"/>
              <a:t>cosmological</a:t>
            </a:r>
            <a:r>
              <a:rPr lang="sr-Latn-RS" dirty="0"/>
              <a:t> model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30828"/>
                <a:ext cx="7772400" cy="4907037"/>
              </a:xfrm>
            </p:spPr>
            <p:txBody>
              <a:bodyPr anchor="t">
                <a:normAutofit fontScale="92500" lnSpcReduction="10000"/>
              </a:bodyPr>
              <a:lstStyle/>
              <a:p>
                <a:r>
                  <a:rPr lang="sr-Latn-RS" dirty="0" err="1"/>
                  <a:t>Friedmann</a:t>
                </a:r>
                <a:r>
                  <a:rPr lang="sr-Latn-RS" dirty="0"/>
                  <a:t> </a:t>
                </a:r>
                <a:r>
                  <a:rPr lang="sr-Latn-RS" dirty="0" err="1"/>
                  <a:t>equations</a:t>
                </a:r>
                <a:endParaRPr lang="sr-Latn-R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en-US" sz="19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sz="19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900">
                                <a:latin typeface="Cambria Math" panose="02040503050406030204" pitchFamily="18" charset="0"/>
                              </a:rPr>
                              <m:t>≡</m:t>
                            </m:r>
                            <m:sSup>
                              <m:sSupPr>
                                <m:ctrlPr>
                                  <a:rPr lang="en-US" sz="19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9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en-US" sz="19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900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</m:acc>
                                      </m:num>
                                      <m:den>
                                        <m:r>
                                          <a:rPr lang="en-US" sz="19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19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90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9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90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num>
                              <m:den>
                                <m:r>
                                  <a:rPr lang="en-US" sz="19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sz="19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9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lang="en-US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9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sz="19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9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19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mr>
                        <m:mr>
                          <m:e>
                            <m:f>
                              <m:fPr>
                                <m:ctrlPr>
                                  <a:rPr lang="en-US" sz="19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̈"/>
                                    <m:ctrlPr>
                                      <a:rPr lang="en-US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9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190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19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9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num>
                              <m:den>
                                <m:r>
                                  <a:rPr lang="en-US" sz="19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1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US" sz="19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9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9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9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en-US" sz="19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dirty="0"/>
              </a:p>
              <a:p>
                <a:r>
                  <a:rPr lang="sr-Latn-RS" dirty="0"/>
                  <a:t>A </a:t>
                </a:r>
                <a:r>
                  <a:rPr lang="sr-Latn-RS" dirty="0" err="1"/>
                  <a:t>reliable</a:t>
                </a:r>
                <a:r>
                  <a:rPr lang="sr-Latn-RS" dirty="0"/>
                  <a:t> model </a:t>
                </a:r>
                <a:r>
                  <a:rPr lang="sr-Latn-RS" dirty="0" err="1"/>
                  <a:t>for</a:t>
                </a:r>
                <a:r>
                  <a:rPr lang="sr-Latn-R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R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  <m:r>
                      <a:rPr lang="sr-Latn-R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sr-Latn-RS" dirty="0"/>
                  <a:t> </a:t>
                </a:r>
                <a:r>
                  <a:rPr lang="sr-Latn-RS" dirty="0" err="1"/>
                  <a:t>old</a:t>
                </a:r>
                <a:r>
                  <a:rPr lang="sr-Latn-RS" dirty="0"/>
                  <a:t> </a:t>
                </a:r>
                <a:r>
                  <a:rPr lang="sr-Latn-RS" dirty="0" err="1"/>
                  <a:t>universe</a:t>
                </a:r>
                <a:r>
                  <a:rPr lang="sr-Latn-RS" dirty="0"/>
                  <a:t> </a:t>
                </a:r>
                <a:r>
                  <a:rPr lang="sr-Latn-RS" dirty="0" err="1"/>
                  <a:t>and</a:t>
                </a:r>
                <a:r>
                  <a:rPr lang="sr-Latn-RS" dirty="0"/>
                  <a:t> </a:t>
                </a:r>
                <a:r>
                  <a:rPr lang="sr-Latn-RS" dirty="0" err="1"/>
                  <a:t>energy</a:t>
                </a:r>
                <a:r>
                  <a:rPr lang="sr-Latn-RS" dirty="0"/>
                  <a:t> </a:t>
                </a:r>
                <a:r>
                  <a:rPr lang="sr-Latn-RS" dirty="0" err="1"/>
                  <a:t>of</a:t>
                </a:r>
                <a:r>
                  <a:rPr lang="sr-Latn-RS" dirty="0"/>
                  <a:t> </a:t>
                </a:r>
                <a:r>
                  <a:rPr lang="sr-Latn-RS" dirty="0" err="1"/>
                  <a:t>the</a:t>
                </a:r>
                <a:r>
                  <a:rPr lang="sr-Latn-RS" dirty="0"/>
                  <a:t> </a:t>
                </a:r>
                <a:r>
                  <a:rPr lang="sr-Latn-RS" dirty="0" err="1"/>
                  <a:t>particles</a:t>
                </a:r>
                <a:r>
                  <a:rPr lang="sr-Latn-RS" dirty="0"/>
                  <a:t> </a:t>
                </a:r>
                <a14:m>
                  <m:oMath xmlns:m="http://schemas.openxmlformats.org/officeDocument/2006/math">
                    <m:r>
                      <a:rPr lang="sr-Latn-RS" b="0" i="1" smtClean="0">
                        <a:latin typeface="Cambria Math" panose="02040503050406030204" pitchFamily="18" charset="0"/>
                      </a:rPr>
                      <m:t>&lt;1</m:t>
                    </m:r>
                    <m:r>
                      <a:rPr lang="sr-Latn-RS" b="0" i="1" smtClean="0">
                        <a:latin typeface="Cambria Math" panose="02040503050406030204" pitchFamily="18" charset="0"/>
                      </a:rPr>
                      <m:t>𝑇𝑒𝑉</m:t>
                    </m:r>
                  </m:oMath>
                </a14:m>
                <a:endParaRPr lang="sr-Latn-RS" dirty="0"/>
              </a:p>
              <a:p>
                <a:r>
                  <a:rPr lang="sr-Latn-RS" dirty="0"/>
                  <a:t>SCM: </a:t>
                </a:r>
                <a:r>
                  <a:rPr lang="sr-Latn-RS" dirty="0" err="1"/>
                  <a:t>about</a:t>
                </a:r>
                <a:r>
                  <a:rPr lang="sr-Latn-RS" dirty="0"/>
                  <a:t> 15 </a:t>
                </a:r>
                <a:r>
                  <a:rPr lang="sr-Latn-RS" dirty="0" err="1"/>
                  <a:t>problems</a:t>
                </a:r>
                <a:r>
                  <a:rPr lang="sr-Latn-RS" dirty="0"/>
                  <a:t>, </a:t>
                </a:r>
                <a:r>
                  <a:rPr lang="sr-Latn-RS" dirty="0" err="1"/>
                  <a:t>the</a:t>
                </a:r>
                <a:r>
                  <a:rPr lang="sr-Latn-RS" dirty="0"/>
                  <a:t> most</a:t>
                </a:r>
                <a:br>
                  <a:rPr lang="sr-Latn-RS" dirty="0"/>
                </a:br>
                <a:r>
                  <a:rPr lang="sr-Latn-RS" dirty="0" err="1"/>
                  <a:t>important</a:t>
                </a:r>
                <a:endParaRPr lang="sr-Latn-RS" dirty="0">
                  <a:solidFill>
                    <a:schemeClr val="bg1"/>
                  </a:solidFill>
                </a:endParaRPr>
              </a:p>
              <a:p>
                <a:pPr lvl="1"/>
                <a:r>
                  <a:rPr lang="sr-Latn-RS" dirty="0" err="1"/>
                  <a:t>The</a:t>
                </a:r>
                <a:r>
                  <a:rPr lang="sr-Latn-RS" dirty="0"/>
                  <a:t> </a:t>
                </a:r>
                <a:r>
                  <a:rPr lang="sr-Latn-RS" dirty="0" err="1"/>
                  <a:t>flatness</a:t>
                </a:r>
                <a:r>
                  <a:rPr lang="sr-Latn-RS" dirty="0"/>
                  <a:t> problem</a:t>
                </a:r>
              </a:p>
              <a:p>
                <a:pPr lvl="1"/>
                <a:r>
                  <a:rPr lang="sr-Latn-RS" dirty="0" err="1"/>
                  <a:t>The</a:t>
                </a:r>
                <a:r>
                  <a:rPr lang="sr-Latn-RS" dirty="0"/>
                  <a:t> </a:t>
                </a:r>
                <a:r>
                  <a:rPr lang="sr-Latn-RS" dirty="0" err="1"/>
                  <a:t>horizon</a:t>
                </a:r>
                <a:r>
                  <a:rPr lang="sr-Latn-RS" dirty="0"/>
                  <a:t> problem</a:t>
                </a:r>
              </a:p>
              <a:p>
                <a:r>
                  <a:rPr lang="sr-Latn-RS" dirty="0" err="1"/>
                  <a:t>Solution</a:t>
                </a:r>
                <a:r>
                  <a:rPr lang="sr-Latn-RS" dirty="0"/>
                  <a:t> – </a:t>
                </a:r>
                <a:r>
                  <a:rPr lang="sr-Latn-RS" b="1" dirty="0" err="1"/>
                  <a:t>inflation</a:t>
                </a:r>
                <a:r>
                  <a:rPr lang="sr-Latn-RS" b="1" dirty="0"/>
                  <a:t>?!</a:t>
                </a:r>
                <a:r>
                  <a:rPr lang="sr-Latn-RS" dirty="0"/>
                  <a:t> </a:t>
                </a:r>
                <a:br>
                  <a:rPr lang="sr-Latn-RS" dirty="0"/>
                </a:br>
                <a:r>
                  <a:rPr lang="sr-Latn-RS" dirty="0"/>
                  <a:t>(A. </a:t>
                </a:r>
                <a:r>
                  <a:rPr lang="sr-Latn-RS" dirty="0" err="1"/>
                  <a:t>Guth</a:t>
                </a:r>
                <a:r>
                  <a:rPr lang="sr-Latn-RS" dirty="0"/>
                  <a:t>, K. </a:t>
                </a:r>
                <a:r>
                  <a:rPr lang="sr-Latn-RS" dirty="0" err="1"/>
                  <a:t>Sato</a:t>
                </a:r>
                <a:r>
                  <a:rPr lang="sr-Latn-RS" dirty="0"/>
                  <a:t>, 1981)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30828"/>
                <a:ext cx="7772400" cy="4907037"/>
              </a:xfrm>
              <a:blipFill>
                <a:blip r:embed="rId4"/>
                <a:stretch>
                  <a:fillRect l="-863" t="-1615" b="-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512037" y="6637866"/>
            <a:ext cx="37369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A. Linde, Particle Physics and Inflationary Cosmology, (2005) 270.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651942" y="4047393"/>
                <a:ext cx="492058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sr-Latn-RS" sz="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sr-Latn-RS" sz="700" b="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7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sr-Latn-RS" sz="7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sr-Latn-RS" sz="70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7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sr-Latn-RS" sz="7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sr-Latn-RS" sz="7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1942" y="4047393"/>
                <a:ext cx="492058" cy="4154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BE7AF9C-526A-41A8-9834-AE20A41E9E38}"/>
              </a:ext>
            </a:extLst>
          </p:cNvPr>
          <p:cNvSpPr txBox="1"/>
          <p:nvPr/>
        </p:nvSpPr>
        <p:spPr>
          <a:xfrm rot="16200000">
            <a:off x="4228907" y="5130977"/>
            <a:ext cx="2143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 dirty="0" err="1"/>
              <a:t>Why</a:t>
            </a:r>
            <a:r>
              <a:rPr lang="sr-Latn-RS" sz="1400" dirty="0"/>
              <a:t> do </a:t>
            </a:r>
            <a:r>
              <a:rPr lang="sr-Latn-RS" sz="1400" dirty="0" err="1"/>
              <a:t>we</a:t>
            </a:r>
            <a:r>
              <a:rPr lang="sr-Latn-RS" sz="1400" dirty="0"/>
              <a:t> </a:t>
            </a:r>
            <a:r>
              <a:rPr lang="sr-Latn-RS" sz="1400" dirty="0" err="1"/>
              <a:t>need</a:t>
            </a:r>
            <a:r>
              <a:rPr lang="sr-Latn-RS" sz="1400" dirty="0"/>
              <a:t> </a:t>
            </a:r>
            <a:r>
              <a:rPr lang="sr-Latn-RS" sz="1400" dirty="0" err="1"/>
              <a:t>inflation</a:t>
            </a:r>
            <a:r>
              <a:rPr lang="sr-Latn-RS" sz="1400" dirty="0"/>
              <a:t>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11694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32"/>
            <a:ext cx="7772400" cy="1456267"/>
          </a:xfrm>
        </p:spPr>
        <p:txBody>
          <a:bodyPr/>
          <a:lstStyle/>
          <a:p>
            <a:r>
              <a:rPr lang="sr-Latn-RS" dirty="0"/>
              <a:t>„Standard“ </a:t>
            </a:r>
            <a:r>
              <a:rPr lang="sr-Latn-RS" dirty="0" err="1"/>
              <a:t>Inflation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9743" y="1318431"/>
                <a:ext cx="8827703" cy="4352924"/>
              </a:xfrm>
            </p:spPr>
            <p:txBody>
              <a:bodyPr anchor="t">
                <a:normAutofit/>
              </a:bodyPr>
              <a:lstStyle/>
              <a:p>
                <a:r>
                  <a:rPr lang="sr-Latn-RS" sz="2400" dirty="0"/>
                  <a:t>The </a:t>
                </a:r>
                <a:r>
                  <a:rPr lang="sr-Latn-RS" sz="2400" dirty="0" err="1"/>
                  <a:t>simplest</a:t>
                </a:r>
                <a:r>
                  <a:rPr lang="sr-Latn-RS" sz="2400" dirty="0"/>
                  <a:t> </a:t>
                </a:r>
                <a:r>
                  <a:rPr lang="sr-Latn-RS" sz="2400" dirty="0" err="1"/>
                  <a:t>models</a:t>
                </a:r>
                <a:r>
                  <a:rPr lang="sr-Latn-RS" sz="2400" dirty="0"/>
                  <a:t> - standard single </a:t>
                </a:r>
                <a:r>
                  <a:rPr lang="sr-Latn-RS" sz="2400" dirty="0" err="1"/>
                  <a:t>scalar</a:t>
                </a:r>
                <a:r>
                  <a:rPr lang="sr-Latn-RS" sz="2400" dirty="0"/>
                  <a:t> </a:t>
                </a:r>
                <a:r>
                  <a:rPr lang="sr-Latn-RS" dirty="0" err="1"/>
                  <a:t>f</a:t>
                </a:r>
                <a:r>
                  <a:rPr lang="sr-Latn-RS" sz="2400" dirty="0" err="1"/>
                  <a:t>ield</a:t>
                </a:r>
                <a:r>
                  <a:rPr lang="sr-Latn-RS" sz="2400" dirty="0"/>
                  <a:t> </a:t>
                </a:r>
                <a:r>
                  <a:rPr lang="sr-Latn-RS" sz="2400" dirty="0" err="1"/>
                  <a:t>inflation</a:t>
                </a:r>
                <a:r>
                  <a:rPr lang="sr-Latn-RS" dirty="0"/>
                  <a:t>, a </a:t>
                </a:r>
                <a:r>
                  <a:rPr lang="sr-Latn-RS" dirty="0" err="1"/>
                  <a:t>field</a:t>
                </a:r>
                <a:r>
                  <a:rPr lang="sr-Latn-RS" dirty="0"/>
                  <a:t> </a:t>
                </a:r>
                <a14:m>
                  <m:oMath xmlns:m="http://schemas.openxmlformats.org/officeDocument/2006/math">
                    <m:r>
                      <a:rPr lang="sr-Latn-R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sr-Latn-RS" sz="2400" dirty="0"/>
                  <a:t> - </a:t>
                </a:r>
                <a:r>
                  <a:rPr lang="sr-Latn-RS" sz="2400" dirty="0" err="1"/>
                  <a:t>inflaton</a:t>
                </a:r>
                <a:endParaRPr lang="sr-Latn-RS" sz="2400" dirty="0"/>
              </a:p>
              <a:p>
                <a:r>
                  <a:rPr lang="sr-Latn-RS" dirty="0"/>
                  <a:t>A  </a:t>
                </a:r>
                <a:r>
                  <a:rPr lang="sr-Latn-RS" dirty="0" err="1"/>
                  <a:t>condition</a:t>
                </a:r>
                <a:r>
                  <a:rPr lang="sr-Latn-RS" dirty="0"/>
                  <a:t> </a:t>
                </a:r>
                <a:r>
                  <a:rPr lang="sr-Latn-RS" dirty="0" err="1"/>
                  <a:t>for</a:t>
                </a:r>
                <a:r>
                  <a:rPr lang="sr-Latn-RS" dirty="0"/>
                  <a:t> </a:t>
                </a:r>
                <a:r>
                  <a:rPr lang="sr-Latn-RS" dirty="0" err="1"/>
                  <a:t>inflation</a:t>
                </a:r>
                <a:r>
                  <a:rPr lang="sr-Latn-RS" dirty="0"/>
                  <a:t> </a:t>
                </a:r>
                <a:r>
                  <a:rPr lang="sr-Latn-RS" sz="2400" dirty="0"/>
                  <a:t>(from </a:t>
                </a:r>
                <a:r>
                  <a:rPr lang="sr-Latn-RS" sz="2400" dirty="0" err="1"/>
                  <a:t>the</a:t>
                </a:r>
                <a:r>
                  <a:rPr lang="sr-Latn-RS" sz="2400" dirty="0"/>
                  <a:t> </a:t>
                </a:r>
                <a:r>
                  <a:rPr lang="sr-Latn-RS" sz="2400" dirty="0" err="1"/>
                  <a:t>Friedmann</a:t>
                </a:r>
                <a:r>
                  <a:rPr lang="sr-Latn-RS" sz="2400" dirty="0"/>
                  <a:t> </a:t>
                </a:r>
                <a:r>
                  <a:rPr lang="sr-Latn-RS" sz="2400" dirty="0" err="1"/>
                  <a:t>equations</a:t>
                </a:r>
                <a:r>
                  <a:rPr lang="sr-Latn-RS" sz="2400" dirty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p>
                        <m:sSup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𝑎𝐻</m:t>
                              </m:r>
                            </m:e>
                          </m:d>
                        </m:e>
                        <m:sup>
                          <m:r>
                            <a:rPr lang="en-US" sz="190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900">
                          <a:latin typeface="Cambria Math" panose="02040503050406030204" pitchFamily="18" charset="0"/>
                        </a:rPr>
                        <m:t>&lt;0</m:t>
                      </m:r>
                      <m:r>
                        <m:rPr>
                          <m:nor/>
                        </m:rPr>
                        <a:rPr lang="en-US" sz="1900" i="1">
                          <a:latin typeface="Cambria Math" panose="02040503050406030204" pitchFamily="18" charset="0"/>
                        </a:rPr>
                        <m:t>    </m:t>
                      </m:r>
                      <m:r>
                        <a:rPr lang="en-US" sz="1900">
                          <a:latin typeface="Cambria Math" panose="02040503050406030204" pitchFamily="18" charset="0"/>
                        </a:rPr>
                        <m:t>⇔</m:t>
                      </m:r>
                      <m:r>
                        <m:rPr>
                          <m:nor/>
                        </m:rPr>
                        <a:rPr lang="en-US" sz="1900" i="1">
                          <a:latin typeface="Cambria Math" panose="02040503050406030204" pitchFamily="18" charset="0"/>
                        </a:rPr>
                        <m:t>    </m:t>
                      </m:r>
                      <m:f>
                        <m:f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9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9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900">
                          <a:latin typeface="Cambria Math" panose="02040503050406030204" pitchFamily="18" charset="0"/>
                        </a:rPr>
                        <m:t>&gt;0</m:t>
                      </m:r>
                      <m:r>
                        <m:rPr>
                          <m:nor/>
                        </m:rPr>
                        <a:rPr lang="en-US" sz="1900" i="1">
                          <a:latin typeface="Cambria Math" panose="02040503050406030204" pitchFamily="18" charset="0"/>
                        </a:rPr>
                        <m:t>    </m:t>
                      </m:r>
                      <m:r>
                        <a:rPr lang="en-US" sz="1900">
                          <a:latin typeface="Cambria Math" panose="02040503050406030204" pitchFamily="18" charset="0"/>
                        </a:rPr>
                        <m:t>⇔</m:t>
                      </m:r>
                      <m:r>
                        <m:rPr>
                          <m:nor/>
                        </m:rPr>
                        <a:rPr lang="en-US" sz="1900" i="1">
                          <a:latin typeface="Cambria Math" panose="02040503050406030204" pitchFamily="18" charset="0"/>
                        </a:rPr>
                        <m:t>    </m:t>
                      </m:r>
                      <m:r>
                        <a:rPr lang="en-US" sz="19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90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9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90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sr-Latn-RS" sz="1900" dirty="0"/>
              </a:p>
              <a:p>
                <a:r>
                  <a:rPr lang="en-US" dirty="0"/>
                  <a:t>The dynamics of the classical real scalar field</a:t>
                </a:r>
                <a:endParaRPr lang="sr-Latn-R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𝐺</m:t>
                        </m:r>
                      </m:den>
                    </m:f>
                    <m:nary>
                      <m:naryPr>
                        <m:grow m:val="on"/>
                        <m:subHide m:val="on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rad>
                      </m:e>
                    </m:nary>
                    <m:r>
                      <a:rPr lang="en-US" sz="2200" i="1">
                        <a:latin typeface="Cambria Math" panose="02040503050406030204" pitchFamily="18" charset="0"/>
                      </a:rPr>
                      <m:t>𝑅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20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grow m:val="on"/>
                        <m:subHide m:val="on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rad>
                      </m:e>
                    </m:nary>
                    <m:r>
                      <a:rPr lang="en-US" sz="220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20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Latn-RS" sz="2200" dirty="0"/>
                  <a:t>,</a:t>
                </a:r>
              </a:p>
              <a:p>
                <a:r>
                  <a:rPr lang="sr-Latn-RS" dirty="0"/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Latn-RS" b="0" i="0" smtClean="0">
                        <a:latin typeface="Cambria Math" panose="02040503050406030204" pitchFamily="18" charset="0"/>
                      </a:rPr>
                      <m:t>here</m:t>
                    </m:r>
                    <m:r>
                      <a:rPr lang="sr-Latn-R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sr-Latn-RS" dirty="0"/>
                  <a:t> </a:t>
                </a:r>
                <a:r>
                  <a:rPr lang="en-US" dirty="0"/>
                  <a:t>is the </a:t>
                </a:r>
                <a:r>
                  <a:rPr lang="en-US" dirty="0" err="1"/>
                  <a:t>Lagrangian</a:t>
                </a:r>
                <a:r>
                  <a:rPr lang="en-US" dirty="0"/>
                  <a:t>, with kinetic term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sr-Latn-RS" sz="2400" dirty="0"/>
              </a:p>
              <a:p>
                <a:r>
                  <a:rPr lang="sr-Latn-RS" sz="2400" dirty="0" err="1"/>
                  <a:t>Energy</a:t>
                </a:r>
                <a:r>
                  <a:rPr lang="sr-Latn-RS" sz="2400" dirty="0"/>
                  <a:t> </a:t>
                </a:r>
                <a:r>
                  <a:rPr lang="sr-Latn-RS" sz="2400" dirty="0" err="1"/>
                  <a:t>density</a:t>
                </a:r>
                <a:r>
                  <a:rPr lang="sr-Latn-RS" sz="2400" dirty="0"/>
                  <a:t> </a:t>
                </a:r>
                <a:r>
                  <a:rPr lang="sr-Latn-RS" sz="2400" dirty="0" err="1"/>
                  <a:t>and</a:t>
                </a:r>
                <a:r>
                  <a:rPr lang="sr-Latn-RS" sz="2400" dirty="0"/>
                  <a:t> </a:t>
                </a:r>
                <a:r>
                  <a:rPr lang="sr-Latn-RS" sz="2400" dirty="0" err="1"/>
                  <a:t>preassure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743" y="1318431"/>
                <a:ext cx="8827703" cy="4352924"/>
              </a:xfrm>
              <a:blipFill>
                <a:blip r:embed="rId3"/>
                <a:stretch>
                  <a:fillRect l="-967" t="-1120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580116" y="3429000"/>
            <a:ext cx="2274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200" dirty="0"/>
              <a:t>A negative </a:t>
            </a:r>
            <a:r>
              <a:rPr lang="sr-Latn-RS" sz="1200" dirty="0" err="1"/>
              <a:t>pressure</a:t>
            </a:r>
            <a:r>
              <a:rPr lang="sr-Latn-RS" sz="1200" dirty="0"/>
              <a:t> </a:t>
            </a:r>
            <a:r>
              <a:rPr lang="sr-Latn-RS" sz="1200" dirty="0" err="1"/>
              <a:t>runs</a:t>
            </a:r>
            <a:r>
              <a:rPr lang="sr-Latn-RS" sz="1200" dirty="0"/>
              <a:t> </a:t>
            </a:r>
            <a:r>
              <a:rPr lang="sr-Latn-RS" sz="1200" dirty="0" err="1"/>
              <a:t>inflation</a:t>
            </a:r>
            <a:endParaRPr lang="en-GB" sz="1200" dirty="0"/>
          </a:p>
        </p:txBody>
      </p:sp>
      <p:cxnSp>
        <p:nvCxnSpPr>
          <p:cNvPr id="10" name="Straight Arrow Connector 9"/>
          <p:cNvCxnSpPr>
            <a:cxnSpLocks/>
            <a:stCxn id="8" idx="1"/>
          </p:cNvCxnSpPr>
          <p:nvPr/>
        </p:nvCxnSpPr>
        <p:spPr>
          <a:xfrm flipH="1" flipV="1">
            <a:off x="6481050" y="3212123"/>
            <a:ext cx="99066" cy="3553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0C95D3C-3E9C-498D-B220-A39129602CDF}"/>
                  </a:ext>
                </a:extLst>
              </p:cNvPr>
              <p:cNvSpPr/>
              <p:nvPr/>
            </p:nvSpPr>
            <p:spPr>
              <a:xfrm>
                <a:off x="3103619" y="5616954"/>
                <a:ext cx="2936762" cy="1129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sr-Latn-RS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sr-Latn-RS" b="0" i="0" smtClean="0">
                          <a:latin typeface="Cambria Math" panose="02040503050406030204" pitchFamily="18" charset="0"/>
                        </a:rPr>
                        <m:t>)</m:t>
                      </m:r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0C95D3C-3E9C-498D-B220-A39129602C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619" y="5616954"/>
                <a:ext cx="2936762" cy="11295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316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„Standard“ </a:t>
            </a:r>
            <a:r>
              <a:rPr lang="sr-Latn-RS" dirty="0" err="1"/>
              <a:t>Inflation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39686"/>
                <a:ext cx="7772400" cy="4791786"/>
              </a:xfrm>
            </p:spPr>
            <p:txBody>
              <a:bodyPr anchor="t">
                <a:noAutofit/>
              </a:bodyPr>
              <a:lstStyle/>
              <a:p>
                <a:r>
                  <a:rPr lang="en-US" sz="2000" dirty="0">
                    <a:sym typeface="Wingdings" panose="05000000000000000000" pitchFamily="2" charset="2"/>
                  </a:rPr>
                  <a:t>Time evolution of homogeneous scalar field, for FRW metric</a:t>
                </a:r>
                <a:r>
                  <a:rPr lang="sr-Latn-RS" sz="2000" dirty="0">
                    <a:sym typeface="Wingdings" panose="05000000000000000000" pitchFamily="2" charset="2"/>
                  </a:rPr>
                  <a:t>  </a:t>
                </a:r>
                <a:r>
                  <a:rPr lang="sr-Latn-RS" sz="2000" dirty="0" err="1">
                    <a:sym typeface="Wingdings" panose="05000000000000000000" pitchFamily="2" charset="2"/>
                  </a:rPr>
                  <a:t>the</a:t>
                </a:r>
                <a:r>
                  <a:rPr lang="sr-Latn-RS" sz="2000" dirty="0">
                    <a:sym typeface="Wingdings" panose="05000000000000000000" pitchFamily="2" charset="2"/>
                  </a:rPr>
                  <a:t> </a:t>
                </a:r>
                <a:r>
                  <a:rPr lang="en-US" sz="2000" dirty="0"/>
                  <a:t>Klein–Gordon equation</a:t>
                </a:r>
                <a:endParaRPr lang="sr-Latn-R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r>
                        <a:rPr lang="en-US" sz="180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𝐻</m:t>
                      </m:r>
                      <m:acc>
                        <m:accPr>
                          <m:chr m:val="̇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r>
                        <a:rPr lang="en-US" sz="18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>
                          <a:latin typeface="Cambria Math" panose="02040503050406030204" pitchFamily="18" charset="0"/>
                        </a:rPr>
                        <m:t>=0,</m:t>
                      </m:r>
                      <m:r>
                        <m:rPr>
                          <m:nor/>
                        </m:rPr>
                        <a:rPr lang="en-US" sz="1800" i="1">
                          <a:latin typeface="Cambria Math" panose="02040503050406030204" pitchFamily="18" charset="0"/>
                        </a:rPr>
                        <m:t>  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𝜙</m:t>
                          </m:r>
                        </m:den>
                      </m:f>
                    </m:oMath>
                  </m:oMathPara>
                </a14:m>
                <a:endParaRPr lang="sr-Latn-RS" sz="1800" dirty="0">
                  <a:sym typeface="Wingdings" panose="05000000000000000000" pitchFamily="2" charset="2"/>
                </a:endParaRPr>
              </a:p>
              <a:p>
                <a:r>
                  <a:rPr lang="sr-Latn-RS" sz="2000" dirty="0" err="1">
                    <a:sym typeface="Wingdings" panose="05000000000000000000" pitchFamily="2" charset="2"/>
                  </a:rPr>
                  <a:t>The</a:t>
                </a:r>
                <a:r>
                  <a:rPr lang="sr-Latn-RS" sz="2000" dirty="0">
                    <a:sym typeface="Wingdings" panose="05000000000000000000" pitchFamily="2" charset="2"/>
                  </a:rPr>
                  <a:t> </a:t>
                </a:r>
                <a:r>
                  <a:rPr lang="sr-Latn-RS" sz="2000" dirty="0" err="1">
                    <a:sym typeface="Wingdings" panose="05000000000000000000" pitchFamily="2" charset="2"/>
                  </a:rPr>
                  <a:t>Friedmann</a:t>
                </a:r>
                <a:r>
                  <a:rPr lang="sr-Latn-RS" sz="2000" dirty="0">
                    <a:sym typeface="Wingdings" panose="05000000000000000000" pitchFamily="2" charset="2"/>
                  </a:rPr>
                  <a:t> </a:t>
                </a:r>
                <a:r>
                  <a:rPr lang="sr-Latn-RS" sz="2000" dirty="0" err="1">
                    <a:sym typeface="Wingdings" panose="05000000000000000000" pitchFamily="2" charset="2"/>
                  </a:rPr>
                  <a:t>equation</a:t>
                </a:r>
                <a:endParaRPr lang="sr-Latn-RS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180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  <m: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sr-Latn-RS" sz="1800" dirty="0">
                  <a:sym typeface="Wingdings" panose="05000000000000000000" pitchFamily="2" charset="2"/>
                </a:endParaRPr>
              </a:p>
              <a:p>
                <a:r>
                  <a:rPr lang="sr-Latn-RS" sz="2000" dirty="0" err="1">
                    <a:sym typeface="Wingdings" panose="05000000000000000000" pitchFamily="2" charset="2"/>
                  </a:rPr>
                  <a:t>Slow-roll</a:t>
                </a:r>
                <a:r>
                  <a:rPr lang="sr-Latn-RS" sz="2000" dirty="0">
                    <a:sym typeface="Wingdings" panose="05000000000000000000" pitchFamily="2" charset="2"/>
                  </a:rPr>
                  <a:t> </a:t>
                </a:r>
                <a:r>
                  <a:rPr lang="sr-Latn-RS" sz="2000" dirty="0" err="1">
                    <a:sym typeface="Wingdings" panose="05000000000000000000" pitchFamily="2" charset="2"/>
                  </a:rPr>
                  <a:t>condition</a:t>
                </a:r>
                <a:r>
                  <a:rPr lang="sr-Latn-RS" sz="2000" dirty="0">
                    <a:sym typeface="Wingdings" panose="05000000000000000000" pitchFamily="2" charset="2"/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p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)⇒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>
                                  <a:latin typeface="Cambria Math" panose="02040503050406030204" pitchFamily="18" charset="0"/>
                                </a:rPr>
                                <m:t>≈</m:t>
                              </m:r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RS" sz="180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  <m:r>
                                    <a:rPr lang="sr-Latn-R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num>
                                <m:den>
                                  <m: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18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sr-Latn-RS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acc>
                                      <m:accPr>
                                        <m:chr m:val="̇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acc>
                                    <m: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80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≈0</m:t>
                                    </m:r>
                                  </m:e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sr-Latn-RS" sz="1800" dirty="0">
                  <a:sym typeface="Wingdings" panose="05000000000000000000" pitchFamily="2" charset="2"/>
                </a:endParaRPr>
              </a:p>
              <a:p>
                <a:r>
                  <a:rPr lang="en-US" sz="2000" dirty="0">
                    <a:sym typeface="Wingdings" panose="05000000000000000000" pitchFamily="2" charset="2"/>
                  </a:rPr>
                  <a:t>In order for inflation to last long enough</a:t>
                </a:r>
                <a:endParaRPr lang="en-GB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39686"/>
                <a:ext cx="7772400" cy="4791786"/>
              </a:xfrm>
              <a:blipFill>
                <a:blip r:embed="rId4"/>
                <a:stretch>
                  <a:fillRect l="-706" t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396" name="Picture 1244" descr="Резултат слика за slow-roll inflati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14"/>
          <a:stretch/>
        </p:blipFill>
        <p:spPr bwMode="auto">
          <a:xfrm>
            <a:off x="6069744" y="2961266"/>
            <a:ext cx="2998056" cy="215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8201423-0DEB-48CE-AD52-73B2F7733A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24220"/>
              </p:ext>
            </p:extLst>
          </p:nvPr>
        </p:nvGraphicFramePr>
        <p:xfrm>
          <a:off x="5141529" y="6006841"/>
          <a:ext cx="1189541" cy="766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89" name="Equation" r:id="rId6" imgW="749160" imgH="482400" progId="Equation.DSMT4">
                  <p:embed/>
                </p:oleObj>
              </mc:Choice>
              <mc:Fallback>
                <p:oleObj name="Equation" r:id="rId6" imgW="749160" imgH="4824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41529" y="6006841"/>
                        <a:ext cx="1189541" cy="766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8780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9B7E2F-6FC0-49AC-8810-66556A7C5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574" y="3875316"/>
            <a:ext cx="3929848" cy="2937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Observational parameters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9430"/>
            <a:ext cx="7772400" cy="3831772"/>
          </a:xfrm>
        </p:spPr>
        <p:txBody>
          <a:bodyPr anchor="t"/>
          <a:lstStyle/>
          <a:p>
            <a:r>
              <a:rPr lang="en-US" dirty="0"/>
              <a:t>Last 20 years </a:t>
            </a:r>
            <a:r>
              <a:rPr lang="en-US" dirty="0">
                <a:sym typeface="Wingdings" panose="05000000000000000000" pitchFamily="2" charset="2"/>
              </a:rPr>
              <a:t> observational results can be used to validate </a:t>
            </a:r>
            <a:r>
              <a:rPr lang="en-US" dirty="0" err="1">
                <a:sym typeface="Wingdings" panose="05000000000000000000" pitchFamily="2" charset="2"/>
              </a:rPr>
              <a:t>teoretical</a:t>
            </a:r>
            <a:r>
              <a:rPr lang="en-US" dirty="0">
                <a:sym typeface="Wingdings" panose="05000000000000000000" pitchFamily="2" charset="2"/>
              </a:rPr>
              <a:t> models</a:t>
            </a:r>
          </a:p>
          <a:p>
            <a:r>
              <a:rPr lang="en-US" dirty="0"/>
              <a:t>Inflation - explains fluctuations in the early universe</a:t>
            </a:r>
            <a:endParaRPr lang="sr-Latn-RS" dirty="0"/>
          </a:p>
          <a:p>
            <a:r>
              <a:rPr lang="en-US" dirty="0"/>
              <a:t>Independently S.</a:t>
            </a:r>
            <a:r>
              <a:rPr lang="sr-Latn-RS" dirty="0"/>
              <a:t>W. </a:t>
            </a:r>
            <a:r>
              <a:rPr lang="sr-Latn-RS" dirty="0" err="1"/>
              <a:t>Hawking</a:t>
            </a:r>
            <a:r>
              <a:rPr lang="en-US" dirty="0"/>
              <a:t>, A. </a:t>
            </a:r>
            <a:r>
              <a:rPr lang="en-US" dirty="0" err="1"/>
              <a:t>Starobinsk</a:t>
            </a:r>
            <a:r>
              <a:rPr lang="sr-Latn-RS" dirty="0"/>
              <a:t>y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A. Gut</a:t>
            </a:r>
            <a:r>
              <a:rPr lang="sr-Latn-RS" dirty="0"/>
              <a:t>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01484" y="6424877"/>
            <a:ext cx="34259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W.H. Kinney, Cosmology, inflation, and the physics of nothing, (2003)</a:t>
            </a:r>
          </a:p>
        </p:txBody>
      </p:sp>
      <p:pic>
        <p:nvPicPr>
          <p:cNvPr id="23554" name="Picture 2" descr="Резултат слика за cm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78" y="3923348"/>
            <a:ext cx="4781993" cy="258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342" y="6535861"/>
            <a:ext cx="45576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Beginning and End of the Universe</a:t>
            </a:r>
            <a:r>
              <a:rPr lang="sr-Latn-RS" sz="900" dirty="0"/>
              <a:t>, http://www.as.utexas.edu/~gebhardt/u303f16/cos3.html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8417476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792</TotalTime>
  <Words>2773</Words>
  <Application>Microsoft Office PowerPoint</Application>
  <PresentationFormat>On-screen Show (4:3)</PresentationFormat>
  <Paragraphs>291</Paragraphs>
  <Slides>41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Arial</vt:lpstr>
      <vt:lpstr>Calibri</vt:lpstr>
      <vt:lpstr>Calibri Light</vt:lpstr>
      <vt:lpstr>Cambria Math</vt:lpstr>
      <vt:lpstr>Times New Roman</vt:lpstr>
      <vt:lpstr>Wingdings</vt:lpstr>
      <vt:lpstr>Celestial</vt:lpstr>
      <vt:lpstr>Equation</vt:lpstr>
      <vt:lpstr>Observational parameters in a braneworld inflationary scenario</vt:lpstr>
      <vt:lpstr>Outline</vt:lpstr>
      <vt:lpstr>Introduction</vt:lpstr>
      <vt:lpstr>Introduction</vt:lpstr>
      <vt:lpstr>standard cosmological model</vt:lpstr>
      <vt:lpstr>standard cosmological model</vt:lpstr>
      <vt:lpstr>„Standard“ Inflation</vt:lpstr>
      <vt:lpstr>„Standard“ Inflation</vt:lpstr>
      <vt:lpstr>Observational parameters</vt:lpstr>
      <vt:lpstr>Observational parameters</vt:lpstr>
      <vt:lpstr>Observational parameters</vt:lpstr>
      <vt:lpstr>Tachyons</vt:lpstr>
      <vt:lpstr>Tachyon inflation</vt:lpstr>
      <vt:lpstr>Dynamics of inflation</vt:lpstr>
      <vt:lpstr>Tachyon inflation</vt:lpstr>
      <vt:lpstr>ConditionS for tachyon inflation</vt:lpstr>
      <vt:lpstr>Braneworld cosmology</vt:lpstr>
      <vt:lpstr>THE RSII Model</vt:lpstr>
      <vt:lpstr>THE RSII model</vt:lpstr>
      <vt:lpstr>THE RSII model</vt:lpstr>
      <vt:lpstr>Initial conditions for rsII model</vt:lpstr>
      <vt:lpstr>Extended RSII Model</vt:lpstr>
      <vt:lpstr>Extended RSII Model</vt:lpstr>
      <vt:lpstr>numerical Computation</vt:lpstr>
      <vt:lpstr>Observational parameters</vt:lpstr>
      <vt:lpstr>The Tachyion potential V(θ)=e^(-θ)</vt:lpstr>
      <vt:lpstr>The Tachyion potential V(θ)=1/θ^4 </vt:lpstr>
      <vt:lpstr>The Tachyion potential V(θ)=1/(cosh θ)</vt:lpstr>
      <vt:lpstr>The best results: V(θ)=1/(cosh θ)</vt:lpstr>
      <vt:lpstr>RSII model, V(θ)=1/θ^4 </vt:lpstr>
      <vt:lpstr>Extended RSII, V(θ)=e^(-θ)</vt:lpstr>
      <vt:lpstr>Extended RSII, V(θ)=1/θ^4n </vt:lpstr>
      <vt:lpstr>Extended RSII, V(θ)=1/(cosh θ)</vt:lpstr>
      <vt:lpstr>Conclusions</vt:lpstr>
      <vt:lpstr>Thank you for your attention</vt:lpstr>
      <vt:lpstr>Our references</vt:lpstr>
      <vt:lpstr>The most important references</vt:lpstr>
      <vt:lpstr>PowerPoint Presentation</vt:lpstr>
      <vt:lpstr>SEENET-MTP – a regional story 15 Years of the Network (2003 – 2018)</vt:lpstr>
      <vt:lpstr>Main Objectives and Aims</vt:lpstr>
      <vt:lpstr>Web portal: www.seenet-mtp.info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Calculation of Hubble Hierarchy Parameters and Observational Parameters of Inflation</dc:title>
  <dc:creator>Milan Milošević</dc:creator>
  <cp:lastModifiedBy>Milan Milošević</cp:lastModifiedBy>
  <cp:revision>209</cp:revision>
  <dcterms:created xsi:type="dcterms:W3CDTF">2018-08-27T17:28:29Z</dcterms:created>
  <dcterms:modified xsi:type="dcterms:W3CDTF">2018-11-02T12:59:35Z</dcterms:modified>
</cp:coreProperties>
</file>