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284" r:id="rId3"/>
    <p:sldId id="283" r:id="rId4"/>
    <p:sldId id="303" r:id="rId5"/>
    <p:sldId id="304" r:id="rId6"/>
    <p:sldId id="306" r:id="rId7"/>
    <p:sldId id="286" r:id="rId8"/>
    <p:sldId id="287" r:id="rId9"/>
    <p:sldId id="288" r:id="rId10"/>
    <p:sldId id="307" r:id="rId11"/>
    <p:sldId id="289" r:id="rId12"/>
    <p:sldId id="290" r:id="rId13"/>
    <p:sldId id="291" r:id="rId14"/>
    <p:sldId id="292" r:id="rId15"/>
    <p:sldId id="293" r:id="rId16"/>
    <p:sldId id="296" r:id="rId17"/>
    <p:sldId id="308" r:id="rId18"/>
    <p:sldId id="311" r:id="rId19"/>
    <p:sldId id="310" r:id="rId20"/>
    <p:sldId id="312" r:id="rId21"/>
  </p:sldIdLst>
  <p:sldSz cx="13004800" cy="9753600"/>
  <p:notesSz cx="6797675" cy="9928225"/>
  <p:defaultTextStyle>
    <a:defPPr>
      <a:defRPr lang="de-DE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MS PGothic" panose="020B0600070205080204" pitchFamily="34" charset="-128"/>
        <a:cs typeface="+mn-cs"/>
        <a:sym typeface="Helvetica Light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MS PGothic" panose="020B0600070205080204" pitchFamily="34" charset="-128"/>
        <a:cs typeface="+mn-cs"/>
        <a:sym typeface="Helvetica Light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MS PGothic" panose="020B0600070205080204" pitchFamily="34" charset="-128"/>
        <a:cs typeface="+mn-cs"/>
        <a:sym typeface="Helvetica Light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MS PGothic" panose="020B0600070205080204" pitchFamily="34" charset="-128"/>
        <a:cs typeface="+mn-cs"/>
        <a:sym typeface="Helvetica Light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MS PGothic" panose="020B0600070205080204" pitchFamily="34" charset="-128"/>
        <a:cs typeface="+mn-cs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/>
        <a:ea typeface="MS PGothic" panose="020B0600070205080204" pitchFamily="34" charset="-128"/>
        <a:cs typeface="+mn-cs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/>
        <a:ea typeface="MS PGothic" panose="020B0600070205080204" pitchFamily="34" charset="-128"/>
        <a:cs typeface="+mn-cs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/>
        <a:ea typeface="MS PGothic" panose="020B0600070205080204" pitchFamily="34" charset="-128"/>
        <a:cs typeface="+mn-cs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/>
        <a:ea typeface="MS PGothic" panose="020B0600070205080204" pitchFamily="34" charset="-128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pos="377">
          <p15:clr>
            <a:srgbClr val="A4A3A4"/>
          </p15:clr>
        </p15:guide>
        <p15:guide id="2" pos="7793">
          <p15:clr>
            <a:srgbClr val="A4A3A4"/>
          </p15:clr>
        </p15:guide>
        <p15:guide id="3" orient="horz" pos="30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ie Dorn" initials="" lastIdx="1" clrIdx="0"/>
  <p:cmAuthor id="2" name="Caitlin Gura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E5"/>
    <a:srgbClr val="FF8200"/>
    <a:srgbClr val="69B3E7"/>
    <a:srgbClr val="282828"/>
    <a:srgbClr val="49C4E5"/>
    <a:srgbClr val="758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3248" autoAdjust="0"/>
  </p:normalViewPr>
  <p:slideViewPr>
    <p:cSldViewPr snapToGrid="0">
      <p:cViewPr varScale="1">
        <p:scale>
          <a:sx n="48" d="100"/>
          <a:sy n="48" d="100"/>
        </p:scale>
        <p:origin x="1536" y="84"/>
      </p:cViewPr>
      <p:guideLst>
        <p:guide pos="377"/>
        <p:guide pos="7793"/>
        <p:guide orient="horz"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284400" cy="28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noProof="0">
                <a:sym typeface="Avenir Roman" charset="0"/>
              </a:rPr>
              <a:t>Second level</a:t>
            </a:r>
          </a:p>
          <a:p>
            <a:pPr lvl="2"/>
            <a:r>
              <a:rPr lang="de-DE" noProof="0">
                <a:sym typeface="Avenir Roman" charset="0"/>
              </a:rPr>
              <a:t>Third level</a:t>
            </a:r>
          </a:p>
          <a:p>
            <a:pPr lvl="3"/>
            <a:r>
              <a:rPr lang="de-DE" noProof="0">
                <a:sym typeface="Avenir Roman" charset="0"/>
              </a:rPr>
              <a:t>Fourth level</a:t>
            </a:r>
          </a:p>
          <a:p>
            <a:pPr lvl="4"/>
            <a:r>
              <a:rPr lang="de-DE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7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MS PGothic" panose="020B0600070205080204" pitchFamily="34" charset="-128"/>
        <a:cs typeface="Avenir Roman" charset="0"/>
        <a:sym typeface="Avenir Roman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58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07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9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84" y="555625"/>
            <a:ext cx="988324" cy="115168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33" y="984386"/>
            <a:ext cx="7080518" cy="3992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4" y="555625"/>
            <a:ext cx="2808549" cy="12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7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auto">
          <a:xfrm>
            <a:off x="3802064" y="981640"/>
            <a:ext cx="5329235" cy="400050"/>
          </a:xfrm>
          <a:prstGeom prst="rect">
            <a:avLst/>
          </a:prstGeom>
          <a:solidFill>
            <a:srgbClr val="88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hangingPunct="0"/>
            <a:r>
              <a:rPr lang="de-DE" sz="2400">
                <a:solidFill>
                  <a:srgbClr val="FFFFFF"/>
                </a:solidFill>
                <a:cs typeface="Helvetica Light" charset="0"/>
              </a:rPr>
              <a:t> </a:t>
            </a:r>
            <a:endParaRPr lang="de-DE" sz="1800">
              <a:cs typeface="Helvetica Light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07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121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76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446584"/>
            <a:ext cx="5745163" cy="526561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446584"/>
            <a:ext cx="5748337" cy="52656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84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00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2384612"/>
            <a:ext cx="7269162" cy="63275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384612"/>
            <a:ext cx="4278313" cy="632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148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2411506"/>
            <a:ext cx="7802563" cy="4311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AT" noProof="0" dirty="0">
                <a:sym typeface="Palatino" charset="0"/>
              </a:rPr>
              <a:t>Bild auf Platzhalter ziehen oder durch Klicken auf Symbol hinzufügen</a:t>
            </a:r>
            <a:endParaRPr lang="de-DE" noProof="0" dirty="0">
              <a:sym typeface="Palatino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578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90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77350" y="2277034"/>
            <a:ext cx="2774950" cy="6612966"/>
          </a:xfrm>
          <a:prstGeom prst="rect">
            <a:avLst/>
          </a:prstGeom>
        </p:spPr>
        <p:txBody>
          <a:bodyPr vert="eaVert"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2500" y="2277034"/>
            <a:ext cx="8172450" cy="6612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26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09600"/>
            <a:ext cx="28082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hteck 5"/>
          <p:cNvSpPr>
            <a:spLocks noChangeArrowheads="1"/>
          </p:cNvSpPr>
          <p:nvPr userDrawn="1"/>
        </p:nvSpPr>
        <p:spPr bwMode="auto">
          <a:xfrm>
            <a:off x="3711575" y="1027113"/>
            <a:ext cx="6402388" cy="395287"/>
          </a:xfrm>
          <a:prstGeom prst="rect">
            <a:avLst/>
          </a:prstGeom>
          <a:solidFill>
            <a:srgbClr val="88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eaLnBrk="1"/>
            <a:endParaRPr lang="de-AT" altLang="de-DE">
              <a:ea typeface="Helvetica Light"/>
              <a:cs typeface="Helvetica Light"/>
            </a:endParaRPr>
          </a:p>
        </p:txBody>
      </p:sp>
      <p:pic>
        <p:nvPicPr>
          <p:cNvPr id="1028" name="Grafik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88" y="782638"/>
            <a:ext cx="1993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MS PGothic" panose="020B0600070205080204" pitchFamily="34" charset="-128"/>
          <a:cs typeface="+mj-cs"/>
          <a:sym typeface="Brandon Grotesque Black" panose="020B0A03020203060202" pitchFamily="34" charset="0"/>
        </a:defRPr>
      </a:lvl1pPr>
      <a:lvl2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Calibri Light" panose="020F0302020204030204" pitchFamily="34" charset="0"/>
          <a:ea typeface="MS PGothic" panose="020B0600070205080204" pitchFamily="34" charset="-128"/>
          <a:cs typeface="Brandon Grotesque Black" charset="0"/>
          <a:sym typeface="Brandon Grotesque Black" panose="020B0A03020203060202" pitchFamily="34" charset="0"/>
        </a:defRPr>
      </a:lvl2pPr>
      <a:lvl3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Calibri Light" panose="020F0302020204030204" pitchFamily="34" charset="0"/>
          <a:ea typeface="MS PGothic" panose="020B0600070205080204" pitchFamily="34" charset="-128"/>
          <a:cs typeface="Brandon Grotesque Black" charset="0"/>
          <a:sym typeface="Brandon Grotesque Black" panose="020B0A03020203060202" pitchFamily="34" charset="0"/>
        </a:defRPr>
      </a:lvl3pPr>
      <a:lvl4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Calibri Light" panose="020F0302020204030204" pitchFamily="34" charset="0"/>
          <a:ea typeface="MS PGothic" panose="020B0600070205080204" pitchFamily="34" charset="-128"/>
          <a:cs typeface="Brandon Grotesque Black" charset="0"/>
          <a:sym typeface="Brandon Grotesque Black" panose="020B0A03020203060202" pitchFamily="34" charset="0"/>
        </a:defRPr>
      </a:lvl4pPr>
      <a:lvl5pPr algn="l" defTabSz="584200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Calibri Light" panose="020F0302020204030204" pitchFamily="34" charset="0"/>
          <a:ea typeface="MS PGothic" panose="020B0600070205080204" pitchFamily="34" charset="-128"/>
          <a:cs typeface="Brandon Grotesque Black" charset="0"/>
          <a:sym typeface="Brandon Grotesque Black" panose="020B0A03020203060202" pitchFamily="34" charset="0"/>
        </a:defRPr>
      </a:lvl5pPr>
      <a:lvl6pPr marL="4572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6pPr>
      <a:lvl7pPr marL="9144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7pPr>
      <a:lvl8pPr marL="13716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8pPr>
      <a:lvl9pPr marL="1828800" algn="l" defTabSz="584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Brandon Grotesque Black" charset="0"/>
          <a:ea typeface="ＭＳ Ｐゴシック" charset="0"/>
          <a:cs typeface="Brandon Grotesque Black" charset="0"/>
          <a:sym typeface="Brandon Grotesque Black" charset="0"/>
        </a:defRPr>
      </a:lvl9pPr>
    </p:titleStyle>
    <p:bodyStyle>
      <a:lvl1pPr marL="2952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1pPr>
      <a:lvl2pPr marL="7397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2pPr>
      <a:lvl3pPr marL="11842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3pPr>
      <a:lvl4pPr marL="16287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4pPr>
      <a:lvl5pPr marL="2073275" indent="-295275" algn="l" defTabSz="584200" rtl="0" eaLnBrk="0" fontAlgn="base" hangingPunct="0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Palatino" pitchFamily="2" charset="0"/>
        </a:defRPr>
      </a:lvl5pPr>
      <a:lvl6pPr marL="25304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6pPr>
      <a:lvl7pPr marL="29876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7pPr>
      <a:lvl8pPr marL="34448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8pPr>
      <a:lvl9pPr marL="3902075" indent="-295275" algn="l" defTabSz="584200" rtl="0" eaLnBrk="1" fontAlgn="base" hangingPunct="1">
        <a:lnSpc>
          <a:spcPct val="10000"/>
        </a:lnSpc>
        <a:spcBef>
          <a:spcPts val="4200"/>
        </a:spcBef>
        <a:spcAft>
          <a:spcPct val="0"/>
        </a:spcAft>
        <a:buSzPct val="75000"/>
        <a:buChar char="•"/>
        <a:defRPr sz="2400">
          <a:solidFill>
            <a:srgbClr val="000000"/>
          </a:solidFill>
          <a:latin typeface="+mn-lt"/>
          <a:ea typeface="Palatino" charset="0"/>
          <a:cs typeface="+mn-cs"/>
          <a:sym typeface="Palatino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Competence_centre_DARIAH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dariah-gateway.lpds.sztaki.hu/web/guest/psse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ariah-gateway.lpds.sztaki.hu/web/guest/dbo-portlet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iki.egi.eu/wiki/EGI-Engage:Main_Page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iki.egi.eu/wiki/Competence_centre_DARIA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gif"/><Relationship Id="rId10" Type="http://schemas.openxmlformats.org/officeDocument/2006/relationships/image" Target="../media/image10.png"/><Relationship Id="rId4" Type="http://schemas.openxmlformats.org/officeDocument/2006/relationships/hyperlink" Target="https://dariah-gateway.lpds.sztaki.hu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dariah.eu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Competence_centre_DARIAH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611188" y="2527667"/>
            <a:ext cx="117602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/>
            <a:r>
              <a:rPr lang="de-DE" altLang="de-DE" sz="7200" b="1" dirty="0" smtClean="0">
                <a:solidFill>
                  <a:srgbClr val="282828"/>
                </a:solidFill>
                <a:latin typeface="Palatino Linotype" panose="02040502050505030304" pitchFamily="18" charset="0"/>
                <a:sym typeface="Brandon Grotesque Black" panose="020B0A03020203060202" pitchFamily="34" charset="0"/>
              </a:rPr>
              <a:t>Cloud Computing, Open Science, Data Analytics</a:t>
            </a:r>
            <a:endParaRPr lang="de-DE" altLang="de-DE" sz="7200" b="1" dirty="0">
              <a:solidFill>
                <a:srgbClr val="282828"/>
              </a:solidFill>
              <a:latin typeface="Palatino Linotype" panose="02040502050505030304" pitchFamily="18" charset="0"/>
              <a:sym typeface="Brandon Grotesque Black" panose="020B0A03020203060202" pitchFamily="34" charset="0"/>
            </a:endParaRPr>
          </a:p>
        </p:txBody>
      </p:sp>
      <p:sp>
        <p:nvSpPr>
          <p:cNvPr id="3075" name="Textfeld 14"/>
          <p:cNvSpPr txBox="1">
            <a:spLocks noChangeArrowheads="1"/>
          </p:cNvSpPr>
          <p:nvPr/>
        </p:nvSpPr>
        <p:spPr bwMode="auto">
          <a:xfrm>
            <a:off x="609600" y="7809964"/>
            <a:ext cx="117617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/>
            <a:r>
              <a:rPr lang="de-DE" altLang="de-DE" sz="3200" dirty="0" smtClean="0">
                <a:latin typeface="Palatino Linotype" panose="02040502050505030304" pitchFamily="18" charset="0"/>
              </a:rPr>
              <a:t>Eveline </a:t>
            </a:r>
            <a:r>
              <a:rPr lang="de-DE" altLang="de-DE" sz="3200" dirty="0" err="1" smtClean="0">
                <a:latin typeface="Palatino Linotype" panose="02040502050505030304" pitchFamily="18" charset="0"/>
              </a:rPr>
              <a:t>Wandl</a:t>
            </a:r>
            <a:r>
              <a:rPr lang="de-DE" altLang="de-DE" sz="3200" dirty="0" smtClean="0">
                <a:latin typeface="Palatino Linotype" panose="02040502050505030304" pitchFamily="18" charset="0"/>
              </a:rPr>
              <a:t>-Vogt, Amelie Dorn, Roberto </a:t>
            </a:r>
            <a:r>
              <a:rPr lang="de-DE" altLang="de-DE" sz="3200" dirty="0" err="1" smtClean="0">
                <a:latin typeface="Palatino Linotype" panose="02040502050505030304" pitchFamily="18" charset="0"/>
              </a:rPr>
              <a:t>Barbera</a:t>
            </a:r>
            <a:r>
              <a:rPr lang="de-DE" altLang="de-DE" sz="3200" dirty="0">
                <a:latin typeface="Palatino Linotype" panose="02040502050505030304" pitchFamily="18" charset="0"/>
              </a:rPr>
              <a:t> </a:t>
            </a:r>
            <a:r>
              <a:rPr lang="de-DE" altLang="de-DE" sz="3200" dirty="0" smtClean="0">
                <a:latin typeface="Palatino Linotype" panose="02040502050505030304" pitchFamily="18" charset="0"/>
              </a:rPr>
              <a:t>&amp; Davor </a:t>
            </a:r>
            <a:r>
              <a:rPr lang="de-DE" altLang="de-DE" sz="3200" dirty="0" err="1" smtClean="0">
                <a:latin typeface="Palatino Linotype" panose="02040502050505030304" pitchFamily="18" charset="0"/>
              </a:rPr>
              <a:t>Davidovic</a:t>
            </a:r>
            <a:endParaRPr lang="de-DE" altLang="de-DE" sz="3200" dirty="0">
              <a:latin typeface="Palatino Linotype" panose="02040502050505030304" pitchFamily="18" charset="0"/>
            </a:endParaRPr>
          </a:p>
          <a:p>
            <a:pPr eaLnBrk="1"/>
            <a:endParaRPr lang="de-DE" altLang="de-DE" sz="2000" dirty="0" smtClean="0">
              <a:latin typeface="Palatino Linotype" panose="02040502050505030304" pitchFamily="18" charset="0"/>
            </a:endParaRPr>
          </a:p>
          <a:p>
            <a:pPr eaLnBrk="1"/>
            <a:r>
              <a:rPr lang="de-DE" altLang="de-DE" sz="2000" dirty="0" smtClean="0">
                <a:latin typeface="Palatino Linotype" panose="02040502050505030304" pitchFamily="18" charset="0"/>
              </a:rPr>
              <a:t>Methods in Dialectology XVI, Tokyo, Japan</a:t>
            </a:r>
            <a:endParaRPr lang="de-DE" altLang="de-DE" sz="2000" dirty="0">
              <a:latin typeface="Palatino Linotype" panose="02040502050505030304" pitchFamily="18" charset="0"/>
            </a:endParaRPr>
          </a:p>
          <a:p>
            <a:pPr eaLnBrk="1"/>
            <a:r>
              <a:rPr lang="de-DE" altLang="de-DE" sz="2000" dirty="0" smtClean="0">
                <a:latin typeface="Palatino Linotype" panose="02040502050505030304" pitchFamily="18" charset="0"/>
              </a:rPr>
              <a:t>07.-</a:t>
            </a:r>
            <a:r>
              <a:rPr lang="de-DE" altLang="de-DE" sz="2000" dirty="0">
                <a:latin typeface="Palatino Linotype" panose="02040502050505030304" pitchFamily="18" charset="0"/>
              </a:rPr>
              <a:t>11.08.2017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8680" y="5184204"/>
            <a:ext cx="10957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Towards new research paradigms for Bavarian dialectology in using advanced research infrastructures</a:t>
            </a:r>
          </a:p>
          <a:p>
            <a:pPr algn="ctr"/>
            <a:r>
              <a:rPr lang="de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DARIAH – Competence Centre in a nutshell</a:t>
            </a:r>
            <a:endParaRPr lang="de" dirty="0">
              <a:solidFill>
                <a:schemeClr val="dk1"/>
              </a:solidFill>
              <a:latin typeface="Palatino Linotype" panose="02040502050505030304" pitchFamily="18" charset="0"/>
            </a:endParaRPr>
          </a:p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5953937" y="396949"/>
            <a:ext cx="6821501" cy="130326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90494" y="908552"/>
            <a:ext cx="5289411" cy="600276"/>
            <a:chOff x="1187624" y="4541464"/>
            <a:chExt cx="5047030" cy="633786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0558" y="4741601"/>
              <a:ext cx="864096" cy="213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9875" y="4840236"/>
              <a:ext cx="1135907" cy="335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5038" y="4541464"/>
              <a:ext cx="620507" cy="613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87624" y="4598092"/>
              <a:ext cx="720080" cy="500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17257" y="4617506"/>
              <a:ext cx="868228" cy="46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3"/>
          <p:cNvGrpSpPr/>
          <p:nvPr/>
        </p:nvGrpSpPr>
        <p:grpSpPr>
          <a:xfrm>
            <a:off x="2191880" y="408686"/>
            <a:ext cx="10583558" cy="1431931"/>
            <a:chOff x="2191880" y="408686"/>
            <a:chExt cx="10583558" cy="14319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6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065" y="819034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hteck 13"/>
            <p:cNvSpPr/>
            <p:nvPr/>
          </p:nvSpPr>
          <p:spPr bwMode="auto">
            <a:xfrm>
              <a:off x="5953937" y="408686"/>
              <a:ext cx="6821501" cy="130326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endParaRPr>
            </a:p>
          </p:txBody>
        </p: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6490494" y="920289"/>
              <a:ext cx="5289411" cy="600276"/>
              <a:chOff x="1187624" y="4541464"/>
              <a:chExt cx="5047030" cy="633786"/>
            </a:xfrm>
          </p:grpSpPr>
          <p:pic>
            <p:nvPicPr>
              <p:cNvPr id="16" name="Picture 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70558" y="4741601"/>
                <a:ext cx="864096" cy="213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29875" y="4840236"/>
                <a:ext cx="1135907" cy="335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95038" y="4541464"/>
                <a:ext cx="620507" cy="61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7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87624" y="4598092"/>
                <a:ext cx="720080" cy="500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8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17257" y="4617506"/>
                <a:ext cx="868228" cy="461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88619" y="3197085"/>
            <a:ext cx="115372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l">
              <a:buFont typeface="Arial" pitchFamily="34" charset="0"/>
              <a:buChar char="•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demonstrator</a:t>
            </a:r>
            <a:r>
              <a:rPr lang="de-DE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Arts &amp; </a:t>
            </a:r>
            <a:r>
              <a:rPr lang="de-DE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de-DE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show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EGI</a:t>
            </a:r>
          </a:p>
          <a:p>
            <a:pPr marL="266700" indent="-266700" algn="l">
              <a:buFont typeface="Arial" pitchFamily="34" charset="0"/>
              <a:buChar char="•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de-DE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Arts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e-Infrastructure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18" y="2507245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DARIAH </a:t>
            </a:r>
            <a:r>
              <a:rPr lang="de-DE" dirty="0">
                <a:solidFill>
                  <a:schemeClr val="accent1"/>
                </a:solidFill>
                <a:latin typeface="Trebuchet MS" pitchFamily="34" charset="0"/>
              </a:rPr>
              <a:t>Competence </a:t>
            </a:r>
            <a:r>
              <a:rPr lang="de-DE" dirty="0" err="1" smtClean="0">
                <a:solidFill>
                  <a:schemeClr val="accent1"/>
                </a:solidFill>
                <a:latin typeface="Trebuchet MS" pitchFamily="34" charset="0"/>
              </a:rPr>
              <a:t>Centre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(CC) I</a:t>
            </a:r>
            <a:endParaRPr lang="de-D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4" name="Picture 2" descr="S:\ACDH-RG 4\Project_EGI ENGAGE\logos\DARIA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0693" y="2140570"/>
            <a:ext cx="3300527" cy="1379679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5219148" y="9072962"/>
            <a:ext cx="7785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Palatino Linotype" pitchFamily="18" charset="0"/>
                <a:hlinkClick r:id="rId3"/>
              </a:rPr>
              <a:t>https://wiki.egi.eu/wiki/Competence_centre_DARIAH</a:t>
            </a:r>
            <a:endParaRPr lang="de-AT" sz="24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22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23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9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8620" y="219779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DARIAH Competence </a:t>
            </a:r>
            <a:r>
              <a:rPr lang="de-DE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(CC) II</a:t>
            </a:r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198" t="31403" r="18959" b="17451"/>
          <a:stretch/>
        </p:blipFill>
        <p:spPr>
          <a:xfrm>
            <a:off x="1109560" y="3134433"/>
            <a:ext cx="10258042" cy="59114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234602" y="2786034"/>
            <a:ext cx="277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</a:rPr>
              <a:t>Architecture</a:t>
            </a:r>
            <a:endParaRPr lang="de-AT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9" name="Gruppieren 8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11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12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88620" y="3350046"/>
            <a:ext cx="115372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(open </a:t>
            </a:r>
            <a:r>
              <a:rPr lang="de-DE" sz="3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Semantic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Search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Engine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371600" lvl="2" algn="l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Search Engine (SSE)</a:t>
            </a:r>
          </a:p>
          <a:p>
            <a:pPr marL="1371600" lvl="2" algn="l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Search Engine (PSSE)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DBO@Cloud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/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Services (</a:t>
            </a:r>
            <a:r>
              <a:rPr lang="de-DE" sz="3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authentication</a:t>
            </a: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required</a:t>
            </a: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Cloud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Access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Workflow Development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File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transfer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DARIAH Science 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ateway</a:t>
            </a:r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21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22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88621" y="3114209"/>
            <a:ext cx="118778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Division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Catania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National Institute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Nuclear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Physics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(INFN)</a:t>
            </a:r>
          </a:p>
          <a:p>
            <a:pPr algn="l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Semantically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enriches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metadata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resources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included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Knowledge Base</a:t>
            </a:r>
          </a:p>
          <a:p>
            <a:pPr algn="l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Queries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more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than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110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languages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possible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Results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connected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Google Scholar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Altmetric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if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available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LODLive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API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explore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Linked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Data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graph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Extension: Parallel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Semantic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Search Engine (PSSE)</a:t>
            </a:r>
          </a:p>
          <a:p>
            <a:pPr marL="444500" indent="-444500" algn="l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2"/>
              </a:rPr>
              <a:t>https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2"/>
              </a:rPr>
              <a:t>://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2"/>
              </a:rPr>
              <a:t>dariah-gateway.lpds.sztaki.hu/web/guest/psse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179CE5"/>
                </a:solidFill>
                <a:latin typeface="Trebuchet MS" pitchFamily="34" charset="0"/>
              </a:rPr>
              <a:t>(Simple) </a:t>
            </a:r>
            <a:r>
              <a:rPr lang="de-DE" dirty="0" err="1" smtClean="0">
                <a:solidFill>
                  <a:srgbClr val="179CE5"/>
                </a:solidFill>
                <a:latin typeface="Trebuchet MS" pitchFamily="34" charset="0"/>
              </a:rPr>
              <a:t>Semantic</a:t>
            </a:r>
            <a:r>
              <a:rPr lang="de-DE" dirty="0" smtClean="0">
                <a:solidFill>
                  <a:srgbClr val="179CE5"/>
                </a:solidFill>
                <a:latin typeface="Trebuchet MS" pitchFamily="34" charset="0"/>
              </a:rPr>
              <a:t> Search Engine </a:t>
            </a:r>
            <a:r>
              <a:rPr lang="de-DE" dirty="0">
                <a:solidFill>
                  <a:srgbClr val="179CE5"/>
                </a:solidFill>
                <a:latin typeface="Trebuchet MS" pitchFamily="34" charset="0"/>
              </a:rPr>
              <a:t>I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21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22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9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SE_Quer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1"/>
          <a:stretch/>
        </p:blipFill>
        <p:spPr bwMode="auto">
          <a:xfrm>
            <a:off x="784495" y="2911473"/>
            <a:ext cx="7122376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49125" y="2060294"/>
            <a:ext cx="1108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179CE5"/>
                </a:solidFill>
                <a:latin typeface="Trebuchet MS" pitchFamily="34" charset="0"/>
              </a:rPr>
              <a:t>Semantic</a:t>
            </a:r>
            <a:r>
              <a:rPr lang="it-IT" dirty="0" smtClean="0">
                <a:solidFill>
                  <a:srgbClr val="179CE5"/>
                </a:solidFill>
                <a:latin typeface="Trebuchet MS" pitchFamily="34" charset="0"/>
              </a:rPr>
              <a:t> </a:t>
            </a:r>
            <a:r>
              <a:rPr lang="it-IT" dirty="0" err="1" smtClean="0">
                <a:solidFill>
                  <a:srgbClr val="179CE5"/>
                </a:solidFill>
                <a:latin typeface="Trebuchet MS" pitchFamily="34" charset="0"/>
              </a:rPr>
              <a:t>Search</a:t>
            </a:r>
            <a:r>
              <a:rPr lang="it-IT" dirty="0" smtClean="0">
                <a:solidFill>
                  <a:srgbClr val="179CE5"/>
                </a:solidFill>
                <a:latin typeface="Trebuchet MS" pitchFamily="34" charset="0"/>
              </a:rPr>
              <a:t> Engine II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48930" y="3214924"/>
            <a:ext cx="40731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repositories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1588" algn="l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indent="-92075" algn="l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2218763" y="3469342"/>
            <a:ext cx="1169895" cy="753035"/>
          </a:xfrm>
          <a:prstGeom prst="ellipse">
            <a:avLst/>
          </a:prstGeom>
          <a:noFill/>
          <a:ln w="5715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 flipV="1">
            <a:off x="7348351" y="6572025"/>
            <a:ext cx="1801158" cy="40520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63500" cap="flat" cmpd="sng" algn="ctr">
            <a:solidFill>
              <a:srgbClr val="49C4E5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32" y="7485529"/>
            <a:ext cx="211557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2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26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70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SE_Metada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2" y="2987626"/>
            <a:ext cx="812131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49125" y="2060294"/>
            <a:ext cx="1108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179CE5"/>
                </a:solidFill>
                <a:latin typeface="Trebuchet MS" pitchFamily="34" charset="0"/>
              </a:rPr>
              <a:t>Semantic</a:t>
            </a:r>
            <a:r>
              <a:rPr lang="it-IT" dirty="0" smtClean="0">
                <a:solidFill>
                  <a:srgbClr val="179CE5"/>
                </a:solidFill>
                <a:latin typeface="Trebuchet MS" pitchFamily="34" charset="0"/>
              </a:rPr>
              <a:t> </a:t>
            </a:r>
            <a:r>
              <a:rPr lang="it-IT" dirty="0" err="1" smtClean="0">
                <a:solidFill>
                  <a:srgbClr val="179CE5"/>
                </a:solidFill>
                <a:latin typeface="Trebuchet MS" pitchFamily="34" charset="0"/>
              </a:rPr>
              <a:t>Search</a:t>
            </a:r>
            <a:r>
              <a:rPr lang="it-IT" dirty="0" smtClean="0">
                <a:solidFill>
                  <a:srgbClr val="179CE5"/>
                </a:solidFill>
                <a:latin typeface="Trebuchet MS" pitchFamily="34" charset="0"/>
              </a:rPr>
              <a:t> Engine III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010845" y="4298230"/>
            <a:ext cx="4353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23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24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3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49125" y="2060294"/>
            <a:ext cx="1108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179CE5"/>
                </a:solidFill>
                <a:latin typeface="Trebuchet MS" pitchFamily="34" charset="0"/>
              </a:rPr>
              <a:t>DBO@Cloud</a:t>
            </a:r>
            <a:endParaRPr lang="it-IT" dirty="0" smtClean="0">
              <a:solidFill>
                <a:srgbClr val="179CE5"/>
              </a:solidFill>
              <a:latin typeface="Trebuchet MS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4497" y="2996053"/>
            <a:ext cx="118778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ata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originally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collected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project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at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Austrian Academy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Sciences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Dictionary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Bavarian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Dialects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Austria)</a:t>
            </a:r>
          </a:p>
          <a:p>
            <a:pPr algn="l"/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&gt; 20 000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records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with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metadata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browsed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2"/>
              </a:rPr>
              <a:t>https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2"/>
              </a:rPr>
              <a:t>://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2"/>
              </a:rPr>
              <a:t>dariah-gateway.lpds.sztaki.hu/web/guest/dbo-portlet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/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Filter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options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customizing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display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l"/>
            <a:endParaRPr lang="de-DE" sz="3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Images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from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original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questionnaires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available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34466" y="7539350"/>
            <a:ext cx="3485604" cy="17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uppieren 20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24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25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3199" y="1977934"/>
            <a:ext cx="1280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smtClean="0">
                <a:solidFill>
                  <a:schemeClr val="accent1"/>
                </a:solidFill>
              </a:rPr>
              <a:t>Workflows &amp; </a:t>
            </a:r>
            <a:r>
              <a:rPr lang="de-AT" sz="4000" dirty="0" err="1" smtClean="0">
                <a:solidFill>
                  <a:schemeClr val="accent1"/>
                </a:solidFill>
              </a:rPr>
              <a:t>Processes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3042" y="3962258"/>
            <a:ext cx="122317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200" dirty="0" err="1" smtClean="0"/>
              <a:t>Multidisciplinarity</a:t>
            </a:r>
            <a:endParaRPr lang="de-AT" sz="3200" dirty="0" smtClean="0"/>
          </a:p>
          <a:p>
            <a:r>
              <a:rPr lang="de-AT" sz="3200" dirty="0"/>
              <a:t>	</a:t>
            </a:r>
            <a:r>
              <a:rPr lang="de-AT" sz="3200" dirty="0" err="1" smtClean="0"/>
              <a:t>communication</a:t>
            </a:r>
            <a:r>
              <a:rPr lang="de-AT" sz="3200" dirty="0" smtClean="0"/>
              <a:t> &amp;  </a:t>
            </a:r>
            <a:r>
              <a:rPr lang="de-AT" sz="3200" dirty="0" err="1" smtClean="0"/>
              <a:t>knowlege</a:t>
            </a:r>
            <a:r>
              <a:rPr lang="de-AT" sz="3200" dirty="0" smtClean="0"/>
              <a:t> </a:t>
            </a:r>
            <a:r>
              <a:rPr lang="de-AT" sz="3200" dirty="0" err="1" smtClean="0"/>
              <a:t>exchange</a:t>
            </a:r>
            <a:r>
              <a:rPr lang="de-AT" sz="3200" dirty="0" smtClean="0"/>
              <a:t> </a:t>
            </a:r>
            <a:r>
              <a:rPr lang="de-AT" sz="3200" dirty="0" err="1" smtClean="0"/>
              <a:t>processes</a:t>
            </a:r>
            <a:endParaRPr lang="de-AT" sz="3200" dirty="0" smtClean="0"/>
          </a:p>
          <a:p>
            <a:endParaRPr lang="de-AT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200" dirty="0" err="1" smtClean="0"/>
              <a:t>Multilinguality</a:t>
            </a:r>
            <a:r>
              <a:rPr lang="de-AT" sz="3200" dirty="0" smtClean="0"/>
              <a:t> /</a:t>
            </a:r>
            <a:r>
              <a:rPr lang="de-AT" sz="3200" dirty="0" err="1" smtClean="0"/>
              <a:t>Multiculturality</a:t>
            </a:r>
            <a:endParaRPr lang="de-AT" sz="3200" dirty="0" smtClean="0"/>
          </a:p>
          <a:p>
            <a:r>
              <a:rPr lang="de-AT" sz="3200" dirty="0"/>
              <a:t>	</a:t>
            </a:r>
            <a:r>
              <a:rPr lang="de-AT" sz="3200" dirty="0" err="1" smtClean="0"/>
              <a:t>collaboration</a:t>
            </a:r>
            <a:r>
              <a:rPr lang="de-AT" sz="3200" dirty="0" smtClean="0"/>
              <a:t> in a European </a:t>
            </a:r>
            <a:r>
              <a:rPr lang="de-AT" sz="3200" dirty="0" err="1" smtClean="0"/>
              <a:t>team</a:t>
            </a:r>
            <a:r>
              <a:rPr lang="de-AT" sz="3200" dirty="0" smtClean="0"/>
              <a:t> </a:t>
            </a:r>
            <a:r>
              <a:rPr lang="de-AT" sz="3200" dirty="0" err="1" smtClean="0"/>
              <a:t>with</a:t>
            </a:r>
            <a:r>
              <a:rPr lang="de-AT" sz="3200" dirty="0" smtClean="0"/>
              <a:t> different </a:t>
            </a:r>
            <a:r>
              <a:rPr lang="de-AT" sz="3200" dirty="0" err="1" smtClean="0"/>
              <a:t>cultures</a:t>
            </a:r>
            <a:endParaRPr lang="de-AT" sz="3200" dirty="0" smtClean="0"/>
          </a:p>
          <a:p>
            <a:endParaRPr lang="de-AT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AT" sz="3200" dirty="0" err="1" smtClean="0"/>
              <a:t>Modularity</a:t>
            </a:r>
            <a:endParaRPr lang="de-AT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AT" sz="32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773042" y="3123091"/>
            <a:ext cx="968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kern="0" dirty="0" smtClean="0">
                <a:solidFill>
                  <a:srgbClr val="179CE5"/>
                </a:solidFill>
              </a:rPr>
              <a:t>Towards joint understanding &amp; collaboration</a:t>
            </a:r>
            <a:endParaRPr lang="de-AT" sz="2800" dirty="0">
              <a:solidFill>
                <a:srgbClr val="179CE5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191880" y="763657"/>
            <a:ext cx="3949093" cy="1048297"/>
            <a:chOff x="2191880" y="763657"/>
            <a:chExt cx="3949093" cy="1048297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19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101" y="763657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28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12" t="29675" r="18992" b="20835"/>
          <a:stretch/>
        </p:blipFill>
        <p:spPr>
          <a:xfrm>
            <a:off x="5807037" y="7077764"/>
            <a:ext cx="4279070" cy="25674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52500" y="1915776"/>
            <a:ext cx="11099800" cy="1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+mj-lt"/>
                <a:ea typeface="+mj-ea"/>
                <a:cs typeface="+mj-cs"/>
                <a:sym typeface="Brandon Grotesque Black" charset="0"/>
              </a:defRPr>
            </a:lvl1pPr>
            <a:lvl2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2pPr>
            <a:lvl3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3pPr>
            <a:lvl4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4pPr>
            <a:lvl5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5pPr>
            <a:lvl6pPr marL="4572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6pPr>
            <a:lvl7pPr marL="9144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7pPr>
            <a:lvl8pPr marL="13716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8pPr>
            <a:lvl9pPr marL="18288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kern="0" dirty="0" smtClean="0">
                <a:solidFill>
                  <a:srgbClr val="179C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DARIAH CC – added value for cultural lexicography</a:t>
            </a:r>
            <a:r>
              <a:rPr lang="en-GB" sz="4000" kern="0" dirty="0" smtClean="0">
                <a:solidFill>
                  <a:srgbClr val="179C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kern="0" dirty="0" smtClean="0">
                <a:solidFill>
                  <a:srgbClr val="179C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kern="0" dirty="0">
                <a:solidFill>
                  <a:srgbClr val="4F7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cultural diversity </a:t>
            </a:r>
            <a:r>
              <a:rPr lang="de-DE" sz="2800" kern="0" dirty="0" err="1">
                <a:solidFill>
                  <a:srgbClr val="4F7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de-DE" sz="2800" kern="0" dirty="0">
                <a:solidFill>
                  <a:srgbClr val="4F7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kern="0" dirty="0" smtClean="0">
                <a:solidFill>
                  <a:srgbClr val="4F7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2800" kern="0" dirty="0" err="1" smtClean="0">
                <a:solidFill>
                  <a:srgbClr val="4F7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lh6.googleusercontent.com/A79u40Pc3nL-d4tmdhAt2W83CIMs5nXD4D1DdlY1OYykEtxT9-lfh3wFHS_k6F1VZo5MkZSdli4dMK7hyDrST5tlfPVbUivzuSIhy9nB0gIwA1iLqivlBIBPkuJTPB2sdvSEghPLp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22" y="3376374"/>
            <a:ext cx="6316652" cy="34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8072880" y="5358365"/>
            <a:ext cx="293914" cy="17193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99" t="10155" r="1578" b="4931"/>
          <a:stretch/>
        </p:blipFill>
        <p:spPr>
          <a:xfrm>
            <a:off x="1515729" y="7077764"/>
            <a:ext cx="3477529" cy="16232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flipH="1">
            <a:off x="4158343" y="5268420"/>
            <a:ext cx="1232821" cy="18093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2191880" y="763657"/>
            <a:ext cx="3949093" cy="1048297"/>
            <a:chOff x="2191880" y="763657"/>
            <a:chExt cx="3949093" cy="1048297"/>
          </a:xfrm>
        </p:grpSpPr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23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101" y="763657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9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3199" y="1873451"/>
            <a:ext cx="1280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smtClean="0">
                <a:solidFill>
                  <a:schemeClr val="accent1"/>
                </a:solidFill>
              </a:rPr>
              <a:t>Outlook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3042" y="3123091"/>
            <a:ext cx="1126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kern="0" dirty="0" smtClean="0">
                <a:solidFill>
                  <a:srgbClr val="179CE5"/>
                </a:solidFill>
              </a:rPr>
              <a:t>Organisational design, experimental spaces &amp; innovation</a:t>
            </a:r>
            <a:endParaRPr lang="de-AT" sz="2800" dirty="0">
              <a:solidFill>
                <a:srgbClr val="179CE5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3373" y="2807365"/>
            <a:ext cx="11099800" cy="900501"/>
          </a:xfrm>
          <a:prstGeom prst="rect">
            <a:avLst/>
          </a:prstGeom>
        </p:spPr>
        <p:txBody>
          <a:bodyPr anchor="b"/>
          <a:lstStyle>
            <a:lvl1pPr marL="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1pPr>
            <a:lvl2pPr marL="45720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8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2pPr>
            <a:lvl3pPr marL="91440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6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3pPr>
            <a:lvl4pPr marL="137160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4pPr>
            <a:lvl5pPr marL="182880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5pPr>
            <a:lvl6pPr marL="2286000" indent="0" algn="l" defTabSz="584200" rtl="0" eaLnBrk="1" fontAlgn="base" hangingPunct="1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Palatino" charset="0"/>
                <a:cs typeface="+mn-cs"/>
                <a:sym typeface="Palatino" charset="0"/>
              </a:defRPr>
            </a:lvl6pPr>
            <a:lvl7pPr marL="2743200" indent="0" algn="l" defTabSz="584200" rtl="0" eaLnBrk="1" fontAlgn="base" hangingPunct="1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Palatino" charset="0"/>
                <a:cs typeface="+mn-cs"/>
                <a:sym typeface="Palatino" charset="0"/>
              </a:defRPr>
            </a:lvl7pPr>
            <a:lvl8pPr marL="3200400" indent="0" algn="l" defTabSz="584200" rtl="0" eaLnBrk="1" fontAlgn="base" hangingPunct="1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Palatino" charset="0"/>
                <a:cs typeface="+mn-cs"/>
                <a:sym typeface="Palatino" charset="0"/>
              </a:defRPr>
            </a:lvl8pPr>
            <a:lvl9pPr marL="3657600" indent="0" algn="l" defTabSz="584200" rtl="0" eaLnBrk="1" fontAlgn="base" hangingPunct="1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Palatino" charset="0"/>
                <a:cs typeface="+mn-cs"/>
                <a:sym typeface="Palatino" charset="0"/>
              </a:defRPr>
            </a:lvl9pPr>
          </a:lstStyle>
          <a:p>
            <a:endParaRPr lang="de-DE" altLang="de-DE" sz="2800" kern="0" dirty="0" smtClean="0">
              <a:solidFill>
                <a:srgbClr val="C00000"/>
              </a:solidFill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3539" y="3415478"/>
            <a:ext cx="11099800" cy="4482019"/>
          </a:xfrm>
          <a:prstGeom prst="rect">
            <a:avLst/>
          </a:prstGeom>
        </p:spPr>
        <p:txBody>
          <a:bodyPr anchor="b"/>
          <a:lstStyle>
            <a:lvl1pPr marL="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1pPr>
            <a:lvl2pPr marL="45720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8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2pPr>
            <a:lvl3pPr marL="91440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6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3pPr>
            <a:lvl4pPr marL="137160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4pPr>
            <a:lvl5pPr marL="1828800" indent="0" algn="l" defTabSz="584200" rtl="0" eaLnBrk="0" fontAlgn="base" hangingPunct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  <a:sym typeface="Palatino" pitchFamily="2" charset="0"/>
              </a:defRPr>
            </a:lvl5pPr>
            <a:lvl6pPr marL="2286000" indent="0" algn="l" defTabSz="584200" rtl="0" eaLnBrk="1" fontAlgn="base" hangingPunct="1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Palatino" charset="0"/>
                <a:cs typeface="+mn-cs"/>
                <a:sym typeface="Palatino" charset="0"/>
              </a:defRPr>
            </a:lvl6pPr>
            <a:lvl7pPr marL="2743200" indent="0" algn="l" defTabSz="584200" rtl="0" eaLnBrk="1" fontAlgn="base" hangingPunct="1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Palatino" charset="0"/>
                <a:cs typeface="+mn-cs"/>
                <a:sym typeface="Palatino" charset="0"/>
              </a:defRPr>
            </a:lvl7pPr>
            <a:lvl8pPr marL="3200400" indent="0" algn="l" defTabSz="584200" rtl="0" eaLnBrk="1" fontAlgn="base" hangingPunct="1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Palatino" charset="0"/>
                <a:cs typeface="+mn-cs"/>
                <a:sym typeface="Palatino" charset="0"/>
              </a:defRPr>
            </a:lvl8pPr>
            <a:lvl9pPr marL="3657600" indent="0" algn="l" defTabSz="584200" rtl="0" eaLnBrk="1" fontAlgn="base" hangingPunct="1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SzPct val="75000"/>
              <a:buNone/>
              <a:defRPr sz="1400">
                <a:solidFill>
                  <a:srgbClr val="000000"/>
                </a:solidFill>
                <a:latin typeface="+mn-lt"/>
                <a:ea typeface="Palatino" charset="0"/>
                <a:cs typeface="+mn-cs"/>
                <a:sym typeface="Palatino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virtual</a:t>
            </a:r>
            <a:r>
              <a:rPr lang="de-DE" altLang="de-DE" sz="3200" kern="0" dirty="0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open </a:t>
            </a: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collaboration</a:t>
            </a:r>
            <a:endParaRPr lang="de-DE" altLang="de-DE" sz="3200" kern="0" dirty="0" smtClean="0"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common</a:t>
            </a:r>
            <a:r>
              <a:rPr lang="de-DE" altLang="de-DE" sz="3200" kern="0" dirty="0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goals</a:t>
            </a:r>
            <a:r>
              <a:rPr lang="de-DE" altLang="de-DE" sz="3200" kern="0" dirty="0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and</a:t>
            </a:r>
            <a:r>
              <a:rPr lang="de-DE" altLang="de-DE" sz="3200" kern="0" dirty="0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passion</a:t>
            </a:r>
            <a:endParaRPr lang="de-DE" altLang="de-DE" sz="3200" kern="0" dirty="0" smtClean="0"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designing</a:t>
            </a:r>
            <a:r>
              <a:rPr lang="de-DE" altLang="de-DE" sz="3200" kern="0" dirty="0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workflows</a:t>
            </a:r>
            <a:r>
              <a:rPr lang="de-DE" altLang="de-DE" sz="3200" kern="0" dirty="0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</a:t>
            </a: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opening</a:t>
            </a:r>
            <a:r>
              <a:rPr lang="de-DE" altLang="de-DE" sz="3200" kern="0" dirty="0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de-DE" altLang="de-DE" sz="3200" kern="0" dirty="0" err="1" smtClean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up</a:t>
            </a:r>
            <a:endParaRPr lang="de-DE" altLang="de-DE" sz="3200" kern="0" dirty="0" smtClean="0"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DE" sz="3200" kern="0" dirty="0" smtClean="0"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r>
              <a:rPr lang="de-AT" altLang="de-DE" sz="3200" kern="0" dirty="0" err="1" smtClean="0">
                <a:solidFill>
                  <a:srgbClr val="0061A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innovation</a:t>
            </a:r>
            <a:r>
              <a:rPr lang="de-AT" altLang="de-DE" sz="3200" kern="0" dirty="0" smtClean="0">
                <a:solidFill>
                  <a:srgbClr val="0061A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de-AT" altLang="de-DE" sz="3200" kern="0" dirty="0" err="1" smtClean="0">
                <a:solidFill>
                  <a:srgbClr val="0061A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networks</a:t>
            </a:r>
            <a:endParaRPr lang="de-AT" altLang="de-DE" sz="3200" kern="0" dirty="0" smtClean="0">
              <a:solidFill>
                <a:srgbClr val="0061A0"/>
              </a:solidFill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  <a:p>
            <a:r>
              <a:rPr lang="de-AT" altLang="de-DE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ecosystem</a:t>
            </a:r>
            <a:r>
              <a:rPr lang="de-AT" altLang="de-DE" sz="3200" kern="0" dirty="0" smtClean="0">
                <a:solidFill>
                  <a:srgbClr val="C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 </a:t>
            </a:r>
            <a:r>
              <a:rPr lang="de-AT" altLang="de-DE" sz="3200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centric</a:t>
            </a:r>
            <a:endParaRPr lang="ru-RU" altLang="de-DE" sz="3200" kern="0" dirty="0" smtClean="0">
              <a:latin typeface="Arial" panose="020B0604020202020204" pitchFamily="34" charset="0"/>
              <a:ea typeface="MS PGothic" charset="-128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238" y="6311391"/>
            <a:ext cx="5088081" cy="3172212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2191880" y="763657"/>
            <a:ext cx="3949093" cy="1048297"/>
            <a:chOff x="2191880" y="763657"/>
            <a:chExt cx="3949093" cy="1048297"/>
          </a:xfrm>
        </p:grpSpPr>
        <p:pic>
          <p:nvPicPr>
            <p:cNvPr id="2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21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101" y="763657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05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611188" y="2527667"/>
            <a:ext cx="117602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/>
            <a:r>
              <a:rPr lang="de-DE" altLang="de-DE" sz="7200" b="1" dirty="0" smtClean="0">
                <a:solidFill>
                  <a:srgbClr val="282828"/>
                </a:solidFill>
                <a:latin typeface="Palatino Linotype" panose="02040502050505030304" pitchFamily="18" charset="0"/>
                <a:sym typeface="Brandon Grotesque Black" panose="020B0A03020203060202" pitchFamily="34" charset="0"/>
              </a:rPr>
              <a:t>Cloud Computing, Open Science, Data Analytics</a:t>
            </a:r>
            <a:endParaRPr lang="de-DE" altLang="de-DE" sz="7200" b="1" dirty="0">
              <a:solidFill>
                <a:srgbClr val="282828"/>
              </a:solidFill>
              <a:latin typeface="Palatino Linotype" panose="02040502050505030304" pitchFamily="18" charset="0"/>
              <a:sym typeface="Brandon Grotesque Black" panose="020B0A03020203060202" pitchFamily="34" charset="0"/>
            </a:endParaRPr>
          </a:p>
        </p:txBody>
      </p:sp>
      <p:sp>
        <p:nvSpPr>
          <p:cNvPr id="3075" name="Textfeld 14"/>
          <p:cNvSpPr txBox="1">
            <a:spLocks noChangeArrowheads="1"/>
          </p:cNvSpPr>
          <p:nvPr/>
        </p:nvSpPr>
        <p:spPr bwMode="auto">
          <a:xfrm>
            <a:off x="609600" y="7809964"/>
            <a:ext cx="117617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/>
            <a:r>
              <a:rPr lang="de-DE" altLang="de-DE" sz="3200" dirty="0" smtClean="0">
                <a:latin typeface="Palatino Linotype" panose="02040502050505030304" pitchFamily="18" charset="0"/>
              </a:rPr>
              <a:t>Eveline </a:t>
            </a:r>
            <a:r>
              <a:rPr lang="de-DE" altLang="de-DE" sz="3200" dirty="0" err="1" smtClean="0">
                <a:latin typeface="Palatino Linotype" panose="02040502050505030304" pitchFamily="18" charset="0"/>
              </a:rPr>
              <a:t>Wandl</a:t>
            </a:r>
            <a:r>
              <a:rPr lang="de-DE" altLang="de-DE" sz="3200" dirty="0" smtClean="0">
                <a:latin typeface="Palatino Linotype" panose="02040502050505030304" pitchFamily="18" charset="0"/>
              </a:rPr>
              <a:t>-Vogt, </a:t>
            </a:r>
            <a:r>
              <a:rPr lang="de-DE" altLang="de-DE" sz="3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Amelie Dorn</a:t>
            </a:r>
            <a:r>
              <a:rPr lang="de-DE" altLang="de-DE" sz="3200" dirty="0" smtClean="0">
                <a:latin typeface="Palatino Linotype" panose="02040502050505030304" pitchFamily="18" charset="0"/>
              </a:rPr>
              <a:t>, Roberto </a:t>
            </a:r>
            <a:r>
              <a:rPr lang="de-DE" altLang="de-DE" sz="3200" dirty="0" err="1" smtClean="0">
                <a:latin typeface="Palatino Linotype" panose="02040502050505030304" pitchFamily="18" charset="0"/>
              </a:rPr>
              <a:t>Barbera</a:t>
            </a:r>
            <a:r>
              <a:rPr lang="de-DE" altLang="de-DE" sz="3200" dirty="0">
                <a:latin typeface="Palatino Linotype" panose="02040502050505030304" pitchFamily="18" charset="0"/>
              </a:rPr>
              <a:t> </a:t>
            </a:r>
            <a:r>
              <a:rPr lang="de-DE" altLang="de-DE" sz="3200" dirty="0" smtClean="0">
                <a:latin typeface="Palatino Linotype" panose="02040502050505030304" pitchFamily="18" charset="0"/>
              </a:rPr>
              <a:t>&amp; Davor </a:t>
            </a:r>
            <a:r>
              <a:rPr lang="de-DE" altLang="de-DE" sz="3200" dirty="0" err="1" smtClean="0">
                <a:latin typeface="Palatino Linotype" panose="02040502050505030304" pitchFamily="18" charset="0"/>
              </a:rPr>
              <a:t>Davidovic</a:t>
            </a:r>
            <a:endParaRPr lang="de-DE" altLang="de-DE" sz="3200" dirty="0">
              <a:latin typeface="Palatino Linotype" panose="02040502050505030304" pitchFamily="18" charset="0"/>
            </a:endParaRPr>
          </a:p>
          <a:p>
            <a:pPr eaLnBrk="1"/>
            <a:endParaRPr lang="de-DE" altLang="de-DE" sz="2000" dirty="0" smtClean="0">
              <a:latin typeface="Palatino Linotype" panose="02040502050505030304" pitchFamily="18" charset="0"/>
            </a:endParaRPr>
          </a:p>
          <a:p>
            <a:pPr eaLnBrk="1"/>
            <a:r>
              <a:rPr lang="de-DE" altLang="de-DE" sz="2000" dirty="0" smtClean="0">
                <a:latin typeface="Palatino Linotype" panose="02040502050505030304" pitchFamily="18" charset="0"/>
              </a:rPr>
              <a:t>Methods in Dialectology XVI, Tokyo, Japan</a:t>
            </a:r>
            <a:endParaRPr lang="de-DE" altLang="de-DE" sz="2000" dirty="0">
              <a:latin typeface="Palatino Linotype" panose="02040502050505030304" pitchFamily="18" charset="0"/>
            </a:endParaRPr>
          </a:p>
          <a:p>
            <a:pPr eaLnBrk="1"/>
            <a:r>
              <a:rPr lang="de-DE" altLang="de-DE" sz="2000" dirty="0" smtClean="0">
                <a:latin typeface="Palatino Linotype" panose="02040502050505030304" pitchFamily="18" charset="0"/>
              </a:rPr>
              <a:t>07.-11.08.2017</a:t>
            </a:r>
            <a:endParaRPr lang="de-DE" altLang="de-DE" sz="2000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680" y="5184204"/>
            <a:ext cx="10957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Towards new research paradigms for Bavarian dialectology in using advanced research infrastructures</a:t>
            </a:r>
          </a:p>
          <a:p>
            <a:pPr algn="ctr"/>
            <a:r>
              <a:rPr lang="de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DARIAH – Competence Centre in a nutshell</a:t>
            </a:r>
            <a:endParaRPr lang="de" dirty="0">
              <a:solidFill>
                <a:schemeClr val="dk1"/>
              </a:solidFill>
              <a:latin typeface="Palatino Linotype" panose="02040502050505030304" pitchFamily="18" charset="0"/>
            </a:endParaRPr>
          </a:p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191880" y="408686"/>
            <a:ext cx="10583558" cy="1431931"/>
            <a:chOff x="2191880" y="408686"/>
            <a:chExt cx="10583558" cy="1431931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7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065" y="819034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 bwMode="auto">
            <a:xfrm>
              <a:off x="5953937" y="408686"/>
              <a:ext cx="6821501" cy="130326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6490494" y="920289"/>
              <a:ext cx="5289411" cy="600276"/>
              <a:chOff x="1187624" y="4541464"/>
              <a:chExt cx="5047030" cy="633786"/>
            </a:xfrm>
          </p:grpSpPr>
          <p:pic>
            <p:nvPicPr>
              <p:cNvPr id="10" name="Picture 4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70558" y="4741601"/>
                <a:ext cx="864096" cy="213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29875" y="4840236"/>
                <a:ext cx="1135907" cy="335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95038" y="4541464"/>
                <a:ext cx="620507" cy="61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187624" y="4598092"/>
                <a:ext cx="720080" cy="500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8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117257" y="4617506"/>
                <a:ext cx="868228" cy="461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08962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6991" y="2124437"/>
            <a:ext cx="11053762" cy="856034"/>
          </a:xfrm>
        </p:spPr>
        <p:txBody>
          <a:bodyPr/>
          <a:lstStyle/>
          <a:p>
            <a:r>
              <a:rPr lang="de-AT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  <a:endParaRPr lang="de-AT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45046" y="3319668"/>
            <a:ext cx="112576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1800" dirty="0" smtClean="0"/>
              <a:t>DARIAH Competence Center </a:t>
            </a:r>
            <a:r>
              <a:rPr lang="de-AT" sz="1800" dirty="0" err="1" smtClean="0"/>
              <a:t>EGIWiki</a:t>
            </a:r>
            <a:endParaRPr lang="de-AT" sz="1800" dirty="0" smtClean="0"/>
          </a:p>
          <a:p>
            <a:r>
              <a:rPr lang="de-AT" sz="1800" dirty="0">
                <a:hlinkClick r:id="rId2"/>
              </a:rPr>
              <a:t>https://</a:t>
            </a:r>
            <a:r>
              <a:rPr lang="de-AT" sz="1800" dirty="0" smtClean="0">
                <a:hlinkClick r:id="rId2"/>
              </a:rPr>
              <a:t>wiki.egi.eu/wiki/Competence_centre_DARIAH</a:t>
            </a:r>
            <a:r>
              <a:rPr lang="de-AT" sz="1800" dirty="0" smtClean="0"/>
              <a:t> (</a:t>
            </a:r>
            <a:r>
              <a:rPr lang="de-AT" sz="1800" dirty="0" err="1" smtClean="0"/>
              <a:t>accessed</a:t>
            </a:r>
            <a:r>
              <a:rPr lang="de-AT" sz="1800" dirty="0" smtClean="0"/>
              <a:t> 10.08.2017)</a:t>
            </a:r>
          </a:p>
          <a:p>
            <a:endParaRPr lang="de-AT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800" dirty="0" smtClean="0"/>
              <a:t>EGI ENGAGE </a:t>
            </a:r>
            <a:r>
              <a:rPr lang="de-AT" sz="1800" dirty="0" err="1" smtClean="0"/>
              <a:t>Mainpage</a:t>
            </a:r>
            <a:endParaRPr lang="de-AT" sz="1800" dirty="0" smtClean="0"/>
          </a:p>
          <a:p>
            <a:r>
              <a:rPr lang="de-AT" sz="1800" dirty="0" smtClean="0">
                <a:hlinkClick r:id="rId3"/>
              </a:rPr>
              <a:t>https</a:t>
            </a:r>
            <a:r>
              <a:rPr lang="de-AT" sz="1800" dirty="0">
                <a:hlinkClick r:id="rId3"/>
              </a:rPr>
              <a:t>://</a:t>
            </a:r>
            <a:r>
              <a:rPr lang="de-AT" sz="1800" dirty="0" smtClean="0">
                <a:hlinkClick r:id="rId3"/>
              </a:rPr>
              <a:t>wiki.egi.eu/wiki/EGI-Engage:Main_Page</a:t>
            </a:r>
            <a:r>
              <a:rPr lang="de-AT" sz="1800" dirty="0" smtClean="0"/>
              <a:t> </a:t>
            </a:r>
            <a:r>
              <a:rPr lang="de-AT" sz="1800" dirty="0"/>
              <a:t>(</a:t>
            </a:r>
            <a:r>
              <a:rPr lang="de-AT" sz="1800" dirty="0" err="1"/>
              <a:t>accessed</a:t>
            </a:r>
            <a:r>
              <a:rPr lang="de-AT" sz="1800" dirty="0"/>
              <a:t> 10.08.2017</a:t>
            </a:r>
            <a:r>
              <a:rPr lang="de-AT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800" dirty="0" smtClean="0"/>
              <a:t>EGI DARIAH CC Gateway</a:t>
            </a:r>
          </a:p>
          <a:p>
            <a:r>
              <a:rPr lang="de-AT" sz="1800" dirty="0">
                <a:hlinkClick r:id="rId4"/>
              </a:rPr>
              <a:t>https://dariah-gateway.lpds.sztaki.hu</a:t>
            </a:r>
            <a:r>
              <a:rPr lang="de-AT" sz="1800" dirty="0" smtClean="0">
                <a:hlinkClick r:id="rId4"/>
              </a:rPr>
              <a:t>/</a:t>
            </a:r>
            <a:r>
              <a:rPr lang="de-AT" sz="1800" dirty="0" smtClean="0"/>
              <a:t> </a:t>
            </a:r>
            <a:r>
              <a:rPr lang="de-AT" sz="1800" dirty="0"/>
              <a:t>(</a:t>
            </a:r>
            <a:r>
              <a:rPr lang="de-AT" sz="1800" dirty="0" err="1"/>
              <a:t>accessed</a:t>
            </a:r>
            <a:r>
              <a:rPr lang="de-AT" sz="1800" dirty="0"/>
              <a:t> 10.08.2017</a:t>
            </a:r>
            <a:r>
              <a:rPr lang="de-AT" sz="1800" dirty="0" smtClean="0"/>
              <a:t>)</a:t>
            </a:r>
          </a:p>
          <a:p>
            <a:endParaRPr lang="de-A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 err="1"/>
              <a:t>Chesbrough</a:t>
            </a:r>
            <a:r>
              <a:rPr lang="de-AT" sz="1800" dirty="0"/>
              <a:t>, H.W., </a:t>
            </a:r>
            <a:r>
              <a:rPr lang="de-AT" sz="1800" dirty="0" err="1"/>
              <a:t>Vanhaverbeke</a:t>
            </a:r>
            <a:r>
              <a:rPr lang="de-AT" sz="1800" dirty="0"/>
              <a:t>, W. &amp; West, J. (Eds) (2006) </a:t>
            </a:r>
            <a:r>
              <a:rPr lang="en-US" sz="1800" dirty="0"/>
              <a:t>Open Innovation: Researching a New Paradigm. </a:t>
            </a:r>
            <a:r>
              <a:rPr lang="de-AT" sz="1800" dirty="0"/>
              <a:t>Oxford University Press</a:t>
            </a:r>
            <a:r>
              <a:rPr lang="de-AT" sz="1800" dirty="0" smtClean="0"/>
              <a:t>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Wandl</a:t>
            </a:r>
            <a:r>
              <a:rPr lang="en-US" sz="1800" dirty="0" smtClean="0"/>
              <a:t>-Vogt</a:t>
            </a:r>
            <a:r>
              <a:rPr lang="en-US" sz="1800" dirty="0"/>
              <a:t>, </a:t>
            </a:r>
            <a:r>
              <a:rPr lang="en-US" sz="1800" dirty="0" smtClean="0"/>
              <a:t>E., </a:t>
            </a:r>
            <a:r>
              <a:rPr lang="en-US" sz="1800" dirty="0" err="1" smtClean="0"/>
              <a:t>Barbera</a:t>
            </a:r>
            <a:r>
              <a:rPr lang="en-US" sz="1800" dirty="0" smtClean="0"/>
              <a:t>, R., La </a:t>
            </a:r>
            <a:r>
              <a:rPr lang="en-US" sz="1800" dirty="0"/>
              <a:t>Rocca</a:t>
            </a:r>
            <a:r>
              <a:rPr lang="en-US" sz="1800" dirty="0" smtClean="0"/>
              <a:t>, G., </a:t>
            </a:r>
            <a:r>
              <a:rPr lang="en-US" sz="1800" dirty="0" err="1" smtClean="0"/>
              <a:t>Calanducci</a:t>
            </a:r>
            <a:r>
              <a:rPr lang="en-US" sz="1800" dirty="0" smtClean="0"/>
              <a:t>, A., </a:t>
            </a:r>
            <a:r>
              <a:rPr lang="en-US" sz="1800" dirty="0" err="1"/>
              <a:t>Carrubba</a:t>
            </a:r>
            <a:r>
              <a:rPr lang="en-US" sz="1800" dirty="0"/>
              <a:t>, </a:t>
            </a:r>
            <a:r>
              <a:rPr lang="en-US" sz="1800" dirty="0" smtClean="0"/>
              <a:t>C., </a:t>
            </a:r>
            <a:r>
              <a:rPr lang="en-US" sz="1800" dirty="0" err="1" smtClean="0"/>
              <a:t>Inserra</a:t>
            </a:r>
            <a:r>
              <a:rPr lang="en-US" sz="1800" dirty="0"/>
              <a:t>, </a:t>
            </a:r>
            <a:r>
              <a:rPr lang="en-US" sz="1800" dirty="0" smtClean="0"/>
              <a:t>G., </a:t>
            </a:r>
            <a:r>
              <a:rPr lang="en-US" sz="1800" dirty="0" err="1" smtClean="0"/>
              <a:t>Kalman</a:t>
            </a:r>
            <a:r>
              <a:rPr lang="en-US" sz="1800" dirty="0"/>
              <a:t>, </a:t>
            </a:r>
            <a:r>
              <a:rPr lang="en-US" sz="1800" dirty="0" smtClean="0"/>
              <a:t>T., </a:t>
            </a:r>
            <a:r>
              <a:rPr lang="en-US" sz="1800" dirty="0" err="1"/>
              <a:t>Sipos</a:t>
            </a:r>
            <a:r>
              <a:rPr lang="en-US" sz="1800" dirty="0" smtClean="0"/>
              <a:t>, G., </a:t>
            </a:r>
            <a:r>
              <a:rPr lang="en-US" sz="1800" dirty="0" err="1" smtClean="0"/>
              <a:t>Farkas</a:t>
            </a:r>
            <a:r>
              <a:rPr lang="en-US" sz="1800" dirty="0"/>
              <a:t>, </a:t>
            </a:r>
            <a:r>
              <a:rPr lang="en-US" sz="1800" dirty="0" smtClean="0"/>
              <a:t>Z.&amp; </a:t>
            </a:r>
            <a:r>
              <a:rPr lang="en-US" sz="1800" dirty="0" err="1" smtClean="0"/>
              <a:t>Davidović</a:t>
            </a:r>
            <a:r>
              <a:rPr lang="en-US" sz="1800" dirty="0" smtClean="0"/>
              <a:t>, D. (2016) Furthering </a:t>
            </a:r>
            <a:r>
              <a:rPr lang="en-US" sz="1800" dirty="0"/>
              <a:t>the Exploration of Language Diversity and Pan-European Culture: The DARIAH-CC Science Gateway for </a:t>
            </a:r>
            <a:r>
              <a:rPr lang="en-US" sz="1800" dirty="0" smtClean="0"/>
              <a:t>Lexicographers. Proceedings of EURALEX2016, Tbilisi</a:t>
            </a:r>
            <a:r>
              <a:rPr lang="en-US" sz="1800" dirty="0"/>
              <a:t>, Georgia. </a:t>
            </a:r>
            <a:r>
              <a:rPr lang="en-US" sz="1800" dirty="0" smtClean="0"/>
              <a:t>pp.284-290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800" dirty="0"/>
          </a:p>
          <a:p>
            <a:endParaRPr lang="de-AT" sz="18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191880" y="408686"/>
            <a:ext cx="10583558" cy="1431931"/>
            <a:chOff x="2191880" y="408686"/>
            <a:chExt cx="10583558" cy="1431931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19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065" y="819034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hteck 19"/>
            <p:cNvSpPr/>
            <p:nvPr/>
          </p:nvSpPr>
          <p:spPr bwMode="auto">
            <a:xfrm>
              <a:off x="5953937" y="408686"/>
              <a:ext cx="6821501" cy="130326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endParaRPr>
            </a:p>
          </p:txBody>
        </p:sp>
        <p:grpSp>
          <p:nvGrpSpPr>
            <p:cNvPr id="21" name="Group 6"/>
            <p:cNvGrpSpPr>
              <a:grpSpLocks/>
            </p:cNvGrpSpPr>
            <p:nvPr/>
          </p:nvGrpSpPr>
          <p:grpSpPr bwMode="auto">
            <a:xfrm>
              <a:off x="6490494" y="920289"/>
              <a:ext cx="5289411" cy="600276"/>
              <a:chOff x="1187624" y="4541464"/>
              <a:chExt cx="5047030" cy="633786"/>
            </a:xfrm>
          </p:grpSpPr>
          <p:pic>
            <p:nvPicPr>
              <p:cNvPr id="22" name="Picture 4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70558" y="4741601"/>
                <a:ext cx="864096" cy="213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29875" y="4840236"/>
                <a:ext cx="1135907" cy="335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6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195038" y="4541464"/>
                <a:ext cx="620507" cy="61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7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87624" y="4598092"/>
                <a:ext cx="720080" cy="500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8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117257" y="4617506"/>
                <a:ext cx="868228" cy="461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255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2144315"/>
            <a:ext cx="11053762" cy="856034"/>
          </a:xfrm>
        </p:spPr>
        <p:txBody>
          <a:bodyPr/>
          <a:lstStyle/>
          <a:p>
            <a:pPr algn="ctr"/>
            <a:r>
              <a:rPr lang="de-AT" sz="5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de-AT" sz="5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8574" y="3359424"/>
            <a:ext cx="118142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de-AT" sz="2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ultural</a:t>
            </a:r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European 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de-AT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EGI ENGAGE &amp;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DARIAH Competence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(CC) 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de-AT" sz="2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A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de-A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workflows</a:t>
            </a:r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de-AT" sz="2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Outlook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rganisational design, experimental 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endParaRPr lang="de-AT" sz="2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191880" y="763657"/>
            <a:ext cx="3949093" cy="1048297"/>
            <a:chOff x="2191880" y="763657"/>
            <a:chExt cx="3949093" cy="1048297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7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101" y="763657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63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3199" y="1977934"/>
            <a:ext cx="1280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err="1" smtClean="0">
                <a:solidFill>
                  <a:schemeClr val="accent1"/>
                </a:solidFill>
              </a:rPr>
              <a:t>Introduction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3042" y="4145138"/>
            <a:ext cx="1223175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 smtClean="0"/>
              <a:t>UNESCO – </a:t>
            </a:r>
            <a:r>
              <a:rPr lang="de-DE" sz="3200" dirty="0" err="1" smtClean="0">
                <a:solidFill>
                  <a:schemeClr val="bg1">
                    <a:lumMod val="50000"/>
                  </a:schemeClr>
                </a:solidFill>
              </a:rPr>
              <a:t>Declaration</a:t>
            </a: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</a:rPr>
              <a:t> Cultural </a:t>
            </a:r>
            <a:r>
              <a:rPr lang="de-DE" sz="3200" dirty="0" err="1" smtClean="0">
                <a:solidFill>
                  <a:schemeClr val="bg1">
                    <a:lumMod val="50000"/>
                  </a:schemeClr>
                </a:solidFill>
              </a:rPr>
              <a:t>Diversity</a:t>
            </a: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</a:rPr>
              <a:t> 2001</a:t>
            </a:r>
          </a:p>
          <a:p>
            <a:endParaRPr lang="de-D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 err="1" smtClean="0"/>
              <a:t>linguistic</a:t>
            </a:r>
            <a:r>
              <a:rPr lang="de-DE" sz="3200" dirty="0"/>
              <a:t>, </a:t>
            </a:r>
            <a:r>
              <a:rPr lang="de-DE" sz="3200" dirty="0" err="1"/>
              <a:t>cultural</a:t>
            </a:r>
            <a:r>
              <a:rPr lang="de-DE" sz="3200" dirty="0"/>
              <a:t> &amp;</a:t>
            </a:r>
            <a:r>
              <a:rPr lang="de-DE" sz="3200" dirty="0" smtClean="0"/>
              <a:t> </a:t>
            </a:r>
            <a:r>
              <a:rPr lang="de-DE" sz="3200" dirty="0" err="1"/>
              <a:t>biological</a:t>
            </a:r>
            <a:r>
              <a:rPr lang="de-DE" sz="3200" dirty="0"/>
              <a:t> </a:t>
            </a:r>
            <a:r>
              <a:rPr lang="de-DE" sz="3200" dirty="0" err="1" smtClean="0"/>
              <a:t>diversity</a:t>
            </a:r>
            <a:r>
              <a:rPr lang="de-DE" sz="3200" dirty="0" smtClean="0"/>
              <a:t>: </a:t>
            </a:r>
            <a:r>
              <a:rPr lang="de-DE" sz="3200" dirty="0" err="1" smtClean="0"/>
              <a:t>manifestations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endParaRPr lang="de-DE" sz="3200" dirty="0" smtClean="0"/>
          </a:p>
          <a:p>
            <a:r>
              <a:rPr lang="de-DE" sz="3200" dirty="0"/>
              <a:t> </a:t>
            </a:r>
            <a:r>
              <a:rPr lang="de-DE" sz="3200" dirty="0" smtClean="0"/>
              <a:t>    </a:t>
            </a:r>
            <a:r>
              <a:rPr lang="de-DE" sz="3200" dirty="0" err="1"/>
              <a:t>diversity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 smtClean="0"/>
              <a:t>life</a:t>
            </a:r>
            <a:endParaRPr lang="de-DE" sz="3200" dirty="0" smtClean="0"/>
          </a:p>
          <a:p>
            <a:endParaRPr lang="de-D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 err="1"/>
              <a:t>local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indigenenous</a:t>
            </a:r>
            <a:r>
              <a:rPr lang="de-DE" sz="3200" dirty="0"/>
              <a:t> </a:t>
            </a:r>
            <a:r>
              <a:rPr lang="de-DE" sz="3200" dirty="0" err="1"/>
              <a:t>communities</a:t>
            </a:r>
            <a:r>
              <a:rPr lang="de-DE" sz="3200" dirty="0"/>
              <a:t> </a:t>
            </a:r>
            <a:endParaRPr lang="de-DE" sz="3200" dirty="0" smtClean="0"/>
          </a:p>
          <a:p>
            <a:r>
              <a:rPr lang="de-DE" sz="3200" dirty="0" smtClean="0"/>
              <a:t>		   </a:t>
            </a:r>
            <a:r>
              <a:rPr lang="de-DE" sz="2400" dirty="0" smtClean="0">
                <a:sym typeface="Wingdings" panose="05000000000000000000" pitchFamily="2" charset="2"/>
              </a:rPr>
              <a:t></a:t>
            </a:r>
            <a:r>
              <a:rPr lang="de-DE" sz="32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/>
              <a:t>complex</a:t>
            </a:r>
            <a:r>
              <a:rPr lang="de-DE" sz="2800" dirty="0" smtClean="0"/>
              <a:t> </a:t>
            </a:r>
            <a:r>
              <a:rPr lang="de-DE" sz="2800" dirty="0" err="1"/>
              <a:t>classification</a:t>
            </a:r>
            <a:r>
              <a:rPr lang="de-DE" sz="2800" dirty="0"/>
              <a:t> </a:t>
            </a:r>
            <a:r>
              <a:rPr lang="de-DE" sz="2800" dirty="0" err="1" smtClean="0"/>
              <a:t>systems</a:t>
            </a:r>
            <a:r>
              <a:rPr lang="de-DE" sz="2800" dirty="0" smtClean="0"/>
              <a:t> </a:t>
            </a:r>
            <a:r>
              <a:rPr lang="de-DE" sz="2800" dirty="0" err="1" smtClean="0"/>
              <a:t>reflect</a:t>
            </a:r>
            <a:r>
              <a:rPr lang="de-DE" sz="2800" dirty="0" smtClean="0"/>
              <a:t> </a:t>
            </a:r>
            <a:r>
              <a:rPr lang="de-DE" sz="2800" dirty="0" err="1" smtClean="0"/>
              <a:t>understanding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                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/>
              <a:t>natural</a:t>
            </a:r>
            <a:r>
              <a:rPr lang="de-DE" sz="2800" dirty="0"/>
              <a:t> </a:t>
            </a:r>
            <a:r>
              <a:rPr lang="de-DE" sz="2800" dirty="0" err="1" smtClean="0"/>
              <a:t>environment</a:t>
            </a:r>
            <a:endParaRPr lang="de-DE" sz="2800" dirty="0" smtClean="0"/>
          </a:p>
          <a:p>
            <a:endParaRPr lang="de-DE" sz="900" dirty="0" smtClean="0"/>
          </a:p>
          <a:p>
            <a:r>
              <a:rPr lang="de-DE" sz="2000" dirty="0" smtClean="0">
                <a:sym typeface="Wingdings" panose="05000000000000000000" pitchFamily="2" charset="2"/>
              </a:rPr>
              <a:t>                      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800" dirty="0" smtClean="0"/>
              <a:t>traditional </a:t>
            </a:r>
            <a:r>
              <a:rPr lang="de-DE" sz="2800" dirty="0" err="1"/>
              <a:t>knowledge</a:t>
            </a:r>
            <a:r>
              <a:rPr lang="de-DE" sz="2800" dirty="0"/>
              <a:t> </a:t>
            </a:r>
            <a:r>
              <a:rPr lang="de-DE" sz="2800" dirty="0" err="1"/>
              <a:t>maintained</a:t>
            </a:r>
            <a:r>
              <a:rPr lang="de-DE" sz="2800" dirty="0"/>
              <a:t> in </a:t>
            </a:r>
            <a:r>
              <a:rPr lang="de-DE" sz="2800" dirty="0" err="1"/>
              <a:t>language</a:t>
            </a:r>
            <a:endParaRPr lang="de-D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AT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773042" y="3123091"/>
            <a:ext cx="968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kern="0" dirty="0">
                <a:solidFill>
                  <a:srgbClr val="179CE5"/>
                </a:solidFill>
              </a:rPr>
              <a:t>Cultural and language diversity &amp; </a:t>
            </a:r>
            <a:r>
              <a:rPr lang="en-GB" sz="3200" kern="0" dirty="0" smtClean="0">
                <a:solidFill>
                  <a:srgbClr val="179CE5"/>
                </a:solidFill>
              </a:rPr>
              <a:t>biodiversity</a:t>
            </a:r>
            <a:endParaRPr lang="de-AT" sz="2800" dirty="0">
              <a:solidFill>
                <a:srgbClr val="179CE5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191880" y="763657"/>
            <a:ext cx="3949093" cy="1048297"/>
            <a:chOff x="2191880" y="763657"/>
            <a:chExt cx="3949093" cy="1048297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19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101" y="763657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62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3199" y="1977934"/>
            <a:ext cx="1280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err="1" smtClean="0">
                <a:solidFill>
                  <a:schemeClr val="accent1"/>
                </a:solidFill>
              </a:rPr>
              <a:t>Introduction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73976" y="3019859"/>
            <a:ext cx="11099800" cy="1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+mj-lt"/>
                <a:ea typeface="+mj-ea"/>
                <a:cs typeface="+mj-cs"/>
                <a:sym typeface="Brandon Grotesque Black" charset="0"/>
              </a:defRPr>
            </a:lvl1pPr>
            <a:lvl2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2pPr>
            <a:lvl3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3pPr>
            <a:lvl4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4pPr>
            <a:lvl5pPr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5pPr>
            <a:lvl6pPr marL="4572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6pPr>
            <a:lvl7pPr marL="9144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7pPr>
            <a:lvl8pPr marL="13716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8pPr>
            <a:lvl9pPr marL="1828800" algn="l" defTabSz="584200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Brandon Grotesque Black" charset="0"/>
                <a:ea typeface="ＭＳ Ｐゴシック" charset="0"/>
                <a:cs typeface="Brandon Grotesque Black" charset="0"/>
                <a:sym typeface="Brandon Grotesque Black" charset="0"/>
              </a:defRPr>
            </a:lvl9pPr>
          </a:lstStyle>
          <a:p>
            <a:r>
              <a:rPr lang="en-GB" sz="4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kern="0" dirty="0" smtClean="0">
                <a:solidFill>
                  <a:srgbClr val="179C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Policies, strategies &amp; infrastructures</a:t>
            </a:r>
            <a:r>
              <a:rPr lang="de-DE" sz="4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17709" y="4418877"/>
            <a:ext cx="7687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altLang="de-DE" sz="3200" dirty="0" err="1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cultural</a:t>
            </a:r>
            <a:r>
              <a:rPr lang="de-AT" altLang="de-DE" sz="3200" dirty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 </a:t>
            </a:r>
            <a:r>
              <a:rPr lang="de-AT" altLang="de-DE" sz="3200" dirty="0" err="1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diversity</a:t>
            </a:r>
            <a:endParaRPr lang="de-AT" altLang="de-DE" sz="3200" dirty="0">
              <a:solidFill>
                <a:schemeClr val="bg1">
                  <a:lumMod val="50000"/>
                </a:schemeClr>
              </a:solidFill>
              <a:ea typeface="MS PGothic" charset="-128"/>
            </a:endParaRPr>
          </a:p>
          <a:p>
            <a:endParaRPr lang="de-AT" altLang="de-DE" sz="3200" dirty="0" smtClean="0">
              <a:solidFill>
                <a:schemeClr val="bg1">
                  <a:lumMod val="50000"/>
                </a:schemeClr>
              </a:solidFill>
              <a:ea typeface="MS PGothic" charset="-128"/>
            </a:endParaRPr>
          </a:p>
          <a:p>
            <a:r>
              <a:rPr lang="de-AT" altLang="de-DE" sz="3200" dirty="0" err="1" smtClean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curiosity</a:t>
            </a:r>
            <a:r>
              <a:rPr lang="de-AT" altLang="de-DE" sz="3200" dirty="0" smtClean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 </a:t>
            </a:r>
            <a:r>
              <a:rPr lang="de-AT" altLang="de-DE" sz="3200" dirty="0" err="1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driven</a:t>
            </a:r>
            <a:r>
              <a:rPr lang="de-AT" altLang="de-DE" sz="3200" dirty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 </a:t>
            </a:r>
            <a:r>
              <a:rPr lang="de-AT" altLang="de-DE" sz="3200" dirty="0" err="1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collaboration</a:t>
            </a:r>
            <a:r>
              <a:rPr lang="de-AT" altLang="de-DE" sz="3200" dirty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/>
            </a:r>
            <a:br>
              <a:rPr lang="de-AT" altLang="de-DE" sz="3200" dirty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</a:br>
            <a:endParaRPr lang="de-AT" altLang="de-DE" sz="3200" dirty="0">
              <a:solidFill>
                <a:schemeClr val="bg1">
                  <a:lumMod val="50000"/>
                </a:schemeClr>
              </a:solidFill>
              <a:ea typeface="MS PGothic" charset="-128"/>
            </a:endParaRPr>
          </a:p>
          <a:p>
            <a:r>
              <a:rPr lang="de-AT" altLang="de-DE" sz="3200" dirty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EGI ENGAGE &amp;</a:t>
            </a:r>
            <a:r>
              <a:rPr lang="de-AT" altLang="de-DE" sz="3200" dirty="0" smtClean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 </a:t>
            </a:r>
            <a:r>
              <a:rPr lang="de-AT" altLang="de-DE" sz="3200" dirty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DARIAH </a:t>
            </a:r>
            <a:r>
              <a:rPr lang="de-AT" altLang="de-DE" sz="3200" dirty="0" err="1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competence</a:t>
            </a:r>
            <a:r>
              <a:rPr lang="de-AT" altLang="de-DE" sz="3200" dirty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 </a:t>
            </a:r>
            <a:r>
              <a:rPr lang="de-AT" altLang="de-DE" sz="3200" dirty="0" err="1" smtClean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>centre</a:t>
            </a:r>
            <a:r>
              <a:rPr lang="de-AT" altLang="de-DE" sz="3200" dirty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  <a:t/>
            </a:r>
            <a:br>
              <a:rPr lang="de-AT" altLang="de-DE" sz="3200" dirty="0">
                <a:solidFill>
                  <a:schemeClr val="bg1">
                    <a:lumMod val="50000"/>
                  </a:schemeClr>
                </a:solidFill>
                <a:ea typeface="MS PGothic" charset="-128"/>
              </a:rPr>
            </a:br>
            <a:endParaRPr lang="de-AT" altLang="de-DE" sz="3200" dirty="0">
              <a:solidFill>
                <a:schemeClr val="bg1">
                  <a:lumMod val="50000"/>
                </a:schemeClr>
              </a:solidFill>
              <a:ea typeface="MS PGothic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3976" y="4172656"/>
            <a:ext cx="103389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AT" altLang="de-DE" sz="3200" kern="0" dirty="0">
                <a:solidFill>
                  <a:schemeClr val="tx1"/>
                </a:solidFill>
                <a:ea typeface="MS PGothic" charset="-128"/>
              </a:rPr>
              <a:t>UNESCO</a:t>
            </a:r>
          </a:p>
          <a:p>
            <a:pPr>
              <a:lnSpc>
                <a:spcPct val="200000"/>
              </a:lnSpc>
            </a:pPr>
            <a:r>
              <a:rPr lang="de-AT" altLang="de-DE" sz="3200" kern="0" dirty="0">
                <a:solidFill>
                  <a:schemeClr val="tx1"/>
                </a:solidFill>
                <a:ea typeface="MS PGothic" charset="-128"/>
              </a:rPr>
              <a:t>OPEN </a:t>
            </a:r>
            <a:r>
              <a:rPr lang="de-AT" altLang="de-DE" sz="3200" kern="0" dirty="0" smtClean="0">
                <a:solidFill>
                  <a:schemeClr val="tx1"/>
                </a:solidFill>
                <a:ea typeface="MS PGothic" charset="-128"/>
              </a:rPr>
              <a:t>INNOVATION</a:t>
            </a:r>
            <a:endParaRPr lang="de-AT" altLang="de-DE" sz="3200" kern="0" dirty="0">
              <a:solidFill>
                <a:schemeClr val="tx1"/>
              </a:solidFill>
              <a:ea typeface="MS PGothic" charset="-128"/>
            </a:endParaRPr>
          </a:p>
          <a:p>
            <a:pPr>
              <a:lnSpc>
                <a:spcPct val="200000"/>
              </a:lnSpc>
            </a:pPr>
            <a:r>
              <a:rPr lang="de-AT" altLang="de-DE" sz="3200" kern="0" dirty="0">
                <a:solidFill>
                  <a:schemeClr val="tx1"/>
                </a:solidFill>
                <a:ea typeface="MS PGothic" charset="-128"/>
              </a:rPr>
              <a:t>OPEN </a:t>
            </a:r>
            <a:r>
              <a:rPr lang="de-AT" altLang="de-DE" sz="3200" kern="0" dirty="0" smtClean="0">
                <a:solidFill>
                  <a:schemeClr val="tx1"/>
                </a:solidFill>
                <a:ea typeface="MS PGothic" charset="-128"/>
              </a:rPr>
              <a:t>SCIENCE</a:t>
            </a:r>
            <a:endParaRPr lang="de-AT" altLang="de-DE" sz="3200" kern="0" dirty="0">
              <a:solidFill>
                <a:schemeClr val="tx1"/>
              </a:solidFill>
              <a:ea typeface="MS PGothic" charset="-128"/>
            </a:endParaRPr>
          </a:p>
          <a:p>
            <a:pPr>
              <a:lnSpc>
                <a:spcPct val="200000"/>
              </a:lnSpc>
            </a:pPr>
            <a:endParaRPr lang="de-AT" sz="3200" dirty="0">
              <a:solidFill>
                <a:schemeClr val="tx1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2191880" y="763657"/>
            <a:ext cx="3949093" cy="1048297"/>
            <a:chOff x="2191880" y="763657"/>
            <a:chExt cx="3949093" cy="1048297"/>
          </a:xfrm>
        </p:grpSpPr>
        <p:pic>
          <p:nvPicPr>
            <p:cNvPr id="1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18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101" y="763657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9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3199" y="1977934"/>
            <a:ext cx="1280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err="1" smtClean="0">
                <a:solidFill>
                  <a:schemeClr val="accent1"/>
                </a:solidFill>
              </a:rPr>
              <a:t>Introduction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47082" y="3516673"/>
            <a:ext cx="107138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3200" dirty="0" err="1" smtClean="0">
                <a:solidFill>
                  <a:schemeClr val="tx1"/>
                </a:solidFill>
              </a:rPr>
              <a:t>Exploitation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of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advanced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research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accent1"/>
                </a:solidFill>
              </a:rPr>
              <a:t>infrastructures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to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discover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cultural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</a:rPr>
              <a:t>diversity</a:t>
            </a:r>
            <a:endParaRPr lang="de-AT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3200" dirty="0" smtClean="0">
              <a:solidFill>
                <a:schemeClr val="tx1"/>
              </a:solidFill>
            </a:endParaRPr>
          </a:p>
          <a:p>
            <a:r>
              <a:rPr lang="de-AT" sz="3200" dirty="0">
                <a:solidFill>
                  <a:schemeClr val="tx1"/>
                </a:solidFill>
              </a:rPr>
              <a:t> </a:t>
            </a:r>
            <a:r>
              <a:rPr lang="de-AT" sz="3200" dirty="0" smtClean="0">
                <a:solidFill>
                  <a:schemeClr val="tx1"/>
                </a:solidFill>
              </a:rPr>
              <a:t>	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DARIAH CC &amp; EGI ENGAGE </a:t>
            </a:r>
          </a:p>
          <a:p>
            <a:r>
              <a:rPr lang="de-AT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</a:t>
            </a:r>
            <a:r>
              <a:rPr lang="de-AT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de-AT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Engaging</a:t>
            </a:r>
            <a:r>
              <a:rPr lang="de-AT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de-AT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research</a:t>
            </a:r>
            <a:r>
              <a:rPr lang="de-AT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communities</a:t>
            </a:r>
            <a:r>
              <a:rPr lang="de-AT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de-AT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open </a:t>
            </a:r>
            <a:r>
              <a:rPr lang="de-AT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science</a:t>
            </a:r>
            <a:r>
              <a:rPr lang="de-AT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commons</a:t>
            </a:r>
            <a:endParaRPr lang="de-AT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AT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 </a:t>
            </a:r>
            <a:r>
              <a:rPr lang="de-AT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  <a:endParaRPr lang="de-AT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AT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non-standard </a:t>
            </a:r>
            <a:r>
              <a:rPr lang="de-AT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language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resource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</a:p>
          <a:p>
            <a:r>
              <a:rPr lang="de-AT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</a:t>
            </a:r>
            <a:r>
              <a:rPr lang="de-AT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collection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of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Bavarian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AT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dialects</a:t>
            </a:r>
            <a:r>
              <a:rPr lang="de-AT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in Austria (DBÖ)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2191880" y="763657"/>
            <a:ext cx="3949093" cy="1048297"/>
            <a:chOff x="2191880" y="763657"/>
            <a:chExt cx="3949093" cy="1048297"/>
          </a:xfrm>
        </p:grpSpPr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80" y="821074"/>
              <a:ext cx="1333877" cy="990880"/>
            </a:xfrm>
            <a:prstGeom prst="rect">
              <a:avLst/>
            </a:prstGeom>
          </p:spPr>
        </p:pic>
        <p:pic>
          <p:nvPicPr>
            <p:cNvPr id="17" name="Picture 12" descr="http://dariah-gateway.lpds.sztaki.hu/documents/10192/0/DARIAH+%281%29.png/85b35a4c-4c09-4c84-af1c-56667d6dbabc?t=14549359094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101" y="763657"/>
              <a:ext cx="2443872" cy="102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99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88620" y="3456206"/>
            <a:ext cx="126894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l">
              <a:buFont typeface="Arial" pitchFamily="34" charset="0"/>
              <a:buChar char="•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Federated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e-Infrastructure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</a:p>
          <a:p>
            <a:pPr algn="l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32 European countries (National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initiative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 300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power,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  <a:p>
            <a:pPr marL="266700" indent="-266700" algn="l">
              <a:buFont typeface="Arial" pitchFamily="34" charset="0"/>
              <a:buChar char="•"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EGI-</a:t>
            </a:r>
            <a:r>
              <a:rPr lang="de-DE" sz="32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roject</a:t>
            </a:r>
          </a:p>
          <a:p>
            <a:pPr marL="266700" indent="-266700" algn="l"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ccelerate implementation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Science Commons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expanding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capabilities of a European backbone of federated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491295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EGI</a:t>
            </a:r>
            <a:r>
              <a:rPr lang="de-DE" dirty="0" smtClean="0">
                <a:latin typeface="Trebuchet MS" pitchFamily="34" charset="0"/>
              </a:rPr>
              <a:t> – 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E</a:t>
            </a:r>
            <a:r>
              <a:rPr lang="de-DE" dirty="0" smtClean="0">
                <a:latin typeface="Trebuchet MS" pitchFamily="34" charset="0"/>
              </a:rPr>
              <a:t>uropean </a:t>
            </a:r>
            <a:r>
              <a:rPr lang="de-DE" dirty="0" err="1" smtClean="0">
                <a:solidFill>
                  <a:schemeClr val="accent1"/>
                </a:solidFill>
                <a:latin typeface="Trebuchet MS" pitchFamily="34" charset="0"/>
              </a:rPr>
              <a:t>G</a:t>
            </a:r>
            <a:r>
              <a:rPr lang="de-DE" dirty="0" err="1" smtClean="0">
                <a:latin typeface="Trebuchet MS" pitchFamily="34" charset="0"/>
              </a:rPr>
              <a:t>rid</a:t>
            </a:r>
            <a:r>
              <a:rPr lang="de-DE" dirty="0" smtClean="0">
                <a:latin typeface="Trebuchet MS" pitchFamily="34" charset="0"/>
              </a:rPr>
              <a:t> 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I</a:t>
            </a:r>
            <a:r>
              <a:rPr lang="de-DE" dirty="0" smtClean="0">
                <a:latin typeface="Trebuchet MS" pitchFamily="34" charset="0"/>
              </a:rPr>
              <a:t>nfrastructure</a:t>
            </a:r>
            <a:endParaRPr lang="de-DE" dirty="0">
              <a:latin typeface="Trebuchet MS" pitchFamily="34" charset="0"/>
            </a:endParaRPr>
          </a:p>
        </p:txBody>
      </p:sp>
      <p:pic>
        <p:nvPicPr>
          <p:cNvPr id="4" name="Picture 2" descr="F:\logo-e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45" y="1829510"/>
            <a:ext cx="2353011" cy="13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9852499" y="8996184"/>
            <a:ext cx="2893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Palatino Linotype" pitchFamily="18" charset="0"/>
                <a:hlinkClick r:id="rId3"/>
              </a:rPr>
              <a:t>https://www.egi.eu/</a:t>
            </a:r>
            <a:endParaRPr lang="de-DE" sz="2400" dirty="0">
              <a:latin typeface="Palatino Linotype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87" y="4645902"/>
            <a:ext cx="2126079" cy="1850097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18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19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0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78906" y="3532598"/>
            <a:ext cx="115372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~ 17 countries: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upporting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know-how</a:t>
            </a: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DARIAH Science Gateway</a:t>
            </a:r>
          </a:p>
          <a:p>
            <a:pPr algn="l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EGI-service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EGI-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Digital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21" y="2332269"/>
            <a:ext cx="11537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DARIAH – D</a:t>
            </a:r>
            <a:r>
              <a:rPr lang="de-DE" dirty="0" smtClean="0">
                <a:solidFill>
                  <a:schemeClr val="tx1"/>
                </a:solidFill>
                <a:latin typeface="Trebuchet MS" pitchFamily="34" charset="0"/>
              </a:rPr>
              <a:t>igit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a</a:t>
            </a:r>
            <a:r>
              <a:rPr lang="de-DE" dirty="0" smtClean="0">
                <a:solidFill>
                  <a:schemeClr val="tx1"/>
                </a:solidFill>
                <a:latin typeface="Trebuchet MS" pitchFamily="34" charset="0"/>
              </a:rPr>
              <a:t>l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R</a:t>
            </a:r>
            <a:r>
              <a:rPr lang="de-DE" dirty="0" smtClean="0">
                <a:solidFill>
                  <a:schemeClr val="tx1"/>
                </a:solidFill>
                <a:latin typeface="Trebuchet MS" pitchFamily="34" charset="0"/>
              </a:rPr>
              <a:t>esearch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I</a:t>
            </a:r>
            <a:r>
              <a:rPr lang="de-DE" dirty="0" smtClean="0">
                <a:solidFill>
                  <a:schemeClr val="tx1"/>
                </a:solidFill>
                <a:latin typeface="Trebuchet MS" pitchFamily="34" charset="0"/>
              </a:rPr>
              <a:t>nfrastructure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Trebuchet MS" pitchFamily="34" charset="0"/>
              </a:rPr>
              <a:t>for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A</a:t>
            </a:r>
            <a:r>
              <a:rPr lang="de-DE" dirty="0" smtClean="0">
                <a:solidFill>
                  <a:schemeClr val="tx1"/>
                </a:solidFill>
                <a:latin typeface="Trebuchet MS" pitchFamily="34" charset="0"/>
              </a:rPr>
              <a:t>rts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					</a:t>
            </a:r>
            <a:r>
              <a:rPr lang="de-DE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  </a:t>
            </a:r>
            <a:r>
              <a:rPr lang="de-DE" dirty="0" err="1" smtClean="0">
                <a:solidFill>
                  <a:schemeClr val="tx1"/>
                </a:solidFill>
                <a:latin typeface="Trebuchet MS" pitchFamily="34" charset="0"/>
              </a:rPr>
              <a:t>and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Trebuchet MS" pitchFamily="34" charset="0"/>
              </a:rPr>
              <a:t>H</a:t>
            </a:r>
            <a:r>
              <a:rPr lang="de-DE" dirty="0" err="1" smtClean="0">
                <a:solidFill>
                  <a:schemeClr val="tx1"/>
                </a:solidFill>
                <a:latin typeface="Trebuchet MS" pitchFamily="34" charset="0"/>
              </a:rPr>
              <a:t>umanities</a:t>
            </a:r>
            <a:endParaRPr lang="de-DE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050" name="Picture 2" descr="F:\dariah-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29" y="2932433"/>
            <a:ext cx="4286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9606705" y="9128127"/>
            <a:ext cx="3240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 indent="-266700"/>
            <a:r>
              <a:rPr lang="de-DE" sz="2400" dirty="0">
                <a:latin typeface="Palatino Linotype" pitchFamily="18" charset="0"/>
                <a:hlinkClick r:id="rId3"/>
              </a:rPr>
              <a:t>http://www.dariah.eu/</a:t>
            </a:r>
            <a:endParaRPr lang="de-DE" sz="2400" dirty="0">
              <a:latin typeface="Palatino Linotype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47338" y="8920036"/>
            <a:ext cx="5289411" cy="600276"/>
            <a:chOff x="1187624" y="4541464"/>
            <a:chExt cx="5047030" cy="633786"/>
          </a:xfrm>
        </p:grpSpPr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0558" y="4741601"/>
              <a:ext cx="864096" cy="213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9875" y="4840236"/>
              <a:ext cx="1135907" cy="335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95038" y="4541464"/>
              <a:ext cx="620507" cy="613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87624" y="4598092"/>
              <a:ext cx="720080" cy="500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7257" y="4617506"/>
              <a:ext cx="868228" cy="46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pieren 24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28" name="Picture 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29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88619" y="3563760"/>
            <a:ext cx="115372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de-DE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H2020 </a:t>
            </a:r>
            <a:r>
              <a:rPr lang="de-DE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EGI-</a:t>
            </a:r>
            <a:r>
              <a:rPr lang="de-DE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endParaRPr 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endParaRPr lang="de-DE" sz="3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EGI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DARIAH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advise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infrastructural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customised</a:t>
            </a: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e-Infrastructure </a:t>
            </a:r>
            <a:r>
              <a:rPr lang="de-DE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Arts &amp;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EGI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FedCloud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l">
              <a:buFont typeface="Arial" pitchFamily="34" charset="0"/>
              <a:buChar char="•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619" y="2385461"/>
            <a:ext cx="1153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DARIAH </a:t>
            </a:r>
            <a:r>
              <a:rPr lang="de-DE" dirty="0">
                <a:solidFill>
                  <a:schemeClr val="accent1"/>
                </a:solidFill>
                <a:latin typeface="Trebuchet MS" pitchFamily="34" charset="0"/>
              </a:rPr>
              <a:t>Competence </a:t>
            </a:r>
            <a:r>
              <a:rPr lang="de-DE" dirty="0" err="1" smtClean="0">
                <a:solidFill>
                  <a:schemeClr val="accent1"/>
                </a:solidFill>
                <a:latin typeface="Trebuchet MS" pitchFamily="34" charset="0"/>
              </a:rPr>
              <a:t>Centre</a:t>
            </a:r>
            <a:r>
              <a:rPr lang="de-DE" dirty="0" smtClean="0">
                <a:solidFill>
                  <a:schemeClr val="accent1"/>
                </a:solidFill>
                <a:latin typeface="Trebuchet MS" pitchFamily="34" charset="0"/>
              </a:rPr>
              <a:t> (CC) I</a:t>
            </a:r>
            <a:endParaRPr lang="de-D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4" name="Picture 2" descr="S:\ACDH-RG 4\Project_EGI ENGAGE\logos\DARIA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1874" y="2018786"/>
            <a:ext cx="3300527" cy="1379679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5219148" y="9072962"/>
            <a:ext cx="7785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Palatino Linotype" pitchFamily="18" charset="0"/>
                <a:hlinkClick r:id="rId3"/>
              </a:rPr>
              <a:t>https://wiki.egi.eu/wiki/Competence_centre_DARIAH</a:t>
            </a:r>
            <a:endParaRPr lang="de-AT" sz="24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2191880" y="433322"/>
            <a:ext cx="10331424" cy="1389214"/>
            <a:chOff x="2191880" y="433322"/>
            <a:chExt cx="10331424" cy="1389214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2191880" y="769996"/>
              <a:ext cx="3949093" cy="1048297"/>
              <a:chOff x="2191880" y="763657"/>
              <a:chExt cx="3949093" cy="1048297"/>
            </a:xfrm>
          </p:grpSpPr>
          <p:pic>
            <p:nvPicPr>
              <p:cNvPr id="22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880" y="821074"/>
                <a:ext cx="1333877" cy="990880"/>
              </a:xfrm>
              <a:prstGeom prst="rect">
                <a:avLst/>
              </a:prstGeom>
            </p:spPr>
          </p:pic>
          <p:pic>
            <p:nvPicPr>
              <p:cNvPr id="23" name="Picture 12" descr="http://dariah-gateway.lpds.sztaki.hu/documents/10192/0/DARIAH+%281%29.png/85b35a4c-4c09-4c84-af1c-56667d6dbabc?t=14549359094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7101" y="763657"/>
                <a:ext cx="2443872" cy="102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73" y="433322"/>
              <a:ext cx="6382331" cy="138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0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owerPoint-Vorlage-Institut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710</Words>
  <Application>Microsoft Office PowerPoint</Application>
  <PresentationFormat>Benutzerdefiniert</PresentationFormat>
  <Paragraphs>172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3" baseType="lpstr">
      <vt:lpstr>MS PGothic</vt:lpstr>
      <vt:lpstr>MS PGothic</vt:lpstr>
      <vt:lpstr>Arial</vt:lpstr>
      <vt:lpstr>Avenir Roman</vt:lpstr>
      <vt:lpstr>Brandon Grotesque Black</vt:lpstr>
      <vt:lpstr>Calibri</vt:lpstr>
      <vt:lpstr>Calibri Light</vt:lpstr>
      <vt:lpstr>Helvetica Light</vt:lpstr>
      <vt:lpstr>Palatino</vt:lpstr>
      <vt:lpstr>Palatino Linotype</vt:lpstr>
      <vt:lpstr>Trebuchet MS</vt:lpstr>
      <vt:lpstr>Wingdings</vt:lpstr>
      <vt:lpstr>PowerPoint-Vorlage-Institut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Eckel, Angelika</dc:creator>
  <cp:lastModifiedBy>Amelie</cp:lastModifiedBy>
  <cp:revision>209</cp:revision>
  <cp:lastPrinted>2016-01-11T12:17:17Z</cp:lastPrinted>
  <dcterms:modified xsi:type="dcterms:W3CDTF">2017-08-09T09:51:26Z</dcterms:modified>
</cp:coreProperties>
</file>