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  <p:sldMasterId id="2147483687" r:id="rId3"/>
  </p:sldMasterIdLst>
  <p:notesMasterIdLst>
    <p:notesMasterId r:id="rId31"/>
  </p:notesMasterIdLst>
  <p:handoutMasterIdLst>
    <p:handoutMasterId r:id="rId32"/>
  </p:handoutMasterIdLst>
  <p:sldIdLst>
    <p:sldId id="332" r:id="rId4"/>
    <p:sldId id="343" r:id="rId5"/>
    <p:sldId id="344" r:id="rId6"/>
    <p:sldId id="346" r:id="rId7"/>
    <p:sldId id="347" r:id="rId8"/>
    <p:sldId id="328" r:id="rId9"/>
    <p:sldId id="297" r:id="rId10"/>
    <p:sldId id="303" r:id="rId11"/>
    <p:sldId id="331" r:id="rId12"/>
    <p:sldId id="308" r:id="rId13"/>
    <p:sldId id="275" r:id="rId14"/>
    <p:sldId id="329" r:id="rId15"/>
    <p:sldId id="316" r:id="rId16"/>
    <p:sldId id="355" r:id="rId17"/>
    <p:sldId id="313" r:id="rId18"/>
    <p:sldId id="351" r:id="rId19"/>
    <p:sldId id="359" r:id="rId20"/>
    <p:sldId id="353" r:id="rId21"/>
    <p:sldId id="258" r:id="rId22"/>
    <p:sldId id="357" r:id="rId23"/>
    <p:sldId id="333" r:id="rId24"/>
    <p:sldId id="334" r:id="rId25"/>
    <p:sldId id="335" r:id="rId26"/>
    <p:sldId id="336" r:id="rId27"/>
    <p:sldId id="337" r:id="rId28"/>
    <p:sldId id="360" r:id="rId29"/>
    <p:sldId id="338" r:id="rId30"/>
  </p:sldIdLst>
  <p:sldSz cx="9144000" cy="6858000" type="screen4x3"/>
  <p:notesSz cx="6877050" cy="10002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CED7"/>
    <a:srgbClr val="008000"/>
    <a:srgbClr val="000099"/>
    <a:srgbClr val="80008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876" autoAdjust="0"/>
    <p:restoredTop sz="87456" autoAdjust="0"/>
  </p:normalViewPr>
  <p:slideViewPr>
    <p:cSldViewPr>
      <p:cViewPr varScale="1">
        <p:scale>
          <a:sx n="58" d="100"/>
          <a:sy n="58" d="100"/>
        </p:scale>
        <p:origin x="114" y="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5404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r">
              <a:defRPr sz="1300"/>
            </a:lvl1pPr>
          </a:lstStyle>
          <a:p>
            <a:fld id="{3FC2F90C-0515-4CAF-9B2B-09AD769AD17A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5404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r">
              <a:defRPr sz="1300"/>
            </a:lvl1pPr>
          </a:lstStyle>
          <a:p>
            <a:fld id="{92186547-C6D5-472A-A52D-34B9F7037E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3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r">
              <a:defRPr sz="1300"/>
            </a:lvl1pPr>
          </a:lstStyle>
          <a:p>
            <a:fld id="{8B35A1B8-3C40-4B88-8D53-0B1EF8E416F0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51" tIns="48225" rIns="96451" bIns="482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705" y="4751348"/>
            <a:ext cx="5501640" cy="4501277"/>
          </a:xfrm>
          <a:prstGeom prst="rect">
            <a:avLst/>
          </a:prstGeom>
        </p:spPr>
        <p:txBody>
          <a:bodyPr vert="horz" lIns="96451" tIns="48225" rIns="96451" bIns="4822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5404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r">
              <a:defRPr sz="1300"/>
            </a:lvl1pPr>
          </a:lstStyle>
          <a:p>
            <a:fld id="{10E84213-C9D3-4C7B-986B-A524C1DAE3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08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AAD68F-0343-491E-A7C9-1FDA52DC666D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315" name="Rectangle 7"/>
          <p:cNvSpPr txBox="1">
            <a:spLocks noGrp="1" noChangeArrowheads="1"/>
          </p:cNvSpPr>
          <p:nvPr/>
        </p:nvSpPr>
        <p:spPr bwMode="auto">
          <a:xfrm>
            <a:off x="3896995" y="9502696"/>
            <a:ext cx="2980055" cy="50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451" tIns="48225" rIns="96451" bIns="48225" anchor="b"/>
          <a:lstStyle/>
          <a:p>
            <a:pPr algn="r"/>
            <a:fld id="{17B7DA8A-E785-4B79-9582-00D9688119AF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/>
              <a:t>4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16" name="Rectangle 7"/>
          <p:cNvSpPr txBox="1">
            <a:spLocks noGrp="1" noChangeArrowheads="1"/>
          </p:cNvSpPr>
          <p:nvPr/>
        </p:nvSpPr>
        <p:spPr bwMode="auto">
          <a:xfrm>
            <a:off x="3895404" y="9500960"/>
            <a:ext cx="2980055" cy="50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451" tIns="48225" rIns="96451" bIns="48225" anchor="b"/>
          <a:lstStyle/>
          <a:p>
            <a:pPr algn="r"/>
            <a:fld id="{1DD06FFE-214A-49DB-9FF5-7909C344EC0D}" type="slidenum">
              <a:rPr lang="en-US" sz="1300">
                <a:solidFill>
                  <a:srgbClr val="000000"/>
                </a:solidFill>
              </a:rPr>
              <a:pPr algn="r"/>
              <a:t>4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33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3904776">
              <a:defRPr/>
            </a:pP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84213-C9D3-4C7B-986B-A524C1DAE3E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40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84213-C9D3-4C7B-986B-A524C1DAE3E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15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84213-C9D3-4C7B-986B-A524C1DAE3E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84213-C9D3-4C7B-986B-A524C1DAE3E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84213-C9D3-4C7B-986B-A524C1DAE3E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84213-C9D3-4C7B-986B-A524C1DAE3E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98613" y="747713"/>
            <a:ext cx="3397250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50204" y="3537174"/>
            <a:ext cx="5501640" cy="4205099"/>
          </a:xfrm>
        </p:spPr>
        <p:txBody>
          <a:bodyPr/>
          <a:lstStyle/>
          <a:p>
            <a:pPr algn="just"/>
            <a:r>
              <a:rPr lang="vi-VN" dirty="0">
                <a:latin typeface="Calibri Light" panose="020F0302020204030204" pitchFamily="34" charset="0"/>
              </a:rPr>
              <a:t>Za učinkovito </a:t>
            </a:r>
            <a:r>
              <a:rPr lang="hr-HR" dirty="0" err="1">
                <a:latin typeface="Calibri Light" panose="020F0302020204030204" pitchFamily="34" charset="0"/>
              </a:rPr>
              <a:t>pseudokatalitičko</a:t>
            </a:r>
            <a:r>
              <a:rPr lang="vi-VN" dirty="0">
                <a:latin typeface="Calibri Light" panose="020F0302020204030204" pitchFamily="34" charset="0"/>
              </a:rPr>
              <a:t> čistilo važno je da konstanta brzine inhibicije bude barem reda veličine one određene za AChE divljeg tipa, ili viša</a:t>
            </a:r>
            <a:r>
              <a:rPr lang="hr-HR" dirty="0">
                <a:latin typeface="Calibri Light" panose="020F0302020204030204" pitchFamily="34" charset="0"/>
              </a:rPr>
              <a:t>. </a:t>
            </a:r>
            <a:r>
              <a:rPr lang="vi-VN" dirty="0">
                <a:latin typeface="Calibri Light" panose="020F0302020204030204" pitchFamily="34" charset="0"/>
              </a:rPr>
              <a:t>Egzogeni enzimi s</a:t>
            </a:r>
            <a:r>
              <a:rPr lang="hr-HR" dirty="0">
                <a:latin typeface="Calibri Light" panose="020F0302020204030204" pitchFamily="34" charset="0"/>
              </a:rPr>
              <a:t>a znatno </a:t>
            </a:r>
            <a:r>
              <a:rPr lang="vi-VN" dirty="0">
                <a:latin typeface="Calibri Light" panose="020F0302020204030204" pitchFamily="34" charset="0"/>
              </a:rPr>
              <a:t>nižom brzinom inhibicije nisu dobar odabir za enzimsku komponentu pseudokatalitičkog čistila jer ne bi učinkovito razgradili OP spoj ciklusima inhibicije i reaktivacije enzima</a:t>
            </a:r>
            <a:r>
              <a:rPr lang="hr-HR" dirty="0">
                <a:latin typeface="Calibri Light" panose="020F0302020204030204" pitchFamily="34" charset="0"/>
              </a:rPr>
              <a:t>.</a:t>
            </a:r>
            <a:r>
              <a:rPr lang="vi-VN" dirty="0">
                <a:latin typeface="Calibri Light" panose="020F0302020204030204" pitchFamily="34" charset="0"/>
              </a:rPr>
              <a:t> </a:t>
            </a:r>
            <a:endParaRPr lang="en-US" sz="900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182430" y="9500960"/>
            <a:ext cx="693029" cy="500142"/>
          </a:xfrm>
        </p:spPr>
        <p:txBody>
          <a:bodyPr/>
          <a:lstStyle/>
          <a:p>
            <a:fld id="{ECDD8311-F2AE-4266-818C-3942C83AAC6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4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84213-C9D3-4C7B-986B-A524C1DAE3E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84213-C9D3-4C7B-986B-A524C1DAE3E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84213-C9D3-4C7B-986B-A524C1DAE3E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800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D8311-F2AE-4266-818C-3942C83AAC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2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0854D-1A5B-4D96-9F33-49CE009DBE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6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5769A-E440-480F-AD5B-EC89E860AD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65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FA4CD-EC2E-4A9B-A06E-B23E86EE46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0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7ABA1-F085-474C-8531-326359A782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182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2A17D-DB0D-4B26-BDFA-53E81E40B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00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8444-6EFC-4D12-8E31-E12F11ACB2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54B88-5385-4120-B076-A30A56F2CC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98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E50E6-EF7B-4582-9C05-C8B1FB59D8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4BBFF-DDB6-4B0D-9033-78AE89581C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79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448B3-1A52-4D06-A9C6-7E520FDB05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2ABBB-60F6-4B38-A5CD-09CA746FE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0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B8394-D1AA-4F21-A0AF-268A545421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86984-DE89-4BB5-B25A-39EAF37E3E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03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A4426-30F6-4F67-8EE8-D862B9F1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336BD-F238-4125-A45A-BC9CFE5B79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45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B5F0A-4B6C-4600-97BB-F63A2E3616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90A25-B4F5-4212-BECD-10924F90FE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3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AA1F7-9AA2-46CD-B043-9ADB46C9DE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73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F2106-A537-489B-84A3-3CE3C3B355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27E00-BC8A-4273-B50E-92082F8426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46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36C11-8EE7-4B1B-A723-C5317DE250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89054-67BF-4350-A402-BC57612521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42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1AC41-1669-4CE4-B976-BCA447E379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C0B32-2677-4466-995B-5312171DCB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56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52038-854B-4675-A017-51FA6615E4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6516-4CB1-44DE-B61E-23F6A4554C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79D56-620D-41A8-831B-081836A7219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FDCA3-FDFD-4D1C-A6AB-BB7A96C2C5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59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9671-4BEA-41FF-BEC7-2920AF805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8A-2B1C-438A-836A-A583B16CD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02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9671-4BEA-41FF-BEC7-2920AF805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8A-2B1C-438A-836A-A583B16CD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02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9671-4BEA-41FF-BEC7-2920AF805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8A-2B1C-438A-836A-A583B16CD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9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9671-4BEA-41FF-BEC7-2920AF805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8A-2B1C-438A-836A-A583B16CD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99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9671-4BEA-41FF-BEC7-2920AF805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8A-2B1C-438A-836A-A583B16CD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0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FFEF5-F5B9-4110-89F1-0FD8B28F91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387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9671-4BEA-41FF-BEC7-2920AF805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8A-2B1C-438A-836A-A583B16CD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96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9671-4BEA-41FF-BEC7-2920AF805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8A-2B1C-438A-836A-A583B16CD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48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9671-4BEA-41FF-BEC7-2920AF805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8A-2B1C-438A-836A-A583B16CD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0706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9671-4BEA-41FF-BEC7-2920AF805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8A-2B1C-438A-836A-A583B16CD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3475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9671-4BEA-41FF-BEC7-2920AF805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8A-2B1C-438A-836A-A583B16CD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71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9671-4BEA-41FF-BEC7-2920AF805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8A-2B1C-438A-836A-A583B16CD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3870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641CE40-CC3D-4E7E-B8D1-84E7E9AFF231}" type="slidenum">
              <a:rPr lang="hr-H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6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8B7D8-D84B-4D26-9001-5C9149EAF6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01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C4461-0F1F-4888-9961-3008472545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15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0C4F-D7B7-4BC4-BBBF-F4502A7B46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02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CDFD-43D2-4FA5-8293-F47C3BD9F9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5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60ED7-3B52-4414-AE15-1B681032B8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8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0A0F7-AC35-4B83-9779-3318353D7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4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rgbClr val="EAEAE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BCDCD8-649E-4087-8B0C-79D95AA5456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0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226989-E546-44A9-9085-A1DF014FE0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3C8C68-7D5F-4226-80D0-B2629F4F52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3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39671-4BEA-41FF-BEC7-2920AF805F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8CE8A-2B1C-438A-836A-A583B16CD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7.e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6.emf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emf"/><Relationship Id="rId11" Type="http://schemas.openxmlformats.org/officeDocument/2006/relationships/image" Target="../media/image35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3.e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5.png"/><Relationship Id="rId9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0.png"/><Relationship Id="rId7" Type="http://schemas.openxmlformats.org/officeDocument/2006/relationships/image" Target="../media/image54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3.jpeg"/><Relationship Id="rId11" Type="http://schemas.openxmlformats.org/officeDocument/2006/relationships/image" Target="../media/image58.wmf"/><Relationship Id="rId5" Type="http://schemas.openxmlformats.org/officeDocument/2006/relationships/image" Target="../media/image52.wmf"/><Relationship Id="rId10" Type="http://schemas.openxmlformats.org/officeDocument/2006/relationships/image" Target="../media/image57.wmf"/><Relationship Id="rId4" Type="http://schemas.openxmlformats.org/officeDocument/2006/relationships/image" Target="../media/image51.png"/><Relationship Id="rId9" Type="http://schemas.openxmlformats.org/officeDocument/2006/relationships/image" Target="../media/image5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jpeg"/><Relationship Id="rId12" Type="http://schemas.openxmlformats.org/officeDocument/2006/relationships/image" Target="../media/image58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wmf"/><Relationship Id="rId11" Type="http://schemas.openxmlformats.org/officeDocument/2006/relationships/image" Target="../media/image57.wmf"/><Relationship Id="rId5" Type="http://schemas.openxmlformats.org/officeDocument/2006/relationships/image" Target="../media/image51.png"/><Relationship Id="rId10" Type="http://schemas.openxmlformats.org/officeDocument/2006/relationships/image" Target="../media/image56.wmf"/><Relationship Id="rId4" Type="http://schemas.openxmlformats.org/officeDocument/2006/relationships/image" Target="../media/image50.png"/><Relationship Id="rId9" Type="http://schemas.openxmlformats.org/officeDocument/2006/relationships/image" Target="../media/image55.wm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Acetylcholine.sv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wmf"/><Relationship Id="rId12" Type="http://schemas.openxmlformats.org/officeDocument/2006/relationships/image" Target="../media/image16.emf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9.wmf"/><Relationship Id="rId10" Type="http://schemas.openxmlformats.org/officeDocument/2006/relationships/image" Target="../media/image15.e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1470025"/>
          </a:xfrm>
        </p:spPr>
        <p:txBody>
          <a:bodyPr/>
          <a:lstStyle/>
          <a:p>
            <a:r>
              <a:rPr lang="hr-HR" sz="3200" dirty="0"/>
              <a:t>Katalitička detoksikacija </a:t>
            </a:r>
            <a:r>
              <a:rPr lang="hr-HR" sz="3200" dirty="0" err="1"/>
              <a:t>organofosfornih</a:t>
            </a:r>
            <a:r>
              <a:rPr lang="hr-HR" sz="3200" dirty="0"/>
              <a:t> spojeva </a:t>
            </a:r>
            <a:r>
              <a:rPr lang="hr-HR" sz="3200" dirty="0" err="1"/>
              <a:t>acetilkolinesterazom</a:t>
            </a:r>
            <a:r>
              <a:rPr lang="hr-HR" sz="3200" dirty="0"/>
              <a:t> </a:t>
            </a:r>
            <a:r>
              <a:rPr lang="hr-HR" sz="3200" dirty="0" smtClean="0"/>
              <a:t>s </a:t>
            </a:r>
            <a:r>
              <a:rPr lang="hr-HR" sz="3200" dirty="0" err="1"/>
              <a:t>aldoksimima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3608" y="2348880"/>
            <a:ext cx="6400800" cy="1752600"/>
          </a:xfrm>
        </p:spPr>
        <p:txBody>
          <a:bodyPr/>
          <a:lstStyle/>
          <a:p>
            <a:r>
              <a:rPr lang="hr-HR" sz="2000" dirty="0"/>
              <a:t>Zrinka </a:t>
            </a:r>
            <a:r>
              <a:rPr lang="hr-HR" sz="2000" dirty="0" err="1" smtClean="0"/>
              <a:t>Kovarik</a:t>
            </a:r>
            <a:endParaRPr lang="hr-HR" sz="2000" dirty="0" smtClean="0"/>
          </a:p>
          <a:p>
            <a:r>
              <a:rPr lang="hr-HR" sz="1800" dirty="0" smtClean="0"/>
              <a:t>Institut za medicinska istraživanja i medicinu rada, Zagreb</a:t>
            </a:r>
            <a:endParaRPr lang="hr-HR" sz="1800" dirty="0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84984"/>
            <a:ext cx="5801958" cy="338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3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755576" y="764704"/>
            <a:ext cx="7992888" cy="5544616"/>
            <a:chOff x="539552" y="1124744"/>
            <a:chExt cx="7992888" cy="5544616"/>
          </a:xfrm>
        </p:grpSpPr>
        <p:pic>
          <p:nvPicPr>
            <p:cNvPr id="4" name="Picture 3"/>
            <p:cNvPicPr/>
            <p:nvPr/>
          </p:nvPicPr>
          <p:blipFill>
            <a:blip r:embed="rId3" cstate="print"/>
            <a:srcRect l="5947" t="11505" r="13891" b="14392"/>
            <a:stretch>
              <a:fillRect/>
            </a:stretch>
          </p:blipFill>
          <p:spPr bwMode="auto">
            <a:xfrm>
              <a:off x="539552" y="1124744"/>
              <a:ext cx="7992888" cy="55446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5437385" y="6300128"/>
              <a:ext cx="1152128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79512" y="291425"/>
            <a:ext cx="87849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Berlin Sans FB" pitchFamily="34" charset="0"/>
                <a:sym typeface="Symbol" pitchFamily="18" charset="2"/>
              </a:rPr>
              <a:t>Reactivation s</a:t>
            </a:r>
            <a:r>
              <a:rPr lang="hr-HR" sz="2000" dirty="0" err="1" smtClean="0">
                <a:latin typeface="Berlin Sans FB" pitchFamily="34" charset="0"/>
                <a:sym typeface="Symbol" pitchFamily="18" charset="2"/>
              </a:rPr>
              <a:t>creening</a:t>
            </a:r>
            <a:r>
              <a:rPr lang="hr-HR" sz="2000" dirty="0" smtClean="0">
                <a:latin typeface="Berlin Sans FB" pitchFamily="34" charset="0"/>
                <a:sym typeface="Symbol" pitchFamily="18" charset="2"/>
              </a:rPr>
              <a:t> of tabun-phosphorylated enzymes by the oxime library</a:t>
            </a:r>
            <a:endParaRPr lang="en-GB" sz="2000" dirty="0">
              <a:latin typeface="Berlin Sans FB" pitchFamily="34" charset="0"/>
              <a:sym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4869160"/>
            <a:ext cx="53251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0.00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812568">
            <a:off x="2569980" y="5734351"/>
            <a:ext cx="1185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oximes</a:t>
            </a:r>
            <a:endParaRPr lang="en-US" b="1" dirty="0"/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1779587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38"/>
          <p:cNvSpPr>
            <a:spLocks noChangeArrowheads="1"/>
          </p:cNvSpPr>
          <p:nvPr/>
        </p:nvSpPr>
        <p:spPr bwMode="auto">
          <a:xfrm>
            <a:off x="0" y="264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1273" name="Text Box 38"/>
          <p:cNvSpPr txBox="1">
            <a:spLocks noChangeArrowheads="1"/>
          </p:cNvSpPr>
          <p:nvPr/>
        </p:nvSpPr>
        <p:spPr bwMode="auto">
          <a:xfrm>
            <a:off x="59377" y="628710"/>
            <a:ext cx="91440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002060"/>
                </a:solidFill>
                <a:latin typeface="Berlin Sans FB" pitchFamily="34" charset="0"/>
              </a:rPr>
              <a:t>Top 3 r</a:t>
            </a:r>
            <a:r>
              <a:rPr lang="hr-HR" sz="2000" dirty="0" err="1" smtClean="0">
                <a:solidFill>
                  <a:srgbClr val="002060"/>
                </a:solidFill>
                <a:latin typeface="Berlin Sans FB" pitchFamily="34" charset="0"/>
              </a:rPr>
              <a:t>eactivat</a:t>
            </a:r>
            <a:r>
              <a:rPr lang="en-US" sz="2000" dirty="0" smtClean="0">
                <a:solidFill>
                  <a:srgbClr val="002060"/>
                </a:solidFill>
                <a:latin typeface="Berlin Sans FB" pitchFamily="34" charset="0"/>
              </a:rPr>
              <a:t>ors</a:t>
            </a:r>
            <a:r>
              <a:rPr lang="hr-HR" sz="2000" dirty="0" smtClean="0">
                <a:solidFill>
                  <a:srgbClr val="002060"/>
                </a:solidFill>
                <a:latin typeface="Berlin Sans FB" pitchFamily="34" charset="0"/>
              </a:rPr>
              <a:t> of tabun-phosphorylated Y337A</a:t>
            </a:r>
            <a:endParaRPr lang="hr-HR" sz="2000" i="1" dirty="0">
              <a:solidFill>
                <a:srgbClr val="002060"/>
              </a:solidFill>
              <a:latin typeface="Berlin Sans FB" pitchFamily="34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2" name="Table 2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188589"/>
              </p:ext>
            </p:extLst>
          </p:nvPr>
        </p:nvGraphicFramePr>
        <p:xfrm>
          <a:off x="340287" y="1916832"/>
          <a:ext cx="8300866" cy="1584000"/>
        </p:xfrm>
        <a:graphic>
          <a:graphicData uri="http://schemas.openxmlformats.org/drawingml/2006/table">
            <a:tbl>
              <a:tblPr/>
              <a:tblGrid>
                <a:gridCol w="1892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1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1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1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1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17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Oxime</a:t>
                      </a:r>
                      <a:endParaRPr lang="en-US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530" marR="4553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i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k</a:t>
                      </a:r>
                      <a:r>
                        <a:rPr lang="hr-HR" sz="1600" b="1" baseline="-250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r>
                        <a:rPr lang="hr-HR" sz="16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hr-HR" sz="16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/ min</a:t>
                      </a:r>
                      <a:r>
                        <a:rPr lang="hr-HR" sz="1600" b="1" baseline="3000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-1</a:t>
                      </a:r>
                      <a:endParaRPr lang="en-US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530" marR="4553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i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K</a:t>
                      </a:r>
                      <a:r>
                        <a:rPr lang="hr-HR" sz="1600" b="1" baseline="-250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OX</a:t>
                      </a:r>
                      <a:r>
                        <a:rPr lang="hr-HR" sz="16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 / mM</a:t>
                      </a:r>
                      <a:endParaRPr lang="en-US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530" marR="4553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i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k</a:t>
                      </a:r>
                      <a:r>
                        <a:rPr lang="hr-HR" sz="1600" b="1" baseline="-250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r </a:t>
                      </a:r>
                      <a:r>
                        <a:rPr lang="hr-HR" sz="1600" b="1" baseline="-2500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hr-HR" sz="16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/ </a:t>
                      </a:r>
                      <a:r>
                        <a:rPr lang="hr-HR" sz="16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M</a:t>
                      </a:r>
                      <a:r>
                        <a:rPr lang="hr-HR" sz="1600" b="1" baseline="300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-1</a:t>
                      </a:r>
                      <a:r>
                        <a:rPr lang="hr-HR" sz="16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min</a:t>
                      </a:r>
                      <a:r>
                        <a:rPr lang="hr-HR" sz="1600" b="1" baseline="300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-1</a:t>
                      </a:r>
                      <a:endParaRPr lang="en-US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530" marR="4553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React</a:t>
                      </a:r>
                      <a:r>
                        <a:rPr lang="hr-HR" sz="1600" b="1" baseline="-2500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max</a:t>
                      </a:r>
                      <a:r>
                        <a:rPr lang="hr-HR" sz="16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 / %</a:t>
                      </a:r>
                      <a:endParaRPr lang="en-US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530" marR="4553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Time</a:t>
                      </a:r>
                      <a:endParaRPr lang="en-US" sz="16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5530" marR="4553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1440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JAR-288c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0.201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0.033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6068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90</a:t>
                      </a:r>
                      <a:endParaRPr lang="en-US" sz="1600" b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20 </a:t>
                      </a:r>
                      <a:r>
                        <a:rPr lang="hr-HR" sz="1600" b="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min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1440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JAR-288b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0.158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0.069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2300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90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20 </a:t>
                      </a:r>
                      <a:r>
                        <a:rPr lang="hr-HR" sz="1600" b="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min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1440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JAR-288a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0.056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0.214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60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90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</a:rPr>
                        <a:t>60 </a:t>
                      </a:r>
                      <a:r>
                        <a:rPr lang="hr-HR" sz="1600" b="0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Calibri"/>
                        </a:rPr>
                        <a:t>min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124" name="Rectangle 47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56228" y="1196752"/>
            <a:ext cx="741682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2060"/>
                </a:solidFill>
              </a:rPr>
              <a:t>2PAM </a:t>
            </a:r>
            <a:r>
              <a:rPr lang="en-GB" sz="1600" dirty="0" err="1" smtClean="0">
                <a:solidFill>
                  <a:srgbClr val="002060"/>
                </a:solidFill>
              </a:rPr>
              <a:t>analogs</a:t>
            </a:r>
            <a:r>
              <a:rPr lang="hr-HR" sz="1600" dirty="0" smtClean="0">
                <a:solidFill>
                  <a:srgbClr val="002060"/>
                </a:solidFill>
              </a:rPr>
              <a:t> – </a:t>
            </a:r>
            <a:r>
              <a:rPr lang="hr-HR" sz="1600" dirty="0" err="1" smtClean="0">
                <a:solidFill>
                  <a:srgbClr val="002060"/>
                </a:solidFill>
              </a:rPr>
              <a:t>in</a:t>
            </a:r>
            <a:r>
              <a:rPr lang="hr-HR" sz="1600" dirty="0" smtClean="0">
                <a:solidFill>
                  <a:srgbClr val="002060"/>
                </a:solidFill>
              </a:rPr>
              <a:t> </a:t>
            </a:r>
            <a:r>
              <a:rPr lang="hr-HR" sz="1600" dirty="0" err="1" smtClean="0">
                <a:solidFill>
                  <a:srgbClr val="002060"/>
                </a:solidFill>
              </a:rPr>
              <a:t>initial</a:t>
            </a:r>
            <a:r>
              <a:rPr lang="hr-HR" sz="1600" dirty="0" smtClean="0">
                <a:solidFill>
                  <a:srgbClr val="002060"/>
                </a:solidFill>
              </a:rPr>
              <a:t> </a:t>
            </a:r>
            <a:r>
              <a:rPr lang="hr-HR" sz="1600" dirty="0" err="1" smtClean="0">
                <a:solidFill>
                  <a:srgbClr val="002060"/>
                </a:solidFill>
              </a:rPr>
              <a:t>reactivation</a:t>
            </a:r>
            <a:r>
              <a:rPr lang="hr-HR" sz="1600" dirty="0" smtClean="0">
                <a:solidFill>
                  <a:srgbClr val="002060"/>
                </a:solidFill>
              </a:rPr>
              <a:t> </a:t>
            </a:r>
            <a:r>
              <a:rPr lang="hr-HR" sz="1600" dirty="0" err="1" smtClean="0">
                <a:solidFill>
                  <a:srgbClr val="002060"/>
                </a:solidFill>
              </a:rPr>
              <a:t>screening</a:t>
            </a:r>
            <a:r>
              <a:rPr lang="hr-HR" sz="1600" dirty="0" smtClean="0">
                <a:solidFill>
                  <a:srgbClr val="002060"/>
                </a:solidFill>
              </a:rPr>
              <a:t> 54 </a:t>
            </a:r>
            <a:r>
              <a:rPr lang="hr-HR" sz="1600" dirty="0" err="1" smtClean="0">
                <a:solidFill>
                  <a:srgbClr val="002060"/>
                </a:solidFill>
              </a:rPr>
              <a:t>oximes</a:t>
            </a:r>
            <a:r>
              <a:rPr lang="hr-HR" sz="1600" dirty="0" smtClean="0">
                <a:solidFill>
                  <a:srgbClr val="002060"/>
                </a:solidFill>
              </a:rPr>
              <a:t> </a:t>
            </a:r>
            <a:r>
              <a:rPr lang="hr-HR" sz="1600" dirty="0" err="1" smtClean="0">
                <a:solidFill>
                  <a:srgbClr val="002060"/>
                </a:solidFill>
              </a:rPr>
              <a:t>out</a:t>
            </a:r>
            <a:r>
              <a:rPr lang="hr-HR" sz="1600" dirty="0" smtClean="0">
                <a:solidFill>
                  <a:srgbClr val="002060"/>
                </a:solidFill>
              </a:rPr>
              <a:t> </a:t>
            </a:r>
            <a:r>
              <a:rPr lang="hr-HR" sz="1600" dirty="0" err="1" smtClean="0">
                <a:solidFill>
                  <a:srgbClr val="002060"/>
                </a:solidFill>
              </a:rPr>
              <a:t>of</a:t>
            </a:r>
            <a:r>
              <a:rPr lang="hr-HR" sz="1600" dirty="0" smtClean="0">
                <a:solidFill>
                  <a:srgbClr val="002060"/>
                </a:solidFill>
              </a:rPr>
              <a:t> 120 </a:t>
            </a:r>
            <a:r>
              <a:rPr lang="hr-HR" sz="1600" dirty="0" err="1" smtClean="0">
                <a:solidFill>
                  <a:srgbClr val="002060"/>
                </a:solidFill>
              </a:rPr>
              <a:t>oximes</a:t>
            </a:r>
            <a:r>
              <a:rPr lang="hr-HR" sz="1600" dirty="0" smtClean="0">
                <a:solidFill>
                  <a:srgbClr val="002060"/>
                </a:solidFill>
              </a:rPr>
              <a:t> were better </a:t>
            </a:r>
            <a:r>
              <a:rPr lang="hr-HR" sz="1600" dirty="0" err="1" smtClean="0">
                <a:solidFill>
                  <a:srgbClr val="002060"/>
                </a:solidFill>
              </a:rPr>
              <a:t>reactivators</a:t>
            </a:r>
            <a:r>
              <a:rPr lang="hr-HR" sz="1600" dirty="0" smtClean="0">
                <a:solidFill>
                  <a:srgbClr val="002060"/>
                </a:solidFill>
              </a:rPr>
              <a:t> </a:t>
            </a:r>
            <a:r>
              <a:rPr lang="hr-HR" sz="1600" dirty="0" err="1" smtClean="0">
                <a:solidFill>
                  <a:srgbClr val="002060"/>
                </a:solidFill>
              </a:rPr>
              <a:t>than</a:t>
            </a:r>
            <a:r>
              <a:rPr lang="hr-HR" sz="1600" dirty="0" smtClean="0">
                <a:solidFill>
                  <a:srgbClr val="002060"/>
                </a:solidFill>
              </a:rPr>
              <a:t> 2PAM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9457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0362"/>
            <a:ext cx="1099168" cy="74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7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49" y="365994"/>
            <a:ext cx="1082499" cy="9255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7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648" y="4067971"/>
            <a:ext cx="3634704" cy="275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656228" y="3568660"/>
            <a:ext cx="8157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ts val="600"/>
              </a:spcBef>
              <a:buFont typeface="Wingdings" pitchFamily="2" charset="2"/>
              <a:buChar char="ü"/>
            </a:pPr>
            <a:r>
              <a:rPr lang="hr-HR" sz="1600" dirty="0" err="1" smtClean="0">
                <a:solidFill>
                  <a:srgbClr val="002060"/>
                </a:solidFill>
              </a:rPr>
              <a:t>In</a:t>
            </a:r>
            <a:r>
              <a:rPr lang="hr-HR" sz="1600" dirty="0" smtClean="0">
                <a:solidFill>
                  <a:srgbClr val="002060"/>
                </a:solidFill>
              </a:rPr>
              <a:t> </a:t>
            </a:r>
            <a:r>
              <a:rPr lang="hr-HR" sz="1600" dirty="0" err="1" smtClean="0">
                <a:solidFill>
                  <a:srgbClr val="002060"/>
                </a:solidFill>
              </a:rPr>
              <a:t>comparison</a:t>
            </a:r>
            <a:r>
              <a:rPr lang="hr-HR" sz="1600" dirty="0" smtClean="0">
                <a:solidFill>
                  <a:srgbClr val="002060"/>
                </a:solidFill>
              </a:rPr>
              <a:t> to </a:t>
            </a:r>
            <a:r>
              <a:rPr lang="hr-HR" sz="1600" dirty="0" err="1" smtClean="0">
                <a:solidFill>
                  <a:srgbClr val="002060"/>
                </a:solidFill>
              </a:rPr>
              <a:t>the</a:t>
            </a:r>
            <a:r>
              <a:rPr lang="hr-HR" sz="1600" dirty="0" smtClean="0">
                <a:solidFill>
                  <a:srgbClr val="002060"/>
                </a:solidFill>
              </a:rPr>
              <a:t> </a:t>
            </a:r>
            <a:r>
              <a:rPr lang="hr-HR" sz="1600" dirty="0" err="1" smtClean="0">
                <a:solidFill>
                  <a:srgbClr val="002060"/>
                </a:solidFill>
              </a:rPr>
              <a:t>AChE</a:t>
            </a:r>
            <a:r>
              <a:rPr lang="hr-HR" sz="1600" dirty="0" smtClean="0">
                <a:solidFill>
                  <a:srgbClr val="002060"/>
                </a:solidFill>
              </a:rPr>
              <a:t> </a:t>
            </a:r>
            <a:r>
              <a:rPr lang="hr-HR" sz="1600" dirty="0" err="1" smtClean="0">
                <a:solidFill>
                  <a:srgbClr val="002060"/>
                </a:solidFill>
              </a:rPr>
              <a:t>w.t</a:t>
            </a:r>
            <a:r>
              <a:rPr lang="hr-HR" sz="1600" dirty="0" smtClean="0">
                <a:solidFill>
                  <a:srgbClr val="002060"/>
                </a:solidFill>
              </a:rPr>
              <a:t>. </a:t>
            </a:r>
            <a:r>
              <a:rPr lang="hr-HR" sz="1600" dirty="0" err="1" smtClean="0">
                <a:solidFill>
                  <a:srgbClr val="002060"/>
                </a:solidFill>
              </a:rPr>
              <a:t>the</a:t>
            </a:r>
            <a:r>
              <a:rPr lang="hr-HR" sz="1600" dirty="0" smtClean="0">
                <a:solidFill>
                  <a:srgbClr val="002060"/>
                </a:solidFill>
              </a:rPr>
              <a:t> </a:t>
            </a:r>
            <a:r>
              <a:rPr lang="hr-HR" sz="1600" dirty="0" err="1" smtClean="0">
                <a:solidFill>
                  <a:srgbClr val="002060"/>
                </a:solidFill>
              </a:rPr>
              <a:t>mutation</a:t>
            </a:r>
            <a:r>
              <a:rPr lang="hr-HR" sz="1600" dirty="0" smtClean="0">
                <a:solidFill>
                  <a:srgbClr val="002060"/>
                </a:solidFill>
              </a:rPr>
              <a:t> </a:t>
            </a:r>
            <a:r>
              <a:rPr lang="hr-HR" sz="1600" dirty="0" err="1" smtClean="0">
                <a:solidFill>
                  <a:srgbClr val="002060"/>
                </a:solidFill>
              </a:rPr>
              <a:t>improved</a:t>
            </a:r>
            <a:r>
              <a:rPr lang="hr-HR" sz="1600" dirty="0" smtClean="0">
                <a:solidFill>
                  <a:srgbClr val="002060"/>
                </a:solidFill>
              </a:rPr>
              <a:t> </a:t>
            </a:r>
            <a:r>
              <a:rPr lang="hr-HR" sz="1600" i="1" dirty="0" smtClean="0">
                <a:solidFill>
                  <a:srgbClr val="002060"/>
                </a:solidFill>
              </a:rPr>
              <a:t>k</a:t>
            </a:r>
            <a:r>
              <a:rPr lang="en-US" sz="1600" baseline="-25000" dirty="0" smtClean="0">
                <a:solidFill>
                  <a:srgbClr val="002060"/>
                </a:solidFill>
              </a:rPr>
              <a:t>2</a:t>
            </a:r>
            <a:r>
              <a:rPr lang="hr-HR" sz="1600" baseline="-25000" dirty="0" smtClean="0">
                <a:solidFill>
                  <a:srgbClr val="002060"/>
                </a:solidFill>
              </a:rPr>
              <a:t> </a:t>
            </a:r>
            <a:r>
              <a:rPr lang="hr-HR" sz="1600" dirty="0" smtClean="0">
                <a:solidFill>
                  <a:srgbClr val="002060"/>
                </a:solidFill>
              </a:rPr>
              <a:t>(</a:t>
            </a:r>
            <a:r>
              <a:rPr lang="hr-HR" sz="1600" dirty="0" err="1" smtClean="0">
                <a:solidFill>
                  <a:srgbClr val="002060"/>
                </a:solidFill>
              </a:rPr>
              <a:t>about</a:t>
            </a:r>
            <a:r>
              <a:rPr lang="hr-HR" sz="1600" dirty="0" smtClean="0">
                <a:solidFill>
                  <a:srgbClr val="002060"/>
                </a:solidFill>
              </a:rPr>
              <a:t> 10X), </a:t>
            </a:r>
            <a:r>
              <a:rPr lang="hr-HR" sz="1600" dirty="0" err="1" smtClean="0">
                <a:solidFill>
                  <a:srgbClr val="002060"/>
                </a:solidFill>
              </a:rPr>
              <a:t>while</a:t>
            </a:r>
            <a:r>
              <a:rPr lang="hr-HR" sz="1600" dirty="0" smtClean="0">
                <a:solidFill>
                  <a:srgbClr val="002060"/>
                </a:solidFill>
              </a:rPr>
              <a:t> </a:t>
            </a:r>
            <a:r>
              <a:rPr lang="hr-HR" sz="1600" dirty="0" err="1" smtClean="0">
                <a:solidFill>
                  <a:srgbClr val="002060"/>
                </a:solidFill>
              </a:rPr>
              <a:t>preserved</a:t>
            </a:r>
            <a:r>
              <a:rPr lang="hr-HR" sz="1600" dirty="0" smtClean="0">
                <a:solidFill>
                  <a:srgbClr val="002060"/>
                </a:solidFill>
              </a:rPr>
              <a:t> </a:t>
            </a:r>
            <a:r>
              <a:rPr lang="en-GB" sz="1600" dirty="0" smtClean="0">
                <a:solidFill>
                  <a:srgbClr val="002060"/>
                </a:solidFill>
              </a:rPr>
              <a:t>molecular recognition reflected in </a:t>
            </a:r>
            <a:r>
              <a:rPr lang="hr-HR" sz="1600" dirty="0" err="1" smtClean="0">
                <a:solidFill>
                  <a:srgbClr val="002060"/>
                </a:solidFill>
              </a:rPr>
              <a:t>similar</a:t>
            </a:r>
            <a:r>
              <a:rPr lang="en-GB" sz="1600" dirty="0" smtClean="0">
                <a:solidFill>
                  <a:srgbClr val="002060"/>
                </a:solidFill>
              </a:rPr>
              <a:t> </a:t>
            </a:r>
            <a:r>
              <a:rPr lang="en-GB" sz="1600" i="1" dirty="0" err="1" smtClean="0">
                <a:solidFill>
                  <a:srgbClr val="002060"/>
                </a:solidFill>
              </a:rPr>
              <a:t>K</a:t>
            </a:r>
            <a:r>
              <a:rPr lang="en-GB" sz="1600" baseline="-25000" dirty="0" err="1" smtClean="0">
                <a:solidFill>
                  <a:srgbClr val="002060"/>
                </a:solidFill>
              </a:rPr>
              <a:t>ox</a:t>
            </a:r>
            <a:r>
              <a:rPr lang="en-GB" sz="1600" baseline="-25000" dirty="0" smtClean="0">
                <a:solidFill>
                  <a:srgbClr val="002060"/>
                </a:solidFill>
              </a:rPr>
              <a:t> </a:t>
            </a:r>
            <a:r>
              <a:rPr lang="en-GB" sz="1600" dirty="0" smtClean="0">
                <a:solidFill>
                  <a:srgbClr val="002060"/>
                </a:solidFill>
              </a:rPr>
              <a:t>constant</a:t>
            </a:r>
            <a:r>
              <a:rPr lang="hr-HR" sz="1600" dirty="0" smtClean="0">
                <a:solidFill>
                  <a:srgbClr val="002060"/>
                </a:solidFill>
              </a:rPr>
              <a:t>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87705"/>
            <a:ext cx="7200800" cy="356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erlin Sans FB" pitchFamily="34" charset="0"/>
              </a:rPr>
              <a:t>Catalytic </a:t>
            </a:r>
            <a:r>
              <a:rPr lang="hr-HR" sz="2000" dirty="0" err="1" smtClean="0">
                <a:solidFill>
                  <a:srgbClr val="002060"/>
                </a:solidFill>
                <a:latin typeface="Berlin Sans FB" pitchFamily="34" charset="0"/>
              </a:rPr>
              <a:t>detoxification</a:t>
            </a:r>
            <a:r>
              <a:rPr lang="en-US" sz="2000" dirty="0" smtClean="0">
                <a:solidFill>
                  <a:srgbClr val="002060"/>
                </a:solidFill>
                <a:latin typeface="Berlin Sans FB" pitchFamily="34" charset="0"/>
              </a:rPr>
              <a:t> of </a:t>
            </a:r>
            <a:r>
              <a:rPr lang="en-US" sz="2000" dirty="0" err="1" smtClean="0">
                <a:solidFill>
                  <a:srgbClr val="002060"/>
                </a:solidFill>
                <a:latin typeface="Berlin Sans FB" pitchFamily="34" charset="0"/>
              </a:rPr>
              <a:t>tabun</a:t>
            </a:r>
            <a:r>
              <a:rPr lang="en-US" sz="2000" dirty="0" smtClean="0">
                <a:solidFill>
                  <a:srgbClr val="002060"/>
                </a:solidFill>
                <a:latin typeface="Berlin Sans FB" pitchFamily="34" charset="0"/>
              </a:rPr>
              <a:t> in human blood supplemented </a:t>
            </a:r>
            <a:br>
              <a:rPr lang="en-US" sz="2000" dirty="0" smtClean="0">
                <a:solidFill>
                  <a:srgbClr val="002060"/>
                </a:solidFill>
                <a:latin typeface="Berlin Sans FB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Berlin Sans FB" pitchFamily="34" charset="0"/>
              </a:rPr>
              <a:t>with </a:t>
            </a:r>
            <a:r>
              <a:rPr lang="hr-HR" sz="2000" dirty="0" err="1" smtClean="0">
                <a:solidFill>
                  <a:srgbClr val="002060"/>
                </a:solidFill>
                <a:latin typeface="Berlin Sans FB" pitchFamily="34" charset="0"/>
              </a:rPr>
              <a:t>the</a:t>
            </a:r>
            <a:r>
              <a:rPr lang="hr-HR" sz="20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hr-HR" sz="2000" dirty="0" err="1" smtClean="0">
                <a:solidFill>
                  <a:srgbClr val="002060"/>
                </a:solidFill>
                <a:latin typeface="Berlin Sans FB" pitchFamily="34" charset="0"/>
              </a:rPr>
              <a:t>pair</a:t>
            </a:r>
            <a:r>
              <a:rPr lang="hr-HR" sz="20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hr-HR" sz="2000" dirty="0" smtClean="0">
                <a:solidFill>
                  <a:srgbClr val="002060"/>
                </a:solidFill>
                <a:latin typeface="Berlin Sans FB" pitchFamily="34" charset="0"/>
              </a:rPr>
              <a:t>(</a:t>
            </a:r>
            <a:r>
              <a:rPr lang="hr-HR" sz="2000" dirty="0" err="1" smtClean="0">
                <a:solidFill>
                  <a:srgbClr val="002060"/>
                </a:solidFill>
                <a:latin typeface="Berlin Sans FB" pitchFamily="34" charset="0"/>
              </a:rPr>
              <a:t>AChE</a:t>
            </a:r>
            <a:r>
              <a:rPr lang="hr-HR" sz="2000" dirty="0" smtClean="0">
                <a:solidFill>
                  <a:srgbClr val="002060"/>
                </a:solidFill>
                <a:latin typeface="Berlin Sans FB" pitchFamily="34" charset="0"/>
              </a:rPr>
              <a:t> mutant</a:t>
            </a:r>
            <a:r>
              <a:rPr lang="en-US" sz="20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hr-HR" sz="2000" dirty="0" err="1" smtClean="0">
                <a:solidFill>
                  <a:srgbClr val="002060"/>
                </a:solidFill>
                <a:latin typeface="Berlin Sans FB" pitchFamily="34" charset="0"/>
              </a:rPr>
              <a:t>and</a:t>
            </a:r>
            <a:r>
              <a:rPr lang="en-US" sz="20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hr-HR" sz="2000" dirty="0" err="1" smtClean="0">
                <a:solidFill>
                  <a:srgbClr val="002060"/>
                </a:solidFill>
                <a:latin typeface="Berlin Sans FB" pitchFamily="34" charset="0"/>
              </a:rPr>
              <a:t>oxime</a:t>
            </a:r>
            <a:r>
              <a:rPr lang="hr-HR" sz="2000" dirty="0" smtClean="0">
                <a:solidFill>
                  <a:srgbClr val="002060"/>
                </a:solidFill>
                <a:latin typeface="Berlin Sans FB" pitchFamily="34" charset="0"/>
              </a:rPr>
              <a:t>)</a:t>
            </a:r>
            <a:endParaRPr lang="en-US" sz="2000" dirty="0">
              <a:solidFill>
                <a:srgbClr val="002060"/>
              </a:solidFill>
              <a:latin typeface="Berlin Sans FB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625980"/>
              </p:ext>
            </p:extLst>
          </p:nvPr>
        </p:nvGraphicFramePr>
        <p:xfrm>
          <a:off x="4522449" y="5282145"/>
          <a:ext cx="4646678" cy="1340765"/>
        </p:xfrm>
        <a:graphic>
          <a:graphicData uri="http://schemas.openxmlformats.org/drawingml/2006/table">
            <a:tbl>
              <a:tblPr/>
              <a:tblGrid>
                <a:gridCol w="981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6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2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62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8153"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Tabun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/ min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-1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15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 err="1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AChE</a:t>
                      </a:r>
                      <a:r>
                        <a:rPr lang="hr-HR" sz="14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m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utant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Y337A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15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nM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nM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hr-HR" sz="14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nM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 x LD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3.5 µM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0.076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0.088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 x LD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hr-HR" sz="14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.5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µM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510551"/>
              </p:ext>
            </p:extLst>
          </p:nvPr>
        </p:nvGraphicFramePr>
        <p:xfrm>
          <a:off x="4788024" y="1616206"/>
          <a:ext cx="838488" cy="596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1" name="CS ChemDraw Drawing" r:id="rId5" imgW="824176" imgH="584820" progId="ChemDraw.Document.6.0">
                  <p:embed/>
                </p:oleObj>
              </mc:Choice>
              <mc:Fallback>
                <p:oleObj name="CS ChemDraw Drawing" r:id="rId5" imgW="824176" imgH="5848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1616206"/>
                        <a:ext cx="838488" cy="5963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96249"/>
              </p:ext>
            </p:extLst>
          </p:nvPr>
        </p:nvGraphicFramePr>
        <p:xfrm>
          <a:off x="5892527" y="1321643"/>
          <a:ext cx="1430338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2" name="CS ChemDraw Drawing" r:id="rId7" imgW="1619717" imgH="1089450" progId="ChemDraw.Document.6.0">
                  <p:embed/>
                </p:oleObj>
              </mc:Choice>
              <mc:Fallback>
                <p:oleObj name="CS ChemDraw Drawing" r:id="rId7" imgW="1619717" imgH="10894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527" y="1321643"/>
                        <a:ext cx="1430338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476644"/>
              </p:ext>
            </p:extLst>
          </p:nvPr>
        </p:nvGraphicFramePr>
        <p:xfrm>
          <a:off x="2915965" y="1102568"/>
          <a:ext cx="5186362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3" name="CS ChemDraw Drawing" r:id="rId9" imgW="5187093" imgH="414180" progId="ChemDraw.Document.6.0">
                  <p:embed/>
                </p:oleObj>
              </mc:Choice>
              <mc:Fallback>
                <p:oleObj name="CS ChemDraw Drawing" r:id="rId9" imgW="5187093" imgH="4141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965" y="1102568"/>
                        <a:ext cx="5186362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6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338" y="1843192"/>
            <a:ext cx="5181600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50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44" y="1318688"/>
            <a:ext cx="3582987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505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562" y="1584183"/>
            <a:ext cx="842963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15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2" r="53705"/>
          <a:stretch/>
        </p:blipFill>
        <p:spPr bwMode="auto">
          <a:xfrm>
            <a:off x="5966124" y="1700808"/>
            <a:ext cx="3286396" cy="240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6" r="4633" b="51922"/>
          <a:stretch/>
        </p:blipFill>
        <p:spPr bwMode="auto">
          <a:xfrm>
            <a:off x="3138139" y="1570951"/>
            <a:ext cx="3018037" cy="242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84" b="51922"/>
          <a:stretch/>
        </p:blipFill>
        <p:spPr bwMode="auto">
          <a:xfrm>
            <a:off x="-93172" y="1581944"/>
            <a:ext cx="3153004" cy="242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47632" y="1916832"/>
            <a:ext cx="612000" cy="28803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671968" y="1933727"/>
            <a:ext cx="612000" cy="28803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696304" y="1916832"/>
            <a:ext cx="612000" cy="21602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-752512" y="-102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889844" y="908720"/>
            <a:ext cx="28803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23157" y="294177"/>
            <a:ext cx="7697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Berlin Sans FB" pitchFamily="34" charset="0"/>
                <a:sym typeface="Symbol" pitchFamily="18" charset="2"/>
              </a:rPr>
              <a:t>Reactivation </a:t>
            </a:r>
            <a:r>
              <a:rPr lang="hr-HR" sz="2000" dirty="0" err="1" smtClean="0">
                <a:solidFill>
                  <a:srgbClr val="002060"/>
                </a:solidFill>
                <a:latin typeface="Berlin Sans FB" pitchFamily="34" charset="0"/>
                <a:sym typeface="Symbol" pitchFamily="18" charset="2"/>
              </a:rPr>
              <a:t>of</a:t>
            </a:r>
            <a:r>
              <a:rPr lang="hr-HR" sz="2000" dirty="0" smtClean="0">
                <a:solidFill>
                  <a:srgbClr val="002060"/>
                </a:solidFill>
                <a:latin typeface="Berlin Sans FB" pitchFamily="34" charset="0"/>
                <a:sym typeface="Symbol" pitchFamily="18" charset="2"/>
              </a:rPr>
              <a:t> VX-</a:t>
            </a:r>
            <a:r>
              <a:rPr lang="hr-HR" sz="2000" dirty="0" err="1" smtClean="0">
                <a:solidFill>
                  <a:srgbClr val="002060"/>
                </a:solidFill>
                <a:latin typeface="Berlin Sans FB" pitchFamily="34" charset="0"/>
                <a:sym typeface="Symbol" pitchFamily="18" charset="2"/>
              </a:rPr>
              <a:t>phosphonylated</a:t>
            </a:r>
            <a:r>
              <a:rPr lang="hr-HR" sz="2000" dirty="0" smtClean="0">
                <a:solidFill>
                  <a:srgbClr val="002060"/>
                </a:solidFill>
                <a:latin typeface="Berlin Sans FB" pitchFamily="34" charset="0"/>
                <a:sym typeface="Symbol" pitchFamily="18" charset="2"/>
              </a:rPr>
              <a:t> </a:t>
            </a:r>
            <a:r>
              <a:rPr lang="hr-HR" sz="2000" dirty="0" err="1" smtClean="0">
                <a:solidFill>
                  <a:srgbClr val="002060"/>
                </a:solidFill>
                <a:latin typeface="Berlin Sans FB" pitchFamily="34" charset="0"/>
                <a:sym typeface="Symbol" pitchFamily="18" charset="2"/>
              </a:rPr>
              <a:t>enzymes</a:t>
            </a:r>
            <a:endParaRPr lang="en-GB" sz="2000" dirty="0">
              <a:solidFill>
                <a:srgbClr val="002060"/>
              </a:solidFill>
              <a:latin typeface="Berlin Sans FB" pitchFamily="34" charset="0"/>
              <a:sym typeface="Symbol" pitchFamily="18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3745718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200" dirty="0" smtClean="0"/>
              <a:t>[</a:t>
            </a:r>
            <a:r>
              <a:rPr lang="hr-HR" sz="1200" dirty="0" err="1" smtClean="0"/>
              <a:t>Oxime</a:t>
            </a:r>
            <a:r>
              <a:rPr lang="hr-HR" sz="1200" dirty="0" smtClean="0"/>
              <a:t>] / mM</a:t>
            </a:r>
            <a:endParaRPr lang="hr-HR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139952" y="3745718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200" dirty="0" smtClean="0"/>
              <a:t>[</a:t>
            </a:r>
            <a:r>
              <a:rPr lang="hr-HR" sz="1200" dirty="0" err="1" smtClean="0"/>
              <a:t>Oxime</a:t>
            </a:r>
            <a:r>
              <a:rPr lang="hr-HR" sz="1200" dirty="0" smtClean="0"/>
              <a:t>] / mM</a:t>
            </a:r>
            <a:endParaRPr lang="hr-HR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246332" y="3728065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200" dirty="0" smtClean="0"/>
              <a:t>[</a:t>
            </a:r>
            <a:r>
              <a:rPr lang="hr-HR" sz="1200" dirty="0" err="1" smtClean="0"/>
              <a:t>Oxime</a:t>
            </a:r>
            <a:r>
              <a:rPr lang="hr-HR" sz="1200" dirty="0" smtClean="0"/>
              <a:t>] / mM</a:t>
            </a:r>
            <a:endParaRPr lang="hr-HR" sz="1200" dirty="0"/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237" y="108609"/>
            <a:ext cx="1196180" cy="1153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803693"/>
              </p:ext>
            </p:extLst>
          </p:nvPr>
        </p:nvGraphicFramePr>
        <p:xfrm>
          <a:off x="21754" y="4509120"/>
          <a:ext cx="5400598" cy="216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2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hr-HR" sz="1400" b="0" dirty="0" err="1" smtClean="0">
                          <a:solidFill>
                            <a:schemeClr val="bg1"/>
                          </a:solidFill>
                        </a:rPr>
                        <a:t>Oxime</a:t>
                      </a:r>
                      <a:r>
                        <a:rPr lang="hr-HR" sz="1400" b="0" dirty="0" smtClean="0">
                          <a:solidFill>
                            <a:schemeClr val="bg1"/>
                          </a:solidFill>
                        </a:rPr>
                        <a:t> HI-6</a:t>
                      </a:r>
                      <a:endParaRPr lang="hr-HR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err="1" smtClean="0"/>
                        <a:t>AChE</a:t>
                      </a:r>
                      <a:endParaRPr lang="hr-H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Y333A</a:t>
                      </a:r>
                      <a:endParaRPr lang="hr-H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Y337A/F338A</a:t>
                      </a:r>
                      <a:endParaRPr lang="hr-H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0" i="1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k</a:t>
                      </a:r>
                      <a:r>
                        <a:rPr lang="hr-HR" sz="1400" b="0" baseline="-2500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2</a:t>
                      </a:r>
                      <a:r>
                        <a:rPr lang="hr-HR" sz="1400" b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 / min</a:t>
                      </a:r>
                      <a:r>
                        <a:rPr lang="hr-HR" sz="1400" b="0" baseline="3000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-1</a:t>
                      </a:r>
                      <a:endParaRPr lang="en-US" sz="1400" b="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0.33</a:t>
                      </a:r>
                      <a:endParaRPr lang="hr-H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0.14</a:t>
                      </a:r>
                      <a:endParaRPr lang="hr-H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1.85</a:t>
                      </a:r>
                      <a:endParaRPr lang="hr-H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0" i="1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K</a:t>
                      </a:r>
                      <a:r>
                        <a:rPr lang="hr-HR" sz="1400" b="0" baseline="-2500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OX</a:t>
                      </a:r>
                      <a:r>
                        <a:rPr lang="hr-HR" sz="1400" b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 / </a:t>
                      </a:r>
                      <a:r>
                        <a:rPr lang="hr-HR" sz="1400" b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  <a:sym typeface="Symbol"/>
                        </a:rPr>
                        <a:t></a:t>
                      </a:r>
                      <a:r>
                        <a:rPr lang="hr-HR" sz="1400" b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M</a:t>
                      </a:r>
                      <a:endParaRPr lang="en-US" sz="1400" b="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58</a:t>
                      </a:r>
                      <a:endParaRPr lang="hr-H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40</a:t>
                      </a:r>
                      <a:endParaRPr lang="hr-H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58</a:t>
                      </a:r>
                      <a:endParaRPr lang="hr-H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0" i="1" dirty="0" err="1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k</a:t>
                      </a:r>
                      <a:r>
                        <a:rPr lang="hr-HR" sz="1400" b="0" baseline="-25000" dirty="0" err="1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r</a:t>
                      </a:r>
                      <a:r>
                        <a:rPr lang="hr-HR" sz="1400" b="0" baseline="-2500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  </a:t>
                      </a:r>
                      <a:r>
                        <a:rPr lang="hr-HR" sz="1400" b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/ M</a:t>
                      </a:r>
                      <a:r>
                        <a:rPr lang="hr-HR" sz="1400" b="0" baseline="3000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-1</a:t>
                      </a:r>
                      <a:r>
                        <a:rPr lang="hr-HR" sz="1400" b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min</a:t>
                      </a:r>
                      <a:r>
                        <a:rPr lang="hr-HR" sz="1400" b="0" baseline="3000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-1</a:t>
                      </a:r>
                      <a:endParaRPr lang="en-US" sz="1400" b="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5700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3500</a:t>
                      </a:r>
                      <a:endParaRPr lang="hr-H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32000</a:t>
                      </a:r>
                      <a:endParaRPr lang="hr-H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0" dirty="0" err="1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React</a:t>
                      </a:r>
                      <a:r>
                        <a:rPr lang="hr-HR" sz="1400" b="0" baseline="-25000" dirty="0" err="1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max</a:t>
                      </a:r>
                      <a:r>
                        <a:rPr lang="hr-HR" sz="1400" b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 / %</a:t>
                      </a:r>
                      <a:endParaRPr lang="en-US" sz="1400" b="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90</a:t>
                      </a:r>
                      <a:endParaRPr lang="hr-H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80</a:t>
                      </a:r>
                      <a:endParaRPr lang="hr-H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100</a:t>
                      </a:r>
                      <a:endParaRPr lang="hr-H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b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Calibri"/>
                        </a:rPr>
                        <a:t>Time / min</a:t>
                      </a:r>
                      <a:endParaRPr lang="hr-HR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15</a:t>
                      </a:r>
                      <a:endParaRPr lang="hr-H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25</a:t>
                      </a:r>
                      <a:endParaRPr lang="hr-H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1</a:t>
                      </a:r>
                      <a:endParaRPr lang="hr-H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276352"/>
              </p:ext>
            </p:extLst>
          </p:nvPr>
        </p:nvGraphicFramePr>
        <p:xfrm>
          <a:off x="52244" y="309583"/>
          <a:ext cx="1639435" cy="873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44" r:id="rId6" imgW="2107245" imgH="1122573" progId="">
                  <p:embed/>
                </p:oleObj>
              </mc:Choice>
              <mc:Fallback>
                <p:oleObj r:id="rId6" imgW="2107245" imgH="1122573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44" y="309583"/>
                        <a:ext cx="1639435" cy="87345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559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41" y="4589463"/>
            <a:ext cx="3230563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77941" y="4149080"/>
            <a:ext cx="317047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ex </a:t>
            </a:r>
            <a:r>
              <a:rPr lang="hr-HR" sz="1400" i="1" dirty="0" smtClean="0"/>
              <a:t>vivo</a:t>
            </a:r>
            <a:r>
              <a:rPr lang="hr-HR" sz="1400" dirty="0" smtClean="0"/>
              <a:t>:  </a:t>
            </a:r>
            <a:r>
              <a:rPr lang="hr-HR" sz="1400" dirty="0" err="1" smtClean="0"/>
              <a:t>catalytic</a:t>
            </a:r>
            <a:r>
              <a:rPr lang="hr-HR" sz="1400" dirty="0" smtClean="0"/>
              <a:t> VX </a:t>
            </a:r>
            <a:r>
              <a:rPr lang="hr-HR" sz="1400" dirty="0" err="1" smtClean="0"/>
              <a:t>scavenging</a:t>
            </a:r>
            <a:r>
              <a:rPr lang="hr-HR" sz="1400" dirty="0" smtClean="0"/>
              <a:t> </a:t>
            </a:r>
            <a:r>
              <a:rPr lang="hr-HR" sz="1400" dirty="0" err="1" smtClean="0"/>
              <a:t>by</a:t>
            </a:r>
            <a:r>
              <a:rPr lang="hr-HR" sz="1400" dirty="0" smtClean="0"/>
              <a:t> </a:t>
            </a:r>
          </a:p>
          <a:p>
            <a:pPr algn="ctr"/>
            <a:r>
              <a:rPr lang="hr-HR" sz="1400" dirty="0" smtClean="0"/>
              <a:t>HI-6 </a:t>
            </a:r>
            <a:r>
              <a:rPr lang="hr-HR" sz="1400" dirty="0" err="1" smtClean="0"/>
              <a:t>and</a:t>
            </a:r>
            <a:r>
              <a:rPr lang="hr-HR" sz="1400" dirty="0" smtClean="0"/>
              <a:t> </a:t>
            </a:r>
            <a:r>
              <a:rPr lang="hr-HR" sz="1400" dirty="0" err="1" smtClean="0"/>
              <a:t>double</a:t>
            </a:r>
            <a:r>
              <a:rPr lang="hr-HR" sz="1400" dirty="0" smtClean="0"/>
              <a:t> mutant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5540" y="1412776"/>
            <a:ext cx="9012920" cy="44894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r-HR" dirty="0" smtClean="0"/>
              <a:t>                </a:t>
            </a:r>
            <a:r>
              <a:rPr lang="hr-HR" dirty="0" err="1" smtClean="0"/>
              <a:t>AChE</a:t>
            </a:r>
            <a:r>
              <a:rPr lang="hr-HR" dirty="0" smtClean="0"/>
              <a:t> </a:t>
            </a:r>
            <a:r>
              <a:rPr lang="hr-HR" dirty="0" err="1" smtClean="0"/>
              <a:t>w.t</a:t>
            </a:r>
            <a:r>
              <a:rPr lang="hr-HR" dirty="0" smtClean="0"/>
              <a:t>.                                          Y337A                                         Y337A/F338A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08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5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YAFA_graph_faste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914400"/>
            <a:ext cx="44418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wt_graph_faster1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33450"/>
            <a:ext cx="4405312" cy="457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2820" y="377309"/>
            <a:ext cx="9208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dirty="0" smtClean="0">
                <a:solidFill>
                  <a:srgbClr val="EEECE1"/>
                </a:solidFill>
                <a:latin typeface="Arial" charset="0"/>
              </a:rPr>
              <a:t>Molekulsko pristajanje </a:t>
            </a:r>
            <a:r>
              <a:rPr lang="hr-HR" dirty="0" err="1" smtClean="0">
                <a:solidFill>
                  <a:srgbClr val="EEECE1"/>
                </a:solidFill>
                <a:latin typeface="Arial" charset="0"/>
              </a:rPr>
              <a:t>oksima</a:t>
            </a:r>
            <a:r>
              <a:rPr lang="hr-HR" dirty="0" smtClean="0">
                <a:solidFill>
                  <a:srgbClr val="EEECE1"/>
                </a:solidFill>
                <a:latin typeface="Arial" charset="0"/>
              </a:rPr>
              <a:t> HI-6 u aktivno mjesto </a:t>
            </a:r>
            <a:r>
              <a:rPr lang="hr-HR" dirty="0" err="1" smtClean="0">
                <a:solidFill>
                  <a:srgbClr val="EEECE1"/>
                </a:solidFill>
                <a:latin typeface="Arial" charset="0"/>
              </a:rPr>
              <a:t>AChE</a:t>
            </a:r>
            <a:r>
              <a:rPr lang="hr-HR" dirty="0" smtClean="0">
                <a:solidFill>
                  <a:srgbClr val="EEECE1"/>
                </a:solidFill>
                <a:latin typeface="Arial" charset="0"/>
              </a:rPr>
              <a:t> i njene inačice Y337A/F338A</a:t>
            </a:r>
            <a:endParaRPr lang="hr-HR" dirty="0">
              <a:solidFill>
                <a:srgbClr val="EEECE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80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2" name="Picture 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429" y="764704"/>
            <a:ext cx="3426538" cy="20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srgbClr val="00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31320"/>
              </p:ext>
            </p:extLst>
          </p:nvPr>
        </p:nvGraphicFramePr>
        <p:xfrm>
          <a:off x="-187325" y="611818"/>
          <a:ext cx="4149725" cy="297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92" name="Prism 6" r:id="rId5" imgW="5314523" imgH="3820874" progId="Prism6.Document">
                  <p:embed/>
                </p:oleObj>
              </mc:Choice>
              <mc:Fallback>
                <p:oleObj name="Prism 6" r:id="rId5" imgW="5314523" imgH="3820874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7325" y="611818"/>
                        <a:ext cx="4149725" cy="29797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468923"/>
              </p:ext>
            </p:extLst>
          </p:nvPr>
        </p:nvGraphicFramePr>
        <p:xfrm>
          <a:off x="4295773" y="2852936"/>
          <a:ext cx="4800602" cy="37308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5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6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6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61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3439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400" baseline="0" dirty="0" err="1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Toxicity</a:t>
                      </a:r>
                      <a:r>
                        <a:rPr lang="hr-HR" sz="1400" baseline="0" dirty="0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hr-HR" sz="1400" baseline="0" dirty="0" err="1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symptoms</a:t>
                      </a:r>
                      <a:r>
                        <a:rPr lang="hr-HR" sz="1400" baseline="0" dirty="0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hr-HR" sz="1400" baseline="0" dirty="0" err="1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</a:t>
                      </a:r>
                      <a:r>
                        <a:rPr lang="hr-HR" sz="1400" baseline="0" dirty="0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hr-HR" sz="1400" baseline="0" dirty="0" err="1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mice</a:t>
                      </a:r>
                      <a:r>
                        <a:rPr lang="hr-HR" sz="1400" baseline="0" dirty="0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hr-HR" sz="1400" baseline="0" dirty="0" err="1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pretreated</a:t>
                      </a:r>
                      <a:r>
                        <a:rPr lang="hr-HR" sz="1400" baseline="0" dirty="0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hr-HR" sz="1400" baseline="0" dirty="0" err="1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with</a:t>
                      </a:r>
                      <a:r>
                        <a:rPr lang="hr-HR" sz="1400" baseline="0" dirty="0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HI-6 or </a:t>
                      </a:r>
                      <a:r>
                        <a:rPr lang="hr-HR" sz="1400" baseline="0" dirty="0" err="1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with</a:t>
                      </a:r>
                      <a:r>
                        <a:rPr lang="hr-HR" sz="1400" baseline="0" dirty="0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HI-6 plus </a:t>
                      </a:r>
                      <a:r>
                        <a:rPr lang="hr-HR" sz="1400" baseline="0" dirty="0" err="1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AChE</a:t>
                      </a:r>
                      <a:r>
                        <a:rPr lang="hr-HR" sz="1400" baseline="0" dirty="0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hr-HR" sz="1400" baseline="0" dirty="0" err="1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double</a:t>
                      </a:r>
                      <a:r>
                        <a:rPr lang="hr-HR" sz="1400" baseline="0" dirty="0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mutant 5 min </a:t>
                      </a:r>
                      <a:r>
                        <a:rPr lang="hr-HR" sz="1400" baseline="0" dirty="0" err="1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before</a:t>
                      </a:r>
                      <a:r>
                        <a:rPr lang="hr-HR" sz="1400" baseline="0" dirty="0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hr-HR" sz="1400" baseline="0" dirty="0" err="1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soman</a:t>
                      </a:r>
                      <a:r>
                        <a:rPr lang="hr-HR" sz="1400" baseline="0" dirty="0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hr-HR" sz="1400" baseline="0" dirty="0" err="1" smtClean="0">
                          <a:solidFill>
                            <a:schemeClr val="accent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exposure</a:t>
                      </a:r>
                      <a:endParaRPr lang="hr-HR" sz="1400" baseline="0" dirty="0" smtClean="0">
                        <a:solidFill>
                          <a:schemeClr val="accent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t / min</a:t>
                      </a: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</a:rPr>
                        <a:t>5.0 x LD</a:t>
                      </a:r>
                      <a:r>
                        <a:rPr lang="en-US" sz="1000" b="1" baseline="-25000" dirty="0" smtClean="0">
                          <a:effectLst/>
                        </a:rPr>
                        <a:t>50</a:t>
                      </a:r>
                      <a:r>
                        <a:rPr lang="en-US" sz="1000" b="1" dirty="0" smtClean="0">
                          <a:effectLst/>
                        </a:rPr>
                        <a:t> </a:t>
                      </a:r>
                      <a:r>
                        <a:rPr lang="en-US" sz="1000" b="1" dirty="0" err="1" smtClean="0">
                          <a:effectLst/>
                        </a:rPr>
                        <a:t>soman</a:t>
                      </a:r>
                      <a:endParaRPr lang="hr-H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6.3 x LD</a:t>
                      </a:r>
                      <a:r>
                        <a:rPr lang="en-US" sz="1000" b="1" baseline="-25000" dirty="0">
                          <a:effectLst/>
                        </a:rPr>
                        <a:t>50</a:t>
                      </a:r>
                      <a:r>
                        <a:rPr lang="en-US" sz="1000" b="1" dirty="0">
                          <a:effectLst/>
                        </a:rPr>
                        <a:t> </a:t>
                      </a:r>
                      <a:r>
                        <a:rPr lang="en-US" sz="1000" b="1" dirty="0" err="1">
                          <a:effectLst/>
                        </a:rPr>
                        <a:t>soman</a:t>
                      </a:r>
                      <a:endParaRPr lang="hr-H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</a:rPr>
                        <a:t>7.9 x LD</a:t>
                      </a:r>
                      <a:r>
                        <a:rPr lang="en-US" sz="1000" b="1" baseline="-25000" dirty="0" smtClean="0">
                          <a:effectLst/>
                        </a:rPr>
                        <a:t>50</a:t>
                      </a:r>
                      <a:r>
                        <a:rPr lang="en-US" sz="1000" b="1" dirty="0" smtClean="0">
                          <a:effectLst/>
                        </a:rPr>
                        <a:t> </a:t>
                      </a:r>
                      <a:r>
                        <a:rPr lang="en-US" sz="1000" b="1" dirty="0" err="1" smtClean="0">
                          <a:effectLst/>
                        </a:rPr>
                        <a:t>soman</a:t>
                      </a:r>
                      <a:endParaRPr lang="hr-HR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HI-6</a:t>
                      </a: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HI-6 + </a:t>
                      </a:r>
                      <a:r>
                        <a:rPr lang="en-US" sz="1000" dirty="0" smtClean="0">
                          <a:effectLst/>
                        </a:rPr>
                        <a:t>mutant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HI-6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HI-6 + </a:t>
                      </a:r>
                      <a:r>
                        <a:rPr lang="en-US" sz="1000" dirty="0" smtClean="0">
                          <a:effectLst/>
                        </a:rPr>
                        <a:t>mutant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HI-6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HI-6 + </a:t>
                      </a:r>
                      <a:r>
                        <a:rPr lang="en-US" sz="1000" dirty="0" smtClean="0">
                          <a:effectLst/>
                        </a:rPr>
                        <a:t>mutant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814">
                <a:tc>
                  <a:txBody>
                    <a:bodyPr/>
                    <a:lstStyle/>
                    <a:p>
                      <a:pPr marL="41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</a:t>
                      </a: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</a:t>
                      </a: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+++++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814">
                <a:tc>
                  <a:txBody>
                    <a:bodyPr/>
                    <a:lstStyle/>
                    <a:p>
                      <a:pPr marL="41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10</a:t>
                      </a: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++++</a:t>
                      </a: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+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+++++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814">
                <a:tc>
                  <a:txBody>
                    <a:bodyPr/>
                    <a:lstStyle/>
                    <a:p>
                      <a:pPr marL="41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30</a:t>
                      </a: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++++</a:t>
                      </a: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+++++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814">
                <a:tc>
                  <a:txBody>
                    <a:bodyPr/>
                    <a:lstStyle/>
                    <a:p>
                      <a:pPr marL="41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60</a:t>
                      </a: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+++</a:t>
                      </a: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++++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+++++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916">
                <a:tc>
                  <a:txBody>
                    <a:bodyPr/>
                    <a:lstStyle/>
                    <a:p>
                      <a:pPr marL="41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90</a:t>
                      </a: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</a:t>
                      </a: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+</a:t>
                      </a:r>
                      <a:endParaRPr lang="hr-HR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+++++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814">
                <a:tc>
                  <a:txBody>
                    <a:bodyPr/>
                    <a:lstStyle/>
                    <a:p>
                      <a:pPr marL="41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120</a:t>
                      </a: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</a:t>
                      </a: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+++++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+++++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++</a:t>
                      </a: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814">
                <a:tc gridSpan="7">
                  <a:txBody>
                    <a:bodyPr/>
                    <a:lstStyle/>
                    <a:p>
                      <a:pPr marL="41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mg/kg </a:t>
                      </a:r>
                      <a:r>
                        <a:rPr lang="hr-HR" sz="1100" dirty="0" err="1" smtClean="0">
                          <a:solidFill>
                            <a:schemeClr val="tx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AChE</a:t>
                      </a:r>
                      <a:r>
                        <a:rPr lang="hr-HR" sz="1100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mutant + 110 mg/kg HI-6</a:t>
                      </a:r>
                    </a:p>
                    <a:p>
                      <a:pPr marL="41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LD</a:t>
                      </a:r>
                      <a:r>
                        <a:rPr lang="hr-HR" sz="1100" baseline="-25000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r>
                        <a:rPr lang="hr-HR" sz="1100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hr-HR" sz="1100" dirty="0" err="1" smtClean="0">
                          <a:solidFill>
                            <a:schemeClr val="tx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soman</a:t>
                      </a:r>
                      <a:r>
                        <a:rPr lang="hr-HR" sz="1100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) = 136 µg/kg </a:t>
                      </a: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814">
                <a:tc gridSpan="7">
                  <a:txBody>
                    <a:bodyPr/>
                    <a:lstStyle/>
                    <a:p>
                      <a:pPr marL="41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no symptoms (-), mice were hypoactive (+) with tremor (++), moderate tremor and convulsions (+++), strong tremor and breathing disturbance (++++), or breathing disturbance and no touch-induced reaction (+++++) </a:t>
                      </a:r>
                      <a:endParaRPr lang="hr-HR" sz="1100" dirty="0">
                        <a:solidFill>
                          <a:schemeClr val="tx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647804" y="6611779"/>
            <a:ext cx="2496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i="1" dirty="0" err="1" smtClean="0">
                <a:solidFill>
                  <a:schemeClr val="accent4"/>
                </a:solidFill>
              </a:rPr>
              <a:t>Kovarik</a:t>
            </a:r>
            <a:r>
              <a:rPr lang="hr-HR" sz="1000" i="1" dirty="0" smtClean="0">
                <a:solidFill>
                  <a:schemeClr val="accent4"/>
                </a:solidFill>
              </a:rPr>
              <a:t> et al., 2015, </a:t>
            </a:r>
            <a:r>
              <a:rPr lang="hr-HR" sz="1000" i="1" dirty="0" err="1" smtClean="0">
                <a:solidFill>
                  <a:schemeClr val="accent4"/>
                </a:solidFill>
              </a:rPr>
              <a:t>Chem</a:t>
            </a:r>
            <a:r>
              <a:rPr lang="hr-HR" sz="1000" i="1" dirty="0" smtClean="0">
                <a:solidFill>
                  <a:schemeClr val="accent4"/>
                </a:solidFill>
              </a:rPr>
              <a:t>. </a:t>
            </a:r>
            <a:r>
              <a:rPr lang="hr-HR" sz="1000" i="1" dirty="0" err="1" smtClean="0">
                <a:solidFill>
                  <a:schemeClr val="accent4"/>
                </a:solidFill>
              </a:rPr>
              <a:t>Res</a:t>
            </a:r>
            <a:r>
              <a:rPr lang="hr-HR" sz="1000" i="1" dirty="0" smtClean="0">
                <a:solidFill>
                  <a:schemeClr val="accent4"/>
                </a:solidFill>
              </a:rPr>
              <a:t>. </a:t>
            </a:r>
            <a:r>
              <a:rPr lang="hr-HR" sz="1000" i="1" dirty="0" err="1" smtClean="0">
                <a:solidFill>
                  <a:schemeClr val="accent4"/>
                </a:solidFill>
              </a:rPr>
              <a:t>Toxicol</a:t>
            </a:r>
            <a:r>
              <a:rPr lang="hr-HR" sz="1000" i="1" dirty="0" smtClean="0">
                <a:solidFill>
                  <a:schemeClr val="accent4"/>
                </a:solidFill>
              </a:rPr>
              <a:t>.</a:t>
            </a:r>
            <a:endParaRPr lang="hr-HR" sz="1000" i="1" dirty="0">
              <a:solidFill>
                <a:schemeClr val="accent4"/>
              </a:solidFill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406" y="138515"/>
            <a:ext cx="1152730" cy="985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-8359" y="345560"/>
            <a:ext cx="7740352" cy="5715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kern="0" dirty="0" smtClean="0">
                <a:solidFill>
                  <a:srgbClr val="002060"/>
                </a:solidFill>
                <a:latin typeface="Berlin Sans FB" pitchFamily="34" charset="0"/>
              </a:rPr>
              <a:t>Catalytic </a:t>
            </a:r>
            <a:r>
              <a:rPr lang="en-US" sz="2000" kern="0" dirty="0" err="1" smtClean="0">
                <a:solidFill>
                  <a:srgbClr val="002060"/>
                </a:solidFill>
                <a:latin typeface="Berlin Sans FB" pitchFamily="34" charset="0"/>
              </a:rPr>
              <a:t>soman</a:t>
            </a:r>
            <a:r>
              <a:rPr lang="en-US" sz="2000" kern="0" dirty="0" smtClean="0">
                <a:solidFill>
                  <a:srgbClr val="002060"/>
                </a:solidFill>
                <a:latin typeface="Berlin Sans FB" pitchFamily="34" charset="0"/>
              </a:rPr>
              <a:t> scavenging by </a:t>
            </a:r>
            <a:r>
              <a:rPr lang="en-US" sz="2000" kern="0" dirty="0" err="1" smtClean="0">
                <a:solidFill>
                  <a:srgbClr val="002060"/>
                </a:solidFill>
                <a:latin typeface="Berlin Sans FB" pitchFamily="34" charset="0"/>
              </a:rPr>
              <a:t>AChE</a:t>
            </a:r>
            <a:r>
              <a:rPr lang="en-US" sz="2000" kern="0" dirty="0" smtClean="0">
                <a:solidFill>
                  <a:srgbClr val="002060"/>
                </a:solidFill>
                <a:latin typeface="Berlin Sans FB" pitchFamily="34" charset="0"/>
              </a:rPr>
              <a:t> double mutant assisted with HI-6</a:t>
            </a:r>
            <a:endParaRPr lang="en-US" sz="2000" kern="0" dirty="0">
              <a:solidFill>
                <a:srgbClr val="002060"/>
              </a:solidFill>
              <a:latin typeface="Berlin Sans FB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3528" y="3591555"/>
            <a:ext cx="3638872" cy="3209344"/>
            <a:chOff x="323528" y="3591555"/>
            <a:chExt cx="3638872" cy="3209344"/>
          </a:xfrm>
        </p:grpSpPr>
        <p:sp>
          <p:nvSpPr>
            <p:cNvPr id="16" name="TextBox 15"/>
            <p:cNvSpPr txBox="1"/>
            <p:nvPr/>
          </p:nvSpPr>
          <p:spPr>
            <a:xfrm>
              <a:off x="323528" y="3591555"/>
              <a:ext cx="3638872" cy="523220"/>
            </a:xfrm>
            <a:prstGeom prst="rect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sz="1400" dirty="0" err="1" smtClean="0"/>
                <a:t>Survival</a:t>
              </a:r>
              <a:r>
                <a:rPr lang="hr-HR" sz="1400" dirty="0" smtClean="0"/>
                <a:t> </a:t>
              </a:r>
              <a:r>
                <a:rPr lang="hr-HR" sz="1400" dirty="0" err="1" smtClean="0"/>
                <a:t>plots</a:t>
              </a:r>
              <a:r>
                <a:rPr lang="hr-HR" sz="1400" dirty="0" smtClean="0"/>
                <a:t> for </a:t>
              </a:r>
              <a:r>
                <a:rPr lang="hr-HR" sz="1400" dirty="0" err="1" smtClean="0"/>
                <a:t>mice</a:t>
              </a:r>
              <a:r>
                <a:rPr lang="hr-HR" sz="1400" dirty="0" smtClean="0"/>
                <a:t>  </a:t>
              </a:r>
              <a:r>
                <a:rPr lang="hr-HR" sz="1400" dirty="0" err="1" smtClean="0"/>
                <a:t>exposed</a:t>
              </a:r>
              <a:r>
                <a:rPr lang="hr-HR" sz="1400" dirty="0" smtClean="0"/>
                <a:t> </a:t>
              </a:r>
            </a:p>
            <a:p>
              <a:pPr algn="ctr"/>
              <a:r>
                <a:rPr lang="hr-HR" sz="1400" dirty="0" smtClean="0"/>
                <a:t>to 10xLD</a:t>
              </a:r>
              <a:r>
                <a:rPr lang="hr-HR" sz="1400" baseline="-25000" dirty="0" smtClean="0"/>
                <a:t>50 </a:t>
              </a:r>
              <a:r>
                <a:rPr lang="hr-HR" sz="1400" dirty="0" err="1" smtClean="0"/>
                <a:t>soman</a:t>
              </a:r>
              <a:endParaRPr lang="hr-HR" sz="1400" i="1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94975" y="4226955"/>
              <a:ext cx="3466842" cy="2573944"/>
              <a:chOff x="394975" y="4226955"/>
              <a:chExt cx="3466842" cy="257394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975" y="4226955"/>
                <a:ext cx="3466842" cy="2573944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979712" y="4234335"/>
                <a:ext cx="1072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200" dirty="0" err="1" smtClean="0"/>
                  <a:t>Pretreatment</a:t>
                </a:r>
                <a:endParaRPr lang="hr-HR" sz="1200" dirty="0"/>
              </a:p>
            </p:txBody>
          </p:sp>
        </p:grpSp>
      </p:grp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16180"/>
            <a:ext cx="862869" cy="84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18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6"/>
          <p:cNvSpPr>
            <a:spLocks noChangeArrowheads="1"/>
          </p:cNvSpPr>
          <p:nvPr/>
        </p:nvSpPr>
        <p:spPr bwMode="auto">
          <a:xfrm>
            <a:off x="0" y="0"/>
            <a:ext cx="9144000" cy="1981200"/>
          </a:xfrm>
          <a:prstGeom prst="rect">
            <a:avLst/>
          </a:prstGeom>
          <a:gradFill rotWithShape="1">
            <a:gsLst>
              <a:gs pos="0">
                <a:srgbClr val="0027A2"/>
              </a:gs>
              <a:gs pos="100000">
                <a:srgbClr val="0036E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7523" name="Rectangle 96"/>
          <p:cNvSpPr>
            <a:spLocks noChangeArrowheads="1"/>
          </p:cNvSpPr>
          <p:nvPr/>
        </p:nvSpPr>
        <p:spPr bwMode="auto">
          <a:xfrm>
            <a:off x="0" y="1981200"/>
            <a:ext cx="9144000" cy="2590800"/>
          </a:xfrm>
          <a:prstGeom prst="rect">
            <a:avLst/>
          </a:prstGeom>
          <a:gradFill rotWithShape="1">
            <a:gsLst>
              <a:gs pos="0">
                <a:srgbClr val="0036E2"/>
              </a:gs>
              <a:gs pos="100000">
                <a:srgbClr val="5A7D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7524" name="Rectangle 96"/>
          <p:cNvSpPr>
            <a:spLocks noChangeArrowheads="1"/>
          </p:cNvSpPr>
          <p:nvPr/>
        </p:nvSpPr>
        <p:spPr bwMode="auto">
          <a:xfrm>
            <a:off x="-7937" y="4621213"/>
            <a:ext cx="9144000" cy="2286000"/>
          </a:xfrm>
          <a:prstGeom prst="rect">
            <a:avLst/>
          </a:prstGeom>
          <a:gradFill rotWithShape="1">
            <a:gsLst>
              <a:gs pos="0">
                <a:srgbClr val="5A7D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7525" name="Object 11"/>
          <p:cNvPicPr>
            <a:picLocks noChangeAspect="1" noChangeArrowheads="1"/>
          </p:cNvPicPr>
          <p:nvPr/>
        </p:nvPicPr>
        <p:blipFill>
          <a:blip r:embed="rId2" cstate="print"/>
          <a:srcRect r="2499"/>
          <a:stretch>
            <a:fillRect/>
          </a:stretch>
        </p:blipFill>
        <p:spPr bwMode="auto">
          <a:xfrm>
            <a:off x="68263" y="5070475"/>
            <a:ext cx="115093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1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990600"/>
            <a:ext cx="121920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4787900"/>
            <a:ext cx="35052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151813" y="2046288"/>
            <a:ext cx="984250" cy="366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73900" y="4648200"/>
            <a:ext cx="20701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of Exposure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536" name="Rectangle 16"/>
          <p:cNvSpPr>
            <a:spLocks noChangeArrowheads="1"/>
          </p:cNvSpPr>
          <p:nvPr/>
        </p:nvSpPr>
        <p:spPr bwMode="auto">
          <a:xfrm>
            <a:off x="0" y="4572000"/>
            <a:ext cx="9144000" cy="762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9517" name="Text Box 9"/>
          <p:cNvSpPr txBox="1">
            <a:spLocks noChangeArrowheads="1"/>
          </p:cNvSpPr>
          <p:nvPr/>
        </p:nvSpPr>
        <p:spPr bwMode="auto">
          <a:xfrm>
            <a:off x="3411538" y="4408488"/>
            <a:ext cx="21748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Alveolar Membrane</a:t>
            </a:r>
          </a:p>
        </p:txBody>
      </p:sp>
      <p:sp>
        <p:nvSpPr>
          <p:cNvPr id="107537" name="Rectangle 17"/>
          <p:cNvSpPr>
            <a:spLocks noChangeArrowheads="1"/>
          </p:cNvSpPr>
          <p:nvPr/>
        </p:nvSpPr>
        <p:spPr bwMode="auto">
          <a:xfrm>
            <a:off x="0" y="1981200"/>
            <a:ext cx="9144000" cy="762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9519" name="Text Box 10"/>
          <p:cNvSpPr txBox="1">
            <a:spLocks noChangeArrowheads="1"/>
          </p:cNvSpPr>
          <p:nvPr/>
        </p:nvSpPr>
        <p:spPr bwMode="auto">
          <a:xfrm>
            <a:off x="3430588" y="1822450"/>
            <a:ext cx="21367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Blood-Brain Barrier</a:t>
            </a:r>
          </a:p>
        </p:txBody>
      </p:sp>
      <p:pic>
        <p:nvPicPr>
          <p:cNvPr id="107538" name="Picture 18"/>
          <p:cNvPicPr>
            <a:picLocks noChangeAspect="1" noChangeArrowheads="1"/>
          </p:cNvPicPr>
          <p:nvPr/>
        </p:nvPicPr>
        <p:blipFill>
          <a:blip r:embed="rId5" cstate="print"/>
          <a:srcRect r="2499"/>
          <a:stretch>
            <a:fillRect/>
          </a:stretch>
        </p:blipFill>
        <p:spPr bwMode="auto">
          <a:xfrm>
            <a:off x="76200" y="2743200"/>
            <a:ext cx="11509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21" name="Picture 20" descr="Heart-Anatomy-Pictures-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24"/>
          <a:stretch>
            <a:fillRect/>
          </a:stretch>
        </p:blipFill>
        <p:spPr bwMode="auto">
          <a:xfrm>
            <a:off x="1447800" y="3276600"/>
            <a:ext cx="877888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1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276600"/>
            <a:ext cx="3048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2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2714625"/>
            <a:ext cx="26162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4" name="Picture 2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2875" y="2714625"/>
            <a:ext cx="3514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7" name="Picture 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990600"/>
            <a:ext cx="3048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8" name="Picture 28"/>
          <p:cNvPicPr>
            <a:picLocks noChangeAspect="1" noChangeArrowheads="1"/>
          </p:cNvPicPr>
          <p:nvPr/>
        </p:nvPicPr>
        <p:blipFill>
          <a:blip r:embed="rId10" cstate="print"/>
          <a:srcRect r="2499"/>
          <a:stretch>
            <a:fillRect/>
          </a:stretch>
        </p:blipFill>
        <p:spPr bwMode="auto">
          <a:xfrm>
            <a:off x="76200" y="304800"/>
            <a:ext cx="11509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9" name="Picture 2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95400" y="304800"/>
            <a:ext cx="26162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8232775" y="0"/>
            <a:ext cx="6667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CNS</a:t>
            </a:r>
          </a:p>
        </p:txBody>
      </p:sp>
      <p:sp>
        <p:nvSpPr>
          <p:cNvPr id="107551" name="Oval 31"/>
          <p:cNvSpPr>
            <a:spLocks noChangeArrowheads="1"/>
          </p:cNvSpPr>
          <p:nvPr/>
        </p:nvSpPr>
        <p:spPr bwMode="auto">
          <a:xfrm>
            <a:off x="1447800" y="2819400"/>
            <a:ext cx="877888" cy="457200"/>
          </a:xfrm>
          <a:prstGeom prst="ellipse">
            <a:avLst/>
          </a:prstGeom>
          <a:gradFill rotWithShape="1">
            <a:gsLst>
              <a:gs pos="0">
                <a:srgbClr val="760000"/>
              </a:gs>
              <a:gs pos="50000">
                <a:srgbClr val="FFFF00"/>
              </a:gs>
              <a:gs pos="100000">
                <a:srgbClr val="760000"/>
              </a:gs>
            </a:gsLst>
            <a:lin ang="2700000" scaled="1"/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7546" name="Arc 26"/>
          <p:cNvSpPr>
            <a:spLocks/>
          </p:cNvSpPr>
          <p:nvPr/>
        </p:nvSpPr>
        <p:spPr bwMode="auto">
          <a:xfrm rot="15414512" flipV="1">
            <a:off x="3925093" y="215107"/>
            <a:ext cx="1141413" cy="5181600"/>
          </a:xfrm>
          <a:custGeom>
            <a:avLst/>
            <a:gdLst>
              <a:gd name="T0" fmla="*/ 0 w 21600"/>
              <a:gd name="T1" fmla="*/ 0 h 22830"/>
              <a:gd name="T2" fmla="*/ 2147483647 w 21600"/>
              <a:gd name="T3" fmla="*/ 2147483647 h 22830"/>
              <a:gd name="T4" fmla="*/ 0 w 21600"/>
              <a:gd name="T5" fmla="*/ 2147483647 h 22830"/>
              <a:gd name="T6" fmla="*/ 0 60000 65536"/>
              <a:gd name="T7" fmla="*/ 0 60000 65536"/>
              <a:gd name="T8" fmla="*/ 0 60000 65536"/>
              <a:gd name="T9" fmla="*/ 0 w 21600"/>
              <a:gd name="T10" fmla="*/ 0 h 22830"/>
              <a:gd name="T11" fmla="*/ 21600 w 21600"/>
              <a:gd name="T12" fmla="*/ 22830 h 228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83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10"/>
                  <a:pt x="21588" y="22420"/>
                  <a:pt x="21564" y="22829"/>
                </a:cubicBezTo>
              </a:path>
              <a:path w="21600" h="2283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10"/>
                  <a:pt x="21588" y="22420"/>
                  <a:pt x="21564" y="22829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71600" y="2819400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mutant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2971800" y="3779545"/>
            <a:ext cx="55402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sr-Latn-RS" sz="2000" dirty="0" smtClean="0">
                <a:solidFill>
                  <a:srgbClr val="E1F14D"/>
                </a:solidFill>
                <a:latin typeface="Calibri" pitchFamily="34" charset="0"/>
              </a:rPr>
              <a:t>O</a:t>
            </a:r>
            <a:r>
              <a:rPr lang="hr-HR" altLang="sr-Latn-RS" sz="2000" dirty="0" smtClean="0">
                <a:solidFill>
                  <a:srgbClr val="E1F14D"/>
                </a:solidFill>
                <a:latin typeface="Calibri" pitchFamily="34" charset="0"/>
              </a:rPr>
              <a:t>ks</a:t>
            </a:r>
            <a:r>
              <a:rPr lang="en-US" altLang="sr-Latn-RS" sz="2000" dirty="0" err="1" smtClean="0">
                <a:solidFill>
                  <a:srgbClr val="E1F14D"/>
                </a:solidFill>
                <a:latin typeface="Calibri" pitchFamily="34" charset="0"/>
              </a:rPr>
              <a:t>im</a:t>
            </a:r>
            <a:r>
              <a:rPr lang="en-US" altLang="sr-Latn-RS" sz="2000" dirty="0" smtClean="0">
                <a:solidFill>
                  <a:srgbClr val="E1F14D"/>
                </a:solidFill>
                <a:latin typeface="Calibri" pitchFamily="34" charset="0"/>
              </a:rPr>
              <a:t>-</a:t>
            </a:r>
            <a:r>
              <a:rPr lang="hr-HR" altLang="sr-Latn-RS" sz="2000" dirty="0" smtClean="0">
                <a:solidFill>
                  <a:srgbClr val="E1F14D"/>
                </a:solidFill>
                <a:latin typeface="Calibri" pitchFamily="34" charset="0"/>
              </a:rPr>
              <a:t>mutant potpomognuta</a:t>
            </a:r>
            <a:r>
              <a:rPr lang="en-US" altLang="sr-Latn-RS" sz="2000" dirty="0" smtClean="0">
                <a:solidFill>
                  <a:srgbClr val="E1F14D"/>
                </a:solidFill>
                <a:latin typeface="Calibri" pitchFamily="34" charset="0"/>
              </a:rPr>
              <a:t> OP h</a:t>
            </a:r>
            <a:r>
              <a:rPr lang="hr-HR" altLang="sr-Latn-RS" sz="2000" dirty="0" smtClean="0">
                <a:solidFill>
                  <a:srgbClr val="E1F14D"/>
                </a:solidFill>
                <a:latin typeface="Calibri" pitchFamily="34" charset="0"/>
              </a:rPr>
              <a:t>i</a:t>
            </a:r>
            <a:r>
              <a:rPr lang="en-US" altLang="sr-Latn-RS" sz="2000" dirty="0" err="1" smtClean="0">
                <a:solidFill>
                  <a:srgbClr val="E1F14D"/>
                </a:solidFill>
                <a:latin typeface="Calibri" pitchFamily="34" charset="0"/>
              </a:rPr>
              <a:t>drol</a:t>
            </a:r>
            <a:r>
              <a:rPr lang="hr-HR" altLang="sr-Latn-RS" sz="2000" dirty="0" smtClean="0">
                <a:solidFill>
                  <a:srgbClr val="E1F14D"/>
                </a:solidFill>
                <a:latin typeface="Calibri" pitchFamily="34" charset="0"/>
              </a:rPr>
              <a:t>iza u plazmi</a:t>
            </a:r>
            <a:endParaRPr lang="en-US" altLang="sr-Latn-RS" sz="2000" dirty="0" smtClean="0">
              <a:solidFill>
                <a:srgbClr val="E1F14D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2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0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46" grpId="0" animBg="1"/>
      <p:bldP spid="2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6"/>
          <p:cNvSpPr>
            <a:spLocks noChangeArrowheads="1"/>
          </p:cNvSpPr>
          <p:nvPr/>
        </p:nvSpPr>
        <p:spPr bwMode="auto">
          <a:xfrm>
            <a:off x="0" y="0"/>
            <a:ext cx="9144000" cy="1981200"/>
          </a:xfrm>
          <a:prstGeom prst="rect">
            <a:avLst/>
          </a:prstGeom>
          <a:gradFill rotWithShape="1">
            <a:gsLst>
              <a:gs pos="0">
                <a:srgbClr val="0027A2"/>
              </a:gs>
              <a:gs pos="100000">
                <a:srgbClr val="0036E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7523" name="Rectangle 96"/>
          <p:cNvSpPr>
            <a:spLocks noChangeArrowheads="1"/>
          </p:cNvSpPr>
          <p:nvPr/>
        </p:nvSpPr>
        <p:spPr bwMode="auto">
          <a:xfrm>
            <a:off x="0" y="1981200"/>
            <a:ext cx="9144000" cy="2590800"/>
          </a:xfrm>
          <a:prstGeom prst="rect">
            <a:avLst/>
          </a:prstGeom>
          <a:gradFill rotWithShape="1">
            <a:gsLst>
              <a:gs pos="0">
                <a:srgbClr val="0036E2"/>
              </a:gs>
              <a:gs pos="100000">
                <a:srgbClr val="5A7D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7524" name="Rectangle 96"/>
          <p:cNvSpPr>
            <a:spLocks noChangeArrowheads="1"/>
          </p:cNvSpPr>
          <p:nvPr/>
        </p:nvSpPr>
        <p:spPr bwMode="auto">
          <a:xfrm>
            <a:off x="-7937" y="4621213"/>
            <a:ext cx="9144000" cy="2286000"/>
          </a:xfrm>
          <a:prstGeom prst="rect">
            <a:avLst/>
          </a:prstGeom>
          <a:gradFill rotWithShape="1">
            <a:gsLst>
              <a:gs pos="0">
                <a:srgbClr val="5A7D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7525" name="Object 11"/>
          <p:cNvPicPr>
            <a:picLocks noChangeAspect="1" noChangeArrowheads="1"/>
          </p:cNvPicPr>
          <p:nvPr/>
        </p:nvPicPr>
        <p:blipFill>
          <a:blip r:embed="rId3" cstate="print"/>
          <a:srcRect r="2499"/>
          <a:stretch>
            <a:fillRect/>
          </a:stretch>
        </p:blipFill>
        <p:spPr bwMode="auto">
          <a:xfrm>
            <a:off x="68263" y="5070475"/>
            <a:ext cx="115093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1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990600"/>
            <a:ext cx="121920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4787900"/>
            <a:ext cx="35052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151813" y="2046288"/>
            <a:ext cx="984250" cy="366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73900" y="4648200"/>
            <a:ext cx="20701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of Exposure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536" name="Rectangle 16"/>
          <p:cNvSpPr>
            <a:spLocks noChangeArrowheads="1"/>
          </p:cNvSpPr>
          <p:nvPr/>
        </p:nvSpPr>
        <p:spPr bwMode="auto">
          <a:xfrm>
            <a:off x="0" y="4572000"/>
            <a:ext cx="9144000" cy="762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9517" name="Text Box 9"/>
          <p:cNvSpPr txBox="1">
            <a:spLocks noChangeArrowheads="1"/>
          </p:cNvSpPr>
          <p:nvPr/>
        </p:nvSpPr>
        <p:spPr bwMode="auto">
          <a:xfrm>
            <a:off x="3411538" y="4408488"/>
            <a:ext cx="21748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Alveolar Membrane</a:t>
            </a:r>
          </a:p>
        </p:txBody>
      </p:sp>
      <p:sp>
        <p:nvSpPr>
          <p:cNvPr id="107537" name="Rectangle 17"/>
          <p:cNvSpPr>
            <a:spLocks noChangeArrowheads="1"/>
          </p:cNvSpPr>
          <p:nvPr/>
        </p:nvSpPr>
        <p:spPr bwMode="auto">
          <a:xfrm>
            <a:off x="0" y="1981200"/>
            <a:ext cx="9144000" cy="762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9519" name="Text Box 10"/>
          <p:cNvSpPr txBox="1">
            <a:spLocks noChangeArrowheads="1"/>
          </p:cNvSpPr>
          <p:nvPr/>
        </p:nvSpPr>
        <p:spPr bwMode="auto">
          <a:xfrm>
            <a:off x="3430588" y="1822450"/>
            <a:ext cx="21367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Blood-Brain Barrier</a:t>
            </a:r>
          </a:p>
        </p:txBody>
      </p:sp>
      <p:pic>
        <p:nvPicPr>
          <p:cNvPr id="107538" name="Picture 18"/>
          <p:cNvPicPr>
            <a:picLocks noChangeAspect="1" noChangeArrowheads="1"/>
          </p:cNvPicPr>
          <p:nvPr/>
        </p:nvPicPr>
        <p:blipFill>
          <a:blip r:embed="rId6" cstate="print"/>
          <a:srcRect r="2499"/>
          <a:stretch>
            <a:fillRect/>
          </a:stretch>
        </p:blipFill>
        <p:spPr bwMode="auto">
          <a:xfrm>
            <a:off x="76200" y="2743200"/>
            <a:ext cx="11509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21" name="Picture 20" descr="Heart-Anatomy-Pictures-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24"/>
          <a:stretch>
            <a:fillRect/>
          </a:stretch>
        </p:blipFill>
        <p:spPr bwMode="auto">
          <a:xfrm>
            <a:off x="1447800" y="3276600"/>
            <a:ext cx="877888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1" name="Picture 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3276600"/>
            <a:ext cx="3048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2" name="Picture 2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2714625"/>
            <a:ext cx="26162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4" name="Picture 2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2875" y="2714625"/>
            <a:ext cx="3514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7" name="Picture 2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990600"/>
            <a:ext cx="3048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8" name="Picture 28"/>
          <p:cNvPicPr>
            <a:picLocks noChangeAspect="1" noChangeArrowheads="1"/>
          </p:cNvPicPr>
          <p:nvPr/>
        </p:nvPicPr>
        <p:blipFill>
          <a:blip r:embed="rId11" cstate="print"/>
          <a:srcRect r="2499"/>
          <a:stretch>
            <a:fillRect/>
          </a:stretch>
        </p:blipFill>
        <p:spPr bwMode="auto">
          <a:xfrm>
            <a:off x="76200" y="304800"/>
            <a:ext cx="11509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9" name="Picture 2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95400" y="304800"/>
            <a:ext cx="26162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8232775" y="0"/>
            <a:ext cx="6667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CNS</a:t>
            </a:r>
          </a:p>
        </p:txBody>
      </p:sp>
      <p:sp>
        <p:nvSpPr>
          <p:cNvPr id="107551" name="Oval 31"/>
          <p:cNvSpPr>
            <a:spLocks noChangeArrowheads="1"/>
          </p:cNvSpPr>
          <p:nvPr/>
        </p:nvSpPr>
        <p:spPr bwMode="auto">
          <a:xfrm>
            <a:off x="1447800" y="2819400"/>
            <a:ext cx="877888" cy="457200"/>
          </a:xfrm>
          <a:prstGeom prst="ellipse">
            <a:avLst/>
          </a:prstGeom>
          <a:gradFill rotWithShape="1">
            <a:gsLst>
              <a:gs pos="0">
                <a:srgbClr val="760000"/>
              </a:gs>
              <a:gs pos="50000">
                <a:srgbClr val="FFFF00"/>
              </a:gs>
              <a:gs pos="100000">
                <a:srgbClr val="760000"/>
              </a:gs>
            </a:gsLst>
            <a:lin ang="2700000" scaled="1"/>
          </a:gra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7546" name="Arc 26"/>
          <p:cNvSpPr>
            <a:spLocks/>
          </p:cNvSpPr>
          <p:nvPr/>
        </p:nvSpPr>
        <p:spPr bwMode="auto">
          <a:xfrm rot="15414512" flipV="1">
            <a:off x="3925093" y="215107"/>
            <a:ext cx="1141413" cy="5181600"/>
          </a:xfrm>
          <a:custGeom>
            <a:avLst/>
            <a:gdLst>
              <a:gd name="T0" fmla="*/ 0 w 21600"/>
              <a:gd name="T1" fmla="*/ 0 h 22830"/>
              <a:gd name="T2" fmla="*/ 2147483647 w 21600"/>
              <a:gd name="T3" fmla="*/ 2147483647 h 22830"/>
              <a:gd name="T4" fmla="*/ 0 w 21600"/>
              <a:gd name="T5" fmla="*/ 2147483647 h 22830"/>
              <a:gd name="T6" fmla="*/ 0 60000 65536"/>
              <a:gd name="T7" fmla="*/ 0 60000 65536"/>
              <a:gd name="T8" fmla="*/ 0 60000 65536"/>
              <a:gd name="T9" fmla="*/ 0 w 21600"/>
              <a:gd name="T10" fmla="*/ 0 h 22830"/>
              <a:gd name="T11" fmla="*/ 21600 w 21600"/>
              <a:gd name="T12" fmla="*/ 22830 h 228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83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10"/>
                  <a:pt x="21588" y="22420"/>
                  <a:pt x="21564" y="22829"/>
                </a:cubicBezTo>
              </a:path>
              <a:path w="21600" h="2283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10"/>
                  <a:pt x="21588" y="22420"/>
                  <a:pt x="21564" y="22829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71600" y="2819400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mutant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2971800" y="3779545"/>
            <a:ext cx="55402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sr-Latn-RS" sz="2000" dirty="0" smtClean="0">
                <a:solidFill>
                  <a:srgbClr val="E1F14D"/>
                </a:solidFill>
                <a:latin typeface="Calibri" pitchFamily="34" charset="0"/>
              </a:rPr>
              <a:t>O</a:t>
            </a:r>
            <a:r>
              <a:rPr lang="hr-HR" altLang="sr-Latn-RS" sz="2000" dirty="0" smtClean="0">
                <a:solidFill>
                  <a:srgbClr val="E1F14D"/>
                </a:solidFill>
                <a:latin typeface="Calibri" pitchFamily="34" charset="0"/>
              </a:rPr>
              <a:t>ks</a:t>
            </a:r>
            <a:r>
              <a:rPr lang="en-US" altLang="sr-Latn-RS" sz="2000" dirty="0" err="1" smtClean="0">
                <a:solidFill>
                  <a:srgbClr val="E1F14D"/>
                </a:solidFill>
                <a:latin typeface="Calibri" pitchFamily="34" charset="0"/>
              </a:rPr>
              <a:t>im</a:t>
            </a:r>
            <a:r>
              <a:rPr lang="en-US" altLang="sr-Latn-RS" sz="2000" dirty="0" smtClean="0">
                <a:solidFill>
                  <a:srgbClr val="E1F14D"/>
                </a:solidFill>
                <a:latin typeface="Calibri" pitchFamily="34" charset="0"/>
              </a:rPr>
              <a:t>-</a:t>
            </a:r>
            <a:r>
              <a:rPr lang="hr-HR" altLang="sr-Latn-RS" sz="2000" dirty="0" smtClean="0">
                <a:solidFill>
                  <a:srgbClr val="E1F14D"/>
                </a:solidFill>
                <a:latin typeface="Calibri" pitchFamily="34" charset="0"/>
              </a:rPr>
              <a:t>mutant potpomognuta</a:t>
            </a:r>
            <a:r>
              <a:rPr lang="en-US" altLang="sr-Latn-RS" sz="2000" dirty="0" smtClean="0">
                <a:solidFill>
                  <a:srgbClr val="E1F14D"/>
                </a:solidFill>
                <a:latin typeface="Calibri" pitchFamily="34" charset="0"/>
              </a:rPr>
              <a:t> OP h</a:t>
            </a:r>
            <a:r>
              <a:rPr lang="hr-HR" altLang="sr-Latn-RS" sz="2000" dirty="0" smtClean="0">
                <a:solidFill>
                  <a:srgbClr val="E1F14D"/>
                </a:solidFill>
                <a:latin typeface="Calibri" pitchFamily="34" charset="0"/>
              </a:rPr>
              <a:t>i</a:t>
            </a:r>
            <a:r>
              <a:rPr lang="en-US" altLang="sr-Latn-RS" sz="2000" dirty="0" err="1" smtClean="0">
                <a:solidFill>
                  <a:srgbClr val="E1F14D"/>
                </a:solidFill>
                <a:latin typeface="Calibri" pitchFamily="34" charset="0"/>
              </a:rPr>
              <a:t>drol</a:t>
            </a:r>
            <a:r>
              <a:rPr lang="hr-HR" altLang="sr-Latn-RS" sz="2000" dirty="0" smtClean="0">
                <a:solidFill>
                  <a:srgbClr val="E1F14D"/>
                </a:solidFill>
                <a:latin typeface="Calibri" pitchFamily="34" charset="0"/>
              </a:rPr>
              <a:t>iza u plazmi</a:t>
            </a:r>
            <a:endParaRPr lang="en-US" altLang="sr-Latn-RS" sz="2000" dirty="0" smtClean="0">
              <a:solidFill>
                <a:srgbClr val="E1F14D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4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2" r="4260" b="19614"/>
          <a:stretch/>
        </p:blipFill>
        <p:spPr>
          <a:xfrm>
            <a:off x="0" y="0"/>
            <a:ext cx="9144000" cy="62020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609600" y="6202057"/>
            <a:ext cx="9906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Jedinica</a:t>
            </a:r>
            <a:r>
              <a:rPr lang="hr-HR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hr-HR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za biokemiju i organsku analitičku kemiju</a:t>
            </a:r>
          </a:p>
          <a:p>
            <a:pPr algn="ctr"/>
            <a:r>
              <a:rPr lang="hr-HR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Institut za medicinska istraživanja i medicinu rada</a:t>
            </a:r>
            <a:endParaRPr lang="en-U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040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2" name="Picture 4" descr="C:\Users\zkovarik\AppData\Local\Temp\FullSizeRend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 t="26462" r="34091" b="29915"/>
          <a:stretch/>
        </p:blipFill>
        <p:spPr bwMode="auto">
          <a:xfrm>
            <a:off x="7105908" y="980928"/>
            <a:ext cx="164401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457200" y="318111"/>
            <a:ext cx="36576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000" dirty="0" smtClean="0">
                <a:solidFill>
                  <a:srgbClr val="002060"/>
                </a:solidFill>
                <a:latin typeface="Berlin Sans FB" pitchFamily="34" charset="0"/>
              </a:rPr>
              <a:t>Acknowledgements</a:t>
            </a:r>
            <a:endParaRPr lang="hr-HR" sz="2000" i="1" dirty="0">
              <a:solidFill>
                <a:srgbClr val="002060"/>
              </a:solidFill>
              <a:latin typeface="Berlin Sans FB" pitchFamily="34" charset="0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370384" y="689621"/>
            <a:ext cx="7488832" cy="461158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itchFamily="2" charset="2"/>
              <a:buNone/>
            </a:pPr>
            <a:r>
              <a:rPr lang="en-US" sz="1400" dirty="0">
                <a:solidFill>
                  <a:srgbClr val="FF0000"/>
                </a:solidFill>
              </a:rPr>
              <a:t>Institute for Medical Research and Occupational Health, Zagreb, Croatia</a:t>
            </a:r>
          </a:p>
          <a:p>
            <a:pPr>
              <a:spcBef>
                <a:spcPts val="0"/>
              </a:spcBef>
              <a:buNone/>
            </a:pPr>
            <a:r>
              <a:rPr lang="en-US" sz="1400" dirty="0">
                <a:solidFill>
                  <a:srgbClr val="FF0000"/>
                </a:solidFill>
              </a:rPr>
              <a:t>	</a:t>
            </a:r>
            <a:r>
              <a:rPr lang="en-GB" sz="1400" dirty="0" err="1" smtClean="0">
                <a:solidFill>
                  <a:srgbClr val="002060"/>
                </a:solidFill>
              </a:rPr>
              <a:t>Nikolina</a:t>
            </a:r>
            <a:r>
              <a:rPr lang="en-GB" sz="1400" dirty="0" smtClean="0">
                <a:solidFill>
                  <a:srgbClr val="002060"/>
                </a:solidFill>
              </a:rPr>
              <a:t> </a:t>
            </a:r>
            <a:r>
              <a:rPr lang="en-GB" sz="1400" dirty="0" err="1">
                <a:solidFill>
                  <a:srgbClr val="002060"/>
                </a:solidFill>
              </a:rPr>
              <a:t>Maček</a:t>
            </a:r>
            <a:r>
              <a:rPr lang="hr-HR" sz="1400" dirty="0">
                <a:solidFill>
                  <a:srgbClr val="002060"/>
                </a:solidFill>
              </a:rPr>
              <a:t> Hrvat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hr-HR" sz="1400" dirty="0" smtClean="0">
                <a:solidFill>
                  <a:srgbClr val="002060"/>
                </a:solidFill>
              </a:rPr>
              <a:t>	</a:t>
            </a:r>
            <a:r>
              <a:rPr lang="en-GB" sz="1400" dirty="0" err="1" smtClean="0">
                <a:solidFill>
                  <a:srgbClr val="002060"/>
                </a:solidFill>
              </a:rPr>
              <a:t>Suzana</a:t>
            </a:r>
            <a:r>
              <a:rPr lang="en-GB" sz="1400" dirty="0" smtClean="0">
                <a:solidFill>
                  <a:srgbClr val="002060"/>
                </a:solidFill>
              </a:rPr>
              <a:t> </a:t>
            </a:r>
            <a:r>
              <a:rPr lang="hr-HR" sz="1400" dirty="0" err="1" smtClean="0">
                <a:solidFill>
                  <a:srgbClr val="002060"/>
                </a:solidFill>
              </a:rPr>
              <a:t>Žunec</a:t>
            </a:r>
            <a:endParaRPr lang="hr-HR" sz="14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hr-HR" sz="1400" dirty="0" smtClean="0">
                <a:solidFill>
                  <a:srgbClr val="002060"/>
                </a:solidFill>
              </a:rPr>
              <a:t>	</a:t>
            </a:r>
            <a:r>
              <a:rPr lang="en-GB" sz="1400" dirty="0" smtClean="0">
                <a:solidFill>
                  <a:srgbClr val="002060"/>
                </a:solidFill>
              </a:rPr>
              <a:t>Maja </a:t>
            </a:r>
            <a:r>
              <a:rPr lang="en-GB" sz="1400" dirty="0" err="1" smtClean="0">
                <a:solidFill>
                  <a:srgbClr val="002060"/>
                </a:solidFill>
              </a:rPr>
              <a:t>Katalinić</a:t>
            </a:r>
            <a:r>
              <a:rPr lang="en-GB" sz="1400" dirty="0" smtClean="0">
                <a:solidFill>
                  <a:srgbClr val="002060"/>
                </a:solidFill>
              </a:rPr>
              <a:t> </a:t>
            </a:r>
            <a:endParaRPr lang="hr-HR" sz="14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hr-HR" sz="1400" dirty="0" smtClean="0">
                <a:solidFill>
                  <a:srgbClr val="002060"/>
                </a:solidFill>
              </a:rPr>
              <a:t>	</a:t>
            </a:r>
            <a:r>
              <a:rPr lang="en-GB" sz="1400" dirty="0" smtClean="0">
                <a:solidFill>
                  <a:srgbClr val="002060"/>
                </a:solidFill>
              </a:rPr>
              <a:t>Anita </a:t>
            </a:r>
            <a:r>
              <a:rPr lang="en-GB" sz="1400" dirty="0" err="1">
                <a:solidFill>
                  <a:srgbClr val="002060"/>
                </a:solidFill>
              </a:rPr>
              <a:t>Bosak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hr-HR" sz="1400" dirty="0">
                <a:solidFill>
                  <a:srgbClr val="002060"/>
                </a:solidFill>
              </a:rPr>
              <a:t>	</a:t>
            </a:r>
            <a:endParaRPr lang="hr-HR" sz="14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hr-HR" sz="1400" dirty="0">
                <a:solidFill>
                  <a:srgbClr val="002060"/>
                </a:solidFill>
              </a:rPr>
              <a:t>	</a:t>
            </a:r>
            <a:r>
              <a:rPr lang="en-GB" sz="1400" dirty="0" smtClean="0">
                <a:solidFill>
                  <a:srgbClr val="002060"/>
                </a:solidFill>
              </a:rPr>
              <a:t>Goran </a:t>
            </a:r>
            <a:r>
              <a:rPr lang="en-GB" sz="1400" dirty="0" err="1" smtClean="0">
                <a:solidFill>
                  <a:srgbClr val="002060"/>
                </a:solidFill>
              </a:rPr>
              <a:t>Šinko</a:t>
            </a:r>
            <a:endParaRPr lang="hr-HR" sz="14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hr-HR" sz="1400" dirty="0" smtClean="0">
                <a:solidFill>
                  <a:srgbClr val="002060"/>
                </a:solidFill>
              </a:rPr>
              <a:t>	Nikola Maraković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hr-HR" sz="1400" dirty="0" smtClean="0">
                <a:solidFill>
                  <a:srgbClr val="002060"/>
                </a:solidFill>
              </a:rPr>
              <a:t>	Tamara </a:t>
            </a:r>
            <a:r>
              <a:rPr lang="hr-HR" sz="1400" dirty="0" err="1" smtClean="0">
                <a:solidFill>
                  <a:srgbClr val="002060"/>
                </a:solidFill>
              </a:rPr>
              <a:t>Zorbaz</a:t>
            </a:r>
            <a:endParaRPr lang="hr-HR" sz="14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hr-HR" sz="1400" dirty="0" smtClean="0">
                <a:solidFill>
                  <a:srgbClr val="002060"/>
                </a:solidFill>
              </a:rPr>
              <a:t>	Maja </a:t>
            </a:r>
            <a:r>
              <a:rPr lang="hr-HR" sz="1400" dirty="0" err="1" smtClean="0">
                <a:solidFill>
                  <a:srgbClr val="002060"/>
                </a:solidFill>
              </a:rPr>
              <a:t>Meštović</a:t>
            </a:r>
            <a:r>
              <a:rPr lang="en-GB" sz="1400" dirty="0" smtClean="0">
                <a:solidFill>
                  <a:srgbClr val="002060"/>
                </a:solidFill>
              </a:rPr>
              <a:t>	            </a:t>
            </a:r>
            <a:endParaRPr lang="hr-HR" sz="14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None/>
            </a:pPr>
            <a:endParaRPr lang="hr-HR" sz="1400" b="1" dirty="0" smtClean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Skaggs School of Pharmacy and Pharmaceutical Sciences, </a:t>
            </a:r>
            <a:r>
              <a:rPr lang="hr-HR" sz="1400" dirty="0" err="1" smtClean="0">
                <a:solidFill>
                  <a:srgbClr val="FF0000"/>
                </a:solidFill>
              </a:rPr>
              <a:t>University</a:t>
            </a:r>
            <a:r>
              <a:rPr lang="hr-HR" sz="1400" dirty="0" smtClean="0">
                <a:solidFill>
                  <a:srgbClr val="FF0000"/>
                </a:solidFill>
              </a:rPr>
              <a:t> </a:t>
            </a:r>
            <a:r>
              <a:rPr lang="hr-HR" sz="1400" dirty="0" err="1" smtClean="0">
                <a:solidFill>
                  <a:srgbClr val="FF0000"/>
                </a:solidFill>
              </a:rPr>
              <a:t>of</a:t>
            </a:r>
            <a:r>
              <a:rPr lang="hr-HR" sz="1400" dirty="0" smtClean="0">
                <a:solidFill>
                  <a:srgbClr val="FF0000"/>
                </a:solidFill>
              </a:rPr>
              <a:t> </a:t>
            </a:r>
            <a:r>
              <a:rPr lang="hr-HR" sz="1400" dirty="0" err="1" smtClean="0">
                <a:solidFill>
                  <a:srgbClr val="FF0000"/>
                </a:solidFill>
              </a:rPr>
              <a:t>California</a:t>
            </a:r>
            <a:r>
              <a:rPr lang="hr-HR" sz="1400" dirty="0" smtClean="0">
                <a:solidFill>
                  <a:srgbClr val="FF0000"/>
                </a:solidFill>
              </a:rPr>
              <a:t> at San </a:t>
            </a:r>
            <a:r>
              <a:rPr lang="hr-HR" sz="1400" dirty="0" err="1" smtClean="0">
                <a:solidFill>
                  <a:srgbClr val="FF0000"/>
                </a:solidFill>
              </a:rPr>
              <a:t>Diego</a:t>
            </a:r>
            <a:r>
              <a:rPr lang="hr-HR" sz="1400" dirty="0" smtClean="0">
                <a:solidFill>
                  <a:srgbClr val="FF0000"/>
                </a:solidFill>
              </a:rPr>
              <a:t>, USA</a:t>
            </a:r>
          </a:p>
          <a:p>
            <a:pPr marL="0" indent="360363">
              <a:spcBef>
                <a:spcPts val="0"/>
              </a:spcBef>
              <a:buFontTx/>
              <a:buNone/>
            </a:pPr>
            <a:r>
              <a:rPr lang="en-US" sz="1400" dirty="0" smtClean="0">
                <a:solidFill>
                  <a:srgbClr val="000066"/>
                </a:solidFill>
              </a:rPr>
              <a:t>Zoran </a:t>
            </a:r>
            <a:r>
              <a:rPr lang="en-US" sz="1400" dirty="0" err="1" smtClean="0">
                <a:solidFill>
                  <a:srgbClr val="000066"/>
                </a:solidFill>
              </a:rPr>
              <a:t>Radić</a:t>
            </a:r>
            <a:endParaRPr lang="hr-HR" sz="1400" dirty="0" smtClean="0">
              <a:solidFill>
                <a:srgbClr val="000066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None/>
            </a:pPr>
            <a:r>
              <a:rPr lang="hr-HR" sz="1400" dirty="0" smtClean="0">
                <a:solidFill>
                  <a:srgbClr val="000066"/>
                </a:solidFill>
              </a:rPr>
              <a:t>	</a:t>
            </a:r>
            <a:r>
              <a:rPr lang="en-US" sz="1400" dirty="0" smtClean="0">
                <a:solidFill>
                  <a:srgbClr val="000066"/>
                </a:solidFill>
              </a:rPr>
              <a:t>Palmer Taylor</a:t>
            </a:r>
            <a:endParaRPr lang="hr-HR" sz="1400" dirty="0" smtClean="0">
              <a:solidFill>
                <a:srgbClr val="000066"/>
              </a:solidFill>
            </a:endParaRPr>
          </a:p>
          <a:p>
            <a:pPr>
              <a:spcBef>
                <a:spcPts val="0"/>
              </a:spcBef>
              <a:buNone/>
            </a:pPr>
            <a:endParaRPr lang="hr-HR" sz="140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Skaggs Institute for Chemical Biology, The Scripps Research Institute, La Jolla, USA </a:t>
            </a:r>
            <a:endParaRPr lang="hr-HR" sz="1400" dirty="0" smtClean="0"/>
          </a:p>
          <a:p>
            <a:pPr>
              <a:spcBef>
                <a:spcPts val="0"/>
              </a:spcBef>
              <a:buNone/>
            </a:pPr>
            <a:r>
              <a:rPr lang="hr-HR" sz="1400" dirty="0" smtClean="0">
                <a:solidFill>
                  <a:srgbClr val="002060"/>
                </a:solidFill>
              </a:rPr>
              <a:t>	</a:t>
            </a:r>
            <a:r>
              <a:rPr lang="hr-HR" sz="1400" dirty="0" err="1">
                <a:solidFill>
                  <a:srgbClr val="002060"/>
                </a:solidFill>
              </a:rPr>
              <a:t>Rakesh</a:t>
            </a:r>
            <a:r>
              <a:rPr lang="hr-HR" sz="1400" dirty="0">
                <a:solidFill>
                  <a:srgbClr val="002060"/>
                </a:solidFill>
              </a:rPr>
              <a:t>  K. Sit</a:t>
            </a:r>
          </a:p>
          <a:p>
            <a:pPr>
              <a:spcBef>
                <a:spcPts val="0"/>
              </a:spcBef>
              <a:buNone/>
            </a:pPr>
            <a:r>
              <a:rPr lang="hr-HR" sz="1400" dirty="0" smtClean="0">
                <a:solidFill>
                  <a:srgbClr val="002060"/>
                </a:solidFill>
              </a:rPr>
              <a:t>	</a:t>
            </a:r>
            <a:r>
              <a:rPr lang="hr-HR" sz="1400" dirty="0" err="1" smtClean="0">
                <a:solidFill>
                  <a:srgbClr val="002060"/>
                </a:solidFill>
              </a:rPr>
              <a:t>Rory</a:t>
            </a:r>
            <a:r>
              <a:rPr lang="hr-HR" sz="1400" dirty="0" smtClean="0">
                <a:solidFill>
                  <a:srgbClr val="002060"/>
                </a:solidFill>
              </a:rPr>
              <a:t> Cochran</a:t>
            </a:r>
          </a:p>
          <a:p>
            <a:pPr>
              <a:spcBef>
                <a:spcPts val="0"/>
              </a:spcBef>
              <a:buNone/>
            </a:pPr>
            <a:r>
              <a:rPr lang="hr-HR" sz="1400" dirty="0" smtClean="0">
                <a:solidFill>
                  <a:srgbClr val="002060"/>
                </a:solidFill>
              </a:rPr>
              <a:t>	</a:t>
            </a:r>
            <a:r>
              <a:rPr lang="en-GB" sz="1400" dirty="0" err="1" smtClean="0">
                <a:solidFill>
                  <a:srgbClr val="002060"/>
                </a:solidFill>
              </a:rPr>
              <a:t>Jarosław</a:t>
            </a:r>
            <a:r>
              <a:rPr lang="en-GB" sz="1400" dirty="0" smtClean="0">
                <a:solidFill>
                  <a:srgbClr val="002060"/>
                </a:solidFill>
              </a:rPr>
              <a:t> </a:t>
            </a:r>
            <a:r>
              <a:rPr lang="en-GB" sz="1400" dirty="0" err="1" smtClean="0">
                <a:solidFill>
                  <a:srgbClr val="002060"/>
                </a:solidFill>
              </a:rPr>
              <a:t>Kalisiak</a:t>
            </a:r>
            <a:endParaRPr lang="hr-HR" sz="1400" baseline="300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hr-HR" sz="1400" dirty="0" smtClean="0">
                <a:solidFill>
                  <a:srgbClr val="002060"/>
                </a:solidFill>
              </a:rPr>
              <a:t>	</a:t>
            </a:r>
            <a:r>
              <a:rPr lang="en-GB" sz="1400" dirty="0" smtClean="0">
                <a:solidFill>
                  <a:srgbClr val="002060"/>
                </a:solidFill>
              </a:rPr>
              <a:t>Valery V. </a:t>
            </a:r>
            <a:r>
              <a:rPr lang="en-GB" sz="1400" dirty="0" err="1" smtClean="0">
                <a:solidFill>
                  <a:srgbClr val="002060"/>
                </a:solidFill>
              </a:rPr>
              <a:t>Fokin</a:t>
            </a:r>
            <a:endParaRPr lang="hr-HR" sz="14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hr-HR" sz="1400" dirty="0" smtClean="0">
                <a:solidFill>
                  <a:srgbClr val="002060"/>
                </a:solidFill>
              </a:rPr>
              <a:t>	</a:t>
            </a:r>
            <a:r>
              <a:rPr lang="en-GB" sz="1400" dirty="0" smtClean="0">
                <a:solidFill>
                  <a:srgbClr val="002060"/>
                </a:solidFill>
              </a:rPr>
              <a:t>K. Barry </a:t>
            </a:r>
            <a:r>
              <a:rPr lang="en-GB" sz="1400" dirty="0" err="1" smtClean="0">
                <a:solidFill>
                  <a:srgbClr val="002060"/>
                </a:solidFill>
              </a:rPr>
              <a:t>Sharpless</a:t>
            </a:r>
            <a:endParaRPr lang="en-US" sz="1400" dirty="0" smtClean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400" dirty="0" smtClean="0"/>
              <a:t> </a:t>
            </a:r>
          </a:p>
          <a:p>
            <a:pPr>
              <a:spcBef>
                <a:spcPts val="0"/>
              </a:spcBef>
              <a:buFont typeface="Wingdings" pitchFamily="2" charset="2"/>
              <a:buNone/>
            </a:pPr>
            <a:endParaRPr lang="hr-HR" sz="14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endParaRPr lang="en-US" sz="1400" b="1" dirty="0">
              <a:solidFill>
                <a:srgbClr val="000066"/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endParaRPr lang="hr-HR" sz="1400" b="1" i="1" dirty="0">
              <a:solidFill>
                <a:srgbClr val="000066"/>
              </a:solidFill>
              <a:latin typeface="Comic Sans MS" pitchFamily="66" charset="0"/>
            </a:endParaRPr>
          </a:p>
        </p:txBody>
      </p:sp>
      <p:pic>
        <p:nvPicPr>
          <p:cNvPr id="206850" name="Picture 2" descr="C:\Users\zkovarik\AppData\Local\Temp\scan slika_Berend Suza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96" y="1053219"/>
            <a:ext cx="1361907" cy="164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r="10091" b="36191"/>
          <a:stretch/>
        </p:blipFill>
        <p:spPr bwMode="auto">
          <a:xfrm>
            <a:off x="3153338" y="976642"/>
            <a:ext cx="1537917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81810"/>
            <a:ext cx="1746447" cy="1536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02"/>
          <a:stretch/>
        </p:blipFill>
        <p:spPr>
          <a:xfrm>
            <a:off x="2627784" y="5353242"/>
            <a:ext cx="3581400" cy="471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9" y="5311572"/>
            <a:ext cx="2376264" cy="899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115433"/>
            <a:ext cx="3581400" cy="42725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190452" y="207874"/>
            <a:ext cx="1919018" cy="1034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1505" name="Line 9"/>
          <p:cNvSpPr>
            <a:spLocks noChangeShapeType="1"/>
          </p:cNvSpPr>
          <p:nvPr/>
        </p:nvSpPr>
        <p:spPr bwMode="auto">
          <a:xfrm>
            <a:off x="0" y="838200"/>
            <a:ext cx="4419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506" name="Line 10"/>
          <p:cNvSpPr>
            <a:spLocks noChangeShapeType="1"/>
          </p:cNvSpPr>
          <p:nvPr/>
        </p:nvSpPr>
        <p:spPr bwMode="auto">
          <a:xfrm>
            <a:off x="4419600" y="838200"/>
            <a:ext cx="1828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507" name="Text Box 11"/>
          <p:cNvSpPr txBox="1">
            <a:spLocks noChangeArrowheads="1"/>
          </p:cNvSpPr>
          <p:nvPr/>
        </p:nvSpPr>
        <p:spPr bwMode="auto">
          <a:xfrm>
            <a:off x="533400" y="228600"/>
            <a:ext cx="5256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r-HR" altLang="sr-Latn-RS" sz="3200" smtClean="0">
                <a:solidFill>
                  <a:srgbClr val="000000"/>
                </a:solidFill>
                <a:latin typeface="Berlin Sans FB" pitchFamily="34" charset="0"/>
              </a:rPr>
              <a:t>Acetilkolinesteraza (AChE)</a:t>
            </a:r>
          </a:p>
        </p:txBody>
      </p:sp>
      <p:sp>
        <p:nvSpPr>
          <p:cNvPr id="21508" name="Rectangle 13"/>
          <p:cNvSpPr>
            <a:spLocks noChangeArrowheads="1"/>
          </p:cNvSpPr>
          <p:nvPr/>
        </p:nvSpPr>
        <p:spPr bwMode="auto">
          <a:xfrm>
            <a:off x="4641056" y="1570037"/>
            <a:ext cx="4038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sr-Latn-RS" sz="2800" smtClean="0">
                <a:solidFill>
                  <a:srgbClr val="000000"/>
                </a:solidFill>
              </a:rPr>
              <a:t> </a:t>
            </a:r>
            <a:endParaRPr lang="en-GB" altLang="sr-Latn-RS" sz="2800" smtClean="0">
              <a:solidFill>
                <a:srgbClr val="000000"/>
              </a:solidFill>
            </a:endParaRP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4568252" y="1268413"/>
            <a:ext cx="3887787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hr-HR" altLang="sr-Latn-RS" b="1" dirty="0" smtClean="0"/>
              <a:t>Važna f</a:t>
            </a:r>
            <a:r>
              <a:rPr lang="en-US" altLang="sr-Latn-RS" b="1" dirty="0" err="1" smtClean="0"/>
              <a:t>iziološka</a:t>
            </a:r>
            <a:r>
              <a:rPr lang="en-US" altLang="sr-Latn-RS" b="1" dirty="0" smtClean="0"/>
              <a:t> </a:t>
            </a:r>
            <a:r>
              <a:rPr lang="en-US" altLang="sr-Latn-RS" b="1" dirty="0" err="1" smtClean="0"/>
              <a:t>uloga</a:t>
            </a:r>
            <a:r>
              <a:rPr lang="en-US" altLang="sr-Latn-RS" b="1" dirty="0" smtClean="0"/>
              <a:t> </a:t>
            </a:r>
          </a:p>
          <a:p>
            <a:pPr>
              <a:spcAft>
                <a:spcPct val="25000"/>
              </a:spcAft>
            </a:pPr>
            <a:r>
              <a:rPr lang="en-US" altLang="sr-Latn-RS" dirty="0" err="1" smtClean="0"/>
              <a:t>hidroliza</a:t>
            </a:r>
            <a:r>
              <a:rPr lang="en-US" altLang="sr-Latn-RS" dirty="0" smtClean="0"/>
              <a:t> </a:t>
            </a:r>
            <a:r>
              <a:rPr lang="en-US" altLang="sr-Latn-RS" dirty="0" err="1" smtClean="0"/>
              <a:t>acetilkolina</a:t>
            </a:r>
            <a:r>
              <a:rPr lang="en-US" altLang="sr-Latn-RS" dirty="0" smtClean="0"/>
              <a:t> u </a:t>
            </a:r>
            <a:r>
              <a:rPr lang="en-US" altLang="sr-Latn-RS" dirty="0" err="1" smtClean="0"/>
              <a:t>sinapsama</a:t>
            </a:r>
            <a:endParaRPr lang="en-GB" altLang="sr-Latn-RS" dirty="0" smtClean="0"/>
          </a:p>
        </p:txBody>
      </p:sp>
      <p:sp>
        <p:nvSpPr>
          <p:cNvPr id="21510" name="Text Box 16"/>
          <p:cNvSpPr txBox="1">
            <a:spLocks noChangeArrowheads="1"/>
          </p:cNvSpPr>
          <p:nvPr/>
        </p:nvSpPr>
        <p:spPr bwMode="auto">
          <a:xfrm>
            <a:off x="165656" y="1242408"/>
            <a:ext cx="3887787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hr-HR" altLang="sr-Latn-RS" b="1" dirty="0" smtClean="0"/>
              <a:t>Enzim</a:t>
            </a:r>
          </a:p>
          <a:p>
            <a:pPr>
              <a:spcAft>
                <a:spcPct val="25000"/>
              </a:spcAft>
            </a:pPr>
            <a:r>
              <a:rPr lang="el-GR" altLang="sr-Latn-RS" dirty="0" smtClean="0"/>
              <a:t>α</a:t>
            </a:r>
            <a:r>
              <a:rPr lang="hr-HR" altLang="sr-Latn-RS" dirty="0" smtClean="0"/>
              <a:t>/</a:t>
            </a:r>
            <a:r>
              <a:rPr lang="el-GR" altLang="sr-Latn-RS" dirty="0" smtClean="0">
                <a:sym typeface="Symbol"/>
              </a:rPr>
              <a:t></a:t>
            </a:r>
            <a:r>
              <a:rPr lang="hr-HR" altLang="sr-Latn-RS" dirty="0" smtClean="0">
                <a:sym typeface="Symbol"/>
              </a:rPr>
              <a:t> </a:t>
            </a:r>
            <a:r>
              <a:rPr lang="en-US" altLang="sr-Latn-RS" dirty="0" err="1" smtClean="0"/>
              <a:t>serinska</a:t>
            </a:r>
            <a:r>
              <a:rPr lang="en-US" altLang="sr-Latn-RS" dirty="0" smtClean="0"/>
              <a:t> </a:t>
            </a:r>
            <a:r>
              <a:rPr lang="en-US" altLang="sr-Latn-RS" dirty="0" err="1" smtClean="0"/>
              <a:t>hidrolaza</a:t>
            </a:r>
            <a:endParaRPr lang="en-GB" altLang="sr-Latn-RS" dirty="0" smtClean="0"/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4568252" y="5105400"/>
            <a:ext cx="45466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altLang="sr-Latn-RS" dirty="0" smtClean="0"/>
              <a:t>za terapiju otrovanja </a:t>
            </a:r>
          </a:p>
          <a:p>
            <a:pPr lvl="1"/>
            <a:r>
              <a:rPr lang="en-US" altLang="sr-Latn-RS" sz="1600" dirty="0" err="1" smtClean="0"/>
              <a:t>AChE</a:t>
            </a:r>
            <a:r>
              <a:rPr lang="en-US" altLang="sr-Latn-RS" sz="1600" dirty="0" smtClean="0"/>
              <a:t> </a:t>
            </a:r>
            <a:r>
              <a:rPr lang="en-US" altLang="sr-Latn-RS" sz="1600" dirty="0" err="1" smtClean="0"/>
              <a:t>reaktivator</a:t>
            </a:r>
            <a:r>
              <a:rPr lang="hr-HR" altLang="sr-Latn-RS" sz="1600" dirty="0" smtClean="0"/>
              <a:t>i – </a:t>
            </a:r>
            <a:r>
              <a:rPr lang="hr-HR" altLang="sr-Latn-RS" sz="1600" dirty="0" err="1" smtClean="0"/>
              <a:t>oksimi</a:t>
            </a:r>
            <a:endParaRPr lang="en-GB" altLang="sr-Latn-RS" sz="1600" dirty="0" smtClean="0"/>
          </a:p>
        </p:txBody>
      </p:sp>
      <p:pic>
        <p:nvPicPr>
          <p:cNvPr id="21513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411480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Skeletal formula of acetylcholine">
            <a:hlinkClick r:id="rId3" tooltip="Skeletal formula of acetylcholin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882" y="265113"/>
            <a:ext cx="1346157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38254" y="873076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altLang="sr-Latn-RS" dirty="0" smtClean="0">
                <a:solidFill>
                  <a:srgbClr val="00006A"/>
                </a:solidFill>
              </a:rPr>
              <a:t>A</a:t>
            </a:r>
            <a:r>
              <a:rPr lang="en-US" altLang="sr-Latn-RS" dirty="0" err="1" smtClean="0">
                <a:solidFill>
                  <a:srgbClr val="00006A"/>
                </a:solidFill>
              </a:rPr>
              <a:t>cetilkolin</a:t>
            </a:r>
            <a:endParaRPr lang="hr-HR" dirty="0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568252" y="2216745"/>
            <a:ext cx="4398389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hr-HR" altLang="sr-Latn-RS" b="1" dirty="0" smtClean="0"/>
              <a:t>Ključni enzim</a:t>
            </a:r>
          </a:p>
          <a:p>
            <a:pPr marL="285750" indent="-285750">
              <a:spcAft>
                <a:spcPct val="25000"/>
              </a:spcAft>
              <a:buFont typeface="Wingdings" panose="05000000000000000000" pitchFamily="2" charset="2"/>
              <a:buChar char="Ø"/>
            </a:pPr>
            <a:r>
              <a:rPr lang="hr-HR" altLang="sr-Latn-RS" dirty="0" smtClean="0"/>
              <a:t>za </a:t>
            </a:r>
            <a:r>
              <a:rPr lang="hr-HR" altLang="sr-Latn-RS" dirty="0"/>
              <a:t>terapiju </a:t>
            </a:r>
            <a:r>
              <a:rPr lang="hr-HR" altLang="sr-Latn-RS" dirty="0" err="1" smtClean="0"/>
              <a:t>neuromuskularnih</a:t>
            </a:r>
            <a:r>
              <a:rPr lang="hr-HR" altLang="sr-Latn-RS" dirty="0" smtClean="0"/>
              <a:t> bolesti i demencija </a:t>
            </a:r>
          </a:p>
          <a:p>
            <a:pPr lvl="1">
              <a:spcAft>
                <a:spcPct val="25000"/>
              </a:spcAft>
            </a:pPr>
            <a:r>
              <a:rPr lang="hr-HR" altLang="sr-Latn-RS" sz="1600" dirty="0" smtClean="0"/>
              <a:t>Alzheimerova i Parkinsonova bolest</a:t>
            </a:r>
          </a:p>
          <a:p>
            <a:pPr lvl="1">
              <a:spcAft>
                <a:spcPct val="25000"/>
              </a:spcAft>
            </a:pPr>
            <a:r>
              <a:rPr lang="hr-HR" altLang="sr-Latn-RS" sz="1600" dirty="0" err="1" smtClean="0"/>
              <a:t>mijastenija</a:t>
            </a:r>
            <a:r>
              <a:rPr lang="hr-HR" altLang="sr-Latn-RS" sz="1600" dirty="0" smtClean="0"/>
              <a:t> gravis</a:t>
            </a:r>
            <a:r>
              <a:rPr lang="en-US" altLang="sr-Latn-RS" sz="1600" dirty="0" smtClean="0"/>
              <a:t> 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568252" y="3960421"/>
            <a:ext cx="4398389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Aft>
                <a:spcPct val="25000"/>
              </a:spcAft>
              <a:buFont typeface="Wingdings" panose="05000000000000000000" pitchFamily="2" charset="2"/>
              <a:buChar char="Ø"/>
            </a:pPr>
            <a:r>
              <a:rPr lang="hr-HR" altLang="sr-Latn-RS" dirty="0" smtClean="0"/>
              <a:t>za toksičnost </a:t>
            </a:r>
            <a:r>
              <a:rPr lang="hr-HR" altLang="sr-Latn-RS" dirty="0" err="1" smtClean="0"/>
              <a:t>organofosfornih</a:t>
            </a:r>
            <a:r>
              <a:rPr lang="hr-HR" altLang="sr-Latn-RS" dirty="0" smtClean="0"/>
              <a:t> spojeva</a:t>
            </a:r>
          </a:p>
          <a:p>
            <a:pPr lvl="1">
              <a:spcAft>
                <a:spcPct val="25000"/>
              </a:spcAft>
            </a:pPr>
            <a:r>
              <a:rPr lang="hr-HR" altLang="sr-Latn-RS" sz="1600" dirty="0" smtClean="0"/>
              <a:t>Pesticidi</a:t>
            </a:r>
          </a:p>
          <a:p>
            <a:pPr lvl="1">
              <a:spcAft>
                <a:spcPct val="25000"/>
              </a:spcAft>
            </a:pPr>
            <a:r>
              <a:rPr lang="hr-HR" altLang="sr-Latn-RS" sz="1600" dirty="0" smtClean="0"/>
              <a:t>Živčani bojni otrovi</a:t>
            </a:r>
            <a:endParaRPr lang="en-US" altLang="sr-Latn-RS" sz="1600" dirty="0" smtClean="0"/>
          </a:p>
        </p:txBody>
      </p:sp>
    </p:spTree>
    <p:extLst>
      <p:ext uri="{BB962C8B-B14F-4D97-AF65-F5344CB8AC3E}">
        <p14:creationId xmlns:p14="http://schemas.microsoft.com/office/powerpoint/2010/main" val="408955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7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7885" y="-1356063"/>
            <a:ext cx="9355226" cy="946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70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757" y="3140968"/>
            <a:ext cx="820891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Blip>
                <a:blip r:embed="rId2"/>
              </a:buBlip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Hrvatsko društvo za biokemiju i molekularnu biologiju, HDBMB, neprofitna je znanstvena i strukovna organizacija koja okuplja znanstvenike i stručnjake koji se bave biokemijom i molekularnom biologijom, kao i srodnim znanostima.</a:t>
            </a:r>
          </a:p>
          <a:p>
            <a:pPr marL="285750" indent="-285750">
              <a:spcAft>
                <a:spcPts val="600"/>
              </a:spcAft>
              <a:buBlip>
                <a:blip r:embed="rId2"/>
              </a:buBlip>
            </a:pPr>
            <a:r>
              <a:rPr lang="vi-VN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Glavni je cilj Društva promicanje i razvoj istraživanja i edukacije u djelokrugu biokemije i molekularne biologije putem organizacije znanstvenih skupova, radionica i seminara, promicanje temeljnih istraživanja, podupiranje uvođenja znanstvenog pristupa u obrazovanje na svim razinama, kao i poticanje suradnje s kolegama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u Hrvatskoj i </a:t>
            </a:r>
            <a:r>
              <a:rPr lang="vi-VN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iz inozemstva.</a:t>
            </a:r>
            <a:endParaRPr lang="hr-HR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Blip>
                <a:blip r:embed="rId2"/>
              </a:buBlip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HDBMB je član FEBS-a i IUBMB-a – mogućnosti za stipendije za mlade kao i potpore za održavanje konferencija, tečajeva i radionica</a:t>
            </a:r>
            <a:endParaRPr lang="hr-HR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21853" y="2451625"/>
            <a:ext cx="15345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600" b="1" dirty="0" smtClean="0">
                <a:solidFill>
                  <a:schemeClr val="accent6">
                    <a:lumMod val="75000"/>
                  </a:schemeClr>
                </a:solidFill>
              </a:rPr>
              <a:t>www.hdbmb.hr</a:t>
            </a:r>
            <a:endParaRPr lang="hr-H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8801"/>
            <a:ext cx="5515041" cy="194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24" y="378802"/>
            <a:ext cx="1173101" cy="207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84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183"/>
            <a:ext cx="9144000" cy="609281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6" y="0"/>
            <a:ext cx="7566025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53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55" y="3785268"/>
            <a:ext cx="4572000" cy="30513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r="21686"/>
          <a:stretch/>
        </p:blipFill>
        <p:spPr>
          <a:xfrm>
            <a:off x="-34645" y="-1"/>
            <a:ext cx="3807584" cy="3947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9" t="21776" r="18512"/>
          <a:stretch/>
        </p:blipFill>
        <p:spPr>
          <a:xfrm>
            <a:off x="6163238" y="-1"/>
            <a:ext cx="2980762" cy="3947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0" t="20509" r="9206"/>
          <a:stretch/>
        </p:blipFill>
        <p:spPr>
          <a:xfrm>
            <a:off x="107504" y="3926203"/>
            <a:ext cx="3961600" cy="29103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6" t="28702" r="39286" b="6611"/>
          <a:stretch/>
        </p:blipFill>
        <p:spPr>
          <a:xfrm>
            <a:off x="3772938" y="0"/>
            <a:ext cx="2416628" cy="394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-242888"/>
            <a:ext cx="10144126" cy="734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53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7476"/>
            <a:ext cx="6876256" cy="719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2106"/>
            <a:ext cx="1475740" cy="2018665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7" y="2076661"/>
            <a:ext cx="1354137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0" y="3549538"/>
            <a:ext cx="3114675" cy="599542"/>
          </a:xfrm>
          <a:prstGeom prst="bracketPair">
            <a:avLst>
              <a:gd name="adj" fmla="val 8051"/>
            </a:avLst>
          </a:prstGeom>
          <a:noFill/>
          <a:ln w="3810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943634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BBB59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rot="0" vert="horz" wrap="square" lIns="45720" tIns="45720" rIns="45720" bIns="45720" anchor="t" anchorCtr="0" upright="1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r-HR" sz="1400" b="1" dirty="0">
                <a:effectLst/>
                <a:latin typeface="Cambria"/>
                <a:ea typeface="Calibri"/>
                <a:cs typeface="Times New Roman"/>
              </a:rPr>
              <a:t>Dvobroj PRIRODE </a:t>
            </a:r>
            <a:endParaRPr lang="hr-HR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r-HR" sz="1400" b="1" dirty="0">
                <a:effectLst/>
                <a:latin typeface="Cambria"/>
                <a:ea typeface="Calibri"/>
                <a:cs typeface="Times New Roman"/>
              </a:rPr>
              <a:t>posvećen 40. toj </a:t>
            </a:r>
            <a:r>
              <a:rPr lang="hr-HR" sz="1400" b="1" dirty="0" smtClean="0">
                <a:effectLst/>
                <a:latin typeface="Cambria"/>
                <a:ea typeface="Calibri"/>
                <a:cs typeface="Times New Roman"/>
              </a:rPr>
              <a:t>obljetnici</a:t>
            </a:r>
            <a:endParaRPr lang="hr-HR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938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77" y="0"/>
            <a:ext cx="4747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0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7885" y="-1356063"/>
            <a:ext cx="9355226" cy="946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03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70"/>
          <p:cNvSpPr>
            <a:spLocks noChangeShapeType="1"/>
          </p:cNvSpPr>
          <p:nvPr/>
        </p:nvSpPr>
        <p:spPr bwMode="auto">
          <a:xfrm>
            <a:off x="3238500" y="3133725"/>
            <a:ext cx="0" cy="0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21940" name="Group 84"/>
          <p:cNvGraphicFramePr>
            <a:graphicFrameLocks noGrp="1"/>
          </p:cNvGraphicFramePr>
          <p:nvPr/>
        </p:nvGraphicFramePr>
        <p:xfrm>
          <a:off x="381000" y="914400"/>
          <a:ext cx="8382000" cy="5786755"/>
        </p:xfrm>
        <a:graphic>
          <a:graphicData uri="http://schemas.openxmlformats.org/drawingml/2006/table">
            <a:tbl>
              <a:tblPr/>
              <a:tblGrid>
                <a:gridCol w="279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4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0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Muskarinski simptomi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Nikotinski simptomi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0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Periferni živčani sustav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Egzokrine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žlijezde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rinoreja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suzenje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slinjenje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znojenje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tahikardija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hipertenzija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mišićna slabost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konvulzije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paraliza skeletnih mišića, uključujući dijafragmu i interkostalne mišiće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61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Glatki mišići: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abdominalni grčevi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dijareja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učestalo uriniranje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bradikardija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E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2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Centralni živčani sustav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FE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Nikotinski i muskarinski simptomi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771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0015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vrtoglavica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0015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glavobolja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0015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anksioznost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0015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nemir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0015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tremor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0015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zbunjenost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0015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pad koncentracije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0015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konvulzije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00150" algn="l"/>
                        </a:tabLst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respiratorna depresija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68" name="Line 85"/>
          <p:cNvSpPr>
            <a:spLocks noChangeShapeType="1"/>
          </p:cNvSpPr>
          <p:nvPr/>
        </p:nvSpPr>
        <p:spPr bwMode="auto">
          <a:xfrm>
            <a:off x="0" y="838200"/>
            <a:ext cx="4419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9" name="Text Box 86"/>
          <p:cNvSpPr txBox="1">
            <a:spLocks noChangeArrowheads="1"/>
          </p:cNvSpPr>
          <p:nvPr/>
        </p:nvSpPr>
        <p:spPr bwMode="auto">
          <a:xfrm>
            <a:off x="533400" y="228600"/>
            <a:ext cx="6477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3200">
                <a:latin typeface="Berlin Sans FB" pitchFamily="34" charset="0"/>
              </a:rPr>
              <a:t>Simptomi trovanja</a:t>
            </a:r>
          </a:p>
        </p:txBody>
      </p:sp>
      <p:sp>
        <p:nvSpPr>
          <p:cNvPr id="6170" name="Line 87"/>
          <p:cNvSpPr>
            <a:spLocks noChangeShapeType="1"/>
          </p:cNvSpPr>
          <p:nvPr/>
        </p:nvSpPr>
        <p:spPr bwMode="auto">
          <a:xfrm>
            <a:off x="4419600" y="838200"/>
            <a:ext cx="1828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 r="27604" b="48022"/>
          <a:stretch/>
        </p:blipFill>
        <p:spPr>
          <a:xfrm rot="21394337">
            <a:off x="4811779" y="3389694"/>
            <a:ext cx="3583857" cy="2715053"/>
          </a:xfrm>
          <a:prstGeom prst="ellipse">
            <a:avLst/>
          </a:prstGeom>
          <a:ln w="127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123" name="Text Box 8"/>
          <p:cNvSpPr txBox="1">
            <a:spLocks noChangeArrowheads="1"/>
          </p:cNvSpPr>
          <p:nvPr/>
        </p:nvSpPr>
        <p:spPr bwMode="auto">
          <a:xfrm>
            <a:off x="0" y="762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dirty="0">
                <a:solidFill>
                  <a:srgbClr val="0070C0"/>
                </a:solidFill>
              </a:rPr>
              <a:t>Procjena </a:t>
            </a:r>
            <a:r>
              <a:rPr lang="en-US" dirty="0">
                <a:solidFill>
                  <a:srgbClr val="0070C0"/>
                </a:solidFill>
              </a:rPr>
              <a:t>WHO </a:t>
            </a:r>
            <a:r>
              <a:rPr lang="hr-HR" dirty="0">
                <a:solidFill>
                  <a:srgbClr val="0070C0"/>
                </a:solidFill>
              </a:rPr>
              <a:t>- do</a:t>
            </a:r>
            <a:r>
              <a:rPr lang="en-US" dirty="0">
                <a:solidFill>
                  <a:srgbClr val="0070C0"/>
                </a:solidFill>
              </a:rPr>
              <a:t> 200 000 </a:t>
            </a:r>
            <a:r>
              <a:rPr lang="hr-HR" dirty="0">
                <a:solidFill>
                  <a:srgbClr val="0070C0"/>
                </a:solidFill>
              </a:rPr>
              <a:t>smrtnih slučajeva godišnje zbog otrovanja s OP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9155" name="Picture 3" descr="ZeroHourSarin06%20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64712">
            <a:off x="698457" y="3132581"/>
            <a:ext cx="3886200" cy="3585772"/>
          </a:xfrm>
          <a:prstGeom prst="ellips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scene3d>
            <a:camera prst="isometricLeftDown">
              <a:rot lat="1804569" lon="1840089" rev="884668"/>
            </a:camera>
            <a:lightRig rig="threePt" dir="t"/>
          </a:scene3d>
          <a:sp3d extrusionH="76200">
            <a:bevelT w="101600" h="101600" prst="angle"/>
            <a:bevelB w="101600" h="101600" prst="angle"/>
            <a:extrusionClr>
              <a:schemeClr val="tx1"/>
            </a:extrusionClr>
          </a:sp3d>
        </p:spPr>
      </p:pic>
      <p:pic>
        <p:nvPicPr>
          <p:cNvPr id="49158" name="Picture 6" descr="610x"/>
          <p:cNvPicPr>
            <a:picLocks noChangeAspect="1" noChangeArrowheads="1"/>
          </p:cNvPicPr>
          <p:nvPr/>
        </p:nvPicPr>
        <p:blipFill>
          <a:blip r:embed="rId5" cstate="print"/>
          <a:srcRect l="5984" r="2245"/>
          <a:stretch>
            <a:fillRect/>
          </a:stretch>
        </p:blipFill>
        <p:spPr bwMode="auto">
          <a:xfrm rot="1391040">
            <a:off x="553847" y="456935"/>
            <a:ext cx="3886200" cy="2824887"/>
          </a:xfrm>
          <a:prstGeom prst="ellips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isometricRightUp">
              <a:rot lat="547096" lon="19698087" rev="615025"/>
            </a:camera>
            <a:lightRig rig="threePt" dir="t"/>
          </a:scene3d>
          <a:sp3d extrusionH="76200">
            <a:bevelT w="101600" h="101600" prst="angle"/>
            <a:bevelB w="101600" h="101600" prst="angle"/>
            <a:extrusionClr>
              <a:schemeClr val="tx1"/>
            </a:extrusionClr>
          </a:sp3d>
        </p:spPr>
      </p:pic>
      <p:pic>
        <p:nvPicPr>
          <p:cNvPr id="49159" name="Picture 7" descr="pesticide_spray"/>
          <p:cNvPicPr>
            <a:picLocks noChangeAspect="1" noChangeArrowheads="1"/>
          </p:cNvPicPr>
          <p:nvPr/>
        </p:nvPicPr>
        <p:blipFill>
          <a:blip r:embed="rId6" cstate="print"/>
          <a:srcRect l="13637" r="27274"/>
          <a:stretch>
            <a:fillRect/>
          </a:stretch>
        </p:blipFill>
        <p:spPr bwMode="auto">
          <a:xfrm rot="20661716">
            <a:off x="4435731" y="245164"/>
            <a:ext cx="3784104" cy="3248428"/>
          </a:xfrm>
          <a:prstGeom prst="ellips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scene3d>
            <a:camera prst="isometricLeftDown">
              <a:rot lat="1804569" lon="1840089" rev="884668"/>
            </a:camera>
            <a:lightRig rig="threePt" dir="t"/>
          </a:scene3d>
          <a:sp3d extrusionH="76200">
            <a:bevelT w="101600" h="101600" prst="angle"/>
            <a:bevelB w="101600" h="101600" prst="angle"/>
            <a:extrusionClr>
              <a:schemeClr val="tx1"/>
            </a:extrusionClr>
          </a:sp3d>
        </p:spPr>
      </p:pic>
      <p:sp>
        <p:nvSpPr>
          <p:cNvPr id="5127" name="Rectangle 12"/>
          <p:cNvSpPr>
            <a:spLocks noChangeArrowheads="1"/>
          </p:cNvSpPr>
          <p:nvPr/>
        </p:nvSpPr>
        <p:spPr bwMode="auto">
          <a:xfrm>
            <a:off x="0" y="64008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solidFill>
                <a:srgbClr val="000000"/>
              </a:solidFill>
            </a:endParaRP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4342" y="1772816"/>
            <a:ext cx="3752850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71600" y="6114181"/>
            <a:ext cx="13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>
                <a:solidFill>
                  <a:srgbClr val="0070C0"/>
                </a:solidFill>
              </a:rPr>
              <a:t>Tokio</a:t>
            </a:r>
            <a:r>
              <a:rPr lang="hr-HR" dirty="0" smtClean="0">
                <a:solidFill>
                  <a:srgbClr val="0070C0"/>
                </a:solidFill>
              </a:rPr>
              <a:t>, 1995</a:t>
            </a:r>
            <a:endParaRPr lang="hr-HR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48" y="611418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0070C0"/>
                </a:solidFill>
              </a:rPr>
              <a:t>Sirija, 2013</a:t>
            </a:r>
            <a:endParaRPr lang="hr-H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9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1026"/>
          <p:cNvGraphicFramePr>
            <a:graphicFrameLocks noChangeAspect="1"/>
          </p:cNvGraphicFramePr>
          <p:nvPr/>
        </p:nvGraphicFramePr>
        <p:xfrm>
          <a:off x="304800" y="0"/>
          <a:ext cx="43830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6" name="CS ChemDraw Drawing" r:id="rId3" imgW="5374440" imgH="8407080" progId="ChemDraw.Document.4.5">
                  <p:embed/>
                </p:oleObj>
              </mc:Choice>
              <mc:Fallback>
                <p:oleObj name="CS ChemDraw Drawing" r:id="rId3" imgW="5374440" imgH="8407080" progId="ChemDraw.Document.4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0"/>
                        <a:ext cx="43830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8" name="Object 1036"/>
          <p:cNvGraphicFramePr>
            <a:graphicFrameLocks noChangeAspect="1"/>
          </p:cNvGraphicFramePr>
          <p:nvPr/>
        </p:nvGraphicFramePr>
        <p:xfrm>
          <a:off x="5083175" y="0"/>
          <a:ext cx="40608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7" name="CS ChemDraw Drawing" r:id="rId5" imgW="5295600" imgH="8940600" progId="ChemDraw.Document.4.5">
                  <p:embed/>
                </p:oleObj>
              </mc:Choice>
              <mc:Fallback>
                <p:oleObj name="CS ChemDraw Drawing" r:id="rId5" imgW="5295600" imgH="8940600" progId="ChemDraw.Document.4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3175" y="0"/>
                        <a:ext cx="40608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6" name="Line 1034"/>
          <p:cNvSpPr>
            <a:spLocks noChangeShapeType="1"/>
          </p:cNvSpPr>
          <p:nvPr/>
        </p:nvSpPr>
        <p:spPr bwMode="auto">
          <a:xfrm>
            <a:off x="6477000" y="5486400"/>
            <a:ext cx="304800" cy="152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hr-HR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0667" name="Line 1035"/>
          <p:cNvSpPr>
            <a:spLocks noChangeShapeType="1"/>
          </p:cNvSpPr>
          <p:nvPr/>
        </p:nvSpPr>
        <p:spPr bwMode="auto">
          <a:xfrm flipV="1">
            <a:off x="6553200" y="5486400"/>
            <a:ext cx="2286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hr-HR" sz="2400" dirty="0" smtClean="0">
                <a:solidFill>
                  <a:srgbClr val="FFFFFF"/>
                </a:solidFill>
                <a:latin typeface="Times New Roman" pitchFamily="18" charset="0"/>
              </a:rPr>
              <a:t>               </a:t>
            </a:r>
          </a:p>
        </p:txBody>
      </p:sp>
      <p:sp>
        <p:nvSpPr>
          <p:cNvPr id="70669" name="Oval 1037"/>
          <p:cNvSpPr>
            <a:spLocks noChangeArrowheads="1"/>
          </p:cNvSpPr>
          <p:nvPr/>
        </p:nvSpPr>
        <p:spPr bwMode="auto">
          <a:xfrm>
            <a:off x="6096000" y="3962400"/>
            <a:ext cx="2133600" cy="18288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30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6" grpId="0" animBg="1"/>
      <p:bldP spid="70667" grpId="0" animBg="1"/>
      <p:bldP spid="706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3" name="Picture 7" descr="ZgbTAChE2"/>
          <p:cNvPicPr>
            <a:picLocks noChangeAspect="1" noChangeArrowheads="1"/>
          </p:cNvPicPr>
          <p:nvPr/>
        </p:nvPicPr>
        <p:blipFill>
          <a:blip r:embed="rId3" cstate="print">
            <a:lum contrast="-53000"/>
          </a:blip>
          <a:srcRect/>
          <a:stretch>
            <a:fillRect/>
          </a:stretch>
        </p:blipFill>
        <p:spPr bwMode="auto">
          <a:xfrm>
            <a:off x="2912654" y="0"/>
            <a:ext cx="6231346" cy="6858000"/>
          </a:xfrm>
          <a:prstGeom prst="rect">
            <a:avLst/>
          </a:prstGeom>
          <a:solidFill>
            <a:srgbClr val="111111"/>
          </a:solidFill>
        </p:spPr>
      </p:pic>
      <p:sp>
        <p:nvSpPr>
          <p:cNvPr id="6554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800" dirty="0"/>
              <a:t> </a:t>
            </a:r>
            <a:endParaRPr lang="en-GB" sz="2800" dirty="0"/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186772" y="404664"/>
            <a:ext cx="7920509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ct val="2500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Main </a:t>
            </a:r>
            <a:r>
              <a:rPr lang="en-US" b="1" dirty="0">
                <a:solidFill>
                  <a:prstClr val="white"/>
                </a:solidFill>
              </a:rPr>
              <a:t>cause of </a:t>
            </a:r>
            <a:r>
              <a:rPr lang="hr-HR" b="1" dirty="0" smtClean="0">
                <a:solidFill>
                  <a:srgbClr val="FFFF00"/>
                </a:solidFill>
              </a:rPr>
              <a:t>organophoshorus </a:t>
            </a:r>
            <a:r>
              <a:rPr lang="hr-HR" b="1" dirty="0" err="1" smtClean="0">
                <a:solidFill>
                  <a:srgbClr val="FFFF00"/>
                </a:solidFill>
              </a:rPr>
              <a:t>compounds</a:t>
            </a:r>
            <a:r>
              <a:rPr lang="hr-HR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prstClr val="white"/>
                </a:solidFill>
              </a:rPr>
              <a:t>toxicity</a:t>
            </a:r>
            <a:r>
              <a:rPr lang="hr-HR" b="1" dirty="0" smtClean="0">
                <a:solidFill>
                  <a:prstClr val="white"/>
                </a:solidFill>
              </a:rPr>
              <a:t>:</a:t>
            </a:r>
          </a:p>
          <a:p>
            <a:pPr>
              <a:spcAft>
                <a:spcPct val="25000"/>
              </a:spcAft>
            </a:pPr>
            <a:r>
              <a:rPr lang="hr-HR" b="1" dirty="0" smtClean="0">
                <a:solidFill>
                  <a:prstClr val="white"/>
                </a:solidFill>
              </a:rPr>
              <a:t>		</a:t>
            </a:r>
            <a:r>
              <a:rPr lang="hr-HR" b="1" dirty="0" err="1" smtClean="0">
                <a:solidFill>
                  <a:prstClr val="white"/>
                </a:solidFill>
              </a:rPr>
              <a:t>phosphorylation</a:t>
            </a:r>
            <a:r>
              <a:rPr lang="hr-HR" b="1" dirty="0" smtClean="0">
                <a:solidFill>
                  <a:prstClr val="white"/>
                </a:solidFill>
              </a:rPr>
              <a:t>  </a:t>
            </a:r>
            <a:r>
              <a:rPr lang="hr-HR" b="1" dirty="0" err="1" smtClean="0">
                <a:solidFill>
                  <a:prstClr val="white"/>
                </a:solidFill>
              </a:rPr>
              <a:t>and</a:t>
            </a:r>
            <a:r>
              <a:rPr lang="hr-HR" b="1" dirty="0" smtClean="0">
                <a:solidFill>
                  <a:prstClr val="white"/>
                </a:solidFill>
              </a:rPr>
              <a:t>  </a:t>
            </a:r>
            <a:r>
              <a:rPr lang="en-US" b="1" dirty="0" smtClean="0">
                <a:solidFill>
                  <a:prstClr val="white"/>
                </a:solidFill>
              </a:rPr>
              <a:t>inhibition </a:t>
            </a:r>
            <a:r>
              <a:rPr lang="en-US" b="1" dirty="0">
                <a:solidFill>
                  <a:prstClr val="white"/>
                </a:solidFill>
              </a:rPr>
              <a:t>of </a:t>
            </a:r>
            <a:r>
              <a:rPr lang="en-US" b="1" dirty="0" err="1" smtClean="0">
                <a:solidFill>
                  <a:prstClr val="white"/>
                </a:solidFill>
              </a:rPr>
              <a:t>AChE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86772" y="3645024"/>
            <a:ext cx="8424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ct val="2500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Treatment</a:t>
            </a:r>
            <a:r>
              <a:rPr lang="en-US" b="1" dirty="0">
                <a:solidFill>
                  <a:prstClr val="white"/>
                </a:solidFill>
              </a:rPr>
              <a:t>: </a:t>
            </a:r>
            <a:r>
              <a:rPr lang="en-US" b="1" dirty="0" err="1">
                <a:solidFill>
                  <a:prstClr val="white"/>
                </a:solidFill>
              </a:rPr>
              <a:t>antimuscarinic</a:t>
            </a:r>
            <a:r>
              <a:rPr lang="en-US" b="1" dirty="0">
                <a:solidFill>
                  <a:prstClr val="white"/>
                </a:solidFill>
              </a:rPr>
              <a:t> agent e.g. atropine plus </a:t>
            </a:r>
            <a:r>
              <a:rPr lang="en-US" b="1" dirty="0" err="1">
                <a:solidFill>
                  <a:srgbClr val="19CED7"/>
                </a:solidFill>
              </a:rPr>
              <a:t>AChE</a:t>
            </a:r>
            <a:r>
              <a:rPr lang="en-US" b="1" dirty="0">
                <a:solidFill>
                  <a:srgbClr val="19CED7"/>
                </a:solidFill>
              </a:rPr>
              <a:t> reactivator</a:t>
            </a:r>
            <a:r>
              <a:rPr lang="en-US" b="1" dirty="0">
                <a:solidFill>
                  <a:prstClr val="white"/>
                </a:solidFill>
              </a:rPr>
              <a:t>, oxime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127"/>
            <a:ext cx="9139237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157951" y="3983757"/>
            <a:ext cx="2738179" cy="2757030"/>
            <a:chOff x="6169464" y="3983757"/>
            <a:chExt cx="2738179" cy="2757030"/>
          </a:xfrm>
        </p:grpSpPr>
        <p:pic>
          <p:nvPicPr>
            <p:cNvPr id="201744" name="Picture 1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40"/>
            <a:stretch/>
          </p:blipFill>
          <p:spPr bwMode="auto">
            <a:xfrm>
              <a:off x="6169464" y="3983757"/>
              <a:ext cx="2738179" cy="25415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169464" y="6309900"/>
              <a:ext cx="2738179" cy="4308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r-HR" sz="1100" i="1" dirty="0" smtClean="0">
                  <a:solidFill>
                    <a:schemeClr val="bg1">
                      <a:lumMod val="85000"/>
                    </a:schemeClr>
                  </a:solidFill>
                </a:rPr>
                <a:t>Prof. </a:t>
              </a:r>
              <a:r>
                <a:rPr lang="hr-HR" sz="1100" i="1" dirty="0" err="1" smtClean="0">
                  <a:solidFill>
                    <a:schemeClr val="bg1">
                      <a:lumMod val="85000"/>
                    </a:schemeClr>
                  </a:solidFill>
                </a:rPr>
                <a:t>Irwine</a:t>
              </a:r>
              <a:r>
                <a:rPr lang="hr-HR" sz="1100" i="1" dirty="0" smtClean="0">
                  <a:solidFill>
                    <a:schemeClr val="bg1">
                      <a:lumMod val="85000"/>
                    </a:schemeClr>
                  </a:solidFill>
                </a:rPr>
                <a:t> Wilson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r-HR" sz="1100" i="1" dirty="0">
                  <a:solidFill>
                    <a:schemeClr val="bg1">
                      <a:lumMod val="85000"/>
                    </a:schemeClr>
                  </a:solidFill>
                </a:rPr>
                <a:t>Columbia </a:t>
              </a:r>
              <a:r>
                <a:rPr lang="hr-HR" sz="1100" i="1" dirty="0" err="1" smtClean="0">
                  <a:solidFill>
                    <a:schemeClr val="bg1">
                      <a:lumMod val="85000"/>
                    </a:schemeClr>
                  </a:solidFill>
                </a:rPr>
                <a:t>University</a:t>
              </a:r>
              <a:r>
                <a:rPr lang="hr-HR" sz="1100" i="1" dirty="0">
                  <a:solidFill>
                    <a:schemeClr val="bg1">
                      <a:lumMod val="85000"/>
                    </a:schemeClr>
                  </a:solidFill>
                </a:rPr>
                <a:t>, </a:t>
              </a:r>
              <a:r>
                <a:rPr lang="hr-HR" sz="1100" i="1" dirty="0" err="1" smtClean="0">
                  <a:solidFill>
                    <a:schemeClr val="bg1">
                      <a:lumMod val="85000"/>
                    </a:schemeClr>
                  </a:solidFill>
                </a:rPr>
                <a:t>March</a:t>
              </a:r>
              <a:r>
                <a:rPr lang="hr-HR" sz="1100" i="1" dirty="0" smtClean="0">
                  <a:solidFill>
                    <a:schemeClr val="bg1">
                      <a:lumMod val="85000"/>
                    </a:schemeClr>
                  </a:solidFill>
                </a:rPr>
                <a:t> 13, 1953</a:t>
              </a:r>
              <a:endParaRPr lang="hr-HR" sz="1100" i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7" y="4411840"/>
            <a:ext cx="5594594" cy="208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55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0" y="1067579"/>
            <a:ext cx="914400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72008" y="1453740"/>
            <a:ext cx="8839200" cy="1695450"/>
            <a:chOff x="0" y="3129"/>
            <a:chExt cx="5568" cy="1068"/>
          </a:xfrm>
        </p:grpSpPr>
        <p:sp>
          <p:nvSpPr>
            <p:cNvPr id="58" name="Rectangle 7"/>
            <p:cNvSpPr>
              <a:spLocks noChangeArrowheads="1"/>
            </p:cNvSpPr>
            <p:nvPr/>
          </p:nvSpPr>
          <p:spPr bwMode="auto">
            <a:xfrm>
              <a:off x="956" y="3429"/>
              <a:ext cx="10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b="1" smtClean="0">
                  <a:solidFill>
                    <a:srgbClr val="FFFF00"/>
                  </a:solidFill>
                  <a:latin typeface="Times New Roman" pitchFamily="18" charset="0"/>
                </a:rPr>
                <a:t>+</a:t>
              </a:r>
              <a:endParaRPr lang="en-US" sz="2400" smtClean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59" name="Text Box 18"/>
            <p:cNvSpPr txBox="1">
              <a:spLocks noChangeArrowheads="1"/>
            </p:cNvSpPr>
            <p:nvPr/>
          </p:nvSpPr>
          <p:spPr bwMode="auto">
            <a:xfrm>
              <a:off x="3648" y="3311"/>
              <a:ext cx="38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i="1" smtClean="0">
                  <a:solidFill>
                    <a:srgbClr val="FFFFFF"/>
                  </a:solidFill>
                </a:rPr>
                <a:t>k</a:t>
              </a:r>
              <a:r>
                <a:rPr lang="en-US" sz="2000" i="1" baseline="-25000" smtClean="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60" name="Rectangle 22"/>
            <p:cNvSpPr>
              <a:spLocks noChangeArrowheads="1"/>
            </p:cNvSpPr>
            <p:nvPr/>
          </p:nvSpPr>
          <p:spPr bwMode="auto">
            <a:xfrm>
              <a:off x="2688" y="3494"/>
              <a:ext cx="8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b="1" smtClean="0">
                  <a:solidFill>
                    <a:srgbClr val="FFFF00"/>
                  </a:solidFill>
                  <a:latin typeface="Times New Roman" pitchFamily="18" charset="0"/>
                </a:rPr>
                <a:t>*</a:t>
              </a:r>
              <a:endParaRPr lang="en-US" sz="2400" smtClean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  <p:sp>
          <p:nvSpPr>
            <p:cNvPr id="61" name="Freeform 23"/>
            <p:cNvSpPr>
              <a:spLocks/>
            </p:cNvSpPr>
            <p:nvPr/>
          </p:nvSpPr>
          <p:spPr bwMode="auto">
            <a:xfrm rot="-774127">
              <a:off x="3072" y="3369"/>
              <a:ext cx="208" cy="144"/>
            </a:xfrm>
            <a:custGeom>
              <a:avLst/>
              <a:gdLst>
                <a:gd name="T0" fmla="*/ 2147483647 w 120"/>
                <a:gd name="T1" fmla="*/ 2147483647 h 112"/>
                <a:gd name="T2" fmla="*/ 2147483647 w 120"/>
                <a:gd name="T3" fmla="*/ 2147483647 h 112"/>
                <a:gd name="T4" fmla="*/ 2147483647 w 120"/>
                <a:gd name="T5" fmla="*/ 2147483647 h 112"/>
                <a:gd name="T6" fmla="*/ 2147483647 w 120"/>
                <a:gd name="T7" fmla="*/ 2147483647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112"/>
                <a:gd name="T14" fmla="*/ 120 w 120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112">
                  <a:moveTo>
                    <a:pt x="16" y="112"/>
                  </a:moveTo>
                  <a:cubicBezTo>
                    <a:pt x="8" y="72"/>
                    <a:pt x="0" y="32"/>
                    <a:pt x="16" y="16"/>
                  </a:cubicBezTo>
                  <a:cubicBezTo>
                    <a:pt x="32" y="0"/>
                    <a:pt x="104" y="0"/>
                    <a:pt x="112" y="16"/>
                  </a:cubicBezTo>
                  <a:cubicBezTo>
                    <a:pt x="120" y="32"/>
                    <a:pt x="72" y="96"/>
                    <a:pt x="64" y="11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triangle" w="med" len="med"/>
              <a:tailEnd type="none" w="sm" len="med"/>
            </a:ln>
          </p:spPr>
          <p:txBody>
            <a:bodyPr/>
            <a:lstStyle/>
            <a:p>
              <a:endParaRPr lang="en-US" sz="1200" smtClean="0">
                <a:solidFill>
                  <a:srgbClr val="000000"/>
                </a:solidFill>
              </a:endParaRPr>
            </a:p>
          </p:txBody>
        </p:sp>
        <p:sp>
          <p:nvSpPr>
            <p:cNvPr id="62" name="Freeform 24"/>
            <p:cNvSpPr>
              <a:spLocks/>
            </p:cNvSpPr>
            <p:nvPr/>
          </p:nvSpPr>
          <p:spPr bwMode="auto">
            <a:xfrm rot="134774">
              <a:off x="2686" y="3561"/>
              <a:ext cx="626" cy="288"/>
            </a:xfrm>
            <a:custGeom>
              <a:avLst/>
              <a:gdLst>
                <a:gd name="T0" fmla="*/ 0 w 624"/>
                <a:gd name="T1" fmla="*/ 2147482226 h 288"/>
                <a:gd name="T2" fmla="*/ 2147483647 w 624"/>
                <a:gd name="T3" fmla="*/ 2147482226 h 288"/>
                <a:gd name="T4" fmla="*/ 2147483647 w 624"/>
                <a:gd name="T5" fmla="*/ 2147482226 h 288"/>
                <a:gd name="T6" fmla="*/ 2147483647 w 624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0" y="192"/>
                  </a:moveTo>
                  <a:cubicBezTo>
                    <a:pt x="4" y="240"/>
                    <a:pt x="8" y="288"/>
                    <a:pt x="96" y="288"/>
                  </a:cubicBezTo>
                  <a:cubicBezTo>
                    <a:pt x="184" y="288"/>
                    <a:pt x="440" y="240"/>
                    <a:pt x="528" y="192"/>
                  </a:cubicBezTo>
                  <a:cubicBezTo>
                    <a:pt x="616" y="144"/>
                    <a:pt x="620" y="72"/>
                    <a:pt x="624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 sz="1200" smtClean="0">
                <a:solidFill>
                  <a:srgbClr val="000000"/>
                </a:solidFill>
              </a:endParaRPr>
            </a:p>
          </p:txBody>
        </p:sp>
        <p:sp>
          <p:nvSpPr>
            <p:cNvPr id="63" name="Text Box 26"/>
            <p:cNvSpPr txBox="1">
              <a:spLocks noChangeArrowheads="1"/>
            </p:cNvSpPr>
            <p:nvPr/>
          </p:nvSpPr>
          <p:spPr bwMode="auto">
            <a:xfrm>
              <a:off x="1728" y="3311"/>
              <a:ext cx="38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i="1" dirty="0" err="1" smtClean="0">
                  <a:solidFill>
                    <a:srgbClr val="FFFFFF"/>
                  </a:solidFill>
                </a:rPr>
                <a:t>K</a:t>
              </a:r>
              <a:r>
                <a:rPr lang="en-US" sz="2000" baseline="-25000" dirty="0" err="1" smtClean="0">
                  <a:solidFill>
                    <a:srgbClr val="FFFFFF"/>
                  </a:solidFill>
                </a:rPr>
                <a:t>ox</a:t>
              </a:r>
              <a:endParaRPr lang="en-US" sz="2000" baseline="-25000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3" name="Group 33"/>
            <p:cNvGrpSpPr>
              <a:grpSpLocks/>
            </p:cNvGrpSpPr>
            <p:nvPr/>
          </p:nvGrpSpPr>
          <p:grpSpPr bwMode="auto">
            <a:xfrm>
              <a:off x="1008" y="3657"/>
              <a:ext cx="3696" cy="240"/>
              <a:chOff x="1248" y="624"/>
              <a:chExt cx="3696" cy="240"/>
            </a:xfrm>
          </p:grpSpPr>
          <p:sp>
            <p:nvSpPr>
              <p:cNvPr id="85" name="Line 34"/>
              <p:cNvSpPr>
                <a:spLocks noChangeShapeType="1"/>
              </p:cNvSpPr>
              <p:nvPr/>
            </p:nvSpPr>
            <p:spPr bwMode="auto">
              <a:xfrm>
                <a:off x="1344" y="864"/>
                <a:ext cx="345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Line 35"/>
              <p:cNvSpPr>
                <a:spLocks noChangeShapeType="1"/>
              </p:cNvSpPr>
              <p:nvPr/>
            </p:nvSpPr>
            <p:spPr bwMode="auto">
              <a:xfrm>
                <a:off x="1248" y="624"/>
                <a:ext cx="96" cy="24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Line 36"/>
              <p:cNvSpPr>
                <a:spLocks noChangeShapeType="1"/>
              </p:cNvSpPr>
              <p:nvPr/>
            </p:nvSpPr>
            <p:spPr bwMode="auto">
              <a:xfrm flipV="1">
                <a:off x="4800" y="624"/>
                <a:ext cx="144" cy="24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12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5" name="Text Box 37"/>
            <p:cNvSpPr txBox="1">
              <a:spLocks noChangeArrowheads="1"/>
            </p:cNvSpPr>
            <p:nvPr/>
          </p:nvSpPr>
          <p:spPr bwMode="auto">
            <a:xfrm>
              <a:off x="2544" y="3945"/>
              <a:ext cx="139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i="1" dirty="0" err="1" smtClean="0">
                  <a:solidFill>
                    <a:srgbClr val="FFFFFF"/>
                  </a:solidFill>
                </a:rPr>
                <a:t>k</a:t>
              </a:r>
              <a:r>
                <a:rPr lang="en-US" sz="2000" b="1" i="1" baseline="-25000" dirty="0" err="1" smtClean="0">
                  <a:solidFill>
                    <a:srgbClr val="FFFFFF"/>
                  </a:solidFill>
                </a:rPr>
                <a:t>r</a:t>
              </a:r>
              <a:r>
                <a:rPr lang="en-US" sz="2000" b="1" i="1" baseline="-25000" dirty="0" smtClean="0">
                  <a:solidFill>
                    <a:srgbClr val="FFFFFF"/>
                  </a:solidFill>
                </a:rPr>
                <a:t> </a:t>
              </a:r>
              <a:r>
                <a:rPr lang="en-US" sz="2000" b="1" i="1" dirty="0" smtClean="0">
                  <a:solidFill>
                    <a:srgbClr val="FFFFFF"/>
                  </a:solidFill>
                </a:rPr>
                <a:t>=  </a:t>
              </a:r>
              <a:r>
                <a:rPr lang="en-US" sz="2000" i="1" dirty="0" smtClean="0">
                  <a:solidFill>
                    <a:srgbClr val="FFFFFF"/>
                  </a:solidFill>
                </a:rPr>
                <a:t>k</a:t>
              </a:r>
              <a:r>
                <a:rPr lang="en-US" sz="2000" i="1" baseline="-25000" dirty="0" smtClean="0">
                  <a:solidFill>
                    <a:srgbClr val="FFFFFF"/>
                  </a:solidFill>
                </a:rPr>
                <a:t>2 </a:t>
              </a:r>
              <a:r>
                <a:rPr lang="hr-HR" sz="2000" i="1" dirty="0" smtClean="0">
                  <a:solidFill>
                    <a:srgbClr val="FFFFFF"/>
                  </a:solidFill>
                </a:rPr>
                <a:t>/ </a:t>
              </a:r>
              <a:r>
                <a:rPr lang="en-US" sz="2000" i="1" dirty="0" err="1" smtClean="0">
                  <a:solidFill>
                    <a:srgbClr val="FFFFFF"/>
                  </a:solidFill>
                </a:rPr>
                <a:t>K</a:t>
              </a:r>
              <a:r>
                <a:rPr lang="en-US" sz="2000" baseline="-25000" dirty="0" err="1" smtClean="0">
                  <a:solidFill>
                    <a:srgbClr val="FFFFFF"/>
                  </a:solidFill>
                </a:rPr>
                <a:t>ox</a:t>
              </a:r>
              <a:r>
                <a:rPr lang="en-US" sz="2000" b="1" i="1" dirty="0" smtClean="0">
                  <a:solidFill>
                    <a:srgbClr val="FFFFFF"/>
                  </a:solidFill>
                </a:rPr>
                <a:t> </a:t>
              </a:r>
            </a:p>
          </p:txBody>
        </p:sp>
        <p:grpSp>
          <p:nvGrpSpPr>
            <p:cNvPr id="4" name="Group 44"/>
            <p:cNvGrpSpPr>
              <a:grpSpLocks/>
            </p:cNvGrpSpPr>
            <p:nvPr/>
          </p:nvGrpSpPr>
          <p:grpSpPr bwMode="auto">
            <a:xfrm>
              <a:off x="3690" y="3225"/>
              <a:ext cx="1878" cy="517"/>
              <a:chOff x="5857875" y="838200"/>
              <a:chExt cx="2981325" cy="820738"/>
            </a:xfrm>
          </p:grpSpPr>
          <p:grpSp>
            <p:nvGrpSpPr>
              <p:cNvPr id="5" name="Group 41"/>
              <p:cNvGrpSpPr>
                <a:grpSpLocks/>
              </p:cNvGrpSpPr>
              <p:nvPr/>
            </p:nvGrpSpPr>
            <p:grpSpPr bwMode="auto">
              <a:xfrm>
                <a:off x="5857875" y="838200"/>
                <a:ext cx="2981325" cy="820738"/>
                <a:chOff x="5857875" y="838200"/>
                <a:chExt cx="2981325" cy="820738"/>
              </a:xfrm>
            </p:grpSpPr>
            <p:grpSp>
              <p:nvGrpSpPr>
                <p:cNvPr id="6" name="Group 10"/>
                <p:cNvGrpSpPr>
                  <a:grpSpLocks/>
                </p:cNvGrpSpPr>
                <p:nvPr/>
              </p:nvGrpSpPr>
              <p:grpSpPr bwMode="auto">
                <a:xfrm rot="-5400000">
                  <a:off x="6072207" y="1233488"/>
                  <a:ext cx="71438" cy="500065"/>
                  <a:chOff x="5132" y="2659"/>
                  <a:chExt cx="45" cy="315"/>
                </a:xfrm>
              </p:grpSpPr>
              <p:sp>
                <p:nvSpPr>
                  <p:cNvPr id="82" name="Freeform 11"/>
                  <p:cNvSpPr>
                    <a:spLocks/>
                  </p:cNvSpPr>
                  <p:nvPr/>
                </p:nvSpPr>
                <p:spPr bwMode="auto">
                  <a:xfrm>
                    <a:off x="5132" y="2885"/>
                    <a:ext cx="45" cy="89"/>
                  </a:xfrm>
                  <a:custGeom>
                    <a:avLst/>
                    <a:gdLst>
                      <a:gd name="T0" fmla="*/ 24 w 45"/>
                      <a:gd name="T1" fmla="*/ 89 h 89"/>
                      <a:gd name="T2" fmla="*/ 0 w 45"/>
                      <a:gd name="T3" fmla="*/ 0 h 89"/>
                      <a:gd name="T4" fmla="*/ 24 w 45"/>
                      <a:gd name="T5" fmla="*/ 10 h 89"/>
                      <a:gd name="T6" fmla="*/ 45 w 45"/>
                      <a:gd name="T7" fmla="*/ 0 h 89"/>
                      <a:gd name="T8" fmla="*/ 24 w 45"/>
                      <a:gd name="T9" fmla="*/ 89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89"/>
                      <a:gd name="T17" fmla="*/ 45 w 45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89">
                        <a:moveTo>
                          <a:pt x="24" y="89"/>
                        </a:moveTo>
                        <a:lnTo>
                          <a:pt x="0" y="0"/>
                        </a:lnTo>
                        <a:lnTo>
                          <a:pt x="24" y="10"/>
                        </a:lnTo>
                        <a:lnTo>
                          <a:pt x="45" y="0"/>
                        </a:lnTo>
                        <a:lnTo>
                          <a:pt x="24" y="8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2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3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56" y="2660"/>
                    <a:ext cx="1" cy="234"/>
                  </a:xfrm>
                  <a:prstGeom prst="line">
                    <a:avLst/>
                  </a:prstGeom>
                  <a:noFill/>
                  <a:ln w="1588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2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4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152" y="2659"/>
                    <a:ext cx="6" cy="23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vert="eaVert"/>
                  <a:lstStyle/>
                  <a:p>
                    <a:endParaRPr lang="en-US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80" name="Rectangle 19"/>
                <p:cNvSpPr>
                  <a:spLocks noChangeArrowheads="1"/>
                </p:cNvSpPr>
                <p:nvPr/>
              </p:nvSpPr>
              <p:spPr bwMode="auto">
                <a:xfrm>
                  <a:off x="7315200" y="1143000"/>
                  <a:ext cx="130175" cy="2746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smtClean="0">
                      <a:solidFill>
                        <a:srgbClr val="FFFF00"/>
                      </a:solidFill>
                      <a:latin typeface="Times New Roman" pitchFamily="18" charset="0"/>
                    </a:rPr>
                    <a:t>+</a:t>
                  </a:r>
                  <a:endParaRPr lang="en-US" smtClean="0">
                    <a:solidFill>
                      <a:srgbClr val="FFFF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1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7620000" y="1143000"/>
                  <a:ext cx="1219200" cy="304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smtClean="0">
                      <a:solidFill>
                        <a:srgbClr val="FFFF00"/>
                      </a:solidFill>
                    </a:rPr>
                    <a:t>RCH=NOPR</a:t>
                  </a:r>
                </a:p>
              </p:txBody>
            </p:sp>
          </p:grpSp>
          <p:pic>
            <p:nvPicPr>
              <p:cNvPr id="78" name="Object 1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324600" y="838200"/>
                <a:ext cx="877888" cy="8207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7" name="Text Box 27"/>
            <p:cNvSpPr txBox="1">
              <a:spLocks noChangeArrowheads="1"/>
            </p:cNvSpPr>
            <p:nvPr/>
          </p:nvSpPr>
          <p:spPr bwMode="auto">
            <a:xfrm>
              <a:off x="1056" y="3465"/>
              <a:ext cx="6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FFFF00"/>
                  </a:solidFill>
                </a:rPr>
                <a:t>RCH=NO</a:t>
              </a:r>
              <a:r>
                <a:rPr lang="en-US" sz="2000" baseline="30000" dirty="0" smtClean="0">
                  <a:solidFill>
                    <a:srgbClr val="FFFF00"/>
                  </a:solidFill>
                </a:rPr>
                <a:t>-</a:t>
              </a:r>
            </a:p>
          </p:txBody>
        </p:sp>
        <p:grpSp>
          <p:nvGrpSpPr>
            <p:cNvPr id="7" name="Group 43"/>
            <p:cNvGrpSpPr>
              <a:grpSpLocks/>
            </p:cNvGrpSpPr>
            <p:nvPr/>
          </p:nvGrpSpPr>
          <p:grpSpPr bwMode="auto">
            <a:xfrm>
              <a:off x="1592" y="3129"/>
              <a:ext cx="2067" cy="672"/>
              <a:chOff x="2527300" y="685800"/>
              <a:chExt cx="3281363" cy="1066800"/>
            </a:xfrm>
          </p:grpSpPr>
          <p:grpSp>
            <p:nvGrpSpPr>
              <p:cNvPr id="9" name="Group 42"/>
              <p:cNvGrpSpPr>
                <a:grpSpLocks/>
              </p:cNvGrpSpPr>
              <p:nvPr/>
            </p:nvGrpSpPr>
            <p:grpSpPr bwMode="auto">
              <a:xfrm>
                <a:off x="2527300" y="685800"/>
                <a:ext cx="3281363" cy="1066800"/>
                <a:chOff x="2527300" y="685800"/>
                <a:chExt cx="3281363" cy="1066800"/>
              </a:xfrm>
            </p:grpSpPr>
            <p:grpSp>
              <p:nvGrpSpPr>
                <p:cNvPr id="10" name="Group 40"/>
                <p:cNvGrpSpPr>
                  <a:grpSpLocks/>
                </p:cNvGrpSpPr>
                <p:nvPr/>
              </p:nvGrpSpPr>
              <p:grpSpPr bwMode="auto">
                <a:xfrm>
                  <a:off x="2527300" y="685800"/>
                  <a:ext cx="3281363" cy="1066800"/>
                  <a:chOff x="2527300" y="685800"/>
                  <a:chExt cx="3281363" cy="1066800"/>
                </a:xfrm>
              </p:grpSpPr>
              <p:sp>
                <p:nvSpPr>
                  <p:cNvPr id="76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29000" y="1447800"/>
                    <a:ext cx="1066800" cy="3048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1400" smtClean="0">
                        <a:solidFill>
                          <a:srgbClr val="FFFF00"/>
                        </a:solidFill>
                      </a:rPr>
                      <a:t>RCH=NO</a:t>
                    </a:r>
                    <a:r>
                      <a:rPr lang="en-US" sz="2000" baseline="30000" smtClean="0">
                        <a:solidFill>
                          <a:srgbClr val="FFFF00"/>
                        </a:solidFill>
                      </a:rPr>
                      <a:t>-</a:t>
                    </a:r>
                  </a:p>
                </p:txBody>
              </p:sp>
            </p:grpSp>
            <p:pic>
              <p:nvPicPr>
                <p:cNvPr id="75" name="Object 1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grayscl/>
                </a:blip>
                <a:srcRect/>
                <a:stretch>
                  <a:fillRect/>
                </a:stretch>
              </p:blipFill>
              <p:spPr bwMode="auto">
                <a:xfrm>
                  <a:off x="2527300" y="1295400"/>
                  <a:ext cx="966788" cy="282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2" name="Object 1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040313" y="893763"/>
                <a:ext cx="768350" cy="782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Object 17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343400" y="685800"/>
                <a:ext cx="850900" cy="830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9" name="Object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9" y="3356"/>
              <a:ext cx="484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Object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3225"/>
              <a:ext cx="53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40283" y="332486"/>
            <a:ext cx="5256213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200" b="1" dirty="0" err="1" smtClean="0"/>
              <a:t>Aldoksim</a:t>
            </a:r>
            <a:r>
              <a:rPr lang="hr-HR" sz="2200" b="1" dirty="0" smtClean="0"/>
              <a:t>-potpomognuta reaktivacija</a:t>
            </a:r>
            <a:endParaRPr lang="hr-HR" sz="22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654156" y="4165612"/>
            <a:ext cx="7827303" cy="1937556"/>
            <a:chOff x="654156" y="4165612"/>
            <a:chExt cx="7827303" cy="1937556"/>
          </a:xfrm>
        </p:grpSpPr>
        <p:grpSp>
          <p:nvGrpSpPr>
            <p:cNvPr id="49" name="Group 48"/>
            <p:cNvGrpSpPr/>
            <p:nvPr/>
          </p:nvGrpSpPr>
          <p:grpSpPr>
            <a:xfrm>
              <a:off x="654156" y="4165612"/>
              <a:ext cx="7827303" cy="1828800"/>
              <a:chOff x="1115616" y="5022850"/>
              <a:chExt cx="7827303" cy="182880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115616" y="5589240"/>
                <a:ext cx="576064" cy="792088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1122363" y="5022850"/>
                <a:ext cx="7820556" cy="1828800"/>
                <a:chOff x="1122363" y="5022850"/>
                <a:chExt cx="7820556" cy="1828800"/>
              </a:xfrm>
            </p:grpSpPr>
            <p:graphicFrame>
              <p:nvGraphicFramePr>
                <p:cNvPr id="19" name="Object 6"/>
                <p:cNvGraphicFramePr>
                  <a:graphicFrameLocks noChangeAspect="1"/>
                </p:cNvGraphicFramePr>
                <p:nvPr/>
              </p:nvGraphicFramePr>
              <p:xfrm>
                <a:off x="1122363" y="5022850"/>
                <a:ext cx="2011362" cy="18288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6941" name="CS ChemDraw Drawing" r:id="rId9" imgW="1944413" imgH="1766091" progId="ChemDraw.Document.6.0">
                        <p:embed/>
                      </p:oleObj>
                    </mc:Choice>
                    <mc:Fallback>
                      <p:oleObj name="CS ChemDraw Drawing" r:id="rId9" imgW="1944413" imgH="1766091" progId="ChemDraw.Document.6.0">
                        <p:embed/>
                        <p:pic>
                          <p:nvPicPr>
                            <p:cNvPr id="0" name="Picture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122363" y="5022850"/>
                              <a:ext cx="2011362" cy="18288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47" name="Group 46"/>
                <p:cNvGrpSpPr/>
                <p:nvPr/>
              </p:nvGrpSpPr>
              <p:grpSpPr>
                <a:xfrm>
                  <a:off x="3927490" y="5157192"/>
                  <a:ext cx="5015429" cy="1377444"/>
                  <a:chOff x="3927490" y="5157192"/>
                  <a:chExt cx="5015429" cy="1377444"/>
                </a:xfrm>
              </p:grpSpPr>
              <p:cxnSp>
                <p:nvCxnSpPr>
                  <p:cNvPr id="29" name="Straight Arrow Connector 28"/>
                  <p:cNvCxnSpPr/>
                  <p:nvPr/>
                </p:nvCxnSpPr>
                <p:spPr>
                  <a:xfrm>
                    <a:off x="6300192" y="5733256"/>
                    <a:ext cx="864096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aphicFrame>
                <p:nvGraphicFramePr>
                  <p:cNvPr id="160777" name="Object 9"/>
                  <p:cNvGraphicFramePr>
                    <a:graphicFrameLocks noChangeAspect="1"/>
                  </p:cNvGraphicFramePr>
                  <p:nvPr/>
                </p:nvGraphicFramePr>
                <p:xfrm>
                  <a:off x="3927490" y="5157788"/>
                  <a:ext cx="2513312" cy="129554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6942" name="CS ChemDraw Drawing" r:id="rId11" imgW="2683229" imgH="1372868" progId="ChemDraw.Document.6.0">
                          <p:embed/>
                        </p:oleObj>
                      </mc:Choice>
                      <mc:Fallback>
                        <p:oleObj name="CS ChemDraw Drawing" r:id="rId11" imgW="2683229" imgH="1372868" progId="ChemDraw.Document.6.0">
                          <p:embed/>
                          <p:pic>
                            <p:nvPicPr>
                              <p:cNvPr id="0" name="Picture 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927490" y="5157788"/>
                                <a:ext cx="2513312" cy="1295548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60778" name="Object 10"/>
                  <p:cNvGraphicFramePr>
                    <a:graphicFrameLocks noChangeAspect="1"/>
                  </p:cNvGraphicFramePr>
                  <p:nvPr/>
                </p:nvGraphicFramePr>
                <p:xfrm>
                  <a:off x="7236296" y="5157192"/>
                  <a:ext cx="1693862" cy="12065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6943" name="CS ChemDraw Drawing" r:id="rId13" imgW="1819121" imgH="1293336" progId="ChemDraw.Document.6.0">
                          <p:embed/>
                        </p:oleObj>
                      </mc:Choice>
                      <mc:Fallback>
                        <p:oleObj name="CS ChemDraw Drawing" r:id="rId13" imgW="1819121" imgH="1293336" progId="ChemDraw.Document.6.0">
                          <p:embed/>
                          <p:pic>
                            <p:nvPicPr>
                              <p:cNvPr id="0" name="Picture 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236296" y="5157192"/>
                                <a:ext cx="1693862" cy="12065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6300192" y="5301208"/>
                    <a:ext cx="88408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r-HR" dirty="0" smtClean="0"/>
                      <a:t>“aging”</a:t>
                    </a:r>
                    <a:endParaRPr lang="en-US" dirty="0"/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7308304" y="6165304"/>
                    <a:ext cx="163461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r-HR" dirty="0" smtClean="0"/>
                      <a:t>“Aged” enzyme</a:t>
                    </a:r>
                    <a:endParaRPr lang="en-US" dirty="0"/>
                  </a:p>
                </p:txBody>
              </p:sp>
            </p:grpSp>
          </p:grpSp>
        </p:grpSp>
        <p:sp>
          <p:nvSpPr>
            <p:cNvPr id="8" name="TextBox 7"/>
            <p:cNvSpPr txBox="1"/>
            <p:nvPr/>
          </p:nvSpPr>
          <p:spPr>
            <a:xfrm>
              <a:off x="922561" y="5764614"/>
              <a:ext cx="11833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600" dirty="0" err="1" smtClean="0">
                  <a:solidFill>
                    <a:srgbClr val="FF0000"/>
                  </a:solidFill>
                </a:rPr>
                <a:t>Tabun</a:t>
              </a:r>
              <a:r>
                <a:rPr lang="hr-HR" sz="1600" dirty="0" smtClean="0"/>
                <a:t>-</a:t>
              </a:r>
              <a:r>
                <a:rPr lang="hr-HR" sz="1600" dirty="0" err="1" smtClean="0"/>
                <a:t>Ser</a:t>
              </a:r>
              <a:r>
                <a:rPr lang="hr-HR" sz="1600" dirty="0" smtClean="0"/>
                <a:t>-E</a:t>
              </a:r>
              <a:endParaRPr lang="hr-HR" sz="16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990773" y="5732348"/>
              <a:ext cx="12522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600" dirty="0" err="1" smtClean="0">
                  <a:solidFill>
                    <a:srgbClr val="FF0000"/>
                  </a:solidFill>
                </a:rPr>
                <a:t>Soman</a:t>
              </a:r>
              <a:r>
                <a:rPr lang="hr-HR" sz="1600" dirty="0" smtClean="0"/>
                <a:t>-</a:t>
              </a:r>
              <a:r>
                <a:rPr lang="hr-HR" sz="1600" dirty="0" err="1" smtClean="0"/>
                <a:t>Ser</a:t>
              </a:r>
              <a:r>
                <a:rPr lang="hr-HR" sz="1600" dirty="0" smtClean="0"/>
                <a:t>-E</a:t>
              </a:r>
              <a:endParaRPr lang="hr-HR" sz="16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702" r="37736" b="7559"/>
          <a:stretch/>
        </p:blipFill>
        <p:spPr bwMode="auto">
          <a:xfrm>
            <a:off x="5153898" y="1072055"/>
            <a:ext cx="3990101" cy="422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1721213"/>
            <a:ext cx="5040560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hr-HR" sz="2000" dirty="0" smtClean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j-lt"/>
              </a:rPr>
              <a:t>by enhancing rates of oxime-assisted reactivation of </a:t>
            </a:r>
            <a:r>
              <a:rPr lang="hr-HR" sz="2000" dirty="0" smtClean="0">
                <a:latin typeface="+mj-lt"/>
              </a:rPr>
              <a:t>A</a:t>
            </a:r>
            <a:r>
              <a:rPr lang="en-US" sz="2000" dirty="0" err="1" smtClean="0">
                <a:latin typeface="+mj-lt"/>
              </a:rPr>
              <a:t>ChE</a:t>
            </a:r>
            <a:r>
              <a:rPr lang="en-US" sz="2000" dirty="0" smtClean="0">
                <a:latin typeface="+mj-lt"/>
              </a:rPr>
              <a:t> by introducing mutations that </a:t>
            </a:r>
            <a:endParaRPr lang="hr-HR" sz="2000" dirty="0" smtClean="0">
              <a:latin typeface="+mj-lt"/>
            </a:endParaRPr>
          </a:p>
          <a:p>
            <a:pPr marL="714375" indent="-352425">
              <a:spcAft>
                <a:spcPts val="600"/>
              </a:spcAft>
              <a:buAutoNum type="alphaLcParenBoth"/>
            </a:pPr>
            <a:r>
              <a:rPr lang="en-US" sz="2000" dirty="0" smtClean="0">
                <a:latin typeface="+mj-lt"/>
              </a:rPr>
              <a:t>promote oxime attack in the active center gorge, </a:t>
            </a:r>
            <a:r>
              <a:rPr lang="hr-HR" sz="2000" dirty="0" err="1" smtClean="0">
                <a:latin typeface="+mj-lt"/>
              </a:rPr>
              <a:t>and</a:t>
            </a:r>
            <a:r>
              <a:rPr lang="hr-HR" sz="2000" dirty="0" smtClean="0">
                <a:latin typeface="+mj-lt"/>
              </a:rPr>
              <a:t> </a:t>
            </a:r>
          </a:p>
          <a:p>
            <a:pPr marL="714375" indent="-352425">
              <a:spcAft>
                <a:spcPts val="600"/>
              </a:spcAft>
              <a:buAutoNum type="alphaLcParenBoth"/>
            </a:pPr>
            <a:r>
              <a:rPr lang="en-US" sz="2000" dirty="0" smtClean="0">
                <a:latin typeface="+mj-lt"/>
              </a:rPr>
              <a:t>also yield aging resistance</a:t>
            </a:r>
            <a:endParaRPr lang="hr-HR" sz="2000" dirty="0" smtClean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hr-HR" sz="2000" dirty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j-lt"/>
              </a:rPr>
              <a:t>by designing new oxime reactivators with enhanced reactivation capacities </a:t>
            </a:r>
            <a:endParaRPr lang="en-US" sz="2000" dirty="0"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959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Research strategy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4648" y="1275601"/>
            <a:ext cx="48892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prstClr val="black"/>
                </a:solidFill>
              </a:rPr>
              <a:t>to </a:t>
            </a:r>
            <a:r>
              <a:rPr lang="en-US" sz="2000" b="1" dirty="0">
                <a:solidFill>
                  <a:prstClr val="black"/>
                </a:solidFill>
              </a:rPr>
              <a:t>achieve</a:t>
            </a:r>
            <a:r>
              <a:rPr lang="hr-HR" sz="2000" b="1" dirty="0">
                <a:solidFill>
                  <a:prstClr val="black"/>
                </a:solidFill>
              </a:rPr>
              <a:t> c</a:t>
            </a:r>
            <a:r>
              <a:rPr lang="en-US" sz="2000" b="1" dirty="0" err="1">
                <a:solidFill>
                  <a:prstClr val="black"/>
                </a:solidFill>
              </a:rPr>
              <a:t>atalytic</a:t>
            </a:r>
            <a:r>
              <a:rPr lang="en-US" sz="2000" b="1" dirty="0">
                <a:solidFill>
                  <a:prstClr val="black"/>
                </a:solidFill>
              </a:rPr>
              <a:t> OP turnover 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74008"/>
            <a:ext cx="9360024" cy="703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819382"/>
              </p:ext>
            </p:extLst>
          </p:nvPr>
        </p:nvGraphicFramePr>
        <p:xfrm>
          <a:off x="-257175" y="1990725"/>
          <a:ext cx="9753600" cy="362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76" name="Document" r:id="rId5" imgW="5924619" imgH="2203352" progId="Word.Document.12">
                  <p:embed/>
                </p:oleObj>
              </mc:Choice>
              <mc:Fallback>
                <p:oleObj name="Document" r:id="rId5" imgW="5924619" imgH="220335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57175" y="1990725"/>
                        <a:ext cx="9753600" cy="3629025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40000"/>
                          <a:lumOff val="60000"/>
                          <a:alpha val="7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-36512" y="1340768"/>
            <a:ext cx="9360024" cy="46166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2400" dirty="0" err="1" smtClean="0">
                <a:solidFill>
                  <a:srgbClr val="FFFF00"/>
                </a:solidFill>
                <a:latin typeface="Berlin Sans FB" pitchFamily="34" charset="0"/>
              </a:rPr>
              <a:t>Mutations</a:t>
            </a:r>
            <a:r>
              <a:rPr lang="hr-HR" sz="2400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hr-HR" sz="2400" dirty="0" err="1" smtClean="0">
                <a:solidFill>
                  <a:srgbClr val="FFFF00"/>
                </a:solidFill>
                <a:latin typeface="Berlin Sans FB" pitchFamily="34" charset="0"/>
              </a:rPr>
              <a:t>did</a:t>
            </a:r>
            <a:r>
              <a:rPr lang="hr-HR" sz="2400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hr-HR" sz="2400" dirty="0" err="1" smtClean="0">
                <a:solidFill>
                  <a:srgbClr val="FFFF00"/>
                </a:solidFill>
                <a:latin typeface="Berlin Sans FB" pitchFamily="34" charset="0"/>
              </a:rPr>
              <a:t>not</a:t>
            </a:r>
            <a:r>
              <a:rPr lang="hr-HR" sz="2400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hr-HR" sz="2400" dirty="0" err="1" smtClean="0">
                <a:solidFill>
                  <a:srgbClr val="FFFF00"/>
                </a:solidFill>
                <a:latin typeface="Berlin Sans FB" pitchFamily="34" charset="0"/>
              </a:rPr>
              <a:t>compromise</a:t>
            </a:r>
            <a:r>
              <a:rPr lang="hr-HR" sz="2400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hr-HR" sz="2400" dirty="0" err="1" smtClean="0">
                <a:solidFill>
                  <a:srgbClr val="FFFF00"/>
                </a:solidFill>
                <a:latin typeface="Berlin Sans FB" pitchFamily="34" charset="0"/>
              </a:rPr>
              <a:t>AChE</a:t>
            </a:r>
            <a:r>
              <a:rPr lang="hr-HR" sz="2400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hr-HR" sz="2400" dirty="0" err="1">
                <a:solidFill>
                  <a:srgbClr val="FFFF00"/>
                </a:solidFill>
                <a:latin typeface="Berlin Sans FB" pitchFamily="34" charset="0"/>
              </a:rPr>
              <a:t>phosphylation</a:t>
            </a:r>
            <a:r>
              <a:rPr lang="hr-HR" sz="2400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hr-HR" sz="2400" dirty="0" err="1" smtClean="0">
                <a:solidFill>
                  <a:srgbClr val="FFFF00"/>
                </a:solidFill>
                <a:latin typeface="Berlin Sans FB" pitchFamily="34" charset="0"/>
              </a:rPr>
              <a:t>with</a:t>
            </a:r>
            <a:r>
              <a:rPr lang="hr-HR" sz="2400" dirty="0" smtClean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hr-HR" sz="2400" dirty="0" err="1" smtClean="0">
                <a:solidFill>
                  <a:srgbClr val="FFFF00"/>
                </a:solidFill>
                <a:latin typeface="Berlin Sans FB" pitchFamily="34" charset="0"/>
              </a:rPr>
              <a:t>OPs</a:t>
            </a:r>
            <a:endParaRPr lang="hr-HR" sz="2400" i="1" dirty="0">
              <a:solidFill>
                <a:srgbClr val="FFFF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6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4848</TotalTime>
  <Words>892</Words>
  <Application>Microsoft Office PowerPoint</Application>
  <PresentationFormat>On-screen Show (4:3)</PresentationFormat>
  <Paragraphs>282</Paragraphs>
  <Slides>27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Arial</vt:lpstr>
      <vt:lpstr>Berlin Sans FB</vt:lpstr>
      <vt:lpstr>Calibri</vt:lpstr>
      <vt:lpstr>Calibri Light</vt:lpstr>
      <vt:lpstr>Cambria</vt:lpstr>
      <vt:lpstr>Comic Sans MS</vt:lpstr>
      <vt:lpstr>Symbol</vt:lpstr>
      <vt:lpstr>Tahoma</vt:lpstr>
      <vt:lpstr>Times New Roman</vt:lpstr>
      <vt:lpstr>Wingdings</vt:lpstr>
      <vt:lpstr>Default Design</vt:lpstr>
      <vt:lpstr>1_Office Theme</vt:lpstr>
      <vt:lpstr>2_Office Theme</vt:lpstr>
      <vt:lpstr>CS ChemDraw Drawing</vt:lpstr>
      <vt:lpstr>Document</vt:lpstr>
      <vt:lpstr>Prism 6</vt:lpstr>
      <vt:lpstr>Katalitička detoksikacija organofosfornih spojeva acetilkolinesterazom s aldoksimima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Reactivation screening of tabun-phosphorylated enzymes by the oxime library</vt:lpstr>
      <vt:lpstr>PowerPoint Presentation</vt:lpstr>
      <vt:lpstr>Catalytic detoxification of tabun in human blood supplemented  with the pair (AChE mutant and oxime)</vt:lpstr>
      <vt:lpstr>Reactivation of VX-phosphonylated enzymes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Zrinka Kovarik Institute for Medical Research and Occupational Health, Zagreb, Croatia zkovarik@imi.hr</dc:title>
  <dc:creator>zkovarik</dc:creator>
  <cp:lastModifiedBy>korisnik</cp:lastModifiedBy>
  <cp:revision>392</cp:revision>
  <cp:lastPrinted>2015-09-25T10:57:33Z</cp:lastPrinted>
  <dcterms:created xsi:type="dcterms:W3CDTF">2012-05-26T10:49:21Z</dcterms:created>
  <dcterms:modified xsi:type="dcterms:W3CDTF">2016-07-12T14:10:46Z</dcterms:modified>
</cp:coreProperties>
</file>