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Default Extension="mp4" ContentType="video/unknown"/>
  <Default Extension="gif" ContentType="image/gif"/>
  <Default Extension="rels" ContentType="application/vnd.openxmlformats-package.relationships+xml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91" r:id="rId3"/>
    <p:sldId id="292" r:id="rId4"/>
    <p:sldId id="295" r:id="rId5"/>
    <p:sldId id="315" r:id="rId6"/>
    <p:sldId id="297" r:id="rId7"/>
    <p:sldId id="299" r:id="rId8"/>
    <p:sldId id="296" r:id="rId9"/>
    <p:sldId id="288" r:id="rId10"/>
    <p:sldId id="312" r:id="rId11"/>
    <p:sldId id="313" r:id="rId12"/>
    <p:sldId id="302" r:id="rId13"/>
    <p:sldId id="303" r:id="rId14"/>
    <p:sldId id="314" r:id="rId15"/>
    <p:sldId id="280" r:id="rId16"/>
    <p:sldId id="282" r:id="rId17"/>
    <p:sldId id="261" r:id="rId18"/>
    <p:sldId id="262" r:id="rId19"/>
    <p:sldId id="304" r:id="rId20"/>
    <p:sldId id="305" r:id="rId21"/>
    <p:sldId id="263" r:id="rId22"/>
    <p:sldId id="306" r:id="rId23"/>
    <p:sldId id="265" r:id="rId24"/>
    <p:sldId id="286" r:id="rId25"/>
    <p:sldId id="284" r:id="rId26"/>
    <p:sldId id="287" r:id="rId27"/>
    <p:sldId id="273" r:id="rId28"/>
    <p:sldId id="264" r:id="rId29"/>
    <p:sldId id="268" r:id="rId30"/>
    <p:sldId id="269" r:id="rId31"/>
    <p:sldId id="271" r:id="rId32"/>
    <p:sldId id="290" r:id="rId33"/>
    <p:sldId id="316" r:id="rId34"/>
    <p:sldId id="272" r:id="rId35"/>
    <p:sldId id="277" r:id="rId36"/>
    <p:sldId id="311" r:id="rId37"/>
    <p:sldId id="270" r:id="rId38"/>
    <p:sldId id="276" r:id="rId39"/>
    <p:sldId id="310" r:id="rId40"/>
    <p:sldId id="294" r:id="rId41"/>
    <p:sldId id="278" r:id="rId42"/>
    <p:sldId id="289" r:id="rId43"/>
    <p:sldId id="285" r:id="rId44"/>
    <p:sldId id="309" r:id="rId45"/>
    <p:sldId id="307" r:id="rId46"/>
    <p:sldId id="308" r:id="rId47"/>
    <p:sldId id="274" r:id="rId4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FE3"/>
    <a:srgbClr val="AE0005"/>
    <a:srgbClr val="98215D"/>
    <a:srgbClr val="ABBFE7"/>
    <a:srgbClr val="6597CF"/>
    <a:srgbClr val="33CCCC"/>
    <a:srgbClr val="0000FF"/>
    <a:srgbClr val="161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20" autoAdjust="0"/>
    <p:restoredTop sz="90732" autoAdjust="0"/>
  </p:normalViewPr>
  <p:slideViewPr>
    <p:cSldViewPr>
      <p:cViewPr varScale="1">
        <p:scale>
          <a:sx n="84" d="100"/>
          <a:sy n="84" d="100"/>
        </p:scale>
        <p:origin x="-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274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30FB-04AF-4997-955D-E2E0B942AAF8}" type="datetimeFigureOut">
              <a:rPr lang="fr-FR" smtClean="0"/>
              <a:pPr/>
              <a:t>04/04/16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1E5DC-2E2D-48AB-A8B0-8C915A8FC40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565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7D6AE-7CC7-45A3-9DDD-1D96B025D8DD}" type="datetimeFigureOut">
              <a:rPr lang="fr-FR" smtClean="0"/>
              <a:t>04/04/16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DECC0-5732-4876-B0C0-ACB5E2DAF8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07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</a:t>
            </a:r>
            <a:r>
              <a:rPr lang="bn-IN" dirty="0" smtClean="0"/>
              <a:t>rostorvrijeme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207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69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69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Deux effets : rate</a:t>
            </a:r>
            <a:r>
              <a:rPr lang="fr-FR" baseline="0" dirty="0" smtClean="0"/>
              <a:t> on high end + high masses =&gt; </a:t>
            </a:r>
            <a:r>
              <a:rPr lang="fr-FR" baseline="0" dirty="0" err="1" smtClean="0"/>
              <a:t>higher</a:t>
            </a:r>
            <a:r>
              <a:rPr lang="fr-FR" baseline="0" dirty="0" smtClean="0"/>
              <a:t> amplitude of SGWB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49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</a:t>
            </a:r>
            <a:r>
              <a:rPr lang="bn-IN" dirty="0" smtClean="0"/>
              <a:t>ddition : zbrajanje</a:t>
            </a:r>
          </a:p>
          <a:p>
            <a:r>
              <a:rPr lang="fr-FR" dirty="0" smtClean="0"/>
              <a:t>M</a:t>
            </a:r>
            <a:r>
              <a:rPr lang="bn-IN" dirty="0" smtClean="0"/>
              <a:t>ouvement : gibanje</a:t>
            </a:r>
          </a:p>
          <a:p>
            <a:r>
              <a:rPr lang="bn-IN" smtClean="0"/>
              <a:t>Ò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734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426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173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Encore visible deux fois plus loin</a:t>
            </a:r>
          </a:p>
          <a:p>
            <a:r>
              <a:rPr lang="fr-FR" dirty="0" smtClean="0"/>
              <a:t>Vérifier SNR S6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417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Encore visible deux fois plus loin</a:t>
            </a:r>
          </a:p>
          <a:p>
            <a:r>
              <a:rPr lang="fr-FR" dirty="0" smtClean="0"/>
              <a:t>Vérifier SNR S6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417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LIGO-Hanford background distribution was dramatically improved by the application of data quality vetoes, dominated by the effect of a single data quality flag. This flag was designed to indicate a fault in the phase modulation system used to create optical cavity control feedback signals</a:t>
            </a:r>
          </a:p>
          <a:p>
            <a:endParaRPr lang="fr-FR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false-alarm probability of the second most significant trigger (LVT151012) was 2%. Without the inclusion of data quality vetoes, the false-alarm probability would have been 14%, increased by roughly a factor of 7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168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late stage of the coalescence allows us to measure the total mass which, combined with the measurement of the chirp mass and mass-ratio from the early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inspiral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yields estimates of the individual component masses for the binary.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comparison,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ultraluminous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GRB 110918A reached a peak isotropic-equivalent luminosity of (4.7  pm 0.2)  10^54 erg s-1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705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ECC0-5732-4876-B0C0-ACB5E2DAF8B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0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E4A0-BD2C-44C5-8422-A49B1EBDBADE}" type="datetime1">
              <a:rPr lang="fr-FR" smtClean="0"/>
              <a:t>04/04/16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FE65-C003-45DE-AB29-9BF3B1B90A8B}" type="datetime1">
              <a:rPr lang="fr-FR" smtClean="0"/>
              <a:t>04/04/16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9509-3F9A-4548-BE48-AE80AD1E27E2}" type="datetime1">
              <a:rPr lang="fr-FR" smtClean="0"/>
              <a:t>04/04/16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7535-716F-482A-9B89-0663317F558E}" type="datetime1">
              <a:rPr lang="fr-FR" smtClean="0"/>
              <a:t>04/04/16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6317-F46C-4CA4-BBB2-F8B1E1CF4CD0}" type="datetime1">
              <a:rPr lang="fr-FR" smtClean="0"/>
              <a:t>04/04/16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D9-9D23-40BC-9730-976686050342}" type="datetime1">
              <a:rPr lang="fr-FR" smtClean="0"/>
              <a:t>04/04/16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0B84-80DB-43A8-988B-EF80AA68F200}" type="datetime1">
              <a:rPr lang="fr-FR" smtClean="0"/>
              <a:t>04/04/16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48869-2E84-48DE-A8FB-880E98422228}" type="datetime1">
              <a:rPr lang="fr-FR" smtClean="0"/>
              <a:t>04/04/16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7D40-3D07-412F-A7CF-BE2B27F77149}" type="datetime1">
              <a:rPr lang="fr-FR" smtClean="0"/>
              <a:t>04/04/16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C95C-F8A4-456A-923F-CC275DB6EAE7}" type="datetime1">
              <a:rPr lang="fr-FR" smtClean="0"/>
              <a:t>04/04/16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1EC8-E33E-4DB0-9541-DF23955B3A2D}" type="datetime1">
              <a:rPr lang="fr-FR" smtClean="0"/>
              <a:t>04/04/16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85AF5-67B0-4747-8128-271C46CB88C7}" type="datetime1">
              <a:rPr lang="fr-FR" smtClean="0"/>
              <a:t>04/04/16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alphaModFix amt="36000"/>
          </a:blip>
          <a:stretch>
            <a:fillRect/>
          </a:stretch>
        </p:blipFill>
        <p:spPr>
          <a:xfrm>
            <a:off x="23488" y="764704"/>
            <a:ext cx="9144000" cy="5760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>
            <a:lumMod val="75000"/>
          </a:schemeClr>
        </a:buClr>
        <a:buSzPct val="70000"/>
        <a:buFont typeface="Lucida Grande"/>
        <a:buChar char="▶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85750" algn="l" defTabSz="914400" rtl="0" eaLnBrk="1" latinLnBrk="0" hangingPunct="1">
        <a:spcBef>
          <a:spcPct val="20000"/>
        </a:spcBef>
        <a:buClr>
          <a:schemeClr val="accent2">
            <a:lumMod val="60000"/>
            <a:lumOff val="40000"/>
          </a:schemeClr>
        </a:buClr>
        <a:buSzPct val="70000"/>
        <a:buFont typeface="Lucida Grande"/>
        <a:buChar char="▶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0588" indent="-228600" algn="l" defTabSz="914400" rtl="0" eaLnBrk="1" latinLnBrk="0" hangingPunct="1">
        <a:spcBef>
          <a:spcPct val="20000"/>
        </a:spcBef>
        <a:buClr>
          <a:schemeClr val="accent2">
            <a:lumMod val="40000"/>
            <a:lumOff val="60000"/>
          </a:schemeClr>
        </a:buClr>
        <a:buSzPct val="70000"/>
        <a:buFont typeface="Lucida Grande"/>
        <a:buChar char="▶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400" indent="-228600" algn="l" defTabSz="914400" rtl="0" eaLnBrk="1" latinLnBrk="0" hangingPunct="1">
        <a:spcBef>
          <a:spcPct val="20000"/>
        </a:spcBef>
        <a:buClr>
          <a:schemeClr val="accent2">
            <a:lumMod val="40000"/>
            <a:lumOff val="60000"/>
          </a:schemeClr>
        </a:buClr>
        <a:buSzPct val="70000"/>
        <a:buFont typeface="Lucida Grande"/>
        <a:buChar char="▶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33513" indent="-228600" algn="l" defTabSz="914400" rtl="0" eaLnBrk="1" latinLnBrk="0" hangingPunct="1">
        <a:spcBef>
          <a:spcPct val="20000"/>
        </a:spcBef>
        <a:buClr>
          <a:schemeClr val="accent2">
            <a:lumMod val="40000"/>
            <a:lumOff val="60000"/>
          </a:schemeClr>
        </a:buClr>
        <a:buSzPct val="70000"/>
        <a:buFont typeface="Lucida Grande"/>
        <a:buChar char="▶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oleObject" Target="../embeddings/oleObject4.bin"/><Relationship Id="rId7" Type="http://schemas.openxmlformats.org/officeDocument/2006/relationships/image" Target="../media/image57.emf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7" Type="http://schemas.openxmlformats.org/officeDocument/2006/relationships/image" Target="../media/image88.jpeg"/><Relationship Id="rId8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png"/><Relationship Id="rId6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apers.ligo.org/" TargetMode="External"/><Relationship Id="rId3" Type="http://schemas.openxmlformats.org/officeDocument/2006/relationships/image" Target="../media/image10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Relationship Id="rId3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microsoft.com/office/2007/relationships/media" Target="../media/media1.mov"/><Relationship Id="rId3" Type="http://schemas.openxmlformats.org/officeDocument/2006/relationships/video" Target="../media/media1.mov"/><Relationship Id="rId4" Type="http://schemas.microsoft.com/office/2007/relationships/media" Target="../media/media2.mov"/><Relationship Id="rId5" Type="http://schemas.openxmlformats.org/officeDocument/2006/relationships/video" Target="../media/media2.mo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8" Type="http://schemas.openxmlformats.org/officeDocument/2006/relationships/image" Target="../media/image13.pn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Relationship Id="rId3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hyperlink" Target="file:///C:\Program%20Files\QuickTime\QuickTimePlayer.exe%20E:\Powerpoint\Marseille_jan2006\GWEffetRectiligneTot.mov" TargetMode="External"/><Relationship Id="rId5" Type="http://schemas.openxmlformats.org/officeDocument/2006/relationships/image" Target="../media/image25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23.emf"/><Relationship Id="rId8" Type="http://schemas.openxmlformats.org/officeDocument/2006/relationships/image" Target="../media/image2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2130425"/>
            <a:ext cx="7920880" cy="1470025"/>
          </a:xfrm>
        </p:spPr>
        <p:txBody>
          <a:bodyPr>
            <a:noAutofit/>
          </a:bodyPr>
          <a:lstStyle/>
          <a:p>
            <a:r>
              <a:rPr lang="en-US" sz="2800" dirty="0" smtClean="0"/>
              <a:t>Observation </a:t>
            </a:r>
            <a:r>
              <a:rPr lang="fr-FR" sz="2800" dirty="0" smtClean="0"/>
              <a:t>of </a:t>
            </a:r>
            <a:r>
              <a:rPr lang="fr-FR" sz="2800" dirty="0" err="1" smtClean="0"/>
              <a:t>gravitational</a:t>
            </a:r>
            <a:r>
              <a:rPr lang="fr-FR" sz="2800" dirty="0" smtClean="0"/>
              <a:t> </a:t>
            </a:r>
            <a:r>
              <a:rPr lang="fr-FR" sz="2800" dirty="0" err="1" smtClean="0"/>
              <a:t>waves</a:t>
            </a:r>
            <a:r>
              <a:rPr lang="bn-IN" sz="2800" dirty="0" smtClean="0"/>
              <a:t/>
            </a:r>
            <a:br>
              <a:rPr lang="bn-IN" sz="2800" dirty="0" smtClean="0"/>
            </a:br>
            <a:r>
              <a:rPr lang="fr-FR" sz="2800" dirty="0" err="1" smtClean="0"/>
              <a:t>from</a:t>
            </a:r>
            <a:r>
              <a:rPr lang="fr-FR" sz="2800" dirty="0" smtClean="0"/>
              <a:t> a </a:t>
            </a:r>
            <a:r>
              <a:rPr lang="fr-FR" sz="2800" dirty="0" err="1" smtClean="0"/>
              <a:t>binary</a:t>
            </a:r>
            <a:r>
              <a:rPr lang="fr-FR" sz="2800" dirty="0" smtClean="0"/>
              <a:t> black </a:t>
            </a:r>
            <a:r>
              <a:rPr lang="fr-FR" sz="2800" dirty="0" err="1" smtClean="0"/>
              <a:t>hole</a:t>
            </a:r>
            <a:r>
              <a:rPr lang="fr-FR" sz="2800" dirty="0" smtClean="0"/>
              <a:t> coalescence</a:t>
            </a:r>
            <a:endParaRPr lang="en-US" sz="2800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6400800" cy="295232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Damir </a:t>
            </a:r>
            <a:r>
              <a:rPr lang="en-US" sz="2800" dirty="0" smtClean="0"/>
              <a:t>Bu</a:t>
            </a:r>
            <a:r>
              <a:rPr lang="bn-IN" sz="2600" dirty="0" smtClean="0"/>
              <a:t>š</a:t>
            </a:r>
            <a:r>
              <a:rPr lang="en-US" sz="2800" dirty="0" err="1" smtClean="0"/>
              <a:t>kuli</a:t>
            </a:r>
            <a:r>
              <a:rPr lang="bn-IN" sz="2600" dirty="0" smtClean="0"/>
              <a:t>ć</a:t>
            </a:r>
            <a:r>
              <a:rPr lang="en-US" dirty="0" smtClean="0"/>
              <a:t>	       </a:t>
            </a:r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r>
              <a:rPr lang="fr-FR" sz="2000" dirty="0" smtClean="0">
                <a:latin typeface="+mj-lt"/>
              </a:rPr>
              <a:t>For the </a:t>
            </a:r>
            <a:r>
              <a:rPr lang="bn-IN" sz="2000" dirty="0" smtClean="0">
                <a:latin typeface="+mj-lt"/>
              </a:rPr>
              <a:t>LSC – LIGO Scientific Collaboration –</a:t>
            </a:r>
            <a:br>
              <a:rPr lang="bn-IN" sz="2000" dirty="0" smtClean="0">
                <a:latin typeface="+mj-lt"/>
              </a:rPr>
            </a:br>
            <a:r>
              <a:rPr lang="fr-FR" sz="2000" dirty="0" smtClean="0">
                <a:latin typeface="+mj-lt"/>
              </a:rPr>
              <a:t>and </a:t>
            </a:r>
            <a:r>
              <a:rPr lang="fr-FR" sz="2000" dirty="0" err="1" smtClean="0">
                <a:latin typeface="+mj-lt"/>
              </a:rPr>
              <a:t>Virgo</a:t>
            </a:r>
            <a:r>
              <a:rPr lang="fr-FR" sz="2000" dirty="0" smtClean="0">
                <a:latin typeface="+mj-lt"/>
              </a:rPr>
              <a:t> </a:t>
            </a:r>
            <a:r>
              <a:rPr lang="bn-IN" sz="2000" dirty="0" smtClean="0">
                <a:latin typeface="+mj-lt"/>
              </a:rPr>
              <a:t>collaboration</a:t>
            </a:r>
          </a:p>
          <a:p>
            <a:endParaRPr lang="bn-IN" sz="2000" dirty="0" smtClean="0"/>
          </a:p>
          <a:p>
            <a:r>
              <a:rPr lang="bn-IN" sz="2000" dirty="0" smtClean="0"/>
              <a:t>S</a:t>
            </a:r>
            <a:r>
              <a:rPr lang="fr-FR" sz="2000" dirty="0" err="1" smtClean="0"/>
              <a:t>eminar</a:t>
            </a:r>
            <a:r>
              <a:rPr lang="bn-IN" sz="2000" dirty="0" smtClean="0"/>
              <a:t> </a:t>
            </a:r>
            <a:r>
              <a:rPr lang="fr-FR" sz="2000" dirty="0" err="1" smtClean="0"/>
              <a:t>at</a:t>
            </a:r>
            <a:r>
              <a:rPr lang="fr-FR" sz="2000" dirty="0" smtClean="0"/>
              <a:t> the Institut </a:t>
            </a:r>
            <a:r>
              <a:rPr lang="fr-FR" sz="2000" dirty="0" err="1" smtClean="0"/>
              <a:t>Ruđer</a:t>
            </a:r>
            <a:r>
              <a:rPr lang="fr-FR" sz="2000" dirty="0" smtClean="0"/>
              <a:t> </a:t>
            </a:r>
            <a:r>
              <a:rPr lang="fr-FR" sz="2000" dirty="0" err="1" smtClean="0"/>
              <a:t>Bošković</a:t>
            </a:r>
            <a:endParaRPr lang="bn-IN" sz="2000" dirty="0" smtClean="0"/>
          </a:p>
          <a:p>
            <a:r>
              <a:rPr lang="fr-FR" sz="2000" dirty="0" smtClean="0"/>
              <a:t>April 11,  2016</a:t>
            </a:r>
            <a:endParaRPr lang="en-US" sz="2000" dirty="0" smtClean="0"/>
          </a:p>
        </p:txBody>
      </p:sp>
      <p:pic>
        <p:nvPicPr>
          <p:cNvPr id="8" name="Picture 20" descr="virgo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47663"/>
            <a:ext cx="2303463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" descr="pasted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0963" y="260350"/>
            <a:ext cx="13414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LOGO-LAP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4" t="16294" r="11563" b="8520"/>
          <a:stretch/>
        </p:blipFill>
        <p:spPr>
          <a:xfrm>
            <a:off x="3203848" y="4449944"/>
            <a:ext cx="1007427" cy="460194"/>
          </a:xfrm>
          <a:prstGeom prst="rect">
            <a:avLst/>
          </a:prstGeom>
        </p:spPr>
      </p:pic>
      <p:pic>
        <p:nvPicPr>
          <p:cNvPr id="13" name="Image 12" descr="Logo_USMB_web_RV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65104"/>
            <a:ext cx="1302266" cy="55071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1017945" y="163168"/>
            <a:ext cx="7108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What does Virgo look like ?</a:t>
            </a:r>
            <a:endParaRPr lang="fr-FR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3221-3F89-419F-B6D9-D281D17B8CEB}" type="slidenum">
              <a:rPr lang="fr-FR" smtClean="0"/>
              <a:t>10</a:t>
            </a:fld>
            <a:endParaRPr lang="fr-FR"/>
          </a:p>
        </p:txBody>
      </p:sp>
      <p:pic>
        <p:nvPicPr>
          <p:cNvPr id="6" name="foto05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3894" y="3789040"/>
            <a:ext cx="3462674" cy="2799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 6" descr="PhotoVirgo_TubeAV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3793739"/>
            <a:ext cx="3842600" cy="2473216"/>
          </a:xfrm>
          <a:prstGeom prst="rect">
            <a:avLst/>
          </a:prstGeom>
        </p:spPr>
      </p:pic>
      <p:pic>
        <p:nvPicPr>
          <p:cNvPr id="8" name="Image 7" descr="2015_VirgoView_Westwards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b="12710"/>
          <a:stretch/>
        </p:blipFill>
        <p:spPr>
          <a:xfrm>
            <a:off x="0" y="4221088"/>
            <a:ext cx="2790938" cy="2409831"/>
          </a:xfrm>
          <a:prstGeom prst="rect">
            <a:avLst/>
          </a:prstGeom>
        </p:spPr>
      </p:pic>
      <p:pic>
        <p:nvPicPr>
          <p:cNvPr id="1026" name="Picture 2" descr="http://public.virgo-gw.eu/wp-content/grand-media/image/201412_DetectionBench_OMC_AdVirgo_LAP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30666"/>
            <a:ext cx="3192048" cy="231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ublic.virgo-gw.eu/wp-content/grand-media/image/201412_BSpayload_IMG_59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767"/>
          <a:stretch/>
        </p:blipFill>
        <p:spPr bwMode="auto">
          <a:xfrm>
            <a:off x="179512" y="980728"/>
            <a:ext cx="2500431" cy="296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public.virgo-gw.eu/wp-content/grand-media/image/AdV_CentralBuilding_Towers_201601_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6"/>
          <a:stretch/>
        </p:blipFill>
        <p:spPr bwMode="auto">
          <a:xfrm>
            <a:off x="4427984" y="2060848"/>
            <a:ext cx="4113501" cy="36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5125"/>
            <a:ext cx="3675972" cy="263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hototheque.cnrs.fr/cnrs_web/photoalias/cnrs_20160008_0029.jpg?idPageWeb=95&amp;popUp_infosPhoto=1&amp;visualiserPhoto=1&amp;infosIdPhoto=48209&amp;w_aff=&amp;h_aff=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063547" cy="442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hototheque.cnrs.fr/cnrs_web/photoalias/cnrs_20160008_0059.jpg?idPageWeb=95&amp;popUp_infosPhoto=1&amp;visualiserPhoto=1&amp;infosIdPhoto=48239&amp;w_aff=&amp;h_aff=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4760451" cy="286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38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dvancedligo.mit.edu/graphics/8149_20131017142630_20131016_133116_lho_insul_remove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20" y="3717032"/>
            <a:ext cx="3020712" cy="247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017945" y="163168"/>
            <a:ext cx="7108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What does LIGO look like ?</a:t>
            </a:r>
            <a:endParaRPr lang="fr-FR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3221-3F89-419F-B6D9-D281D17B8CEB}" type="slidenum">
              <a:rPr lang="fr-FR" smtClean="0"/>
              <a:t>11</a:t>
            </a:fld>
            <a:endParaRPr lang="fr-FR"/>
          </a:p>
        </p:txBody>
      </p:sp>
      <p:pic>
        <p:nvPicPr>
          <p:cNvPr id="2052" name="Picture 4" descr="https://www.ligo.caltech.edu/LA/system/avm_image_sqls/binaries/25/medium/BSC1_130606_13-52-43.jpg?14550805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17276"/>
            <a:ext cx="3077639" cy="19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ligo.caltech.edu/LA/system/avm_image_sqls/binaries/13/medium/Inside_a_HAM.jpg?14527135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9991"/>
            <a:ext cx="3923928" cy="281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s29775_img_26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2" y="3212976"/>
            <a:ext cx="4248142" cy="293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4324"/>
            <a:ext cx="2780517" cy="208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ligo.caltech.edu/WA/system/avm_image_sqls/binaries/9/medium/LHO_Control_Room-Fetrow.jpg?14526303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02720"/>
            <a:ext cx="4107542" cy="25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02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n-IN" altLang="en-US" sz="2400" dirty="0" smtClean="0"/>
              <a:t>Interferometers : main noise sources</a:t>
            </a:r>
            <a:endParaRPr lang="en-US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/>
          </a:p>
        </p:txBody>
      </p:sp>
      <p:pic>
        <p:nvPicPr>
          <p:cNvPr id="26" name="Image 25" descr="interf_principle_li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732240" cy="5049180"/>
          </a:xfrm>
          <a:prstGeom prst="rect">
            <a:avLst/>
          </a:prstGeom>
        </p:spPr>
      </p:pic>
      <p:sp>
        <p:nvSpPr>
          <p:cNvPr id="27" name="Forme libre 26"/>
          <p:cNvSpPr/>
          <p:nvPr/>
        </p:nvSpPr>
        <p:spPr>
          <a:xfrm>
            <a:off x="3419872" y="1484784"/>
            <a:ext cx="249171" cy="176825"/>
          </a:xfrm>
          <a:custGeom>
            <a:avLst/>
            <a:gdLst>
              <a:gd name="connsiteX0" fmla="*/ 0 w 249171"/>
              <a:gd name="connsiteY0" fmla="*/ 176825 h 176825"/>
              <a:gd name="connsiteX1" fmla="*/ 0 w 249171"/>
              <a:gd name="connsiteY1" fmla="*/ 0 h 176825"/>
              <a:gd name="connsiteX2" fmla="*/ 249171 w 249171"/>
              <a:gd name="connsiteY2" fmla="*/ 0 h 17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171" h="176825">
                <a:moveTo>
                  <a:pt x="0" y="176825"/>
                </a:moveTo>
                <a:lnTo>
                  <a:pt x="0" y="0"/>
                </a:lnTo>
                <a:lnTo>
                  <a:pt x="249171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 28"/>
          <p:cNvSpPr/>
          <p:nvPr/>
        </p:nvSpPr>
        <p:spPr>
          <a:xfrm>
            <a:off x="3347864" y="1412776"/>
            <a:ext cx="249171" cy="176825"/>
          </a:xfrm>
          <a:custGeom>
            <a:avLst/>
            <a:gdLst>
              <a:gd name="connsiteX0" fmla="*/ 0 w 249171"/>
              <a:gd name="connsiteY0" fmla="*/ 176825 h 176825"/>
              <a:gd name="connsiteX1" fmla="*/ 0 w 249171"/>
              <a:gd name="connsiteY1" fmla="*/ 0 h 176825"/>
              <a:gd name="connsiteX2" fmla="*/ 249171 w 249171"/>
              <a:gd name="connsiteY2" fmla="*/ 0 h 17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171" h="176825">
                <a:moveTo>
                  <a:pt x="0" y="176825"/>
                </a:moveTo>
                <a:lnTo>
                  <a:pt x="0" y="0"/>
                </a:lnTo>
                <a:lnTo>
                  <a:pt x="249171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 29"/>
          <p:cNvSpPr/>
          <p:nvPr/>
        </p:nvSpPr>
        <p:spPr>
          <a:xfrm>
            <a:off x="3275856" y="1340768"/>
            <a:ext cx="249171" cy="176825"/>
          </a:xfrm>
          <a:custGeom>
            <a:avLst/>
            <a:gdLst>
              <a:gd name="connsiteX0" fmla="*/ 0 w 249171"/>
              <a:gd name="connsiteY0" fmla="*/ 176825 h 176825"/>
              <a:gd name="connsiteX1" fmla="*/ 0 w 249171"/>
              <a:gd name="connsiteY1" fmla="*/ 0 h 176825"/>
              <a:gd name="connsiteX2" fmla="*/ 249171 w 249171"/>
              <a:gd name="connsiteY2" fmla="*/ 0 h 17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171" h="176825">
                <a:moveTo>
                  <a:pt x="0" y="176825"/>
                </a:moveTo>
                <a:lnTo>
                  <a:pt x="0" y="0"/>
                </a:lnTo>
                <a:lnTo>
                  <a:pt x="249171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Légende encadrée 2 30"/>
          <p:cNvSpPr/>
          <p:nvPr/>
        </p:nvSpPr>
        <p:spPr>
          <a:xfrm>
            <a:off x="827584" y="1268760"/>
            <a:ext cx="1584176" cy="360040"/>
          </a:xfrm>
          <a:prstGeom prst="borderCallout2">
            <a:avLst>
              <a:gd name="adj1" fmla="val 52582"/>
              <a:gd name="adj2" fmla="val 100760"/>
              <a:gd name="adj3" fmla="val 50264"/>
              <a:gd name="adj4" fmla="val 119380"/>
              <a:gd name="adj5" fmla="val 85105"/>
              <a:gd name="adj6" fmla="val 149395"/>
            </a:avLst>
          </a:prstGeom>
          <a:solidFill>
            <a:srgbClr val="98215D"/>
          </a:solidFill>
          <a:ln w="28575" cmpd="sng">
            <a:solidFill>
              <a:srgbClr val="98215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Seismic</a:t>
            </a:r>
            <a:r>
              <a:rPr lang="fr-FR" dirty="0" smtClean="0"/>
              <a:t> noise</a:t>
            </a:r>
            <a:endParaRPr lang="fr-FR" dirty="0"/>
          </a:p>
        </p:txBody>
      </p:sp>
      <p:sp>
        <p:nvSpPr>
          <p:cNvPr id="34" name="Légende encadrée 2 33"/>
          <p:cNvSpPr/>
          <p:nvPr/>
        </p:nvSpPr>
        <p:spPr>
          <a:xfrm>
            <a:off x="4572000" y="3429000"/>
            <a:ext cx="2088232" cy="360040"/>
          </a:xfrm>
          <a:prstGeom prst="borderCallout2">
            <a:avLst>
              <a:gd name="adj1" fmla="val 221290"/>
              <a:gd name="adj2" fmla="val 64939"/>
              <a:gd name="adj3" fmla="val 107504"/>
              <a:gd name="adj4" fmla="val 43506"/>
              <a:gd name="adj5" fmla="val 748080"/>
              <a:gd name="adj6" fmla="val 19186"/>
            </a:avLst>
          </a:prstGeom>
          <a:solidFill>
            <a:srgbClr val="98215D"/>
          </a:solidFill>
          <a:ln w="28575" cmpd="sng">
            <a:solidFill>
              <a:srgbClr val="98215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Quantum noises</a:t>
            </a:r>
            <a:endParaRPr lang="fr-FR" dirty="0"/>
          </a:p>
        </p:txBody>
      </p:sp>
      <p:sp>
        <p:nvSpPr>
          <p:cNvPr id="35" name="Légende encadrée 2 34"/>
          <p:cNvSpPr/>
          <p:nvPr/>
        </p:nvSpPr>
        <p:spPr>
          <a:xfrm>
            <a:off x="5652120" y="4221088"/>
            <a:ext cx="2376264" cy="360040"/>
          </a:xfrm>
          <a:prstGeom prst="borderCallout2">
            <a:avLst>
              <a:gd name="adj1" fmla="val 91574"/>
              <a:gd name="adj2" fmla="val 18735"/>
              <a:gd name="adj3" fmla="val 168949"/>
              <a:gd name="adj4" fmla="val 32468"/>
              <a:gd name="adj5" fmla="val 201210"/>
              <a:gd name="adj6" fmla="val 52922"/>
            </a:avLst>
          </a:prstGeom>
          <a:solidFill>
            <a:srgbClr val="ABBFE7"/>
          </a:solidFill>
          <a:ln w="38100" cmpd="sng">
            <a:solidFill>
              <a:srgbClr val="ABBFE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Radiation pressure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Légende encadrée 2 35"/>
          <p:cNvSpPr/>
          <p:nvPr/>
        </p:nvSpPr>
        <p:spPr>
          <a:xfrm>
            <a:off x="4355976" y="6165304"/>
            <a:ext cx="1512168" cy="360040"/>
          </a:xfrm>
          <a:prstGeom prst="borderCallout2">
            <a:avLst>
              <a:gd name="adj1" fmla="val 33227"/>
              <a:gd name="adj2" fmla="val -95"/>
              <a:gd name="adj3" fmla="val 31300"/>
              <a:gd name="adj4" fmla="val -10441"/>
              <a:gd name="adj5" fmla="val -72615"/>
              <a:gd name="adj6" fmla="val -20849"/>
            </a:avLst>
          </a:prstGeom>
          <a:solidFill>
            <a:srgbClr val="98215D"/>
          </a:solidFill>
          <a:ln w="28575" cmpd="sng">
            <a:solidFill>
              <a:srgbClr val="98215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S</a:t>
            </a:r>
            <a:r>
              <a:rPr lang="bn-IN" sz="1600" dirty="0" smtClean="0"/>
              <a:t>hot noise</a:t>
            </a:r>
            <a:endParaRPr lang="fr-FR" sz="1600" dirty="0"/>
          </a:p>
        </p:txBody>
      </p:sp>
      <p:sp>
        <p:nvSpPr>
          <p:cNvPr id="37" name="Légende encadrée 2 36"/>
          <p:cNvSpPr/>
          <p:nvPr/>
        </p:nvSpPr>
        <p:spPr>
          <a:xfrm>
            <a:off x="6228184" y="5517232"/>
            <a:ext cx="2664296" cy="360040"/>
          </a:xfrm>
          <a:prstGeom prst="borderCallout2">
            <a:avLst>
              <a:gd name="adj1" fmla="val 13135"/>
              <a:gd name="adj2" fmla="val 41684"/>
              <a:gd name="adj3" fmla="val -17813"/>
              <a:gd name="adj4" fmla="val 41863"/>
              <a:gd name="adj5" fmla="val -54756"/>
              <a:gd name="adj6" fmla="val 40066"/>
            </a:avLst>
          </a:prstGeom>
          <a:solidFill>
            <a:srgbClr val="98215D"/>
          </a:solidFill>
          <a:ln w="28575" cmpd="sng">
            <a:solidFill>
              <a:srgbClr val="98215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Thermal (</a:t>
            </a:r>
            <a:r>
              <a:rPr lang="fr-FR" dirty="0" err="1" smtClean="0"/>
              <a:t>brownian</a:t>
            </a:r>
            <a:r>
              <a:rPr lang="fr-FR" dirty="0" smtClean="0"/>
              <a:t>) noise</a:t>
            </a:r>
            <a:endParaRPr lang="fr-FR" dirty="0"/>
          </a:p>
        </p:txBody>
      </p:sp>
      <p:sp>
        <p:nvSpPr>
          <p:cNvPr id="38" name="Légende encadrée 2 37"/>
          <p:cNvSpPr/>
          <p:nvPr/>
        </p:nvSpPr>
        <p:spPr>
          <a:xfrm>
            <a:off x="611560" y="5733256"/>
            <a:ext cx="2520280" cy="576064"/>
          </a:xfrm>
          <a:prstGeom prst="borderCallout2">
            <a:avLst>
              <a:gd name="adj1" fmla="val -13348"/>
              <a:gd name="adj2" fmla="val 41398"/>
              <a:gd name="adj3" fmla="val -63220"/>
              <a:gd name="adj4" fmla="val 41600"/>
              <a:gd name="adj5" fmla="val -151508"/>
              <a:gd name="adj6" fmla="val 42774"/>
            </a:avLst>
          </a:prstGeom>
          <a:solidFill>
            <a:srgbClr val="ABBFE7"/>
          </a:solidFill>
          <a:ln w="38100" cmpd="sng">
            <a:solidFill>
              <a:srgbClr val="ABBFE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chemeClr val="accent1">
                    <a:lumMod val="75000"/>
                  </a:schemeClr>
                </a:solidFill>
              </a:rPr>
              <a:t>Wavelength</a:t>
            </a:r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 and amplitude fluctuations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Légende encadrée 2 38"/>
          <p:cNvSpPr/>
          <p:nvPr/>
        </p:nvSpPr>
        <p:spPr>
          <a:xfrm>
            <a:off x="4716016" y="2492896"/>
            <a:ext cx="2304256" cy="360040"/>
          </a:xfrm>
          <a:prstGeom prst="borderCallout2">
            <a:avLst>
              <a:gd name="adj1" fmla="val 51391"/>
              <a:gd name="adj2" fmla="val -536"/>
              <a:gd name="adj3" fmla="val 50632"/>
              <a:gd name="adj4" fmla="val -16625"/>
              <a:gd name="adj5" fmla="val 76196"/>
              <a:gd name="adj6" fmla="val -33552"/>
            </a:avLst>
          </a:prstGeom>
          <a:solidFill>
            <a:srgbClr val="ABBFE7"/>
          </a:solidFill>
          <a:ln w="38100" cmpd="sng">
            <a:solidFill>
              <a:srgbClr val="ABBFE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Residual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gas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diffusion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Pensées 31"/>
          <p:cNvSpPr/>
          <p:nvPr/>
        </p:nvSpPr>
        <p:spPr>
          <a:xfrm>
            <a:off x="3275856" y="2060848"/>
            <a:ext cx="864096" cy="1584176"/>
          </a:xfrm>
          <a:prstGeom prst="cloudCallout">
            <a:avLst>
              <a:gd name="adj1" fmla="val 633"/>
              <a:gd name="adj2" fmla="val 5096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7000"/>
                </a:schemeClr>
              </a:gs>
              <a:gs pos="80000">
                <a:schemeClr val="accent1">
                  <a:shade val="93000"/>
                  <a:satMod val="130000"/>
                  <a:alpha val="37000"/>
                </a:schemeClr>
              </a:gs>
              <a:gs pos="100000">
                <a:schemeClr val="accent1">
                  <a:shade val="94000"/>
                  <a:satMod val="135000"/>
                  <a:alpha val="37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3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n-IN" sz="3200" dirty="0" smtClean="0"/>
              <a:t>From one generation to the next </a:t>
            </a:r>
            <a:r>
              <a:rPr lang="fr-FR" sz="3200" dirty="0"/>
              <a:t>(</a:t>
            </a:r>
            <a:r>
              <a:rPr lang="fr-FR" sz="3200" dirty="0" smtClean="0"/>
              <a:t>I)</a:t>
            </a:r>
            <a:endParaRPr lang="en-US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Espace réservé du contenu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6084168" cy="3792168"/>
          </a:xfrm>
          <a:prstGeom prst="rect">
            <a:avLst/>
          </a:prstGeom>
        </p:spPr>
      </p:pic>
      <p:sp>
        <p:nvSpPr>
          <p:cNvPr id="6" name="Flèche droite 16"/>
          <p:cNvSpPr>
            <a:spLocks noChangeAspect="1" noChangeArrowheads="1"/>
          </p:cNvSpPr>
          <p:nvPr/>
        </p:nvSpPr>
        <p:spPr bwMode="auto">
          <a:xfrm rot="7800000">
            <a:off x="4435401" y="3007453"/>
            <a:ext cx="958850" cy="836612"/>
          </a:xfrm>
          <a:prstGeom prst="rightArrow">
            <a:avLst>
              <a:gd name="adj1" fmla="val 50000"/>
              <a:gd name="adj2" fmla="val 50042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7" name="Flèche droite 17"/>
          <p:cNvSpPr>
            <a:spLocks noChangeAspect="1" noChangeArrowheads="1"/>
          </p:cNvSpPr>
          <p:nvPr/>
        </p:nvSpPr>
        <p:spPr bwMode="auto">
          <a:xfrm rot="10494025">
            <a:off x="3523090" y="1602177"/>
            <a:ext cx="958850" cy="857250"/>
          </a:xfrm>
          <a:prstGeom prst="rightArrow">
            <a:avLst>
              <a:gd name="adj1" fmla="val 50000"/>
              <a:gd name="adj2" fmla="val 50038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5508104" y="4874384"/>
            <a:ext cx="3528392" cy="1938992"/>
          </a:xfrm>
          <a:prstGeom prst="rect">
            <a:avLst/>
          </a:prstGeom>
          <a:solidFill>
            <a:srgbClr val="C00000">
              <a:alpha val="30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</a:rPr>
              <a:t>Quantum noise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Higher laser power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Thermal compensation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Signal recycling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DC detection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5426" y="4726303"/>
            <a:ext cx="3528541" cy="1569660"/>
          </a:xfrm>
          <a:prstGeom prst="rect">
            <a:avLst/>
          </a:prstGeom>
          <a:solidFill>
            <a:schemeClr val="accent3">
              <a:alpha val="3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</a:rPr>
              <a:t>Thermal noise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Monolithic suspensions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Improved mirror coatings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Larger beam size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71758" y="1412776"/>
            <a:ext cx="2067994" cy="1569660"/>
          </a:xfrm>
          <a:prstGeom prst="rect">
            <a:avLst/>
          </a:prstGeom>
          <a:solidFill>
            <a:schemeClr val="accent6">
              <a:alpha val="3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</a:rPr>
              <a:t>Seismic noise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Improved seismic isolation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1" name="Flèche droite 15"/>
          <p:cNvSpPr>
            <a:spLocks noChangeAspect="1" noChangeArrowheads="1"/>
          </p:cNvSpPr>
          <p:nvPr/>
        </p:nvSpPr>
        <p:spPr bwMode="auto">
          <a:xfrm rot="4140000">
            <a:off x="6493036" y="2818459"/>
            <a:ext cx="957262" cy="788988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C00000">
              <a:alpha val="50000"/>
            </a:srgbClr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8172400" y="1556792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S6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182744" y="202602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O1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172400" y="2420888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0000FF"/>
                </a:solidFill>
              </a:rPr>
              <a:t>aLIGOdesign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12360" y="3501008"/>
            <a:ext cx="936104" cy="6480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524328" y="3441194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33CCCC"/>
                </a:solidFill>
              </a:rPr>
              <a:t>Future upgrade</a:t>
            </a:r>
            <a:endParaRPr lang="en-US" sz="2000" b="1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5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00808"/>
            <a:ext cx="3898776" cy="4176464"/>
          </a:xfrm>
        </p:spPr>
        <p:txBody>
          <a:bodyPr>
            <a:normAutofit/>
          </a:bodyPr>
          <a:lstStyle/>
          <a:p>
            <a:r>
              <a:rPr lang="fr-FR" sz="2000" dirty="0" smtClean="0"/>
              <a:t>Horizon = distance </a:t>
            </a:r>
            <a:r>
              <a:rPr lang="fr-FR" sz="2000" dirty="0" err="1" smtClean="0"/>
              <a:t>at</a:t>
            </a:r>
            <a:r>
              <a:rPr lang="fr-FR" sz="2000" dirty="0" smtClean="0"/>
              <a:t> </a:t>
            </a:r>
            <a:r>
              <a:rPr lang="fr-FR" sz="2000" dirty="0" err="1" smtClean="0"/>
              <a:t>which</a:t>
            </a:r>
            <a:r>
              <a:rPr lang="fr-FR" sz="2000" dirty="0" smtClean="0"/>
              <a:t> a </a:t>
            </a:r>
            <a:r>
              <a:rPr lang="fr-FR" sz="2000" dirty="0" err="1" smtClean="0"/>
              <a:t>reference</a:t>
            </a:r>
            <a:r>
              <a:rPr lang="fr-FR" sz="2000" dirty="0" smtClean="0"/>
              <a:t> compact body coalescence </a:t>
            </a:r>
            <a:r>
              <a:rPr lang="fr-FR" sz="2000" dirty="0" err="1" smtClean="0"/>
              <a:t>gives</a:t>
            </a:r>
            <a:r>
              <a:rPr lang="fr-FR" sz="2000" dirty="0" smtClean="0"/>
              <a:t> a SNR </a:t>
            </a:r>
            <a:r>
              <a:rPr lang="fr-FR" sz="2000" dirty="0" smtClean="0"/>
              <a:t>(Signal over Noise Ratio) </a:t>
            </a:r>
            <a:r>
              <a:rPr lang="fr-FR" sz="2000" dirty="0" smtClean="0"/>
              <a:t>of</a:t>
            </a:r>
            <a:r>
              <a:rPr lang="fr-FR" sz="2000" dirty="0" smtClean="0"/>
              <a:t> 8 in the detectors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Picture : </a:t>
            </a:r>
            <a:r>
              <a:rPr lang="fr-FR" sz="2000" dirty="0" err="1" smtClean="0"/>
              <a:t>reference</a:t>
            </a:r>
            <a:r>
              <a:rPr lang="fr-FR" sz="2000" dirty="0" smtClean="0"/>
              <a:t> </a:t>
            </a:r>
            <a:r>
              <a:rPr lang="fr-FR" sz="2000" dirty="0" smtClean="0"/>
              <a:t>= </a:t>
            </a:r>
            <a:r>
              <a:rPr lang="fr-FR" sz="2000" dirty="0" smtClean="0"/>
              <a:t>2 x </a:t>
            </a:r>
            <a:r>
              <a:rPr lang="fr-FR" sz="2000" dirty="0" smtClean="0"/>
              <a:t>1.4 </a:t>
            </a:r>
            <a:r>
              <a:rPr lang="fr-FR" sz="2000" dirty="0"/>
              <a:t>M</a:t>
            </a:r>
            <a:r>
              <a:rPr lang="bn-IN" sz="2000" baseline="-25000" dirty="0"/>
              <a:t>⦿</a:t>
            </a:r>
            <a:r>
              <a:rPr lang="fr-FR" sz="2000" dirty="0"/>
              <a:t> neutron </a:t>
            </a:r>
            <a:r>
              <a:rPr lang="fr-FR" sz="2000" dirty="0" smtClean="0"/>
              <a:t>star coalescence, </a:t>
            </a:r>
            <a:r>
              <a:rPr lang="fr-FR" sz="2000" dirty="0" err="1" smtClean="0"/>
              <a:t>average</a:t>
            </a:r>
            <a:r>
              <a:rPr lang="fr-FR" sz="2000" dirty="0" smtClean="0"/>
              <a:t> orientation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err="1" smtClean="0"/>
              <a:t>Sensitivity</a:t>
            </a:r>
            <a:r>
              <a:rPr lang="fr-FR" sz="2000" dirty="0" smtClean="0"/>
              <a:t> x 10</a:t>
            </a:r>
            <a:r>
              <a:rPr lang="fr-FR" sz="2000" dirty="0"/>
              <a:t> </a:t>
            </a:r>
            <a:r>
              <a:rPr lang="fr-FR" sz="2000" dirty="0" smtClean="0">
                <a:sym typeface="Wingdings"/>
              </a:rPr>
              <a:t> Sensitive volume x </a:t>
            </a:r>
            <a:r>
              <a:rPr lang="fr-FR" sz="2000" dirty="0" smtClean="0">
                <a:sym typeface="Wingdings"/>
              </a:rPr>
              <a:t>10</a:t>
            </a:r>
            <a:r>
              <a:rPr lang="fr-FR" sz="2000" baseline="30000" dirty="0" smtClean="0">
                <a:sym typeface="Wingdings"/>
              </a:rPr>
              <a:t>3</a:t>
            </a:r>
            <a:endParaRPr lang="fr-FR" sz="2000" baseline="30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/>
          </a:p>
        </p:txBody>
      </p:sp>
      <p:pic>
        <p:nvPicPr>
          <p:cNvPr id="5" name="Picture 7" descr="AdvLIGOVolume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5976" y="1584530"/>
            <a:ext cx="4824536" cy="436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765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0" y="5002817"/>
            <a:ext cx="9144000" cy="18825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fr-FR" sz="4400" dirty="0" smtClean="0">
                <a:solidFill>
                  <a:schemeClr val="accent6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 N T R O D U C I N G</a:t>
            </a:r>
          </a:p>
          <a:p>
            <a:pPr algn="ctr">
              <a:spcAft>
                <a:spcPts val="500"/>
              </a:spcAft>
            </a:pPr>
            <a:r>
              <a:rPr lang="fr-FR" sz="3200" b="1" dirty="0" smtClean="0">
                <a:solidFill>
                  <a:schemeClr val="accent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 W 1 5 0 9 1 4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Calibri Light" panose="020F0302020204030204" pitchFamily="34" charset="0"/>
                <a:ea typeface="Batang" panose="02030600000101010101" pitchFamily="18" charset="-127"/>
              </a:rPr>
              <a:t>09.14.15 | 09:50:45 UTC | 29 +36 M</a:t>
            </a:r>
            <a:r>
              <a:rPr lang="fr-FR" sz="1600" baseline="-25000" dirty="0" smtClean="0">
                <a:solidFill>
                  <a:schemeClr val="bg1"/>
                </a:solidFill>
                <a:latin typeface="Calibri Light" panose="020F0302020204030204" pitchFamily="34" charset="0"/>
                <a:ea typeface="Batang" panose="02030600000101010101" pitchFamily="18" charset="-127"/>
                <a:sym typeface="Wingdings 2" panose="05020102010507070707" pitchFamily="18" charset="2"/>
              </a:rPr>
              <a:t></a:t>
            </a:r>
            <a:r>
              <a:rPr lang="fr-FR" sz="1600" dirty="0" smtClean="0">
                <a:solidFill>
                  <a:schemeClr val="bg1"/>
                </a:solidFill>
                <a:latin typeface="Calibri Light" panose="020F0302020204030204" pitchFamily="34" charset="0"/>
                <a:ea typeface="Batang" panose="02030600000101010101" pitchFamily="18" charset="-127"/>
              </a:rPr>
              <a:t>, SNR 24 | </a:t>
            </a:r>
            <a:r>
              <a:rPr lang="fr-FR" sz="1600" dirty="0" err="1" smtClean="0">
                <a:solidFill>
                  <a:schemeClr val="bg1"/>
                </a:solidFill>
                <a:latin typeface="Calibri Light" panose="020F0302020204030204" pitchFamily="34" charset="0"/>
                <a:ea typeface="Batang" panose="02030600000101010101" pitchFamily="18" charset="-127"/>
              </a:rPr>
              <a:t>proud</a:t>
            </a:r>
            <a:r>
              <a:rPr lang="fr-FR" sz="1600" dirty="0" smtClean="0">
                <a:solidFill>
                  <a:schemeClr val="bg1"/>
                </a:solidFill>
                <a:latin typeface="Calibri Light" panose="020F0302020204030204" pitchFamily="34" charset="0"/>
                <a:ea typeface="Batang" panose="02030600000101010101" pitchFamily="18" charset="-127"/>
              </a:rPr>
              <a:t> parents, LIGO &amp; </a:t>
            </a:r>
            <a:r>
              <a:rPr lang="fr-FR" sz="1600" dirty="0" err="1" smtClean="0">
                <a:solidFill>
                  <a:schemeClr val="bg1"/>
                </a:solidFill>
                <a:latin typeface="Calibri Light" panose="020F0302020204030204" pitchFamily="34" charset="0"/>
                <a:ea typeface="Batang" panose="02030600000101010101" pitchFamily="18" charset="-127"/>
              </a:rPr>
              <a:t>Virgo</a:t>
            </a:r>
            <a:r>
              <a:rPr lang="fr-FR" sz="1600" dirty="0" smtClean="0">
                <a:solidFill>
                  <a:schemeClr val="bg1"/>
                </a:solidFill>
                <a:latin typeface="Calibri Light" panose="020F0302020204030204" pitchFamily="34" charset="0"/>
                <a:ea typeface="Batang" panose="02030600000101010101" pitchFamily="18" charset="-127"/>
              </a:rPr>
              <a:t> Collaborations</a:t>
            </a:r>
          </a:p>
          <a:p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sound_gw1509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-27384"/>
            <a:ext cx="9180512" cy="51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O1 run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September 2015 – January 2016</a:t>
            </a:r>
          </a:p>
          <a:p>
            <a:pPr lvl="1"/>
            <a:r>
              <a:rPr lang="en-US" dirty="0"/>
              <a:t>Preceded by engineering run ER8 – from Aug 17</a:t>
            </a:r>
          </a:p>
          <a:p>
            <a:pPr lvl="1"/>
            <a:r>
              <a:rPr lang="en-US" dirty="0"/>
              <a:t>Stable data taking from Sep 12</a:t>
            </a:r>
          </a:p>
          <a:p>
            <a:pPr lvl="1"/>
            <a:r>
              <a:rPr lang="en-US" dirty="0"/>
              <a:t>O1 scheduled to start on Sep 18</a:t>
            </a:r>
          </a:p>
          <a:p>
            <a:pPr lvl="2"/>
            <a:r>
              <a:rPr lang="en-US" dirty="0"/>
              <a:t>When fully ready with calibration / hardware injections / EM follow-up alerts / computing </a:t>
            </a:r>
          </a:p>
          <a:p>
            <a:endParaRPr lang="fr-FR" dirty="0" smtClean="0"/>
          </a:p>
          <a:p>
            <a:r>
              <a:rPr lang="en-US" dirty="0"/>
              <a:t>Results on period Sep 12 – Oct 20</a:t>
            </a:r>
          </a:p>
          <a:p>
            <a:pPr lvl="1"/>
            <a:r>
              <a:rPr lang="en-US" dirty="0"/>
              <a:t>Detectors maintained in same configuration</a:t>
            </a:r>
          </a:p>
          <a:p>
            <a:pPr lvl="1"/>
            <a:r>
              <a:rPr lang="en-US" dirty="0"/>
              <a:t>Duty cycle: H1 70%, L1 55%, H1 + L1 48%</a:t>
            </a:r>
          </a:p>
          <a:p>
            <a:pPr lvl="2"/>
            <a:r>
              <a:rPr lang="fr-FR" dirty="0" smtClean="0">
                <a:solidFill>
                  <a:srgbClr val="7F7F7F"/>
                </a:solidFill>
              </a:rPr>
              <a:t>H1 </a:t>
            </a:r>
            <a:r>
              <a:rPr lang="fr-FR" dirty="0" smtClean="0">
                <a:solidFill>
                  <a:srgbClr val="7F7F7F"/>
                </a:solidFill>
              </a:rPr>
              <a:t>= LIGO </a:t>
            </a:r>
            <a:r>
              <a:rPr lang="fr-FR" dirty="0" err="1" smtClean="0">
                <a:solidFill>
                  <a:srgbClr val="7F7F7F"/>
                </a:solidFill>
              </a:rPr>
              <a:t>Hanford</a:t>
            </a:r>
            <a:r>
              <a:rPr lang="fr-FR" dirty="0" smtClean="0">
                <a:solidFill>
                  <a:srgbClr val="7F7F7F"/>
                </a:solidFill>
              </a:rPr>
              <a:t>, L1 = LIGO Livingston</a:t>
            </a:r>
          </a:p>
          <a:p>
            <a:pPr lvl="1"/>
            <a:r>
              <a:rPr lang="fr-FR" dirty="0" smtClean="0"/>
              <a:t>16 </a:t>
            </a:r>
            <a:r>
              <a:rPr lang="fr-FR" dirty="0" err="1" smtClean="0"/>
              <a:t>days</a:t>
            </a:r>
            <a:r>
              <a:rPr lang="fr-FR" dirty="0" smtClean="0"/>
              <a:t> of </a:t>
            </a:r>
            <a:r>
              <a:rPr lang="fr-FR" dirty="0" err="1" smtClean="0"/>
              <a:t>coincident</a:t>
            </a:r>
            <a:r>
              <a:rPr lang="fr-FR" dirty="0" smtClean="0"/>
              <a:t> data</a:t>
            </a: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90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869160"/>
            <a:ext cx="5143248" cy="183710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operation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354062"/>
            <a:ext cx="4032448" cy="1858914"/>
          </a:xfrm>
        </p:spPr>
        <p:txBody>
          <a:bodyPr>
            <a:norm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train </a:t>
            </a:r>
            <a:r>
              <a:rPr lang="en-US" sz="2000" dirty="0"/>
              <a:t>sensitivities for H1 and </a:t>
            </a:r>
            <a:r>
              <a:rPr lang="en-US" sz="2000" dirty="0" smtClean="0"/>
              <a:t>L1 : similar </a:t>
            </a:r>
            <a:endParaRPr lang="en-US" sz="2000" dirty="0"/>
          </a:p>
          <a:p>
            <a:pPr lvl="1"/>
            <a:r>
              <a:rPr lang="en-US" sz="1800" dirty="0"/>
              <a:t>10</a:t>
            </a:r>
            <a:r>
              <a:rPr lang="en-US" sz="1800" baseline="30000" dirty="0"/>
              <a:t>-23</a:t>
            </a:r>
            <a:r>
              <a:rPr lang="en-US" sz="1800" dirty="0"/>
              <a:t>/</a:t>
            </a:r>
            <a:r>
              <a:rPr lang="en-US" sz="1800" dirty="0">
                <a:sym typeface="Symbol" panose="05050102010706020507" pitchFamily="18" charset="2"/>
              </a:rPr>
              <a:t>Hz @ 100 Hz</a:t>
            </a:r>
          </a:p>
          <a:p>
            <a:pPr lvl="1"/>
            <a:r>
              <a:rPr lang="en-US" sz="1800" dirty="0">
                <a:sym typeface="Symbol" panose="05050102010706020507" pitchFamily="18" charset="2"/>
              </a:rPr>
              <a:t>3-4 times better than in 2010 in 100 Hz – 300 Hz band</a:t>
            </a:r>
            <a:endParaRPr lang="en-US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77288"/>
            <a:ext cx="4604004" cy="23957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4" y="3068960"/>
            <a:ext cx="3171444" cy="2045208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4067944" y="3573016"/>
            <a:ext cx="4608512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Lucida Grande"/>
              <a:buChar char="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Sum of known noise </a:t>
            </a:r>
            <a:r>
              <a:rPr lang="en-US" sz="2000" dirty="0" smtClean="0"/>
              <a:t>~</a:t>
            </a:r>
            <a:r>
              <a:rPr lang="en-US" sz="2000" dirty="0" smtClean="0"/>
              <a:t> </a:t>
            </a:r>
            <a:r>
              <a:rPr lang="en-US" sz="2000" dirty="0"/>
              <a:t>most of observed sensitivity curve</a:t>
            </a:r>
          </a:p>
          <a:p>
            <a:pPr lvl="1"/>
            <a:r>
              <a:rPr lang="en-US" sz="1800" dirty="0"/>
              <a:t>Excess noise in 20 Hz – 100 Hz band</a:t>
            </a:r>
            <a:endParaRPr lang="en-US" sz="1800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44016" y="5229200"/>
            <a:ext cx="3995936" cy="1418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Lucida Grande"/>
              <a:buChar char="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Homogeneous data taking </a:t>
            </a:r>
            <a:r>
              <a:rPr lang="en-US" sz="2000" dirty="0" smtClean="0"/>
              <a:t>on</a:t>
            </a:r>
            <a:br>
              <a:rPr lang="en-US" sz="2000" dirty="0" smtClean="0"/>
            </a:br>
            <a:r>
              <a:rPr lang="en-US" sz="2000" dirty="0" smtClean="0"/>
              <a:t>Sep </a:t>
            </a:r>
            <a:r>
              <a:rPr lang="en-US" sz="2000" dirty="0"/>
              <a:t>12 – Oct 20 period</a:t>
            </a:r>
          </a:p>
          <a:p>
            <a:r>
              <a:rPr lang="en-US" sz="2000" dirty="0" smtClean="0"/>
              <a:t>Around the time of GW150914 </a:t>
            </a:r>
            <a:r>
              <a:rPr lang="en-US" sz="2000" dirty="0" smtClean="0"/>
              <a:t>: </a:t>
            </a:r>
            <a:r>
              <a:rPr lang="en-US" sz="2000" dirty="0" smtClean="0"/>
              <a:t>“</a:t>
            </a:r>
            <a:r>
              <a:rPr lang="en-US" sz="2000" dirty="0" smtClean="0"/>
              <a:t>observation</a:t>
            </a:r>
            <a:r>
              <a:rPr lang="en-US" sz="2000" dirty="0" smtClean="0"/>
              <a:t>” mode</a:t>
            </a:r>
            <a:endParaRPr lang="en-US" sz="2000" dirty="0" smtClean="0"/>
          </a:p>
          <a:p>
            <a:pPr lvl="1"/>
            <a:r>
              <a:rPr lang="en-US" sz="1600" dirty="0" smtClean="0"/>
              <a:t>~30 min pour H1, &gt; 1h pour L1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791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74" y="1527135"/>
            <a:ext cx="4847760" cy="435013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vetting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02" y="1412777"/>
            <a:ext cx="4470490" cy="530869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AE0005"/>
                </a:solidFill>
              </a:rPr>
              <a:t>Detectors physical environment</a:t>
            </a:r>
            <a:r>
              <a:rPr lang="en-US" dirty="0">
                <a:solidFill>
                  <a:srgbClr val="AE0005"/>
                </a:solidFill>
              </a:rPr>
              <a:t/>
            </a:r>
            <a:br>
              <a:rPr lang="en-US" dirty="0">
                <a:solidFill>
                  <a:srgbClr val="AE0005"/>
                </a:solidFill>
              </a:rPr>
            </a:br>
            <a:r>
              <a:rPr lang="en-US" dirty="0" smtClean="0"/>
              <a:t>-&gt; </a:t>
            </a:r>
            <a:r>
              <a:rPr lang="en-US" dirty="0" smtClean="0"/>
              <a:t>Monitoring by array of sensors</a:t>
            </a:r>
            <a:endParaRPr lang="en-US" dirty="0" smtClean="0"/>
          </a:p>
          <a:p>
            <a:pPr lvl="1"/>
            <a:r>
              <a:rPr lang="en-US" dirty="0"/>
              <a:t>Seismometers, accelerometers, microphones, magnetometers, radio receivers, weather sensors, AC-power line monitors, cosmic ray detector</a:t>
            </a:r>
          </a:p>
          <a:p>
            <a:pPr lvl="2"/>
            <a:r>
              <a:rPr lang="en-US" dirty="0"/>
              <a:t>~10</a:t>
            </a:r>
            <a:r>
              <a:rPr lang="en-US" baseline="30000" dirty="0"/>
              <a:t>5</a:t>
            </a:r>
            <a:r>
              <a:rPr lang="en-US" dirty="0"/>
              <a:t> channels for each detector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Identify and characterize couplings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</a:rPr>
              <a:t>V</a:t>
            </a:r>
            <a:r>
              <a:rPr lang="en-US" dirty="0" smtClean="0">
                <a:solidFill>
                  <a:srgbClr val="C00000"/>
                </a:solidFill>
              </a:rPr>
              <a:t>eto </a:t>
            </a:r>
            <a:r>
              <a:rPr lang="en-US" dirty="0" smtClean="0">
                <a:solidFill>
                  <a:srgbClr val="C00000"/>
                </a:solidFill>
              </a:rPr>
              <a:t>transient disturbances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dirty="0"/>
              <a:t>Special attention to </a:t>
            </a:r>
            <a:r>
              <a:rPr lang="en-US" dirty="0" smtClean="0">
                <a:solidFill>
                  <a:srgbClr val="C00000"/>
                </a:solidFill>
              </a:rPr>
              <a:t>correlated </a:t>
            </a:r>
            <a:r>
              <a:rPr lang="en-US" dirty="0">
                <a:solidFill>
                  <a:srgbClr val="C00000"/>
                </a:solidFill>
              </a:rPr>
              <a:t>sources of noise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Ex </a:t>
            </a:r>
            <a:r>
              <a:rPr lang="en-US" dirty="0" smtClean="0"/>
              <a:t>: </a:t>
            </a:r>
            <a:r>
              <a:rPr lang="en-US" dirty="0" smtClean="0"/>
              <a:t>g</a:t>
            </a:r>
            <a:r>
              <a:rPr lang="en-US" dirty="0" smtClean="0"/>
              <a:t>lobal </a:t>
            </a:r>
            <a:r>
              <a:rPr lang="en-US" dirty="0"/>
              <a:t>electromagnetic </a:t>
            </a:r>
            <a:r>
              <a:rPr lang="en-US" dirty="0" smtClean="0"/>
              <a:t>noise</a:t>
            </a:r>
            <a:endParaRPr lang="en-US" dirty="0" smtClean="0"/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GW150914 </a:t>
            </a:r>
            <a:r>
              <a:rPr lang="en-US" dirty="0" smtClean="0">
                <a:solidFill>
                  <a:srgbClr val="C00000"/>
                </a:solidFill>
              </a:rPr>
              <a:t>: ruled out environmental origin</a:t>
            </a:r>
            <a:endParaRPr lang="en-US" dirty="0" smtClean="0">
              <a:solidFill>
                <a:srgbClr val="C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 smtClean="0"/>
              <a:t>Auxiliary channels :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excess power too small by factor </a:t>
            </a:r>
            <a:r>
              <a:rPr lang="en-US" dirty="0" smtClean="0"/>
              <a:t>&gt; </a:t>
            </a:r>
            <a:r>
              <a:rPr lang="en-US" dirty="0" smtClean="0"/>
              <a:t>17</a:t>
            </a:r>
            <a:endParaRPr lang="en-US" dirty="0" smtClean="0"/>
          </a:p>
          <a:p>
            <a:pPr lvl="2"/>
            <a:r>
              <a:rPr lang="en-US" dirty="0" smtClean="0"/>
              <a:t>Does not match signal morphology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20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Searching for the coalescence</a:t>
            </a:r>
            <a:br>
              <a:rPr lang="en-US" sz="2800" dirty="0" smtClean="0"/>
            </a:br>
            <a:r>
              <a:rPr lang="en-US" sz="2800" dirty="0" smtClean="0"/>
              <a:t>of a binary system of compact objects (CBC)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/>
          </a:bodyPr>
          <a:lstStyle/>
          <a:p>
            <a:r>
              <a:rPr lang="fr-FR" sz="2000" dirty="0" smtClean="0"/>
              <a:t>Target:</a:t>
            </a:r>
            <a:r>
              <a:rPr lang="bn-IN" sz="2000" dirty="0" smtClean="0"/>
              <a:t> </a:t>
            </a:r>
            <a:r>
              <a:rPr lang="bn-IN" sz="1700" dirty="0" smtClean="0"/>
              <a:t>Signals from the coalescence of a binary system of compact objects</a:t>
            </a:r>
            <a:endParaRPr lang="fr-FR" sz="1700" dirty="0" smtClean="0"/>
          </a:p>
          <a:p>
            <a:pPr lvl="1"/>
            <a:r>
              <a:rPr lang="bn-IN" sz="1800" dirty="0" smtClean="0"/>
              <a:t>Neutron stars </a:t>
            </a:r>
            <a:r>
              <a:rPr lang="fr-FR" sz="2000" dirty="0" smtClean="0"/>
              <a:t>(</a:t>
            </a:r>
            <a:r>
              <a:rPr lang="fr-FR" sz="2000" dirty="0" smtClean="0"/>
              <a:t>BNS), </a:t>
            </a:r>
            <a:r>
              <a:rPr lang="bn-IN" sz="1800" dirty="0" smtClean="0"/>
              <a:t>Neutron Star + Black Hole </a:t>
            </a:r>
            <a:r>
              <a:rPr lang="fr-FR" sz="2000" dirty="0" smtClean="0"/>
              <a:t>(</a:t>
            </a:r>
            <a:r>
              <a:rPr lang="fr-FR" sz="2000" dirty="0" smtClean="0"/>
              <a:t>NS-BH),</a:t>
            </a:r>
            <a:br>
              <a:rPr lang="fr-FR" sz="2000" dirty="0" smtClean="0"/>
            </a:br>
            <a:r>
              <a:rPr lang="bn-IN" sz="1800" dirty="0" smtClean="0"/>
              <a:t>Binary Black Hole </a:t>
            </a:r>
            <a:r>
              <a:rPr lang="fr-FR" sz="2000" dirty="0" smtClean="0"/>
              <a:t>(</a:t>
            </a:r>
            <a:r>
              <a:rPr lang="fr-FR" sz="2000" dirty="0" smtClean="0"/>
              <a:t>BBH)</a:t>
            </a:r>
          </a:p>
          <a:p>
            <a:r>
              <a:rPr lang="bn-IN" sz="1800" dirty="0" smtClean="0"/>
              <a:t>Phase</a:t>
            </a:r>
            <a:r>
              <a:rPr lang="bn-IN" sz="1800" dirty="0" smtClean="0"/>
              <a:t>s of the coalescence</a:t>
            </a:r>
            <a:r>
              <a:rPr lang="fr-FR" sz="2000" dirty="0" smtClean="0"/>
              <a:t>:</a:t>
            </a:r>
            <a:endParaRPr lang="fr-FR" sz="2000" dirty="0" smtClean="0"/>
          </a:p>
          <a:p>
            <a:pPr lvl="1"/>
            <a:r>
              <a:rPr lang="fr-FR" sz="2000" dirty="0" err="1" smtClean="0"/>
              <a:t>Inspiral</a:t>
            </a:r>
            <a:endParaRPr lang="fr-FR" sz="2000" dirty="0"/>
          </a:p>
          <a:p>
            <a:pPr lvl="2"/>
            <a:r>
              <a:rPr lang="fr-FR" sz="2000" dirty="0" smtClean="0"/>
              <a:t>Masses </a:t>
            </a:r>
            <a:r>
              <a:rPr lang="fr-FR" sz="2000" i="1" dirty="0" smtClean="0"/>
              <a:t>m</a:t>
            </a:r>
            <a:r>
              <a:rPr lang="fr-FR" sz="2000" baseline="-25000" dirty="0" smtClean="0"/>
              <a:t>1</a:t>
            </a:r>
            <a:r>
              <a:rPr lang="fr-FR" sz="2000" dirty="0" smtClean="0"/>
              <a:t> </a:t>
            </a:r>
            <a:r>
              <a:rPr lang="fr-FR" sz="2000" dirty="0" smtClean="0"/>
              <a:t>and </a:t>
            </a:r>
            <a:r>
              <a:rPr lang="fr-FR" sz="2000" i="1" dirty="0" smtClean="0"/>
              <a:t>m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</a:t>
            </a:r>
            <a:r>
              <a:rPr lang="bn-IN" sz="1800" dirty="0" smtClean="0"/>
              <a:t>orbiting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bn-IN" sz="1800" dirty="0" smtClean="0"/>
              <a:t>around each other</a:t>
            </a:r>
            <a:endParaRPr lang="fr-FR" sz="1800" dirty="0" smtClean="0"/>
          </a:p>
          <a:p>
            <a:pPr lvl="2"/>
            <a:r>
              <a:rPr lang="bn-IN" sz="1800" dirty="0" smtClean="0"/>
              <a:t>Emitting GW</a:t>
            </a:r>
            <a:endParaRPr lang="fr-FR" sz="1800" dirty="0" smtClean="0"/>
          </a:p>
          <a:p>
            <a:pPr lvl="3"/>
            <a:r>
              <a:rPr lang="bn-IN" sz="1800" dirty="0"/>
              <a:t>f</a:t>
            </a:r>
            <a:r>
              <a:rPr lang="bn-IN" sz="1800" dirty="0" smtClean="0"/>
              <a:t>requency </a:t>
            </a:r>
            <a:r>
              <a:rPr lang="fr-FR" sz="1800" dirty="0" smtClean="0"/>
              <a:t>↗︎</a:t>
            </a:r>
            <a:r>
              <a:rPr lang="fr-FR" sz="1800" dirty="0" smtClean="0"/>
              <a:t>, </a:t>
            </a:r>
            <a:r>
              <a:rPr lang="bn-IN" sz="1800" dirty="0" smtClean="0"/>
              <a:t>amplitude </a:t>
            </a:r>
            <a:r>
              <a:rPr lang="fr-FR" sz="1800" dirty="0" smtClean="0"/>
              <a:t>↗</a:t>
            </a:r>
            <a:endParaRPr lang="fr-FR" sz="1800" dirty="0" smtClean="0"/>
          </a:p>
          <a:p>
            <a:pPr lvl="2"/>
            <a:r>
              <a:rPr lang="bn-IN" sz="1800" dirty="0" smtClean="0"/>
              <a:t>Waveform characterized by</a:t>
            </a:r>
            <a:r>
              <a:rPr lang="bn-IN" sz="2000" dirty="0"/>
              <a:t/>
            </a:r>
            <a:br>
              <a:rPr lang="bn-IN" sz="2000" dirty="0"/>
            </a:br>
            <a:r>
              <a:rPr lang="fr-FR" sz="2000" dirty="0" smtClean="0"/>
              <a:t>«</a:t>
            </a:r>
            <a:r>
              <a:rPr lang="fr-FR" sz="2000" dirty="0" smtClean="0"/>
              <a:t> </a:t>
            </a:r>
            <a:r>
              <a:rPr lang="fr-FR" sz="2000" dirty="0" err="1" smtClean="0"/>
              <a:t>chirp</a:t>
            </a:r>
            <a:r>
              <a:rPr lang="fr-FR" sz="2000" dirty="0" smtClean="0"/>
              <a:t> mass »</a:t>
            </a:r>
          </a:p>
          <a:p>
            <a:pPr lvl="2"/>
            <a:endParaRPr lang="fr-FR" sz="2000" dirty="0"/>
          </a:p>
          <a:p>
            <a:pPr lvl="2"/>
            <a:endParaRPr lang="fr-FR" sz="2000" dirty="0" smtClean="0"/>
          </a:p>
          <a:p>
            <a:pPr lvl="1"/>
            <a:r>
              <a:rPr lang="fr-FR" sz="2000" dirty="0" err="1" smtClean="0"/>
              <a:t>Merger</a:t>
            </a:r>
            <a:r>
              <a:rPr lang="fr-FR" sz="2000" dirty="0" smtClean="0"/>
              <a:t> </a:t>
            </a:r>
            <a:r>
              <a:rPr lang="fr-FR" sz="2000" dirty="0" smtClean="0"/>
              <a:t>: </a:t>
            </a:r>
            <a:r>
              <a:rPr lang="bn-IN" sz="1800" dirty="0" smtClean="0"/>
              <a:t>numerical relativity computation</a:t>
            </a:r>
            <a:endParaRPr lang="fr-FR" sz="2000" dirty="0" smtClean="0"/>
          </a:p>
          <a:p>
            <a:pPr lvl="1"/>
            <a:r>
              <a:rPr lang="fr-FR" sz="2000" dirty="0" err="1" smtClean="0"/>
              <a:t>R</a:t>
            </a:r>
            <a:r>
              <a:rPr lang="fr-FR" sz="2000" dirty="0" err="1" smtClean="0"/>
              <a:t>ingdown</a:t>
            </a:r>
            <a:r>
              <a:rPr lang="fr-FR" sz="2000" dirty="0" smtClean="0"/>
              <a:t> </a:t>
            </a:r>
            <a:r>
              <a:rPr lang="fr-FR" sz="2000" dirty="0" smtClean="0"/>
              <a:t>: </a:t>
            </a:r>
            <a:r>
              <a:rPr lang="bn-IN" sz="1800" dirty="0" smtClean="0"/>
              <a:t>decompose in quasi-normal modes</a:t>
            </a:r>
            <a:endParaRPr lang="fr-FR" sz="1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8" b="31045"/>
          <a:stretch/>
        </p:blipFill>
        <p:spPr>
          <a:xfrm>
            <a:off x="5033744" y="2132856"/>
            <a:ext cx="4110256" cy="318531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927309" y="5373216"/>
            <a:ext cx="74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dirty="0" smtClean="0"/>
              <a:t>Time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5" y="5085184"/>
            <a:ext cx="3846561" cy="720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2040" y="3933056"/>
            <a:ext cx="324180" cy="122413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34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Autofit/>
          </a:bodyPr>
          <a:lstStyle/>
          <a:p>
            <a:r>
              <a:rPr lang="fr-FR" sz="3200" dirty="0" smtClean="0"/>
              <a:t>First </a:t>
            </a:r>
            <a:r>
              <a:rPr lang="fr-FR" sz="3200" dirty="0" err="1" smtClean="0"/>
              <a:t>detection</a:t>
            </a:r>
            <a:r>
              <a:rPr lang="fr-FR" sz="3200" dirty="0" smtClean="0"/>
              <a:t> of a </a:t>
            </a:r>
            <a:r>
              <a:rPr lang="fr-FR" sz="3200" dirty="0" err="1" smtClean="0"/>
              <a:t>gravitational</a:t>
            </a:r>
            <a:r>
              <a:rPr lang="fr-FR" sz="3200" dirty="0" smtClean="0"/>
              <a:t> </a:t>
            </a:r>
            <a:r>
              <a:rPr lang="fr-FR" sz="3200" dirty="0" err="1" smtClean="0"/>
              <a:t>wave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 smtClean="0"/>
              <a:t>By the network of </a:t>
            </a:r>
            <a:r>
              <a:rPr lang="fr-FR" sz="2400" dirty="0" err="1" smtClean="0"/>
              <a:t>interferometric</a:t>
            </a:r>
            <a:r>
              <a:rPr lang="fr-FR" sz="2400" dirty="0" smtClean="0"/>
              <a:t> detectors</a:t>
            </a:r>
            <a:br>
              <a:rPr lang="fr-FR" sz="2400" dirty="0" smtClean="0"/>
            </a:br>
            <a:r>
              <a:rPr lang="bn-IN" sz="2400" dirty="0" smtClean="0"/>
              <a:t>Advanced LIGO – Advanced Virgo</a:t>
            </a:r>
          </a:p>
          <a:p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827584" y="206084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kern="1200" dirty="0" smtClean="0"/>
              <a:t>Detectors: </a:t>
            </a:r>
            <a:r>
              <a:rPr lang="fr-FR" sz="2000" kern="1200" dirty="0"/>
              <a:t>	      </a:t>
            </a:r>
            <a:r>
              <a:rPr lang="fr-FR" sz="2000" kern="1200" dirty="0" smtClean="0"/>
              <a:t> </a:t>
            </a:r>
            <a:r>
              <a:rPr lang="bn-IN" sz="2000" kern="1200" dirty="0" smtClean="0"/>
              <a:t>	</a:t>
            </a:r>
            <a:r>
              <a:rPr lang="fr-FR" sz="2000" kern="1200" dirty="0" smtClean="0"/>
              <a:t>LIGO </a:t>
            </a:r>
            <a:r>
              <a:rPr lang="fr-FR" sz="2000" kern="1200" dirty="0" err="1"/>
              <a:t>Hanford</a:t>
            </a:r>
            <a:r>
              <a:rPr lang="fr-FR" sz="2000" kern="1200" dirty="0"/>
              <a:t> (H1) </a:t>
            </a:r>
            <a:r>
              <a:rPr lang="fr-FR" sz="2000" kern="1200" dirty="0" smtClean="0"/>
              <a:t>and </a:t>
            </a:r>
            <a:r>
              <a:rPr lang="fr-FR" sz="2000" kern="1200" dirty="0"/>
              <a:t>LIGO Livingston (L1)</a:t>
            </a:r>
          </a:p>
          <a:p>
            <a:r>
              <a:rPr lang="fr-FR" sz="2000" kern="1200" dirty="0" smtClean="0"/>
              <a:t>Data </a:t>
            </a:r>
            <a:r>
              <a:rPr lang="fr-FR" sz="2000" kern="1200" dirty="0" err="1" smtClean="0"/>
              <a:t>analysis</a:t>
            </a:r>
            <a:r>
              <a:rPr lang="fr-FR" sz="2000" kern="1200" dirty="0" smtClean="0"/>
              <a:t>:    </a:t>
            </a:r>
            <a:r>
              <a:rPr lang="bn-IN" sz="2000" kern="1200" dirty="0" smtClean="0"/>
              <a:t>	</a:t>
            </a:r>
            <a:r>
              <a:rPr lang="fr-FR" sz="2000" kern="1200" dirty="0" smtClean="0"/>
              <a:t>	LSC </a:t>
            </a:r>
            <a:r>
              <a:rPr lang="fr-FR" sz="2000" kern="1200" dirty="0"/>
              <a:t>(LIGO Scientific </a:t>
            </a:r>
            <a:r>
              <a:rPr lang="fr-FR" sz="2000" kern="1200" dirty="0" smtClean="0"/>
              <a:t>Collaboration) </a:t>
            </a:r>
            <a:r>
              <a:rPr lang="fr-FR" sz="2000" kern="1200" dirty="0"/>
              <a:t>+ </a:t>
            </a:r>
            <a:r>
              <a:rPr lang="fr-FR" sz="2000" kern="1200" dirty="0" err="1"/>
              <a:t>Virgo</a:t>
            </a:r>
            <a:endParaRPr lang="fr-FR" sz="2000" kern="1200" dirty="0"/>
          </a:p>
        </p:txBody>
      </p:sp>
      <p:grpSp>
        <p:nvGrpSpPr>
          <p:cNvPr id="10" name="Groupe 12"/>
          <p:cNvGrpSpPr/>
          <p:nvPr/>
        </p:nvGrpSpPr>
        <p:grpSpPr>
          <a:xfrm>
            <a:off x="1907704" y="2931156"/>
            <a:ext cx="7422779" cy="4170252"/>
            <a:chOff x="3746772" y="2154806"/>
            <a:chExt cx="7422779" cy="4170252"/>
          </a:xfrm>
        </p:grpSpPr>
        <p:pic>
          <p:nvPicPr>
            <p:cNvPr id="11" name="Picture 2" descr="Pictur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772" y="2154806"/>
              <a:ext cx="7422779" cy="4170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Pictur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2" t="55061" r="71503" b="32277"/>
            <a:stretch/>
          </p:blipFill>
          <p:spPr bwMode="auto">
            <a:xfrm>
              <a:off x="4087629" y="3915635"/>
              <a:ext cx="1450288" cy="707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ZoneTexte 4"/>
          <p:cNvSpPr txBox="1"/>
          <p:nvPr/>
        </p:nvSpPr>
        <p:spPr>
          <a:xfrm>
            <a:off x="107504" y="3212976"/>
            <a:ext cx="2442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LSC : ~900 </a:t>
            </a:r>
            <a:r>
              <a:rPr lang="fr-FR" dirty="0" err="1" smtClean="0"/>
              <a:t>members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        ~80 institutions</a:t>
            </a:r>
          </a:p>
          <a:p>
            <a:r>
              <a:rPr lang="fr-FR" dirty="0"/>
              <a:t> </a:t>
            </a:r>
            <a:r>
              <a:rPr lang="fr-FR" dirty="0" smtClean="0"/>
              <a:t>        </a:t>
            </a:r>
            <a:r>
              <a:rPr lang="fr-FR" dirty="0" err="1" smtClean="0"/>
              <a:t>from</a:t>
            </a:r>
            <a:r>
              <a:rPr lang="fr-FR" dirty="0" smtClean="0"/>
              <a:t> ~15</a:t>
            </a:r>
            <a:r>
              <a:rPr lang="fr-FR" dirty="0"/>
              <a:t> </a:t>
            </a:r>
            <a:r>
              <a:rPr lang="fr-FR" dirty="0" smtClean="0"/>
              <a:t>countries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5496" y="5589240"/>
            <a:ext cx="2367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Virgo</a:t>
            </a:r>
            <a:r>
              <a:rPr lang="fr-FR" dirty="0" smtClean="0"/>
              <a:t> : ~200 </a:t>
            </a:r>
            <a:r>
              <a:rPr lang="fr-FR" dirty="0" err="1" smtClean="0"/>
              <a:t>members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       19 </a:t>
            </a:r>
            <a:r>
              <a:rPr lang="fr-FR" dirty="0" err="1" smtClean="0"/>
              <a:t>laboratories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       </a:t>
            </a:r>
            <a:r>
              <a:rPr lang="fr-FR" dirty="0" err="1" smtClean="0"/>
              <a:t>from</a:t>
            </a:r>
            <a:r>
              <a:rPr lang="fr-FR" dirty="0" smtClean="0"/>
              <a:t> 5 countries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904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Searching for the coalescence</a:t>
            </a:r>
            <a:br>
              <a:rPr lang="en-US" sz="3200" dirty="0"/>
            </a:br>
            <a:r>
              <a:rPr lang="en-US" sz="3200" dirty="0"/>
              <a:t>of a binary system of compact objects (CBC)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3885"/>
            <a:ext cx="8229600" cy="4857403"/>
          </a:xfrm>
        </p:spPr>
        <p:txBody>
          <a:bodyPr/>
          <a:lstStyle/>
          <a:p>
            <a:r>
              <a:rPr lang="bn-IN" sz="2000" dirty="0" smtClean="0"/>
              <a:t>Analysis principle</a:t>
            </a:r>
          </a:p>
          <a:p>
            <a:pPr lvl="1"/>
            <a:r>
              <a:rPr lang="bn-IN" sz="2000" dirty="0" smtClean="0"/>
              <a:t>Production of a bank of templates </a:t>
            </a:r>
            <a:r>
              <a:rPr lang="fr-FR" sz="2000" dirty="0"/>
              <a:t>(</a:t>
            </a:r>
            <a:r>
              <a:rPr lang="bn-IN" sz="2000" dirty="0" smtClean="0"/>
              <a:t>theoretical waveforms</a:t>
            </a:r>
            <a:r>
              <a:rPr lang="fr-FR" sz="2000" dirty="0" smtClean="0"/>
              <a:t>)</a:t>
            </a:r>
            <a:endParaRPr lang="bn-IN" sz="2000" dirty="0" smtClean="0"/>
          </a:p>
          <a:p>
            <a:pPr lvl="1"/>
            <a:r>
              <a:rPr lang="fr-FR" sz="2000" dirty="0" smtClean="0"/>
              <a:t>M</a:t>
            </a:r>
            <a:r>
              <a:rPr lang="bn-IN" sz="2000" dirty="0" smtClean="0"/>
              <a:t>atched filtering = weighted intercorrelation signal/template</a:t>
            </a:r>
            <a:endParaRPr lang="bn-IN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169354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/>
          </a:p>
        </p:txBody>
      </p:sp>
      <p:grpSp>
        <p:nvGrpSpPr>
          <p:cNvPr id="5" name="Groupe 24"/>
          <p:cNvGrpSpPr/>
          <p:nvPr/>
        </p:nvGrpSpPr>
        <p:grpSpPr>
          <a:xfrm>
            <a:off x="179512" y="2564904"/>
            <a:ext cx="2620231" cy="1468925"/>
            <a:chOff x="439601" y="2255679"/>
            <a:chExt cx="3376930" cy="189313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9602" y="2389697"/>
              <a:ext cx="3376929" cy="1759120"/>
            </a:xfrm>
            <a:prstGeom prst="rect">
              <a:avLst/>
            </a:prstGeom>
            <a:noFill/>
          </p:spPr>
        </p:pic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439601" y="2255679"/>
              <a:ext cx="3376930" cy="337161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bn-IN" sz="1100" b="1" kern="0" dirty="0">
                  <a:solidFill>
                    <a:sysClr val="windowText" lastClr="000000"/>
                  </a:solidFill>
                </a:rPr>
                <a:t>S</a:t>
              </a:r>
              <a:r>
                <a:rPr lang="bn-IN" sz="1100" b="1" kern="0" dirty="0" smtClean="0">
                  <a:solidFill>
                    <a:sysClr val="windowText" lastClr="000000"/>
                  </a:solidFill>
                </a:rPr>
                <a:t>ignal </a:t>
              </a:r>
              <a:r>
                <a:rPr lang="bn-IN" sz="1100" b="1" kern="0" dirty="0" smtClean="0">
                  <a:solidFill>
                    <a:sysClr val="windowText" lastClr="000000"/>
                  </a:solidFill>
                </a:rPr>
                <a:t>embedded in the noise</a:t>
              </a:r>
              <a:endParaRPr lang="fr-FR" sz="1100" b="1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e 5"/>
          <p:cNvGrpSpPr/>
          <p:nvPr/>
        </p:nvGrpSpPr>
        <p:grpSpPr>
          <a:xfrm>
            <a:off x="2843808" y="2532957"/>
            <a:ext cx="3607434" cy="1488514"/>
            <a:chOff x="3843497" y="2659550"/>
            <a:chExt cx="3607434" cy="1488513"/>
          </a:xfrm>
        </p:grpSpPr>
        <p:pic>
          <p:nvPicPr>
            <p:cNvPr id="9" name="Picture 5" descr="h_binair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44402" y="2802364"/>
              <a:ext cx="2755479" cy="1345699"/>
            </a:xfrm>
            <a:prstGeom prst="rect">
              <a:avLst/>
            </a:prstGeom>
            <a:noFill/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843497" y="2860406"/>
              <a:ext cx="733373" cy="76944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400" b="1" dirty="0">
                  <a:solidFill>
                    <a:schemeClr val="hlink"/>
                  </a:solidFill>
                  <a:sym typeface="Symbol" pitchFamily="18" charset="2"/>
                </a:rPr>
                <a:t>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3915505" y="2659550"/>
              <a:ext cx="3535426" cy="276999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bn-IN" sz="1200" b="1" kern="0" dirty="0" smtClean="0">
                  <a:solidFill>
                    <a:sysClr val="windowText" lastClr="000000"/>
                  </a:solidFill>
                </a:rPr>
                <a:t>Template</a:t>
              </a:r>
              <a:endParaRPr lang="fr-FR" sz="1200" b="1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e 6"/>
          <p:cNvGrpSpPr/>
          <p:nvPr/>
        </p:nvGrpSpPr>
        <p:grpSpPr>
          <a:xfrm>
            <a:off x="6444208" y="2420887"/>
            <a:ext cx="2736304" cy="1680262"/>
            <a:chOff x="8167498" y="2212999"/>
            <a:chExt cx="3352423" cy="2058595"/>
          </a:xfrm>
        </p:grpSpPr>
        <p:pic>
          <p:nvPicPr>
            <p:cNvPr id="13" name="Image 12" descr="LIGO_VIRGO_VSR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80730" y="2513228"/>
              <a:ext cx="2739191" cy="1758366"/>
            </a:xfrm>
            <a:prstGeom prst="rect">
              <a:avLst/>
            </a:prstGeom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8167498" y="2737294"/>
              <a:ext cx="927137" cy="76944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400" b="1" dirty="0">
                  <a:solidFill>
                    <a:schemeClr val="hlink"/>
                  </a:solidFill>
                  <a:sym typeface="Symbol" pitchFamily="18" charset="2"/>
                </a:rPr>
                <a:t>/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8696828" y="2212999"/>
              <a:ext cx="2739191" cy="565615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bn-IN" sz="1200" b="1" kern="0" dirty="0" smtClean="0">
                  <a:solidFill>
                    <a:sysClr val="windowText" lastClr="000000"/>
                  </a:solidFill>
                </a:rPr>
                <a:t>Detectors noise</a:t>
              </a:r>
              <a:br>
                <a:rPr lang="bn-IN" sz="1200" b="1" kern="0" dirty="0" smtClean="0">
                  <a:solidFill>
                    <a:sysClr val="windowText" lastClr="000000"/>
                  </a:solidFill>
                </a:rPr>
              </a:br>
              <a:r>
                <a:rPr lang="bn-IN" sz="1200" b="1" kern="0" dirty="0" smtClean="0">
                  <a:solidFill>
                    <a:sysClr val="windowText" lastClr="000000"/>
                  </a:solidFill>
                </a:rPr>
                <a:t>spectral density</a:t>
              </a:r>
              <a:endParaRPr lang="fr-FR" sz="1200" b="1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" name="Groupe 26"/>
          <p:cNvGrpSpPr/>
          <p:nvPr/>
        </p:nvGrpSpPr>
        <p:grpSpPr>
          <a:xfrm>
            <a:off x="5004048" y="4189141"/>
            <a:ext cx="4070900" cy="2480219"/>
            <a:chOff x="1653962" y="4299911"/>
            <a:chExt cx="4070900" cy="2480218"/>
          </a:xfrm>
        </p:grpSpPr>
        <p:grpSp>
          <p:nvGrpSpPr>
            <p:cNvPr id="17" name="Groupe 25"/>
            <p:cNvGrpSpPr/>
            <p:nvPr/>
          </p:nvGrpSpPr>
          <p:grpSpPr>
            <a:xfrm>
              <a:off x="1653962" y="4299911"/>
              <a:ext cx="4070900" cy="2480218"/>
              <a:chOff x="3680213" y="4340535"/>
              <a:chExt cx="4070900" cy="2480218"/>
            </a:xfrm>
          </p:grpSpPr>
          <p:pic>
            <p:nvPicPr>
              <p:cNvPr id="19" name="Picture 13" descr="snr_chisq_h1injection_tmp_19_16_827315981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53874" t="6887" r="7007" b="51215"/>
              <a:stretch/>
            </p:blipFill>
            <p:spPr bwMode="auto">
              <a:xfrm>
                <a:off x="4911093" y="4580424"/>
                <a:ext cx="2840020" cy="224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5120373" y="5546289"/>
                <a:ext cx="112118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bn-IN" sz="1400" b="1" kern="0" dirty="0" smtClean="0">
                    <a:solidFill>
                      <a:sysClr val="windowText" lastClr="000000"/>
                    </a:solidFill>
                    <a:latin typeface="Times New Roman" pitchFamily="18" charset="0"/>
                  </a:rPr>
                  <a:t>Threshold</a:t>
                </a:r>
                <a:endParaRPr lang="en-US" sz="1400" b="1" kern="0" dirty="0">
                  <a:solidFill>
                    <a:sysClr val="windowText" lastClr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>
                <a:off x="5620142" y="5841599"/>
                <a:ext cx="228574" cy="238461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AutoShape 8"/>
              <p:cNvSpPr>
                <a:spLocks noChangeArrowheads="1"/>
              </p:cNvSpPr>
              <p:nvPr/>
            </p:nvSpPr>
            <p:spPr bwMode="auto">
              <a:xfrm>
                <a:off x="3680213" y="5090989"/>
                <a:ext cx="989704" cy="609600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hlink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23" name="Text Box 14"/>
              <p:cNvSpPr txBox="1">
                <a:spLocks noChangeArrowheads="1"/>
              </p:cNvSpPr>
              <p:nvPr/>
            </p:nvSpPr>
            <p:spPr bwMode="auto">
              <a:xfrm>
                <a:off x="4911093" y="4340535"/>
                <a:ext cx="2840020" cy="276999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bn-IN" sz="1100" b="1" kern="0" dirty="0" smtClean="0">
                    <a:solidFill>
                      <a:sysClr val="windowText" lastClr="000000"/>
                    </a:solidFill>
                  </a:rPr>
                  <a:t>Result of the matched filtering </a:t>
                </a:r>
                <a:r>
                  <a:rPr lang="fr-FR" sz="1200" b="1" kern="0" dirty="0" smtClean="0">
                    <a:solidFill>
                      <a:sysClr val="windowText" lastClr="000000"/>
                    </a:solidFill>
                  </a:rPr>
                  <a:t>: </a:t>
                </a:r>
                <a:r>
                  <a:rPr lang="fr-FR" sz="1200" b="1" kern="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r</a:t>
                </a:r>
                <a:r>
                  <a:rPr lang="fr-FR" sz="1200" b="1" kern="0" dirty="0">
                    <a:solidFill>
                      <a:sysClr val="windowText" lastClr="000000"/>
                    </a:solidFill>
                  </a:rPr>
                  <a:t>(t)</a:t>
                </a:r>
              </a:p>
            </p:txBody>
          </p:sp>
        </p:grp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4322869" y="4770985"/>
              <a:ext cx="0" cy="172332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7596336" y="4509120"/>
            <a:ext cx="1296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bn-IN" sz="1400" b="1" kern="0" dirty="0" smtClean="0">
                <a:solidFill>
                  <a:sysClr val="windowText" lastClr="000000"/>
                </a:solidFill>
                <a:latin typeface="Times New Roman" pitchFamily="18" charset="0"/>
              </a:rPr>
              <a:t>Candidate event</a:t>
            </a:r>
            <a:endParaRPr lang="en-US" sz="1400" b="1" kern="0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858150"/>
            <a:ext cx="4608510" cy="947113"/>
          </a:xfrm>
          <a:prstGeom prst="rect">
            <a:avLst/>
          </a:prstGeom>
        </p:spPr>
      </p:pic>
      <p:cxnSp>
        <p:nvCxnSpPr>
          <p:cNvPr id="27" name="Connecteur droit avec flèche 26"/>
          <p:cNvCxnSpPr/>
          <p:nvPr/>
        </p:nvCxnSpPr>
        <p:spPr>
          <a:xfrm>
            <a:off x="1547664" y="3645024"/>
            <a:ext cx="648072" cy="1224136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>
            <a:off x="2987824" y="3573016"/>
            <a:ext cx="1368152" cy="1296144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orme libre 42"/>
          <p:cNvSpPr/>
          <p:nvPr/>
        </p:nvSpPr>
        <p:spPr>
          <a:xfrm>
            <a:off x="3107676" y="3863852"/>
            <a:ext cx="3742724" cy="2256054"/>
          </a:xfrm>
          <a:custGeom>
            <a:avLst/>
            <a:gdLst>
              <a:gd name="connsiteX0" fmla="*/ 3742724 w 3742724"/>
              <a:gd name="connsiteY0" fmla="*/ 0 h 2256054"/>
              <a:gd name="connsiteX1" fmla="*/ 3148212 w 3742724"/>
              <a:gd name="connsiteY1" fmla="*/ 310730 h 2256054"/>
              <a:gd name="connsiteX2" fmla="*/ 1688955 w 3742724"/>
              <a:gd name="connsiteY2" fmla="*/ 1121328 h 2256054"/>
              <a:gd name="connsiteX3" fmla="*/ 1783536 w 3742724"/>
              <a:gd name="connsiteY3" fmla="*/ 2080536 h 2256054"/>
              <a:gd name="connsiteX4" fmla="*/ 540466 w 3742724"/>
              <a:gd name="connsiteY4" fmla="*/ 2242656 h 2256054"/>
              <a:gd name="connsiteX5" fmla="*/ 0 w 3742724"/>
              <a:gd name="connsiteY5" fmla="*/ 1904906 h 225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724" h="2256054">
                <a:moveTo>
                  <a:pt x="3742724" y="0"/>
                </a:moveTo>
                <a:cubicBezTo>
                  <a:pt x="3616615" y="61921"/>
                  <a:pt x="3148212" y="310730"/>
                  <a:pt x="3148212" y="310730"/>
                </a:cubicBezTo>
                <a:cubicBezTo>
                  <a:pt x="2805917" y="497618"/>
                  <a:pt x="1916401" y="826360"/>
                  <a:pt x="1688955" y="1121328"/>
                </a:cubicBezTo>
                <a:cubicBezTo>
                  <a:pt x="1461509" y="1416296"/>
                  <a:pt x="1974951" y="1893648"/>
                  <a:pt x="1783536" y="2080536"/>
                </a:cubicBezTo>
                <a:cubicBezTo>
                  <a:pt x="1592121" y="2267424"/>
                  <a:pt x="837722" y="2271928"/>
                  <a:pt x="540466" y="2242656"/>
                </a:cubicBezTo>
                <a:cubicBezTo>
                  <a:pt x="243210" y="2213384"/>
                  <a:pt x="121605" y="2059145"/>
                  <a:pt x="0" y="1904906"/>
                </a:cubicBezTo>
              </a:path>
            </a:pathLst>
          </a:custGeom>
          <a:ln w="38100" cmpd="sng">
            <a:solidFill>
              <a:schemeClr val="accent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25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3" grpId="0" animBg="1"/>
      <p:bldP spid="4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Searching for the coalescence</a:t>
            </a:r>
            <a:br>
              <a:rPr lang="en-US" sz="2800" dirty="0"/>
            </a:br>
            <a:r>
              <a:rPr lang="en-US" sz="2800" dirty="0"/>
              <a:t>of a binary system of compact objects (CBC)</a:t>
            </a:r>
            <a:endParaRPr 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43120"/>
            <a:ext cx="5688632" cy="3149976"/>
          </a:xfrm>
        </p:spPr>
        <p:txBody>
          <a:bodyPr>
            <a:normAutofit fontScale="77500" lnSpcReduction="20000"/>
          </a:bodyPr>
          <a:lstStyle/>
          <a:p>
            <a:r>
              <a:rPr lang="bn-IN" sz="2300" dirty="0" smtClean="0"/>
              <a:t>Intrinsic parameters</a:t>
            </a:r>
            <a:endParaRPr lang="en-US" sz="2300" dirty="0" smtClean="0"/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masses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C00000"/>
                </a:solidFill>
              </a:rPr>
              <a:t>spins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bn-IN" sz="2100" dirty="0" smtClean="0"/>
              <a:t>aligned</a:t>
            </a:r>
            <a:r>
              <a:rPr lang="en-US" dirty="0" smtClean="0"/>
              <a:t>) </a:t>
            </a:r>
            <a:r>
              <a:rPr lang="bn-IN" sz="2100" dirty="0" smtClean="0"/>
              <a:t>drive</a:t>
            </a:r>
            <a:endParaRPr lang="en-US" dirty="0"/>
          </a:p>
          <a:p>
            <a:pPr lvl="2"/>
            <a:r>
              <a:rPr lang="bn-IN" sz="2100" dirty="0"/>
              <a:t>t</a:t>
            </a:r>
            <a:r>
              <a:rPr lang="bn-IN" sz="2100" dirty="0" smtClean="0"/>
              <a:t>he system dynamics</a:t>
            </a:r>
            <a:endParaRPr lang="en-US" sz="2100" dirty="0" smtClean="0"/>
          </a:p>
          <a:p>
            <a:pPr lvl="2"/>
            <a:r>
              <a:rPr lang="bn-IN" sz="2100" dirty="0"/>
              <a:t>t</a:t>
            </a:r>
            <a:r>
              <a:rPr lang="bn-IN" sz="2100" dirty="0" smtClean="0"/>
              <a:t>he waveform evolution</a:t>
            </a:r>
            <a:endParaRPr lang="en-US" sz="2100" dirty="0" smtClean="0"/>
          </a:p>
          <a:p>
            <a:pPr lvl="1"/>
            <a:r>
              <a:rPr lang="en-US" dirty="0" smtClean="0">
                <a:solidFill>
                  <a:srgbClr val="AE0005"/>
                </a:solidFill>
              </a:rPr>
              <a:t>4</a:t>
            </a:r>
            <a:r>
              <a:rPr lang="en-US" dirty="0" smtClean="0">
                <a:solidFill>
                  <a:srgbClr val="AE0005"/>
                </a:solidFill>
              </a:rPr>
              <a:t>-D </a:t>
            </a:r>
            <a:r>
              <a:rPr lang="bn-IN" dirty="0" smtClean="0">
                <a:solidFill>
                  <a:srgbClr val="AE0005"/>
                </a:solidFill>
              </a:rPr>
              <a:t>parameter space scanned with </a:t>
            </a:r>
            <a:r>
              <a:rPr lang="en-US" dirty="0" smtClean="0">
                <a:solidFill>
                  <a:srgbClr val="AE0005"/>
                </a:solidFill>
              </a:rPr>
              <a:t>~</a:t>
            </a:r>
            <a:r>
              <a:rPr lang="en-US" dirty="0" smtClean="0">
                <a:solidFill>
                  <a:srgbClr val="AE0005"/>
                </a:solidFill>
              </a:rPr>
              <a:t>250,000 </a:t>
            </a:r>
            <a:r>
              <a:rPr lang="bn-IN" dirty="0" smtClean="0">
                <a:solidFill>
                  <a:srgbClr val="AE0005"/>
                </a:solidFill>
              </a:rPr>
              <a:t>templates</a:t>
            </a:r>
            <a:endParaRPr lang="en-US" dirty="0" smtClean="0">
              <a:solidFill>
                <a:srgbClr val="AE0005"/>
              </a:solidFill>
            </a:endParaRPr>
          </a:p>
          <a:p>
            <a:endParaRPr lang="en-US" dirty="0" smtClean="0"/>
          </a:p>
          <a:p>
            <a:r>
              <a:rPr lang="en-US" sz="2300" dirty="0" smtClean="0"/>
              <a:t>E</a:t>
            </a:r>
            <a:r>
              <a:rPr lang="bn-IN" sz="2300" dirty="0" smtClean="0"/>
              <a:t>xtrinsic parameters</a:t>
            </a:r>
            <a:endParaRPr lang="en-US" sz="2300" dirty="0"/>
          </a:p>
          <a:p>
            <a:pPr lvl="1"/>
            <a:r>
              <a:rPr lang="bn-IN" sz="2100" dirty="0" smtClean="0"/>
              <a:t>Orientation</a:t>
            </a:r>
            <a:r>
              <a:rPr lang="en-US" sz="2100" dirty="0" smtClean="0"/>
              <a:t> </a:t>
            </a:r>
            <a:r>
              <a:rPr lang="bn-IN" sz="2100" dirty="0" smtClean="0"/>
              <a:t>of the binary</a:t>
            </a:r>
            <a:r>
              <a:rPr lang="en-US" sz="2100" dirty="0" smtClean="0"/>
              <a:t>, </a:t>
            </a:r>
            <a:r>
              <a:rPr lang="bn-IN" sz="2100" dirty="0" smtClean="0"/>
              <a:t>initial phase</a:t>
            </a:r>
            <a:r>
              <a:rPr lang="en-US" sz="2100" dirty="0" smtClean="0"/>
              <a:t>,</a:t>
            </a:r>
            <a:r>
              <a:rPr lang="is-IS" sz="2100" dirty="0" smtClean="0"/>
              <a:t>… </a:t>
            </a:r>
            <a:r>
              <a:rPr lang="bn-IN" sz="2100" dirty="0" smtClean="0"/>
              <a:t>impact</a:t>
            </a:r>
            <a:endParaRPr lang="en-US" sz="2100" dirty="0" smtClean="0"/>
          </a:p>
          <a:p>
            <a:pPr lvl="2"/>
            <a:r>
              <a:rPr lang="bn-IN" sz="2100" dirty="0" smtClean="0"/>
              <a:t>Arrival time of the signal</a:t>
            </a:r>
            <a:endParaRPr lang="en-US" sz="2100" dirty="0" smtClean="0"/>
          </a:p>
          <a:p>
            <a:pPr lvl="2"/>
            <a:r>
              <a:rPr lang="en-US" sz="2100" dirty="0" smtClean="0"/>
              <a:t>G</a:t>
            </a:r>
            <a:r>
              <a:rPr lang="bn-IN" sz="2100" dirty="0" smtClean="0"/>
              <a:t>lobal amplitude and phase</a:t>
            </a:r>
            <a:endParaRPr lang="en-US" sz="2100" dirty="0" smtClean="0"/>
          </a:p>
          <a:p>
            <a:pPr lvl="1"/>
            <a:r>
              <a:rPr lang="bn-IN" sz="2100" dirty="0" smtClean="0"/>
              <a:t>Maximized over</a:t>
            </a:r>
            <a:endParaRPr lang="en-US" sz="21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12" y="1215128"/>
            <a:ext cx="3234684" cy="2652476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3434836" y="4229788"/>
            <a:ext cx="5745676" cy="2093976"/>
            <a:chOff x="3349752" y="4229788"/>
            <a:chExt cx="5745676" cy="209397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752" y="4229788"/>
              <a:ext cx="5337048" cy="2093976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6456" y="4365104"/>
              <a:ext cx="418972" cy="1800000"/>
            </a:xfrm>
            <a:prstGeom prst="rect">
              <a:avLst/>
            </a:prstGeom>
          </p:spPr>
        </p:pic>
      </p:grp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79512" y="4320480"/>
            <a:ext cx="3528392" cy="2564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Lucida Grande"/>
              <a:buChar char="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bn-IN" sz="1600" dirty="0" smtClean="0"/>
              <a:t>Extract the maxima in the </a:t>
            </a:r>
            <a:r>
              <a:rPr lang="bn-IN" sz="1600" dirty="0" smtClean="0">
                <a:solidFill>
                  <a:srgbClr val="AE0005"/>
                </a:solidFill>
              </a:rPr>
              <a:t>signal=to=noise </a:t>
            </a:r>
            <a:r>
              <a:rPr lang="bn-IN" sz="1600" dirty="0" smtClean="0"/>
              <a:t>time series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bn-IN" sz="1600" dirty="0" smtClean="0"/>
              <a:t>Calculate </a:t>
            </a:r>
            <a:r>
              <a:rPr lang="en-US" sz="1600" dirty="0" smtClean="0"/>
              <a:t>      </a:t>
            </a:r>
            <a:r>
              <a:rPr lang="bn-IN" sz="1600" dirty="0" smtClean="0"/>
              <a:t>   to test consistency with template</a:t>
            </a:r>
            <a:endParaRPr lang="en-US" sz="1600" dirty="0" smtClean="0"/>
          </a:p>
          <a:p>
            <a:pPr>
              <a:lnSpc>
                <a:spcPct val="110000"/>
              </a:lnSpc>
            </a:pPr>
            <a:r>
              <a:rPr lang="en-US" sz="1800" dirty="0">
                <a:sym typeface="Symbol" panose="05050102010706020507" pitchFamily="18" charset="2"/>
              </a:rPr>
              <a:t>Extract triggers </a:t>
            </a:r>
            <a:r>
              <a:rPr lang="en-US" sz="1800" dirty="0">
                <a:solidFill>
                  <a:srgbClr val="C00000"/>
                </a:solidFill>
                <a:sym typeface="Symbol" panose="05050102010706020507" pitchFamily="18" charset="2"/>
              </a:rPr>
              <a:t>coincident</a:t>
            </a:r>
            <a:r>
              <a:rPr lang="en-US" sz="1800" dirty="0">
                <a:sym typeface="Symbol" panose="05050102010706020507" pitchFamily="18" charset="2"/>
              </a:rPr>
              <a:t> in both detectors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ym typeface="Symbol" panose="05050102010706020507" pitchFamily="18" charset="2"/>
              </a:rPr>
              <a:t>Apply </a:t>
            </a:r>
            <a:r>
              <a:rPr lang="en-US" sz="1800" dirty="0">
                <a:solidFill>
                  <a:srgbClr val="C00000"/>
                </a:solidFill>
                <a:sym typeface="Symbol" panose="05050102010706020507" pitchFamily="18" charset="2"/>
              </a:rPr>
              <a:t>data quality </a:t>
            </a:r>
            <a:r>
              <a:rPr lang="en-US" sz="1800" dirty="0">
                <a:sym typeface="Symbol" panose="05050102010706020507" pitchFamily="18" charset="2"/>
              </a:rPr>
              <a:t>vetoes</a:t>
            </a:r>
            <a:endParaRPr lang="en-US" sz="1800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53593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" name="…quation" r:id="rId6" imgW="114300" imgH="165100" progId="Equation.3">
                  <p:embed/>
                </p:oleObj>
              </mc:Choice>
              <mc:Fallback>
                <p:oleObj name="…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latex-image-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608512"/>
            <a:ext cx="343135" cy="224088"/>
          </a:xfrm>
          <a:prstGeom prst="rect">
            <a:avLst/>
          </a:prstGeom>
        </p:spPr>
      </p:pic>
      <p:pic>
        <p:nvPicPr>
          <p:cNvPr id="13" name="Image 12" descr="latex-image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52" y="4899396"/>
            <a:ext cx="252903" cy="28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96" y="1095127"/>
            <a:ext cx="4567021" cy="341399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5366" y="1268760"/>
            <a:ext cx="4534666" cy="388843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en-US" sz="2900" dirty="0" smtClean="0"/>
              <a:t>Statistic</a:t>
            </a:r>
            <a:endParaRPr lang="en-US" sz="2900" dirty="0" smtClean="0"/>
          </a:p>
          <a:p>
            <a:pPr lvl="1">
              <a:lnSpc>
                <a:spcPct val="140000"/>
              </a:lnSpc>
            </a:pPr>
            <a:r>
              <a:rPr lang="en-US" b="0" dirty="0" smtClean="0"/>
              <a:t> </a:t>
            </a:r>
          </a:p>
          <a:p>
            <a:pPr lvl="1">
              <a:lnSpc>
                <a:spcPct val="220000"/>
              </a:lnSpc>
              <a:spcAft>
                <a:spcPts val="200"/>
              </a:spcAft>
            </a:pPr>
            <a:r>
              <a:rPr lang="en-US" b="0" dirty="0" smtClean="0">
                <a:latin typeface="+mj-lt"/>
              </a:rPr>
              <a:t> </a:t>
            </a:r>
            <a:endParaRPr lang="en-US" dirty="0" smtClean="0"/>
          </a:p>
          <a:p>
            <a:pPr>
              <a:lnSpc>
                <a:spcPct val="140000"/>
              </a:lnSpc>
            </a:pPr>
            <a:r>
              <a:rPr lang="en-US" sz="2900" dirty="0" smtClean="0"/>
              <a:t>Significance</a:t>
            </a:r>
            <a:endParaRPr lang="en-US" sz="2900" dirty="0" smtClean="0"/>
          </a:p>
          <a:p>
            <a:pPr lvl="1">
              <a:lnSpc>
                <a:spcPct val="120000"/>
              </a:lnSpc>
            </a:pPr>
            <a:r>
              <a:rPr lang="en-US" sz="2300" dirty="0" smtClean="0">
                <a:solidFill>
                  <a:srgbClr val="C00000"/>
                </a:solidFill>
              </a:rPr>
              <a:t>GW150914 </a:t>
            </a:r>
            <a:r>
              <a:rPr lang="bn-IN" sz="2300" dirty="0" smtClean="0">
                <a:solidFill>
                  <a:srgbClr val="C00000"/>
                </a:solidFill>
              </a:rPr>
              <a:t>is the loudestevent in the search</a:t>
            </a:r>
            <a:r>
              <a:rPr lang="en-US" sz="2300" dirty="0" smtClean="0">
                <a:solidFill>
                  <a:srgbClr val="C00000"/>
                </a:solidFill>
              </a:rPr>
              <a:t>,       </a:t>
            </a:r>
            <a:r>
              <a:rPr lang="en-US" sz="2600" dirty="0" smtClean="0">
                <a:solidFill>
                  <a:srgbClr val="C00000"/>
                </a:solidFill>
              </a:rPr>
              <a:t>= 23.6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r>
              <a:rPr lang="bn-IN" sz="2100" dirty="0" smtClean="0"/>
              <a:t>Individual triggers in L1 and H1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dirty="0" smtClean="0"/>
              <a:t>(</a:t>
            </a:r>
            <a:r>
              <a:rPr lang="bn-IN" sz="2100" dirty="0" smtClean="0"/>
              <a:t>forming </a:t>
            </a:r>
            <a:r>
              <a:rPr lang="en-US" dirty="0" smtClean="0"/>
              <a:t>GW150914</a:t>
            </a:r>
            <a:r>
              <a:rPr lang="en-US" dirty="0" smtClean="0"/>
              <a:t>)</a:t>
            </a:r>
            <a:r>
              <a:rPr lang="en-US" sz="2100" dirty="0" smtClean="0"/>
              <a:t>: </a:t>
            </a:r>
            <a:r>
              <a:rPr lang="bn-IN" sz="2100" dirty="0" smtClean="0"/>
              <a:t>highest      in each detector</a:t>
            </a:r>
            <a:endParaRPr lang="en-US" sz="2100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58" y="1772816"/>
            <a:ext cx="2445714" cy="335950"/>
          </a:xfrm>
          <a:prstGeom prst="rect">
            <a:avLst/>
          </a:prstGeom>
        </p:spPr>
      </p:pic>
      <p:pic>
        <p:nvPicPr>
          <p:cNvPr id="9" name="Image 8" descr="latex-image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58" y="2180775"/>
            <a:ext cx="1834307" cy="4320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CBC BBH search result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5508104" y="5118283"/>
            <a:ext cx="2819965" cy="738664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Coincidences between single detector triggers from GW150914 and noise in other detector</a:t>
            </a:r>
            <a:endParaRPr lang="en-US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11560" y="5282044"/>
            <a:ext cx="4320480" cy="523220"/>
          </a:xfrm>
          <a:prstGeom prst="rect">
            <a:avLst/>
          </a:prstGeom>
          <a:solidFill>
            <a:schemeClr val="accent3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Background excluding contribution from </a:t>
            </a:r>
            <a:r>
              <a:rPr lang="en-US" sz="1400" dirty="0" smtClean="0"/>
              <a:t>GW150914 </a:t>
            </a:r>
            <a:r>
              <a:rPr lang="en-US" sz="1400" dirty="0"/>
              <a:t>(</a:t>
            </a:r>
            <a:r>
              <a:rPr lang="en-US" sz="1400" dirty="0" smtClean="0"/>
              <a:t>gauge </a:t>
            </a:r>
            <a:r>
              <a:rPr lang="en-US" sz="1400" dirty="0"/>
              <a:t>significance of other </a:t>
            </a:r>
            <a:r>
              <a:rPr lang="en-US" sz="1400" dirty="0" smtClean="0"/>
              <a:t>triggers)</a:t>
            </a:r>
            <a:endParaRPr lang="en-US" sz="1400" dirty="0"/>
          </a:p>
        </p:txBody>
      </p:sp>
      <p:sp>
        <p:nvSpPr>
          <p:cNvPr id="17" name="Flèche vers le haut 16"/>
          <p:cNvSpPr/>
          <p:nvPr/>
        </p:nvSpPr>
        <p:spPr>
          <a:xfrm rot="2642213">
            <a:off x="5232793" y="3400173"/>
            <a:ext cx="394032" cy="2303935"/>
          </a:xfrm>
          <a:prstGeom prst="upArrow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lèche vers le haut 17"/>
          <p:cNvSpPr/>
          <p:nvPr/>
        </p:nvSpPr>
        <p:spPr>
          <a:xfrm rot="497370">
            <a:off x="7589450" y="3780277"/>
            <a:ext cx="369913" cy="1374620"/>
          </a:xfrm>
          <a:prstGeom prst="upArrow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4" descr="latex-image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90" y="3540299"/>
            <a:ext cx="231586" cy="248741"/>
          </a:xfrm>
          <a:prstGeom prst="rect">
            <a:avLst/>
          </a:prstGeom>
        </p:spPr>
      </p:pic>
      <p:pic>
        <p:nvPicPr>
          <p:cNvPr id="7" name="Image 6" descr="latex-image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42" y="4421872"/>
            <a:ext cx="127594" cy="2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4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Résultat</a:t>
            </a:r>
            <a:r>
              <a:rPr lang="en-US" dirty="0" smtClean="0"/>
              <a:t> de la </a:t>
            </a:r>
            <a:r>
              <a:rPr lang="en-US" dirty="0" err="1" smtClean="0"/>
              <a:t>recherche</a:t>
            </a:r>
            <a:r>
              <a:rPr lang="en-US" dirty="0" smtClean="0"/>
              <a:t> CBC BBH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268760"/>
            <a:ext cx="8136904" cy="3960440"/>
          </a:xfrm>
        </p:spPr>
        <p:txBody>
          <a:bodyPr>
            <a:normAutofit/>
          </a:bodyPr>
          <a:lstStyle/>
          <a:p>
            <a:r>
              <a:rPr lang="bn-IN" sz="2000" dirty="0" smtClean="0"/>
              <a:t>False alarm rate</a:t>
            </a:r>
            <a:endParaRPr lang="en-US" sz="2000" dirty="0" smtClean="0"/>
          </a:p>
          <a:p>
            <a:pPr lvl="1"/>
            <a:r>
              <a:rPr lang="bn-IN" sz="1800" dirty="0" smtClean="0"/>
              <a:t>M</a:t>
            </a:r>
            <a:r>
              <a:rPr lang="en-US" sz="1800" dirty="0" err="1" smtClean="0"/>
              <a:t>easured</a:t>
            </a:r>
            <a:r>
              <a:rPr lang="en-US" sz="1800" dirty="0" smtClean="0"/>
              <a:t> </a:t>
            </a:r>
            <a:r>
              <a:rPr lang="en-US" sz="1800" dirty="0"/>
              <a:t>from background estimated on data</a:t>
            </a:r>
          </a:p>
          <a:p>
            <a:pPr lvl="1"/>
            <a:r>
              <a:rPr lang="bn-IN" sz="1600" dirty="0" smtClean="0"/>
              <a:t>Time shifts by </a:t>
            </a:r>
            <a:r>
              <a:rPr lang="en-US" sz="1800" dirty="0" smtClean="0"/>
              <a:t>N </a:t>
            </a:r>
            <a:r>
              <a:rPr lang="en-US" sz="1800" dirty="0" smtClean="0"/>
              <a:t>x 0.1 s</a:t>
            </a:r>
            <a:r>
              <a:rPr lang="en-US" sz="1600" dirty="0" smtClean="0"/>
              <a:t> </a:t>
            </a:r>
            <a:r>
              <a:rPr lang="bn-IN" sz="1600" dirty="0" smtClean="0"/>
              <a:t>between</a:t>
            </a:r>
            <a:r>
              <a:rPr lang="bn-IN" sz="1800" dirty="0" smtClean="0"/>
              <a:t> </a:t>
            </a:r>
            <a:r>
              <a:rPr lang="en-US" sz="1800" dirty="0" smtClean="0"/>
              <a:t>H1</a:t>
            </a:r>
            <a:r>
              <a:rPr lang="en-US" sz="1600" dirty="0" smtClean="0"/>
              <a:t> </a:t>
            </a:r>
            <a:r>
              <a:rPr lang="bn-IN" sz="1600" dirty="0" smtClean="0"/>
              <a:t>and </a:t>
            </a:r>
            <a:r>
              <a:rPr lang="en-US" sz="1800" dirty="0" smtClean="0"/>
              <a:t>L1</a:t>
            </a:r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marL="336550" lvl="1" indent="0">
              <a:buNone/>
            </a:pPr>
            <a:endParaRPr lang="en-US" sz="1800" dirty="0" smtClean="0"/>
          </a:p>
          <a:p>
            <a:pPr lvl="1"/>
            <a:r>
              <a:rPr lang="en-US" sz="1800" dirty="0" err="1" smtClean="0"/>
              <a:t>N</a:t>
            </a:r>
            <a:r>
              <a:rPr lang="en-US" sz="1800" baseline="-25000" dirty="0" err="1" smtClean="0"/>
              <a:t>max</a:t>
            </a:r>
            <a:r>
              <a:rPr lang="en-US" sz="1800" dirty="0" smtClean="0"/>
              <a:t> = 10</a:t>
            </a:r>
            <a:r>
              <a:rPr lang="en-US" sz="1800" baseline="30000" dirty="0" smtClean="0"/>
              <a:t>7</a:t>
            </a:r>
            <a:r>
              <a:rPr lang="en-US" sz="1600" dirty="0" smtClean="0"/>
              <a:t> </a:t>
            </a:r>
            <a:r>
              <a:rPr lang="bn-IN" sz="1600" dirty="0" smtClean="0"/>
              <a:t>shifts</a:t>
            </a:r>
            <a:r>
              <a:rPr lang="en-US" sz="1800" dirty="0" smtClean="0"/>
              <a:t>,   T</a:t>
            </a:r>
            <a:r>
              <a:rPr lang="bn-IN" sz="1800" baseline="-25000" dirty="0" smtClean="0"/>
              <a:t>bkgd</a:t>
            </a:r>
            <a:r>
              <a:rPr lang="en-US" sz="1800" dirty="0" smtClean="0"/>
              <a:t> </a:t>
            </a:r>
            <a:r>
              <a:rPr lang="en-US" sz="1800" dirty="0" smtClean="0"/>
              <a:t>= 608,000 </a:t>
            </a:r>
            <a:r>
              <a:rPr lang="bn-IN" sz="1600" dirty="0" smtClean="0"/>
              <a:t>yrs</a:t>
            </a:r>
            <a:endParaRPr lang="en-US" sz="1800" dirty="0" smtClean="0"/>
          </a:p>
          <a:p>
            <a:pPr lvl="1"/>
            <a:r>
              <a:rPr lang="en-US" sz="1800" dirty="0"/>
              <a:t>Account for trial </a:t>
            </a:r>
            <a:r>
              <a:rPr lang="en-US" sz="1800" dirty="0" smtClean="0"/>
              <a:t>factors</a:t>
            </a:r>
            <a:endParaRPr lang="en-US" sz="1800" dirty="0" smtClean="0"/>
          </a:p>
          <a:p>
            <a:pPr lvl="1"/>
            <a:r>
              <a:rPr lang="en-US" sz="1800" dirty="0" smtClean="0"/>
              <a:t>GW150914 louder than all background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C00000"/>
                </a:solidFill>
                <a:sym typeface="Wingdings 3" panose="05040102010807070707" pitchFamily="18" charset="2"/>
              </a:rPr>
              <a:t> </a:t>
            </a:r>
            <a:r>
              <a:rPr lang="bn-IN" sz="1600" dirty="0" smtClean="0">
                <a:solidFill>
                  <a:srgbClr val="C00000"/>
                </a:solidFill>
                <a:sym typeface="Wingdings 3" panose="05040102010807070707" pitchFamily="18" charset="2"/>
              </a:rPr>
              <a:t>lo</a:t>
            </a:r>
            <a:r>
              <a:rPr lang="en-US" sz="1800" dirty="0" err="1" smtClean="0">
                <a:solidFill>
                  <a:srgbClr val="C00000"/>
                </a:solidFill>
              </a:rPr>
              <a:t>wer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limit on significance</a:t>
            </a:r>
            <a:endParaRPr lang="en-US" sz="1800" dirty="0"/>
          </a:p>
          <a:p>
            <a:pPr lvl="1"/>
            <a:endParaRPr lang="en-US" sz="1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3" name="Groupe 12"/>
          <p:cNvGrpSpPr/>
          <p:nvPr/>
        </p:nvGrpSpPr>
        <p:grpSpPr>
          <a:xfrm>
            <a:off x="602265" y="5041691"/>
            <a:ext cx="7930175" cy="1627669"/>
            <a:chOff x="314233" y="5093806"/>
            <a:chExt cx="7930175" cy="1627669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3" y="5093806"/>
              <a:ext cx="7930175" cy="1627669"/>
            </a:xfrm>
            <a:prstGeom prst="rect">
              <a:avLst/>
            </a:prstGeom>
          </p:spPr>
        </p:pic>
        <p:sp>
          <p:nvSpPr>
            <p:cNvPr id="10" name="Rectangle à coins arrondis 9"/>
            <p:cNvSpPr/>
            <p:nvPr/>
          </p:nvSpPr>
          <p:spPr>
            <a:xfrm>
              <a:off x="3131840" y="5517232"/>
              <a:ext cx="792088" cy="504056"/>
            </a:xfrm>
            <a:prstGeom prst="round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3132717" y="6021288"/>
              <a:ext cx="792088" cy="504056"/>
            </a:xfrm>
            <a:prstGeom prst="round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e 14"/>
          <p:cNvGrpSpPr/>
          <p:nvPr/>
        </p:nvGrpSpPr>
        <p:grpSpPr>
          <a:xfrm>
            <a:off x="4110881" y="2420888"/>
            <a:ext cx="3269431" cy="1340126"/>
            <a:chOff x="8649950" y="2783398"/>
            <a:chExt cx="3269430" cy="1340126"/>
          </a:xfrm>
        </p:grpSpPr>
        <p:cxnSp>
          <p:nvCxnSpPr>
            <p:cNvPr id="20" name="Connecteur droit avec flèche 19"/>
            <p:cNvCxnSpPr/>
            <p:nvPr/>
          </p:nvCxnSpPr>
          <p:spPr>
            <a:xfrm>
              <a:off x="9067258" y="3815747"/>
              <a:ext cx="272168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1125105" y="3815747"/>
              <a:ext cx="794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1400" dirty="0" smtClean="0"/>
                <a:t>time</a:t>
              </a:r>
              <a:endParaRPr lang="fr-FR" sz="14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079361" y="3156412"/>
              <a:ext cx="2592593" cy="1721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9267619" y="315641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9527595" y="315641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9882597" y="315641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10011689" y="315641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0608739" y="315641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11555412" y="315641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11437079" y="315641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8649950" y="3088831"/>
              <a:ext cx="4043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H1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079360" y="2838915"/>
              <a:ext cx="2592593" cy="1721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31"/>
            <p:cNvCxnSpPr/>
            <p:nvPr/>
          </p:nvCxnSpPr>
          <p:spPr>
            <a:xfrm>
              <a:off x="9493530" y="283712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9624414" y="283712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10119266" y="283712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10511921" y="283712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11039045" y="283712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11125106" y="2837122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11307987" y="2838915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8662950" y="2783398"/>
              <a:ext cx="4043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L1</a:t>
              </a:r>
            </a:p>
          </p:txBody>
        </p:sp>
      </p:grpSp>
      <p:grpSp>
        <p:nvGrpSpPr>
          <p:cNvPr id="40" name="Groupe 12"/>
          <p:cNvGrpSpPr/>
          <p:nvPr/>
        </p:nvGrpSpPr>
        <p:grpSpPr>
          <a:xfrm>
            <a:off x="3819527" y="3064240"/>
            <a:ext cx="3313356" cy="276999"/>
            <a:chOff x="8358597" y="3426744"/>
            <a:chExt cx="3313356" cy="276999"/>
          </a:xfrm>
        </p:grpSpPr>
        <p:sp>
          <p:nvSpPr>
            <p:cNvPr id="41" name="Rectangle 40"/>
            <p:cNvSpPr/>
            <p:nvPr/>
          </p:nvSpPr>
          <p:spPr>
            <a:xfrm>
              <a:off x="9079360" y="3482261"/>
              <a:ext cx="2592593" cy="1721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2" name="Connecteur droit 41"/>
            <p:cNvCxnSpPr/>
            <p:nvPr/>
          </p:nvCxnSpPr>
          <p:spPr>
            <a:xfrm>
              <a:off x="9385953" y="3482261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10404344" y="3482261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10931468" y="3482261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11017529" y="3482261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11200410" y="3484054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8358597" y="3426744"/>
              <a:ext cx="708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L1-100s</a:t>
              </a:r>
            </a:p>
          </p:txBody>
        </p:sp>
        <p:cxnSp>
          <p:nvCxnSpPr>
            <p:cNvPr id="48" name="Connecteur droit 47"/>
            <p:cNvCxnSpPr/>
            <p:nvPr/>
          </p:nvCxnSpPr>
          <p:spPr>
            <a:xfrm>
              <a:off x="9516837" y="3482261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10011689" y="3482261"/>
              <a:ext cx="0" cy="17212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5"/>
          <p:cNvGrpSpPr/>
          <p:nvPr/>
        </p:nvGrpSpPr>
        <p:grpSpPr>
          <a:xfrm>
            <a:off x="4977767" y="2792703"/>
            <a:ext cx="494852" cy="499175"/>
            <a:chOff x="9762497" y="2556411"/>
            <a:chExt cx="494852" cy="499174"/>
          </a:xfrm>
        </p:grpSpPr>
        <p:cxnSp>
          <p:nvCxnSpPr>
            <p:cNvPr id="51" name="Connecteur droit 50"/>
            <p:cNvCxnSpPr/>
            <p:nvPr/>
          </p:nvCxnSpPr>
          <p:spPr>
            <a:xfrm>
              <a:off x="9762497" y="2883463"/>
              <a:ext cx="0" cy="1721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10257349" y="2883463"/>
              <a:ext cx="0" cy="1721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9762497" y="2556411"/>
              <a:ext cx="0" cy="1721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10257349" y="2556411"/>
              <a:ext cx="0" cy="1721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767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95832"/>
            <a:ext cx="3960440" cy="419340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72628"/>
            <a:ext cx="5400600" cy="4172596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/>
              <a:t>Over 0.2 s, </a:t>
            </a:r>
            <a:r>
              <a:rPr lang="en-US" sz="2200" dirty="0">
                <a:solidFill>
                  <a:srgbClr val="C00000"/>
                </a:solidFill>
              </a:rPr>
              <a:t>frequency and amplitude </a:t>
            </a:r>
            <a:r>
              <a:rPr lang="en-US" sz="2200" dirty="0" smtClean="0">
                <a:solidFill>
                  <a:srgbClr val="C00000"/>
                </a:solidFill>
              </a:rPr>
              <a:t>increase</a:t>
            </a:r>
            <a:r>
              <a:rPr lang="bn-IN" sz="2200" dirty="0" smtClean="0">
                <a:solidFill>
                  <a:srgbClr val="C00000"/>
                </a:solidFill>
              </a:rPr>
              <a:t/>
            </a:r>
            <a:br>
              <a:rPr lang="bn-IN" sz="2200" dirty="0" smtClean="0">
                <a:solidFill>
                  <a:srgbClr val="C00000"/>
                </a:solidFill>
              </a:rPr>
            </a:br>
            <a:r>
              <a:rPr lang="en-US" sz="2200" dirty="0" smtClean="0"/>
              <a:t>from </a:t>
            </a:r>
            <a:r>
              <a:rPr lang="en-US" sz="2200" dirty="0"/>
              <a:t>35 Hz to </a:t>
            </a:r>
            <a:r>
              <a:rPr lang="en-US" sz="2200" dirty="0" err="1"/>
              <a:t>f</a:t>
            </a:r>
            <a:r>
              <a:rPr lang="en-US" sz="2200" baseline="-25000" dirty="0" err="1"/>
              <a:t>peak</a:t>
            </a:r>
            <a:r>
              <a:rPr lang="en-US" sz="2200" dirty="0"/>
              <a:t> = 150 Hz (</a:t>
            </a:r>
            <a:r>
              <a:rPr lang="en-US" sz="2200" dirty="0">
                <a:sym typeface="Symbol" panose="05050102010706020507" pitchFamily="18" charset="2"/>
              </a:rPr>
              <a:t> </a:t>
            </a:r>
            <a:r>
              <a:rPr lang="en-US" sz="2200" dirty="0"/>
              <a:t>8 cycles)</a:t>
            </a:r>
          </a:p>
          <a:p>
            <a:pPr lvl="1">
              <a:lnSpc>
                <a:spcPct val="120000"/>
              </a:lnSpc>
            </a:pPr>
            <a:r>
              <a:rPr lang="bn-IN" sz="1900" dirty="0" smtClean="0"/>
              <a:t>Reminder </a:t>
            </a:r>
            <a:r>
              <a:rPr lang="en-US" sz="1900" dirty="0" smtClean="0"/>
              <a:t>: </a:t>
            </a:r>
            <a:r>
              <a:rPr lang="bn-IN" sz="1900" dirty="0" smtClean="0"/>
              <a:t>the</a:t>
            </a:r>
            <a:r>
              <a:rPr lang="en-US" sz="1900" dirty="0" smtClean="0"/>
              <a:t> </a:t>
            </a:r>
            <a:r>
              <a:rPr lang="en-US" dirty="0" smtClean="0"/>
              <a:t>“chirp mass” </a:t>
            </a:r>
            <a:r>
              <a:rPr lang="bn-IN" sz="1900" dirty="0" smtClean="0"/>
              <a:t>characterizes</a:t>
            </a:r>
            <a:r>
              <a:rPr lang="en-US" sz="1900" dirty="0"/>
              <a:t/>
            </a:r>
            <a:br>
              <a:rPr lang="en-US" sz="1900" dirty="0"/>
            </a:br>
            <a:r>
              <a:rPr lang="bn-IN" sz="1900" dirty="0" smtClean="0"/>
              <a:t>the inspiral phase</a:t>
            </a:r>
            <a:endParaRPr lang="en-US" sz="1900" dirty="0" smtClean="0"/>
          </a:p>
          <a:p>
            <a:pPr lvl="1"/>
            <a:r>
              <a:rPr lang="bn-IN" sz="1900" dirty="0" smtClean="0"/>
              <a:t>Finds                        </a:t>
            </a:r>
            <a:r>
              <a:rPr lang="bn-IN" dirty="0" smtClean="0"/>
              <a:t> </a:t>
            </a:r>
            <a:r>
              <a:rPr lang="en-US" dirty="0" smtClean="0"/>
              <a:t>,</a:t>
            </a:r>
            <a:endParaRPr lang="en-US" dirty="0"/>
          </a:p>
          <a:p>
            <a:pPr lvl="1"/>
            <a:endParaRPr lang="en-US" dirty="0" smtClean="0">
              <a:latin typeface="Viner Hand ITC" panose="03070502030502020203" pitchFamily="66" charset="0"/>
            </a:endParaRPr>
          </a:p>
          <a:p>
            <a:pPr lvl="1">
              <a:lnSpc>
                <a:spcPct val="120000"/>
              </a:lnSpc>
            </a:pPr>
            <a:r>
              <a:rPr lang="en-US" dirty="0" err="1"/>
              <a:t>Keplerian</a:t>
            </a:r>
            <a:r>
              <a:rPr lang="en-US" dirty="0"/>
              <a:t> separation gets close to Schwarzschild radius </a:t>
            </a:r>
          </a:p>
          <a:p>
            <a:pPr marL="336550" lvl="1" indent="0">
              <a:lnSpc>
                <a:spcPct val="120000"/>
              </a:lnSpc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pPr lvl="1"/>
            <a:r>
              <a:rPr lang="bn-IN" sz="1900" dirty="0" smtClean="0"/>
              <a:t>Very close and compact objects</a:t>
            </a:r>
            <a:endParaRPr lang="en-US" sz="1900" dirty="0" smtClean="0"/>
          </a:p>
          <a:p>
            <a:pPr lvl="2"/>
            <a:r>
              <a:rPr lang="en-US" dirty="0" smtClean="0"/>
              <a:t>BNS</a:t>
            </a:r>
            <a:r>
              <a:rPr lang="en-US" sz="2100" dirty="0" smtClean="0"/>
              <a:t> </a:t>
            </a:r>
            <a:r>
              <a:rPr lang="bn-IN" sz="1900" dirty="0" smtClean="0"/>
              <a:t>too light</a:t>
            </a:r>
            <a:r>
              <a:rPr lang="en-US" dirty="0" smtClean="0"/>
              <a:t>,</a:t>
            </a:r>
            <a:endParaRPr lang="en-US" dirty="0" smtClean="0"/>
          </a:p>
          <a:p>
            <a:pPr lvl="2"/>
            <a:r>
              <a:rPr lang="en-US" dirty="0" smtClean="0"/>
              <a:t>NSBH</a:t>
            </a:r>
            <a:r>
              <a:rPr lang="en-US" sz="1900" dirty="0" smtClean="0"/>
              <a:t> </a:t>
            </a:r>
            <a:r>
              <a:rPr lang="bn-IN" sz="1900" dirty="0" smtClean="0"/>
              <a:t>merge at lower frequency</a:t>
            </a:r>
            <a:endParaRPr lang="en-US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IN" sz="3200" dirty="0" smtClean="0"/>
              <a:t>A black holes coalescence </a:t>
            </a:r>
            <a:r>
              <a:rPr lang="en-US" sz="3200" dirty="0" smtClean="0"/>
              <a:t>?</a:t>
            </a:r>
            <a:r>
              <a:rPr lang="bn-IN" sz="3200" dirty="0" smtClean="0"/>
              <a:t> Yes </a:t>
            </a:r>
            <a:r>
              <a:rPr lang="en-US" sz="3200" dirty="0" smtClean="0"/>
              <a:t>!</a:t>
            </a:r>
            <a:endParaRPr lang="en-US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92920"/>
            <a:ext cx="1004969" cy="216000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2771800" y="2685616"/>
            <a:ext cx="2088231" cy="311336"/>
            <a:chOff x="2997441" y="4140000"/>
            <a:chExt cx="1709287" cy="22508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1286" b="9529"/>
            <a:stretch/>
          </p:blipFill>
          <p:spPr>
            <a:xfrm>
              <a:off x="2997441" y="4140000"/>
              <a:ext cx="1142511" cy="2160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34" t="-7676" b="-1"/>
            <a:stretch/>
          </p:blipFill>
          <p:spPr>
            <a:xfrm>
              <a:off x="4140000" y="4149080"/>
              <a:ext cx="566728" cy="216000"/>
            </a:xfrm>
            <a:prstGeom prst="rect">
              <a:avLst/>
            </a:prstGeom>
          </p:spPr>
        </p:pic>
      </p:grpSp>
      <p:grpSp>
        <p:nvGrpSpPr>
          <p:cNvPr id="13" name="Groupe 12"/>
          <p:cNvGrpSpPr/>
          <p:nvPr/>
        </p:nvGrpSpPr>
        <p:grpSpPr>
          <a:xfrm>
            <a:off x="2733226" y="3709856"/>
            <a:ext cx="1982790" cy="223200"/>
            <a:chOff x="2915816" y="3963600"/>
            <a:chExt cx="1982790" cy="22320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3970800"/>
              <a:ext cx="1140674" cy="21600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5" y="3963600"/>
              <a:ext cx="830661" cy="208800"/>
            </a:xfrm>
            <a:prstGeom prst="rect">
              <a:avLst/>
            </a:prstGeom>
          </p:spPr>
        </p:pic>
      </p:grp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79512" y="5229200"/>
            <a:ext cx="8280920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Lucida Grande"/>
              <a:buChar char="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Decay of waveform after </a:t>
            </a:r>
            <a:r>
              <a:rPr lang="en-US" sz="2000" dirty="0" smtClean="0"/>
              <a:t>peak</a:t>
            </a:r>
            <a:endParaRPr lang="bn-IN" sz="2000" dirty="0"/>
          </a:p>
          <a:p>
            <a:pPr lvl="1"/>
            <a:r>
              <a:rPr lang="en-US" sz="1800" dirty="0" smtClean="0"/>
              <a:t>consistent </a:t>
            </a:r>
            <a:r>
              <a:rPr lang="en-US" sz="1800" dirty="0"/>
              <a:t>with damped oscillations of </a:t>
            </a:r>
            <a:r>
              <a:rPr lang="en-US" sz="1800" dirty="0" smtClean="0">
                <a:solidFill>
                  <a:srgbClr val="C00000"/>
                </a:solidFill>
              </a:rPr>
              <a:t>BH</a:t>
            </a:r>
            <a:r>
              <a:rPr lang="bn-IN" sz="1800" dirty="0" smtClean="0">
                <a:solidFill>
                  <a:srgbClr val="C00000"/>
                </a:solidFill>
              </a:rPr>
              <a:t/>
            </a:r>
            <a:br>
              <a:rPr lang="bn-IN" sz="1800" dirty="0" smtClean="0">
                <a:solidFill>
                  <a:srgbClr val="C00000"/>
                </a:solidFill>
              </a:rPr>
            </a:br>
            <a:r>
              <a:rPr lang="en-US" sz="1800" dirty="0" smtClean="0"/>
              <a:t> </a:t>
            </a:r>
            <a:r>
              <a:rPr lang="en-US" sz="1800" dirty="0"/>
              <a:t>(</a:t>
            </a:r>
            <a:r>
              <a:rPr lang="en-US" sz="1800" dirty="0" smtClean="0">
                <a:solidFill>
                  <a:srgbClr val="C00000"/>
                </a:solidFill>
              </a:rPr>
              <a:t>relaxing </a:t>
            </a:r>
            <a:r>
              <a:rPr lang="en-US" sz="1800" dirty="0">
                <a:solidFill>
                  <a:srgbClr val="C00000"/>
                </a:solidFill>
              </a:rPr>
              <a:t>to final stationary Kerr </a:t>
            </a:r>
            <a:r>
              <a:rPr lang="en-US" sz="1600" dirty="0" smtClean="0"/>
              <a:t>configuration)</a:t>
            </a:r>
            <a:endParaRPr lang="en-US" sz="1800" dirty="0" smtClean="0"/>
          </a:p>
          <a:p>
            <a:pPr lvl="1"/>
            <a:r>
              <a:rPr lang="en-US" sz="1800" dirty="0"/>
              <a:t>SNR too low to claim observation of quasi normal modes</a:t>
            </a:r>
            <a:r>
              <a:rPr lang="en-US" sz="2000" dirty="0"/>
              <a:t>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83389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33256"/>
            <a:ext cx="5803041" cy="10081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24" y="4210145"/>
            <a:ext cx="4666488" cy="16671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IN" dirty="0" smtClean="0"/>
              <a:t>Data quality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96752"/>
            <a:ext cx="4320480" cy="4494644"/>
          </a:xfrm>
        </p:spPr>
        <p:txBody>
          <a:bodyPr>
            <a:normAutofit/>
          </a:bodyPr>
          <a:lstStyle/>
          <a:p>
            <a:r>
              <a:rPr lang="bn-IN" sz="1800" dirty="0" smtClean="0"/>
              <a:t>On analyzed period</a:t>
            </a:r>
            <a:endParaRPr lang="en-US" sz="1800" dirty="0" smtClean="0"/>
          </a:p>
          <a:p>
            <a:pPr lvl="1"/>
            <a:r>
              <a:rPr lang="bn-IN" sz="1600" dirty="0" smtClean="0"/>
              <a:t>Clean data set</a:t>
            </a:r>
            <a:endParaRPr lang="en-US" sz="1600" dirty="0" smtClean="0"/>
          </a:p>
          <a:p>
            <a:pPr lvl="1"/>
            <a:r>
              <a:rPr lang="bn-IN" sz="1600" dirty="0" smtClean="0"/>
              <a:t>Homogeneous background</a:t>
            </a:r>
            <a:endParaRPr lang="en-US" sz="1600" dirty="0" smtClean="0"/>
          </a:p>
          <a:p>
            <a:endParaRPr lang="en-US" sz="2000" dirty="0" smtClean="0">
              <a:solidFill>
                <a:srgbClr val="C00000"/>
              </a:solidFill>
            </a:endParaRPr>
          </a:p>
          <a:p>
            <a:r>
              <a:rPr lang="bn-IN" sz="2000" dirty="0" smtClean="0">
                <a:solidFill>
                  <a:srgbClr val="C00000"/>
                </a:solidFill>
              </a:rPr>
              <a:t>Data quality vetoes</a:t>
            </a:r>
            <a:endParaRPr lang="en-US" sz="2000" dirty="0" smtClean="0"/>
          </a:p>
          <a:p>
            <a:pPr lvl="1"/>
            <a:r>
              <a:rPr lang="bn-IN" sz="1700" dirty="0" smtClean="0"/>
              <a:t>Identify periods with intrumental or environmental problems</a:t>
            </a:r>
          </a:p>
          <a:p>
            <a:pPr lvl="1"/>
            <a:r>
              <a:rPr lang="bn-IN" sz="1800" dirty="0" smtClean="0"/>
              <a:t>Veto those periods</a:t>
            </a:r>
            <a:endParaRPr lang="en-US" sz="1800" dirty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GW150914  &gt;</a:t>
            </a:r>
            <a:r>
              <a:rPr lang="en-US" sz="2000" dirty="0" smtClean="0"/>
              <a:t>&gt;</a:t>
            </a:r>
            <a:r>
              <a:rPr lang="en-US" dirty="0" smtClean="0"/>
              <a:t> </a:t>
            </a:r>
            <a:r>
              <a:rPr lang="en-US" sz="2000" dirty="0"/>
              <a:t>every background event even without DQ vetoes</a:t>
            </a:r>
            <a:endParaRPr lang="en-US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16" y="1124744"/>
            <a:ext cx="4666488" cy="32385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60032" y="9807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GW150914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5220072" y="1350060"/>
            <a:ext cx="0" cy="114283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238666" y="2852936"/>
            <a:ext cx="0" cy="114283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084168" y="4437112"/>
            <a:ext cx="0" cy="114283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869124" y="573156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GW150914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0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1554" r="7751" b="33034"/>
          <a:stretch/>
        </p:blipFill>
        <p:spPr>
          <a:xfrm>
            <a:off x="1763688" y="1071756"/>
            <a:ext cx="7344816" cy="43014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IN" sz="3200" dirty="0" smtClean="0"/>
              <a:t>Naked eye view of </a:t>
            </a:r>
            <a:r>
              <a:rPr lang="en-US" dirty="0" smtClean="0"/>
              <a:t>GW150914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5589240"/>
            <a:ext cx="6840760" cy="115212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bn-IN" sz="1600" dirty="0" smtClean="0"/>
              <a:t>Waveform reconstructed</a:t>
            </a:r>
            <a:endParaRPr lang="en-US" sz="1600" dirty="0" smtClean="0"/>
          </a:p>
          <a:p>
            <a:pPr lvl="1">
              <a:lnSpc>
                <a:spcPct val="90000"/>
              </a:lnSpc>
            </a:pPr>
            <a:r>
              <a:rPr lang="bn-IN" sz="1600" dirty="0" smtClean="0"/>
              <a:t>Coherent signal in both detectors</a:t>
            </a:r>
            <a:endParaRPr lang="en-US" sz="1600" dirty="0" smtClean="0"/>
          </a:p>
          <a:p>
            <a:pPr lvl="1">
              <a:lnSpc>
                <a:spcPct val="90000"/>
              </a:lnSpc>
            </a:pPr>
            <a:r>
              <a:rPr lang="bn-IN" sz="1600" dirty="0" smtClean="0"/>
              <a:t>Agreement with best=fit theoretical waveforms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 smtClean="0"/>
              <a:t>(</a:t>
            </a:r>
            <a:r>
              <a:rPr lang="bn-IN" sz="1400" dirty="0" smtClean="0"/>
              <a:t>waveforms from perturbative theory </a:t>
            </a:r>
            <a:r>
              <a:rPr lang="en-US" sz="1600" dirty="0" smtClean="0"/>
              <a:t>+ </a:t>
            </a:r>
            <a:r>
              <a:rPr lang="en-US" sz="1600" dirty="0" smtClean="0"/>
              <a:t>NR = Numerical Relativity)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07504" y="1484784"/>
            <a:ext cx="2016224" cy="1096666"/>
          </a:xfrm>
          <a:prstGeom prst="rect">
            <a:avLst/>
          </a:prstGeom>
          <a:solidFill>
            <a:srgbClr val="C00000">
              <a:alpha val="3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SzPct val="70000"/>
              <a:buFont typeface="Wingdings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35 – 350 Hz band-passed strain time series</a:t>
            </a:r>
            <a:endParaRPr lang="en-US" sz="2000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107504" y="4365104"/>
            <a:ext cx="1872208" cy="1008112"/>
          </a:xfrm>
          <a:prstGeom prst="rect">
            <a:avLst/>
          </a:prstGeom>
          <a:solidFill>
            <a:schemeClr val="accent3">
              <a:alpha val="3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SzPct val="70000"/>
              <a:buFont typeface="Wingdings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Residual noise after waveform subtraction</a:t>
            </a:r>
            <a:endParaRPr lang="en-US" sz="1800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81156" y="3157514"/>
            <a:ext cx="1828681" cy="707857"/>
          </a:xfrm>
          <a:prstGeom prst="rect">
            <a:avLst/>
          </a:prstGeom>
          <a:solidFill>
            <a:srgbClr val="FFC000">
              <a:alpha val="3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SzPct val="70000"/>
              <a:buFont typeface="Wingdings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Waveform reconstructions</a:t>
            </a:r>
            <a:endParaRPr lang="en-US" sz="2000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364088" y="5589241"/>
            <a:ext cx="3456384" cy="648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Lucida Grande"/>
              <a:buChar char="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bn-IN" sz="1800" dirty="0" smtClean="0"/>
              <a:t>Residual noise consistent with instrumental noise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29078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44" y="3893395"/>
            <a:ext cx="2888669" cy="2828079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5724128" y="1188290"/>
            <a:ext cx="2894016" cy="2770971"/>
            <a:chOff x="5724128" y="1188290"/>
            <a:chExt cx="2894016" cy="277097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1188290"/>
              <a:ext cx="2894016" cy="2770971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6262669" y="1916832"/>
              <a:ext cx="18377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GW150914-like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454865" y="2564904"/>
              <a:ext cx="20775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LVT151012-like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BBH mergers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 rot="-5400000">
            <a:off x="4294625" y="4714488"/>
            <a:ext cx="31360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Expected number of significant events</a:t>
            </a:r>
            <a:endParaRPr lang="en-US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6228184" y="6309320"/>
            <a:ext cx="24376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Increase in </a:t>
            </a:r>
            <a:r>
              <a:rPr lang="bn-IN" sz="1200" dirty="0" smtClean="0"/>
              <a:t>V x T</a:t>
            </a:r>
            <a:r>
              <a:rPr lang="en-US" sz="1200" dirty="0" smtClean="0"/>
              <a:t> </a:t>
            </a:r>
            <a:r>
              <a:rPr lang="en-US" sz="1200" dirty="0"/>
              <a:t>relative to first 16 days of O1</a:t>
            </a:r>
            <a:endParaRPr lang="en-US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427560" y="1423809"/>
            <a:ext cx="74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total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6048672" cy="55172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bn-IN" sz="1800" dirty="0" smtClean="0"/>
              <a:t>Previously </a:t>
            </a:r>
            <a:r>
              <a:rPr lang="en-US" sz="1800" dirty="0" smtClean="0"/>
              <a:t>: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bn-IN" sz="1600" dirty="0" smtClean="0"/>
              <a:t>Estimations of the coalescence rate</a:t>
            </a:r>
            <a:endParaRPr lang="en-US" sz="1600" dirty="0" smtClean="0"/>
          </a:p>
          <a:p>
            <a:pPr lvl="2">
              <a:lnSpc>
                <a:spcPct val="90000"/>
              </a:lnSpc>
            </a:pPr>
            <a:r>
              <a:rPr lang="bn-IN" sz="1600" dirty="0" smtClean="0"/>
              <a:t>Based on electromagnetic observations and population modeling</a:t>
            </a:r>
            <a:endParaRPr lang="en-US" sz="1600" dirty="0" smtClean="0"/>
          </a:p>
          <a:p>
            <a:pPr lvl="2">
              <a:lnSpc>
                <a:spcPct val="90000"/>
              </a:lnSpc>
            </a:pPr>
            <a:r>
              <a:rPr lang="en-US" sz="1600" dirty="0" smtClean="0"/>
              <a:t>R </a:t>
            </a:r>
            <a:r>
              <a:rPr lang="en-US" sz="1600" dirty="0" smtClean="0">
                <a:sym typeface="Symbol" panose="05050102010706020507" pitchFamily="18" charset="2"/>
              </a:rPr>
              <a:t> </a:t>
            </a:r>
            <a:r>
              <a:rPr lang="en-US" sz="1600" dirty="0" smtClean="0"/>
              <a:t>0.1 – 300 Gpc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yr</a:t>
            </a:r>
            <a:r>
              <a:rPr lang="en-US" sz="1600" baseline="30000" dirty="0" smtClean="0"/>
              <a:t>-1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Previous LIGO-Virgo </a:t>
            </a:r>
            <a:r>
              <a:rPr lang="en-US" sz="1600" dirty="0">
                <a:solidFill>
                  <a:srgbClr val="C00000"/>
                </a:solidFill>
              </a:rPr>
              <a:t>rate upper limits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R </a:t>
            </a:r>
            <a:r>
              <a:rPr lang="en-US" sz="1600" dirty="0" smtClean="0"/>
              <a:t>&lt; 140 Gpc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yr</a:t>
            </a:r>
            <a:r>
              <a:rPr lang="en-US" sz="1600" baseline="30000" dirty="0" smtClean="0"/>
              <a:t>-1 </a:t>
            </a:r>
            <a:r>
              <a:rPr lang="bn-IN" sz="1600" baseline="30000" dirty="0" smtClean="0"/>
              <a:t> </a:t>
            </a:r>
            <a:r>
              <a:rPr lang="bn-IN" sz="1600" dirty="0" smtClean="0"/>
              <a:t>for </a:t>
            </a:r>
            <a:r>
              <a:rPr lang="en-US" sz="1600" dirty="0" smtClean="0"/>
              <a:t>GW150914</a:t>
            </a:r>
            <a:r>
              <a:rPr lang="bn-IN" sz="1600" dirty="0" smtClean="0"/>
              <a:t> parameters</a:t>
            </a:r>
            <a:endParaRPr lang="en-US" sz="1600" dirty="0" smtClean="0"/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Astrophysical </a:t>
            </a:r>
            <a:r>
              <a:rPr lang="en-US" sz="1800" dirty="0"/>
              <a:t>rate inference 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C00000"/>
                </a:solidFill>
              </a:rPr>
              <a:t>Counting signals </a:t>
            </a:r>
            <a:r>
              <a:rPr lang="en-US" sz="1600" dirty="0"/>
              <a:t>in experiment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C00000"/>
                </a:solidFill>
              </a:rPr>
              <a:t>Estimating sensitivity </a:t>
            </a:r>
            <a:r>
              <a:rPr lang="en-US" sz="1600" dirty="0"/>
              <a:t>to population of sources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Depends on </a:t>
            </a:r>
            <a:r>
              <a:rPr lang="en-US" sz="1600" dirty="0" smtClean="0"/>
              <a:t>mass distribution</a:t>
            </a:r>
            <a:r>
              <a:rPr lang="bn-IN" sz="1600" dirty="0" smtClean="0"/>
              <a:t/>
            </a:r>
            <a:br>
              <a:rPr lang="bn-IN" sz="1600" dirty="0" smtClean="0"/>
            </a:br>
            <a:r>
              <a:rPr lang="en-US" sz="1600" dirty="0" smtClean="0"/>
              <a:t>                                   </a:t>
            </a:r>
            <a:r>
              <a:rPr lang="en-US" sz="1600" dirty="0" smtClean="0"/>
              <a:t> (hardly known)</a:t>
            </a:r>
            <a:endParaRPr lang="en-US" sz="1600" dirty="0" smtClean="0"/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/>
              <a:t>Low statistics and variety of assumptions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      -&gt; </a:t>
            </a:r>
            <a:r>
              <a:rPr lang="en-US" sz="1800" dirty="0">
                <a:solidFill>
                  <a:srgbClr val="C00000"/>
                </a:solidFill>
              </a:rPr>
              <a:t>broad rate </a:t>
            </a:r>
            <a:r>
              <a:rPr lang="en-US" sz="1800" dirty="0" smtClean="0">
                <a:solidFill>
                  <a:srgbClr val="C00000"/>
                </a:solidFill>
              </a:rPr>
              <a:t>range</a:t>
            </a:r>
            <a:endParaRPr lang="bn-IN" sz="1800" dirty="0" smtClean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R </a:t>
            </a:r>
            <a:r>
              <a:rPr lang="en-US" sz="1800" dirty="0" smtClean="0">
                <a:sym typeface="Symbol" panose="05050102010706020507" pitchFamily="18" charset="2"/>
              </a:rPr>
              <a:t> 2</a:t>
            </a:r>
            <a:r>
              <a:rPr lang="en-US" sz="1800" dirty="0" smtClean="0"/>
              <a:t> – 400 Gpc</a:t>
            </a:r>
            <a:r>
              <a:rPr lang="en-US" sz="1800" baseline="30000" dirty="0" smtClean="0"/>
              <a:t>-3</a:t>
            </a:r>
            <a:r>
              <a:rPr lang="en-US" sz="1800" dirty="0" smtClean="0"/>
              <a:t> yr</a:t>
            </a:r>
            <a:r>
              <a:rPr lang="en-US" sz="1800" baseline="30000" dirty="0" smtClean="0"/>
              <a:t>-1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bn-IN" sz="1800" dirty="0" smtClean="0"/>
              <a:t>Project </a:t>
            </a:r>
            <a:r>
              <a:rPr lang="en-US" sz="1800" dirty="0" smtClean="0"/>
              <a:t>expected </a:t>
            </a:r>
            <a:r>
              <a:rPr lang="en-US" sz="1800" dirty="0"/>
              <a:t>number of highly significant events as a function of surveyed </a:t>
            </a:r>
            <a:r>
              <a:rPr lang="en-US" sz="1800" dirty="0" smtClean="0"/>
              <a:t>time</a:t>
            </a:r>
            <a:r>
              <a:rPr lang="bn-IN" sz="1800" dirty="0" smtClean="0"/>
              <a:t> x </a:t>
            </a:r>
            <a:r>
              <a:rPr lang="en-US" sz="1800" dirty="0" smtClean="0"/>
              <a:t>volume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sz="1600" dirty="0" smtClean="0"/>
          </a:p>
          <a:p>
            <a:pPr lvl="1">
              <a:lnSpc>
                <a:spcPct val="9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379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Estimation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328592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>
                <a:solidFill>
                  <a:srgbClr val="C00000"/>
                </a:solidFill>
              </a:rPr>
              <a:t>Intrinsic </a:t>
            </a:r>
            <a:r>
              <a:rPr lang="en-US" sz="2900" dirty="0"/>
              <a:t>parameters </a:t>
            </a:r>
            <a:r>
              <a:rPr lang="en-US" sz="2600" dirty="0" smtClean="0"/>
              <a:t>(</a:t>
            </a:r>
            <a:r>
              <a:rPr lang="en-US" sz="2600" dirty="0" smtClean="0"/>
              <a:t>8)</a:t>
            </a:r>
          </a:p>
          <a:p>
            <a:pPr lvl="1"/>
            <a:r>
              <a:rPr lang="en-US" sz="2300" dirty="0" smtClean="0"/>
              <a:t>Masses (2) + Spins (6)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sz="2600" dirty="0"/>
              <a:t>PE (</a:t>
            </a:r>
            <a:r>
              <a:rPr lang="bn-IN" sz="2600" dirty="0" smtClean="0"/>
              <a:t>parameter estimation</a:t>
            </a:r>
            <a:r>
              <a:rPr lang="en-US" sz="2600" dirty="0"/>
              <a:t>)</a:t>
            </a:r>
            <a:r>
              <a:rPr lang="bn-IN" sz="2600" dirty="0" smtClean="0"/>
              <a:t> </a:t>
            </a:r>
            <a:r>
              <a:rPr lang="en-US" sz="2600" dirty="0" smtClean="0"/>
              <a:t>based </a:t>
            </a:r>
            <a:r>
              <a:rPr lang="en-US" sz="2600" dirty="0"/>
              <a:t>on </a:t>
            </a:r>
            <a:r>
              <a:rPr lang="en-US" sz="2600" dirty="0">
                <a:solidFill>
                  <a:srgbClr val="C00000"/>
                </a:solidFill>
              </a:rPr>
              <a:t>coherent analysis </a:t>
            </a:r>
            <a:r>
              <a:rPr lang="en-US" sz="2600" dirty="0"/>
              <a:t>across detector network</a:t>
            </a:r>
          </a:p>
          <a:p>
            <a:pPr lvl="1">
              <a:lnSpc>
                <a:spcPct val="120000"/>
              </a:lnSpc>
            </a:pPr>
            <a:r>
              <a:rPr lang="en-US" sz="2300" dirty="0">
                <a:solidFill>
                  <a:srgbClr val="C00000"/>
                </a:solidFill>
              </a:rPr>
              <a:t>Bayesian framework</a:t>
            </a:r>
            <a:r>
              <a:rPr lang="en-US" sz="2300" dirty="0"/>
              <a:t>: Computes likelihood of data given </a:t>
            </a:r>
            <a:r>
              <a:rPr lang="en-US" sz="2300" dirty="0" smtClean="0"/>
              <a:t>parameter</a:t>
            </a:r>
            <a:endParaRPr lang="bn-IN" sz="2300" dirty="0" smtClean="0"/>
          </a:p>
          <a:p>
            <a:pPr lvl="1">
              <a:lnSpc>
                <a:spcPct val="120000"/>
              </a:lnSpc>
            </a:pPr>
            <a:r>
              <a:rPr lang="bn-IN" sz="2300" dirty="0"/>
              <a:t>B</a:t>
            </a:r>
            <a:r>
              <a:rPr lang="en-US" sz="2300" dirty="0" err="1" smtClean="0"/>
              <a:t>ased</a:t>
            </a:r>
            <a:r>
              <a:rPr lang="en-US" sz="2300" dirty="0" smtClean="0"/>
              <a:t> </a:t>
            </a:r>
            <a:r>
              <a:rPr lang="en-US" sz="2300" dirty="0"/>
              <a:t>on match between data and predicted waveform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Explores full multidimensional parameter space with fine stochastic sampling</a:t>
            </a:r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sz="2600" dirty="0"/>
              <a:t>PE relies on </a:t>
            </a:r>
            <a:r>
              <a:rPr lang="en-US" sz="2600" dirty="0">
                <a:solidFill>
                  <a:srgbClr val="C00000"/>
                </a:solidFill>
              </a:rPr>
              <a:t>accurate waveform models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Crucial progress over past decade to model all phases of BBH coalescence: </a:t>
            </a:r>
            <a:r>
              <a:rPr lang="bn-IN" sz="2300" dirty="0" err="1" smtClean="0">
                <a:solidFill>
                  <a:srgbClr val="C00000"/>
                </a:solidFill>
              </a:rPr>
              <a:t>I</a:t>
            </a:r>
            <a:r>
              <a:rPr lang="en-US" sz="2300" dirty="0" err="1" smtClean="0">
                <a:solidFill>
                  <a:srgbClr val="C00000"/>
                </a:solidFill>
              </a:rPr>
              <a:t>nspiral</a:t>
            </a:r>
            <a:r>
              <a:rPr lang="en-US" sz="2300" dirty="0">
                <a:solidFill>
                  <a:srgbClr val="C00000"/>
                </a:solidFill>
              </a:rPr>
              <a:t>, </a:t>
            </a:r>
            <a:r>
              <a:rPr lang="bn-IN" sz="2300" dirty="0" smtClean="0">
                <a:solidFill>
                  <a:srgbClr val="C00000"/>
                </a:solidFill>
              </a:rPr>
              <a:t>M</a:t>
            </a:r>
            <a:r>
              <a:rPr lang="en-US" sz="2300" dirty="0" err="1" smtClean="0">
                <a:solidFill>
                  <a:srgbClr val="C00000"/>
                </a:solidFill>
              </a:rPr>
              <a:t>erger</a:t>
            </a:r>
            <a:r>
              <a:rPr lang="en-US" sz="2300" dirty="0">
                <a:solidFill>
                  <a:srgbClr val="C00000"/>
                </a:solidFill>
              </a:rPr>
              <a:t>, </a:t>
            </a:r>
            <a:r>
              <a:rPr lang="bn-IN" sz="2300" dirty="0" err="1">
                <a:solidFill>
                  <a:srgbClr val="C00000"/>
                </a:solidFill>
              </a:rPr>
              <a:t>R</a:t>
            </a:r>
            <a:r>
              <a:rPr lang="en-US" sz="2300" dirty="0" err="1" smtClean="0">
                <a:solidFill>
                  <a:srgbClr val="C00000"/>
                </a:solidFill>
              </a:rPr>
              <a:t>ingdown</a:t>
            </a:r>
            <a:r>
              <a:rPr lang="bn-IN" sz="2300" dirty="0" smtClean="0">
                <a:solidFill>
                  <a:srgbClr val="C00000"/>
                </a:solidFill>
              </a:rPr>
              <a:t> </a:t>
            </a:r>
            <a:r>
              <a:rPr lang="en-US" sz="2300" dirty="0" smtClean="0">
                <a:solidFill>
                  <a:srgbClr val="C00000"/>
                </a:solidFill>
              </a:rPr>
              <a:t> </a:t>
            </a:r>
            <a:r>
              <a:rPr lang="en-US" sz="2300" dirty="0" smtClean="0">
                <a:solidFill>
                  <a:srgbClr val="C00000"/>
                </a:solidFill>
              </a:rPr>
              <a:t>( </a:t>
            </a:r>
            <a:r>
              <a:rPr lang="en-US" sz="2300" dirty="0" smtClean="0">
                <a:solidFill>
                  <a:srgbClr val="C00000"/>
                </a:solidFill>
              </a:rPr>
              <a:t>IMR</a:t>
            </a:r>
            <a:r>
              <a:rPr lang="bn-IN" sz="2300" dirty="0" smtClean="0">
                <a:solidFill>
                  <a:srgbClr val="C00000"/>
                </a:solidFill>
              </a:rPr>
              <a:t> </a:t>
            </a:r>
            <a:r>
              <a:rPr lang="en-US" sz="2300" dirty="0" smtClean="0">
                <a:solidFill>
                  <a:srgbClr val="C00000"/>
                </a:solidFill>
              </a:rPr>
              <a:t>)</a:t>
            </a:r>
            <a:endParaRPr lang="en-US" sz="2300" dirty="0" smtClean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300" dirty="0"/>
              <a:t>Waveform models combine </a:t>
            </a:r>
            <a:r>
              <a:rPr lang="en-US" sz="2300" dirty="0" err="1">
                <a:solidFill>
                  <a:srgbClr val="C00000"/>
                </a:solidFill>
              </a:rPr>
              <a:t>perturbative</a:t>
            </a:r>
            <a:r>
              <a:rPr lang="en-US" sz="2300" dirty="0">
                <a:solidFill>
                  <a:srgbClr val="C00000"/>
                </a:solidFill>
              </a:rPr>
              <a:t> theory</a:t>
            </a:r>
            <a:r>
              <a:rPr lang="en-US" sz="2300" dirty="0"/>
              <a:t> and </a:t>
            </a:r>
            <a:r>
              <a:rPr lang="en-US" sz="2300" dirty="0">
                <a:solidFill>
                  <a:srgbClr val="C00000"/>
                </a:solidFill>
              </a:rPr>
              <a:t>numerical relativity</a:t>
            </a:r>
          </a:p>
          <a:p>
            <a:pPr lvl="2">
              <a:lnSpc>
                <a:spcPct val="120000"/>
              </a:lnSpc>
            </a:pPr>
            <a:r>
              <a:rPr lang="en-US" sz="2300" dirty="0"/>
              <a:t>EOBNR: Aligned spins (11 parameters)</a:t>
            </a:r>
          </a:p>
          <a:p>
            <a:pPr lvl="2">
              <a:lnSpc>
                <a:spcPct val="120000"/>
              </a:lnSpc>
            </a:pPr>
            <a:r>
              <a:rPr lang="en-US" sz="2300" dirty="0" err="1"/>
              <a:t>IMRPhenom</a:t>
            </a:r>
            <a:r>
              <a:rPr lang="en-US" sz="2300" dirty="0"/>
              <a:t>: Aligned spins + one effective precession spin parameter (12 parameters)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Still missing: eccentricity, higher order gravitational modes, full spin </a:t>
            </a:r>
            <a:r>
              <a:rPr lang="en-US" sz="2300" dirty="0" smtClean="0"/>
              <a:t>generality</a:t>
            </a:r>
            <a:endParaRPr lang="en-US" sz="2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211960" y="1196752"/>
            <a:ext cx="4392488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Lucida Grande"/>
              <a:buChar char="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Extrinsic</a:t>
            </a:r>
            <a:r>
              <a:rPr lang="en-US" dirty="0"/>
              <a:t> </a:t>
            </a:r>
            <a:r>
              <a:rPr lang="en-US" dirty="0" smtClean="0"/>
              <a:t>parameters</a:t>
            </a:r>
            <a:r>
              <a:rPr lang="bn-IN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9)</a:t>
            </a:r>
          </a:p>
          <a:p>
            <a:pPr lvl="1"/>
            <a:r>
              <a:rPr lang="en-US" dirty="0"/>
              <a:t>Location : luminosity distance, right ascension, declination (</a:t>
            </a:r>
            <a:r>
              <a:rPr lang="en-US" dirty="0" smtClean="0"/>
              <a:t>3)</a:t>
            </a:r>
          </a:p>
          <a:p>
            <a:pPr lvl="1"/>
            <a:r>
              <a:rPr lang="en-US" dirty="0"/>
              <a:t>Orientation: inclination, polarization (</a:t>
            </a:r>
            <a:r>
              <a:rPr lang="en-US" dirty="0" smtClean="0"/>
              <a:t>2)</a:t>
            </a:r>
          </a:p>
          <a:p>
            <a:pPr lvl="1"/>
            <a:r>
              <a:rPr lang="en-US" dirty="0"/>
              <a:t>Time and phase of coalescence (</a:t>
            </a:r>
            <a:r>
              <a:rPr lang="en-US" dirty="0" smtClean="0"/>
              <a:t>2)</a:t>
            </a:r>
          </a:p>
          <a:p>
            <a:pPr lvl="1"/>
            <a:r>
              <a:rPr lang="en-US" dirty="0"/>
              <a:t>Eccentricity (</a:t>
            </a:r>
            <a:r>
              <a:rPr lang="en-US" dirty="0" smtClean="0"/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305560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5508104" y="4637732"/>
            <a:ext cx="3744416" cy="1383556"/>
            <a:chOff x="5580112" y="4565724"/>
            <a:chExt cx="3744416" cy="1383556"/>
          </a:xfrm>
        </p:grpSpPr>
        <p:grpSp>
          <p:nvGrpSpPr>
            <p:cNvPr id="9" name="Groupe 8"/>
            <p:cNvGrpSpPr/>
            <p:nvPr/>
          </p:nvGrpSpPr>
          <p:grpSpPr>
            <a:xfrm>
              <a:off x="5580112" y="4565724"/>
              <a:ext cx="3744416" cy="1383556"/>
              <a:chOff x="4572000" y="4725144"/>
              <a:chExt cx="3283078" cy="1014984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950"/>
              <a:stretch/>
            </p:blipFill>
            <p:spPr>
              <a:xfrm>
                <a:off x="4572000" y="4725144"/>
                <a:ext cx="2418982" cy="1014984"/>
              </a:xfrm>
              <a:prstGeom prst="rect">
                <a:avLst/>
              </a:prstGeom>
            </p:spPr>
          </p:pic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413"/>
              <a:stretch/>
            </p:blipFill>
            <p:spPr>
              <a:xfrm>
                <a:off x="6876256" y="4725144"/>
                <a:ext cx="978822" cy="1014984"/>
              </a:xfrm>
              <a:prstGeom prst="rect">
                <a:avLst/>
              </a:prstGeom>
            </p:spPr>
          </p:pic>
        </p:grpSp>
        <p:sp>
          <p:nvSpPr>
            <p:cNvPr id="10" name="Rectangle à coins arrondis 9"/>
            <p:cNvSpPr/>
            <p:nvPr/>
          </p:nvSpPr>
          <p:spPr>
            <a:xfrm>
              <a:off x="8208162" y="4581128"/>
              <a:ext cx="935838" cy="1368152"/>
            </a:xfrm>
            <a:prstGeom prst="round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9080"/>
            <a:ext cx="2900020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GW150914</a:t>
            </a:r>
            <a:r>
              <a:rPr lang="bn-IN" dirty="0" smtClean="0"/>
              <a:t> :</a:t>
            </a:r>
            <a:r>
              <a:rPr lang="en-US" dirty="0" smtClean="0"/>
              <a:t> </a:t>
            </a:r>
            <a:r>
              <a:rPr lang="en-US" dirty="0"/>
              <a:t>Intrinsic Parameters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24744"/>
            <a:ext cx="5688632" cy="567037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Encoded in GW </a:t>
            </a:r>
            <a:r>
              <a:rPr lang="en-US" dirty="0" smtClean="0"/>
              <a:t>signal</a:t>
            </a:r>
            <a:r>
              <a:rPr lang="bn-IN" dirty="0" smtClean="0"/>
              <a:t> </a:t>
            </a:r>
            <a:r>
              <a:rPr lang="en-US" dirty="0" smtClean="0"/>
              <a:t>: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err="1"/>
              <a:t>Inspiral</a:t>
            </a:r>
            <a:endParaRPr lang="en-US" dirty="0"/>
          </a:p>
          <a:p>
            <a:pPr lvl="2">
              <a:lnSpc>
                <a:spcPct val="120000"/>
              </a:lnSpc>
            </a:pPr>
            <a:r>
              <a:rPr lang="en-US" dirty="0"/>
              <a:t>Leading order: </a:t>
            </a:r>
            <a:r>
              <a:rPr lang="en-US" dirty="0">
                <a:solidFill>
                  <a:srgbClr val="C00000"/>
                </a:solidFill>
              </a:rPr>
              <a:t>chirp mass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Next to leading order: </a:t>
            </a:r>
            <a:r>
              <a:rPr lang="en-US" dirty="0">
                <a:solidFill>
                  <a:srgbClr val="C00000"/>
                </a:solidFill>
              </a:rPr>
              <a:t>mass ratio</a:t>
            </a:r>
            <a:r>
              <a:rPr lang="en-US" dirty="0" smtClean="0"/>
              <a:t>,</a:t>
            </a:r>
            <a:r>
              <a:rPr lang="bn-IN" dirty="0" smtClean="0"/>
              <a:t/>
            </a:r>
            <a:br>
              <a:rPr lang="bn-IN" dirty="0" smtClean="0"/>
            </a:br>
            <a:r>
              <a:rPr lang="bn-IN" dirty="0" smtClean="0"/>
              <a:t>           </a:t>
            </a:r>
            <a:r>
              <a:rPr lang="en-US" dirty="0" smtClean="0">
                <a:solidFill>
                  <a:srgbClr val="C00000"/>
                </a:solidFill>
              </a:rPr>
              <a:t>spin </a:t>
            </a:r>
            <a:r>
              <a:rPr lang="en-US" dirty="0">
                <a:solidFill>
                  <a:srgbClr val="C00000"/>
                </a:solidFill>
              </a:rPr>
              <a:t>components // orbital angular momentum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Higher orders: </a:t>
            </a:r>
            <a:r>
              <a:rPr lang="en-US" dirty="0">
                <a:solidFill>
                  <a:srgbClr val="C00000"/>
                </a:solidFill>
              </a:rPr>
              <a:t>full spin DOF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Additional spin effect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If not // orbital angular momentum: orbital plane precession </a:t>
            </a:r>
          </a:p>
          <a:p>
            <a:pPr marL="939800" lvl="3" indent="0">
              <a:lnSpc>
                <a:spcPct val="120000"/>
              </a:lnSpc>
              <a:buNone/>
            </a:pPr>
            <a:r>
              <a:rPr lang="en-US" dirty="0">
                <a:sym typeface="Wingdings 3" panose="05040102010807070707" pitchFamily="18" charset="2"/>
              </a:rPr>
              <a:t>	 </a:t>
            </a:r>
            <a:r>
              <a:rPr lang="en-US" dirty="0">
                <a:solidFill>
                  <a:srgbClr val="C00000"/>
                </a:solidFill>
                <a:sym typeface="Wingdings 3" panose="05040102010807070707" pitchFamily="18" charset="2"/>
              </a:rPr>
              <a:t>Amplitude and phase modulation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ym typeface="Wingdings 3" panose="05040102010807070707" pitchFamily="18" charset="2"/>
              </a:rPr>
              <a:t>Merger and </a:t>
            </a:r>
            <a:r>
              <a:rPr lang="en-US" dirty="0" err="1">
                <a:sym typeface="Wingdings 3" panose="05040102010807070707" pitchFamily="18" charset="2"/>
              </a:rPr>
              <a:t>ringdown</a:t>
            </a:r>
            <a:endParaRPr lang="en-US" dirty="0">
              <a:sym typeface="Wingdings 3" panose="05040102010807070707" pitchFamily="18" charset="2"/>
            </a:endParaRPr>
          </a:p>
          <a:p>
            <a:pPr lvl="2">
              <a:lnSpc>
                <a:spcPct val="120000"/>
              </a:lnSpc>
            </a:pPr>
            <a:r>
              <a:rPr lang="en-US" dirty="0">
                <a:sym typeface="Wingdings 3" panose="05040102010807070707" pitchFamily="18" charset="2"/>
              </a:rPr>
              <a:t>Primarily governed </a:t>
            </a:r>
            <a:r>
              <a:rPr lang="en-US" dirty="0" smtClean="0">
                <a:sym typeface="Wingdings 3" panose="05040102010807070707" pitchFamily="18" charset="2"/>
              </a:rPr>
              <a:t>by</a:t>
            </a:r>
            <a:r>
              <a:rPr lang="bn-IN" dirty="0" smtClean="0">
                <a:sym typeface="Wingdings 3" panose="05040102010807070707" pitchFamily="18" charset="2"/>
              </a:rPr>
              <a:t/>
            </a:r>
            <a:br>
              <a:rPr lang="bn-IN" dirty="0" smtClean="0">
                <a:sym typeface="Wingdings 3" panose="05040102010807070707" pitchFamily="18" charset="2"/>
              </a:rPr>
            </a:br>
            <a:r>
              <a:rPr lang="bn-IN" dirty="0" smtClean="0">
                <a:sym typeface="Wingdings 3" panose="05040102010807070707" pitchFamily="18" charset="2"/>
              </a:rPr>
              <a:t>                        </a:t>
            </a:r>
            <a:r>
              <a:rPr lang="en-US" dirty="0" smtClean="0">
                <a:solidFill>
                  <a:srgbClr val="C00000"/>
                </a:solidFill>
                <a:sym typeface="Wingdings 3" panose="05040102010807070707" pitchFamily="18" charset="2"/>
              </a:rPr>
              <a:t>final </a:t>
            </a:r>
            <a:r>
              <a:rPr lang="en-US" dirty="0">
                <a:solidFill>
                  <a:srgbClr val="C00000"/>
                </a:solidFill>
                <a:sym typeface="Wingdings 3" panose="05040102010807070707" pitchFamily="18" charset="2"/>
              </a:rPr>
              <a:t>black hole mass and spin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Masses and spins of binary fully determine mass and spin of final black hole in general relativity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</a:rPr>
              <a:t>Masses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</a:rPr>
              <a:t>Spins</a:t>
            </a:r>
          </a:p>
          <a:p>
            <a:pPr lvl="1">
              <a:lnSpc>
                <a:spcPct val="120000"/>
              </a:lnSpc>
              <a:spcAft>
                <a:spcPts val="500"/>
              </a:spcAft>
            </a:pPr>
            <a:r>
              <a:rPr lang="en-US" dirty="0"/>
              <a:t>Weakly constrained for GW150914</a:t>
            </a:r>
          </a:p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en-US" dirty="0">
                <a:solidFill>
                  <a:srgbClr val="C00000"/>
                </a:solidFill>
              </a:rPr>
              <a:t>Radiated energy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</a:rPr>
              <a:t>Peak luminosity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99" y="6012932"/>
            <a:ext cx="1518761" cy="30953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341534"/>
            <a:ext cx="3908887" cy="3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9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thumb/5/55/Virgo_aerial_view_01.jpg/1024px-Virgo_aerial_view_01.jpg"/>
          <p:cNvPicPr>
            <a:picLocks noChangeAspect="1" noChangeArrowheads="1"/>
          </p:cNvPicPr>
          <p:nvPr/>
        </p:nvPicPr>
        <p:blipFill>
          <a:blip r:embed="rId2" cstate="print">
            <a:lum brigh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95476"/>
            <a:ext cx="3444483" cy="25458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25" y="1236751"/>
            <a:ext cx="3303069" cy="28403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85" y="1204317"/>
            <a:ext cx="3211130" cy="28727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55376" y="3480716"/>
            <a:ext cx="21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LIGO </a:t>
            </a:r>
            <a:r>
              <a:rPr lang="fr-FR" dirty="0" err="1">
                <a:solidFill>
                  <a:schemeClr val="bg1"/>
                </a:solidFill>
              </a:rPr>
              <a:t>Hanford</a:t>
            </a:r>
            <a:r>
              <a:rPr lang="fr-FR" dirty="0">
                <a:solidFill>
                  <a:schemeClr val="bg1"/>
                </a:solidFill>
              </a:rPr>
              <a:t> (H1)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152094" y="3491716"/>
            <a:ext cx="266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LIGO Livingston (L1)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499992" y="6165304"/>
            <a:ext cx="9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Virgo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83221-3F89-419F-B6D9-D281D17B8CEB}" type="slidenum">
              <a:rPr lang="fr-FR" smtClean="0"/>
              <a:t>3</a:t>
            </a:fld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25370" y="4140368"/>
            <a:ext cx="31825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Network </a:t>
            </a:r>
            <a:r>
              <a:rPr lang="fr-FR" sz="1600" dirty="0" err="1" smtClean="0"/>
              <a:t>structured</a:t>
            </a:r>
            <a:r>
              <a:rPr lang="fr-FR" sz="1600" dirty="0" smtClean="0"/>
              <a:t> in 2007</a:t>
            </a:r>
            <a:r>
              <a:rPr lang="bn-IN" sz="1600" dirty="0" smtClean="0"/>
              <a:t/>
            </a:r>
            <a:br>
              <a:rPr lang="bn-IN" sz="1600" dirty="0" smtClean="0"/>
            </a:br>
            <a:r>
              <a:rPr lang="fr-FR" sz="1600" dirty="0"/>
              <a:t>(agreement </a:t>
            </a:r>
            <a:r>
              <a:rPr lang="fr-FR" sz="1600" dirty="0" err="1" smtClean="0"/>
              <a:t>btw</a:t>
            </a:r>
            <a:r>
              <a:rPr lang="fr-FR" sz="1600" dirty="0" smtClean="0"/>
              <a:t> LSC and </a:t>
            </a:r>
            <a:r>
              <a:rPr lang="fr-FR" sz="1600" dirty="0" err="1" smtClean="0"/>
              <a:t>Virgo</a:t>
            </a:r>
            <a:r>
              <a:rPr lang="bn-IN" sz="1600" dirty="0" smtClean="0"/>
              <a:t>)</a:t>
            </a:r>
            <a:endParaRPr lang="fr-FR" sz="16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683568" y="4831450"/>
            <a:ext cx="2880320" cy="1837910"/>
            <a:chOff x="1815212" y="4960531"/>
            <a:chExt cx="2588320" cy="2212089"/>
          </a:xfrm>
        </p:grpSpPr>
        <p:sp>
          <p:nvSpPr>
            <p:cNvPr id="14" name="ZoneTexte 13"/>
            <p:cNvSpPr txBox="1"/>
            <p:nvPr/>
          </p:nvSpPr>
          <p:spPr>
            <a:xfrm>
              <a:off x="1815212" y="5357481"/>
              <a:ext cx="2588320" cy="1815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 smtClean="0"/>
                <a:t>LVC</a:t>
              </a:r>
              <a:endParaRPr lang="bn-IN" sz="2800" dirty="0" smtClean="0"/>
            </a:p>
            <a:p>
              <a:pPr algn="ctr"/>
              <a:r>
                <a:rPr lang="bn-IN" sz="1600" dirty="0" smtClean="0"/>
                <a:t>(LIGO-Virgo Collaboration)</a:t>
              </a:r>
              <a:endParaRPr lang="fr-FR" sz="1600" dirty="0" smtClean="0"/>
            </a:p>
            <a:p>
              <a:pPr algn="ctr"/>
              <a:endParaRPr lang="fr-FR" sz="1600" dirty="0"/>
            </a:p>
            <a:p>
              <a:pPr algn="ctr"/>
              <a:r>
                <a:rPr lang="fr-FR" sz="1600" dirty="0" smtClean="0"/>
                <a:t>Advanced LIGO (2015)</a:t>
              </a:r>
            </a:p>
            <a:p>
              <a:pPr algn="ctr"/>
              <a:r>
                <a:rPr lang="fr-FR" sz="1600" dirty="0" smtClean="0"/>
                <a:t>Advanced </a:t>
              </a:r>
              <a:r>
                <a:rPr lang="fr-FR" sz="1600" dirty="0" err="1" smtClean="0"/>
                <a:t>Virgo</a:t>
              </a:r>
              <a:r>
                <a:rPr lang="fr-FR" sz="1600" dirty="0" smtClean="0"/>
                <a:t> (2016)</a:t>
              </a:r>
            </a:p>
          </p:txBody>
        </p:sp>
        <p:sp>
          <p:nvSpPr>
            <p:cNvPr id="15" name="Flèche vers le bas 14"/>
            <p:cNvSpPr/>
            <p:nvPr/>
          </p:nvSpPr>
          <p:spPr>
            <a:xfrm>
              <a:off x="3061960" y="4960531"/>
              <a:ext cx="193412" cy="36477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92088"/>
          </a:xfrm>
        </p:spPr>
        <p:txBody>
          <a:bodyPr>
            <a:noAutofit/>
          </a:bodyPr>
          <a:lstStyle/>
          <a:p>
            <a:r>
              <a:rPr lang="fr-FR" sz="3200" dirty="0" smtClean="0"/>
              <a:t>A network of </a:t>
            </a:r>
            <a:r>
              <a:rPr lang="fr-FR" sz="3200" dirty="0" err="1" smtClean="0"/>
              <a:t>observatories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200628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520" y="1298436"/>
            <a:ext cx="3300984" cy="29946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GW150914 </a:t>
            </a:r>
            <a:r>
              <a:rPr lang="bn-IN" dirty="0" smtClean="0"/>
              <a:t>: </a:t>
            </a:r>
            <a:r>
              <a:rPr lang="bn-IN" sz="3200" dirty="0"/>
              <a:t>e</a:t>
            </a:r>
            <a:r>
              <a:rPr lang="en-US" dirty="0" err="1" smtClean="0"/>
              <a:t>xtrinsic</a:t>
            </a:r>
            <a:r>
              <a:rPr lang="en-US" dirty="0" smtClean="0"/>
              <a:t> </a:t>
            </a:r>
            <a:r>
              <a:rPr lang="en-US" dirty="0"/>
              <a:t>Parameters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96752"/>
            <a:ext cx="5832648" cy="554461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AE0005"/>
                </a:solidFill>
              </a:rPr>
              <a:t>Amplitude </a:t>
            </a:r>
            <a:r>
              <a:rPr lang="en-US" dirty="0"/>
              <a:t>depends on masses, distance, and geometrical factors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Distance – inclination degeneracy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Distant sources with favorable orientations are </a:t>
            </a:r>
            <a:r>
              <a:rPr lang="en-US" sz="2300" dirty="0" smtClean="0"/>
              <a:t>preferred</a:t>
            </a:r>
            <a:endParaRPr lang="en-US" sz="2300" dirty="0"/>
          </a:p>
          <a:p>
            <a:pPr lvl="1">
              <a:lnSpc>
                <a:spcPct val="110000"/>
              </a:lnSpc>
            </a:pPr>
            <a:r>
              <a:rPr lang="en-US" dirty="0" smtClean="0"/>
              <a:t> </a:t>
            </a:r>
            <a:endParaRPr lang="en-US" dirty="0" smtClean="0"/>
          </a:p>
          <a:p>
            <a:pPr lvl="2">
              <a:lnSpc>
                <a:spcPct val="110000"/>
              </a:lnSpc>
            </a:pP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AE0005"/>
                </a:solidFill>
              </a:rPr>
              <a:t>Source </a:t>
            </a:r>
            <a:r>
              <a:rPr lang="en-US" dirty="0" smtClean="0">
                <a:solidFill>
                  <a:srgbClr val="AE0005"/>
                </a:solidFill>
              </a:rPr>
              <a:t>location</a:t>
            </a:r>
            <a:endParaRPr lang="bn-IN" dirty="0" smtClean="0">
              <a:solidFill>
                <a:srgbClr val="AE0005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 smtClean="0"/>
              <a:t>inferred </a:t>
            </a:r>
            <a:r>
              <a:rPr lang="en-US" dirty="0"/>
              <a:t>primarily </a:t>
            </a:r>
            <a:r>
              <a:rPr lang="en-US" dirty="0" smtClean="0"/>
              <a:t>from</a:t>
            </a:r>
            <a:endParaRPr lang="bn-IN" dirty="0" smtClean="0"/>
          </a:p>
          <a:p>
            <a:pPr lvl="2">
              <a:lnSpc>
                <a:spcPct val="110000"/>
              </a:lnSpc>
            </a:pPr>
            <a:r>
              <a:rPr lang="en-US" dirty="0" smtClean="0"/>
              <a:t>time </a:t>
            </a:r>
            <a:r>
              <a:rPr lang="en-US" dirty="0"/>
              <a:t>of </a:t>
            </a:r>
            <a:r>
              <a:rPr lang="en-US" dirty="0" smtClean="0"/>
              <a:t>flight</a:t>
            </a:r>
            <a:endParaRPr lang="bn-IN" dirty="0" smtClean="0"/>
          </a:p>
          <a:p>
            <a:pPr lvl="2">
              <a:lnSpc>
                <a:spcPct val="110000"/>
              </a:lnSpc>
            </a:pPr>
            <a:r>
              <a:rPr lang="en-US" dirty="0" smtClean="0"/>
              <a:t>amplitude </a:t>
            </a:r>
            <a:r>
              <a:rPr lang="en-US" dirty="0"/>
              <a:t>and phase consistency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Limited accuracy with two detector network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Sky locations with good detector response are preferred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2-D 90% credible region is </a:t>
            </a:r>
            <a:r>
              <a:rPr lang="en-US" dirty="0">
                <a:solidFill>
                  <a:srgbClr val="C00000"/>
                </a:solidFill>
              </a:rPr>
              <a:t>590 deg</a:t>
            </a:r>
            <a:r>
              <a:rPr lang="en-US" baseline="30000" dirty="0">
                <a:solidFill>
                  <a:srgbClr val="C00000"/>
                </a:solidFill>
              </a:rPr>
              <a:t>2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3-D  uncertainty volume is 10</a:t>
            </a:r>
            <a:r>
              <a:rPr lang="en-US" baseline="30000" dirty="0"/>
              <a:t>-2</a:t>
            </a:r>
            <a:r>
              <a:rPr lang="en-US" dirty="0"/>
              <a:t> Gpc</a:t>
            </a:r>
            <a:r>
              <a:rPr lang="en-US" baseline="30000" dirty="0"/>
              <a:t>3</a:t>
            </a:r>
          </a:p>
          <a:p>
            <a:pPr marL="661988" lvl="2" indent="0">
              <a:lnSpc>
                <a:spcPct val="110000"/>
              </a:lnSpc>
              <a:buNone/>
            </a:pPr>
            <a:r>
              <a:rPr lang="en-US" baseline="30000" dirty="0">
                <a:sym typeface="Symbol" panose="05050102010706020507" pitchFamily="18" charset="2"/>
              </a:rPr>
              <a:t>	</a:t>
            </a:r>
            <a:r>
              <a:rPr lang="en-US" dirty="0">
                <a:sym typeface="Symbol" panose="05050102010706020507" pitchFamily="18" charset="2"/>
              </a:rPr>
              <a:t> 10</a:t>
            </a:r>
            <a:r>
              <a:rPr lang="en-US" baseline="30000" dirty="0">
                <a:sym typeface="Symbol" panose="05050102010706020507" pitchFamily="18" charset="2"/>
              </a:rPr>
              <a:t>5</a:t>
            </a:r>
            <a:r>
              <a:rPr lang="en-US" dirty="0">
                <a:sym typeface="Symbol" panose="05050102010706020507" pitchFamily="18" charset="2"/>
              </a:rPr>
              <a:t> Milky Way equivalent galaxies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52" y="4228874"/>
            <a:ext cx="2496312" cy="24627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72" y="4149080"/>
            <a:ext cx="894116" cy="252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31218"/>
            <a:ext cx="1911384" cy="309750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3491880" y="2831218"/>
            <a:ext cx="1512561" cy="293432"/>
            <a:chOff x="3995936" y="3711600"/>
            <a:chExt cx="1512561" cy="29343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3717032"/>
              <a:ext cx="562286" cy="28800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983" y="3711600"/>
              <a:ext cx="955514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44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50612"/>
            <a:ext cx="3401431" cy="3286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" y="4437112"/>
            <a:ext cx="7354367" cy="24208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follow-up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412776"/>
            <a:ext cx="5976664" cy="30243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LVC called for EM observers to join a follow-up program</a:t>
            </a:r>
          </a:p>
          <a:p>
            <a:pPr lvl="1"/>
            <a:r>
              <a:rPr lang="en-US" dirty="0"/>
              <a:t>LIGO and Virgo share promptly interesting triggers</a:t>
            </a:r>
          </a:p>
          <a:p>
            <a:pPr lvl="1"/>
            <a:r>
              <a:rPr lang="en-US" dirty="0"/>
              <a:t>70 </a:t>
            </a:r>
            <a:r>
              <a:rPr lang="en-US" dirty="0" err="1"/>
              <a:t>MoUs</a:t>
            </a:r>
            <a:r>
              <a:rPr lang="en-US" dirty="0"/>
              <a:t>, 160 instruments covering full spectrum </a:t>
            </a:r>
            <a:endParaRPr lang="bn-IN" dirty="0" smtClean="0"/>
          </a:p>
          <a:p>
            <a:pPr lvl="2"/>
            <a:r>
              <a:rPr lang="en-US" dirty="0" smtClean="0"/>
              <a:t>(from </a:t>
            </a:r>
            <a:r>
              <a:rPr lang="en-US" dirty="0"/>
              <a:t>radio to very high energy gamma-</a:t>
            </a:r>
            <a:r>
              <a:rPr lang="en-US" dirty="0" smtClean="0"/>
              <a:t>rays)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25 teams reported follow-up observation of GW150914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6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Localization Prospects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411" y="1844824"/>
            <a:ext cx="6920631" cy="37499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ZoneTexte 8"/>
          <p:cNvSpPr txBox="1"/>
          <p:nvPr/>
        </p:nvSpPr>
        <p:spPr>
          <a:xfrm>
            <a:off x="323528" y="2422629"/>
            <a:ext cx="1512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Face-on BNS </a:t>
            </a:r>
            <a:endParaRPr lang="en-US" sz="1800" dirty="0" smtClean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@ 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80 </a:t>
            </a:r>
            <a:r>
              <a:rPr lang="en-US" sz="1800" dirty="0" err="1">
                <a:solidFill>
                  <a:schemeClr val="tx2"/>
                </a:solidFill>
                <a:latin typeface="+mn-lt"/>
              </a:rPr>
              <a:t>Mpc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23528" y="4365104"/>
            <a:ext cx="2328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Face-on BNS </a:t>
            </a:r>
            <a:endParaRPr lang="en-US" sz="1800" dirty="0" smtClean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@ 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160 </a:t>
            </a:r>
            <a:r>
              <a:rPr lang="en-US" sz="1800" dirty="0" err="1">
                <a:solidFill>
                  <a:schemeClr val="tx2"/>
                </a:solidFill>
                <a:latin typeface="+mn-lt"/>
              </a:rPr>
              <a:t>Mpc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131840" y="3501008"/>
            <a:ext cx="1008112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2016-17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660232" y="3492748"/>
            <a:ext cx="144070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2017-18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03848" y="5507384"/>
            <a:ext cx="1799952" cy="36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2019+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76256" y="5507384"/>
            <a:ext cx="1655416" cy="36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2022+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3528" y="6309320"/>
            <a:ext cx="312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HLV = </a:t>
            </a:r>
            <a:r>
              <a:rPr lang="fr-FR" dirty="0" err="1" smtClean="0"/>
              <a:t>Hanford</a:t>
            </a:r>
            <a:r>
              <a:rPr lang="fr-FR" dirty="0" smtClean="0"/>
              <a:t>-Livingston-</a:t>
            </a:r>
            <a:r>
              <a:rPr lang="fr-FR" dirty="0" err="1" smtClean="0"/>
              <a:t>Virgo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499992" y="6309320"/>
            <a:ext cx="422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HILV = </a:t>
            </a:r>
            <a:r>
              <a:rPr lang="fr-FR" dirty="0" err="1" smtClean="0"/>
              <a:t>Hanford</a:t>
            </a:r>
            <a:r>
              <a:rPr lang="fr-FR" dirty="0" smtClean="0"/>
              <a:t>-LIGO </a:t>
            </a:r>
            <a:r>
              <a:rPr lang="fr-FR" dirty="0" err="1" smtClean="0"/>
              <a:t>India</a:t>
            </a:r>
            <a:r>
              <a:rPr lang="fr-FR" dirty="0" smtClean="0"/>
              <a:t>-Livingston-</a:t>
            </a:r>
            <a:r>
              <a:rPr lang="fr-FR" dirty="0" err="1" smtClean="0"/>
              <a:t>Virgo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579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Neutrino Follow-up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161277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Search for coincident </a:t>
            </a:r>
            <a:r>
              <a:rPr lang="en-US" dirty="0" smtClean="0">
                <a:solidFill>
                  <a:srgbClr val="C00000"/>
                </a:solidFill>
              </a:rPr>
              <a:t>high energy neutrino </a:t>
            </a:r>
            <a:r>
              <a:rPr lang="en-US" dirty="0" smtClean="0"/>
              <a:t>candidates in </a:t>
            </a:r>
            <a:r>
              <a:rPr lang="en-US" dirty="0" err="1" smtClean="0">
                <a:solidFill>
                  <a:srgbClr val="C00000"/>
                </a:solidFill>
              </a:rPr>
              <a:t>IceCube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00000"/>
                </a:solidFill>
              </a:rPr>
              <a:t>ANTARES</a:t>
            </a:r>
            <a:r>
              <a:rPr lang="en-US" dirty="0" smtClean="0"/>
              <a:t> data</a:t>
            </a:r>
          </a:p>
          <a:p>
            <a:pPr lvl="1"/>
            <a:r>
              <a:rPr lang="en-US" dirty="0" smtClean="0"/>
              <a:t>HEN </a:t>
            </a:r>
            <a:r>
              <a:rPr lang="en-US" dirty="0" smtClean="0">
                <a:sym typeface="Symbol" panose="05050102010706020507" pitchFamily="18" charset="2"/>
              </a:rPr>
              <a:t> expected in (unlikely) scenario of BH + accretion disk system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Search window ± 500 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4362412" cy="21321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26" y="6138136"/>
            <a:ext cx="3288438" cy="603232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4355976" y="2492896"/>
            <a:ext cx="4824536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Lucida Grande"/>
              <a:buChar char="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 </a:t>
            </a:r>
            <a:r>
              <a:rPr lang="en-US" sz="2000" dirty="0">
                <a:sym typeface="Symbol" panose="05050102010706020507" pitchFamily="18" charset="2"/>
              </a:rPr>
              <a:t> candidate in both </a:t>
            </a:r>
            <a:r>
              <a:rPr lang="en-US" sz="2000" dirty="0">
                <a:solidFill>
                  <a:srgbClr val="C00000"/>
                </a:solidFill>
                <a:sym typeface="Symbol" panose="05050102010706020507" pitchFamily="18" charset="2"/>
              </a:rPr>
              <a:t>temporal and spatial coincidence</a:t>
            </a:r>
            <a:endParaRPr lang="en-US" sz="2000" dirty="0">
              <a:solidFill>
                <a:srgbClr val="C00000"/>
              </a:solidFill>
            </a:endParaRPr>
          </a:p>
          <a:p>
            <a:pPr lvl="1"/>
            <a:r>
              <a:rPr lang="en-US" sz="2000" dirty="0"/>
              <a:t>3 </a:t>
            </a:r>
            <a:r>
              <a:rPr lang="en-US" sz="2000" dirty="0">
                <a:sym typeface="Symbol" panose="05050102010706020507" pitchFamily="18" charset="2"/>
              </a:rPr>
              <a:t> candidates in </a:t>
            </a:r>
            <a:r>
              <a:rPr lang="en-US" sz="2000" dirty="0" err="1">
                <a:sym typeface="Symbol" panose="05050102010706020507" pitchFamily="18" charset="2"/>
              </a:rPr>
              <a:t>IceCube</a:t>
            </a:r>
            <a:endParaRPr lang="en-US" sz="2000" dirty="0">
              <a:sym typeface="Symbol" panose="05050102010706020507" pitchFamily="18" charset="2"/>
            </a:endParaRPr>
          </a:p>
          <a:p>
            <a:pPr lvl="1"/>
            <a:r>
              <a:rPr lang="en-US" sz="2000" dirty="0">
                <a:sym typeface="Symbol" panose="05050102010706020507" pitchFamily="18" charset="2"/>
              </a:rPr>
              <a:t>0  candidate in ANTARES</a:t>
            </a:r>
          </a:p>
          <a:p>
            <a:pPr lvl="1"/>
            <a:r>
              <a:rPr lang="en-US" sz="2000" dirty="0">
                <a:sym typeface="Symbol" panose="05050102010706020507" pitchFamily="18" charset="2"/>
              </a:rPr>
              <a:t>Consistent with expected atmospheric background</a:t>
            </a:r>
          </a:p>
          <a:p>
            <a:pPr lvl="1"/>
            <a:r>
              <a:rPr lang="en-US" sz="2000" dirty="0" smtClean="0">
                <a:sym typeface="Symbol" panose="05050102010706020507" pitchFamily="18" charset="2"/>
              </a:rPr>
              <a:t>No </a:t>
            </a:r>
            <a:r>
              <a:rPr lang="en-US" sz="2000" dirty="0">
                <a:sym typeface="Symbol" panose="05050102010706020507" pitchFamily="18" charset="2"/>
              </a:rPr>
              <a:t> </a:t>
            </a:r>
            <a:r>
              <a:rPr lang="en-US" sz="2000" dirty="0" smtClean="0">
                <a:sym typeface="Symbol" panose="05050102010706020507" pitchFamily="18" charset="2"/>
              </a:rPr>
              <a:t>candidate </a:t>
            </a:r>
            <a:r>
              <a:rPr lang="en-US" sz="2000" dirty="0">
                <a:sym typeface="Symbol" panose="05050102010706020507" pitchFamily="18" charset="2"/>
              </a:rPr>
              <a:t>directionally coincident with GW150914</a:t>
            </a:r>
            <a:endParaRPr lang="en-US" sz="2000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51520" y="5373216"/>
            <a:ext cx="7992888" cy="1080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Lucida Grande"/>
              <a:buChar char="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Derive </a:t>
            </a: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 </a:t>
            </a:r>
            <a:r>
              <a:rPr lang="en-US" dirty="0" err="1">
                <a:solidFill>
                  <a:srgbClr val="C00000"/>
                </a:solidFill>
              </a:rPr>
              <a:t>fluence</a:t>
            </a:r>
            <a:r>
              <a:rPr lang="en-US" dirty="0">
                <a:solidFill>
                  <a:srgbClr val="C00000"/>
                </a:solidFill>
              </a:rPr>
              <a:t> upper </a:t>
            </a:r>
            <a:r>
              <a:rPr lang="en-US" dirty="0" smtClean="0">
                <a:solidFill>
                  <a:srgbClr val="C00000"/>
                </a:solidFill>
              </a:rPr>
              <a:t>limit</a:t>
            </a:r>
            <a:r>
              <a:rPr lang="bn-IN" dirty="0" smtClean="0"/>
              <a:t> </a:t>
            </a:r>
            <a:r>
              <a:rPr lang="en-US" sz="2200" dirty="0" smtClean="0">
                <a:sym typeface="Symbol" panose="05050102010706020507" pitchFamily="18" charset="2"/>
              </a:rPr>
              <a:t>(</a:t>
            </a:r>
            <a:r>
              <a:rPr lang="bn-IN" sz="1900" dirty="0" smtClean="0">
                <a:sym typeface="Symbol" panose="05050102010706020507" pitchFamily="18" charset="2"/>
              </a:rPr>
              <a:t>d</a:t>
            </a:r>
            <a:r>
              <a:rPr lang="en-US" dirty="0" err="1" smtClean="0"/>
              <a:t>irection</a:t>
            </a:r>
            <a:r>
              <a:rPr lang="en-US" dirty="0" smtClean="0"/>
              <a:t> dependent</a:t>
            </a:r>
            <a:r>
              <a:rPr lang="en-US" dirty="0" smtClean="0">
                <a:sym typeface="Symbol" panose="05050102010706020507" pitchFamily="18" charset="2"/>
              </a:rPr>
              <a:t>)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Derive constraint on </a:t>
            </a:r>
            <a:r>
              <a:rPr lang="en-US" dirty="0">
                <a:solidFill>
                  <a:srgbClr val="C00000"/>
                </a:solidFill>
              </a:rPr>
              <a:t>total energy </a:t>
            </a:r>
            <a:r>
              <a:rPr lang="en-US" dirty="0"/>
              <a:t>emitted in </a:t>
            </a:r>
            <a:r>
              <a:rPr lang="en-US" dirty="0">
                <a:sym typeface="Symbol" panose="05050102010706020507" pitchFamily="18" charset="2"/>
              </a:rPr>
              <a:t> by the source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1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GR with GW150914 (I)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56184"/>
            <a:ext cx="8229600" cy="4997152"/>
          </a:xfrm>
        </p:spPr>
        <p:txBody>
          <a:bodyPr>
            <a:normAutofit/>
          </a:bodyPr>
          <a:lstStyle/>
          <a:p>
            <a:r>
              <a:rPr lang="en-US" dirty="0"/>
              <a:t>Most relativistic binary pulsar known </a:t>
            </a:r>
            <a:r>
              <a:rPr lang="en-US" dirty="0" smtClean="0"/>
              <a:t>today</a:t>
            </a:r>
            <a:endParaRPr lang="bn-IN" dirty="0" smtClean="0"/>
          </a:p>
          <a:p>
            <a:pPr lvl="1">
              <a:spcAft>
                <a:spcPts val="500"/>
              </a:spcAft>
            </a:pPr>
            <a:r>
              <a:rPr lang="en-US" dirty="0"/>
              <a:t>J0737-3039, orbital velocity </a:t>
            </a:r>
          </a:p>
          <a:p>
            <a:r>
              <a:rPr lang="en-US" dirty="0" smtClean="0"/>
              <a:t>GW150914</a:t>
            </a:r>
            <a:endParaRPr lang="en-US" dirty="0" smtClean="0"/>
          </a:p>
          <a:p>
            <a:pPr lvl="1">
              <a:spcAft>
                <a:spcPts val="500"/>
              </a:spcAft>
            </a:pPr>
            <a:r>
              <a:rPr lang="en-US" dirty="0"/>
              <a:t>Strong field, non linear, high velocity </a:t>
            </a:r>
            <a:r>
              <a:rPr lang="en-US" dirty="0" smtClean="0"/>
              <a:t>regime</a:t>
            </a:r>
            <a:endParaRPr lang="en-US" dirty="0" smtClean="0"/>
          </a:p>
          <a:p>
            <a:endParaRPr lang="en-US" dirty="0" smtClean="0"/>
          </a:p>
          <a:p>
            <a:r>
              <a:rPr lang="bn-IN" sz="2000" dirty="0" smtClean="0"/>
              <a:t>“Loud” </a:t>
            </a:r>
            <a:r>
              <a:rPr lang="en-US" dirty="0" smtClean="0"/>
              <a:t>SNR </a:t>
            </a:r>
            <a:r>
              <a:rPr lang="en-US" dirty="0" smtClean="0"/>
              <a:t>-&gt;</a:t>
            </a:r>
            <a:r>
              <a:rPr lang="en-US" sz="2000" dirty="0" smtClean="0"/>
              <a:t> </a:t>
            </a:r>
            <a:r>
              <a:rPr lang="bn-IN" sz="2000" dirty="0" smtClean="0"/>
              <a:t>coarse tests</a:t>
            </a:r>
            <a:endParaRPr lang="en-US" dirty="0" smtClean="0"/>
          </a:p>
          <a:p>
            <a:pPr lvl="1"/>
            <a:r>
              <a:rPr lang="en-US" dirty="0"/>
              <a:t>Waveform internal consistency check</a:t>
            </a:r>
          </a:p>
          <a:p>
            <a:pPr lvl="1"/>
            <a:r>
              <a:rPr lang="en-US" dirty="0"/>
              <a:t>Evidence for deviation from General Relativity in waveform ?</a:t>
            </a:r>
          </a:p>
          <a:p>
            <a:pPr lvl="1"/>
            <a:r>
              <a:rPr lang="bn-IN" sz="2000" dirty="0" smtClean="0"/>
              <a:t>Bound on Compton wavelength </a:t>
            </a:r>
            <a:r>
              <a:rPr lang="en-US" dirty="0" smtClean="0"/>
              <a:t>(</a:t>
            </a:r>
            <a:r>
              <a:rPr lang="bn-IN" sz="2000" dirty="0" smtClean="0"/>
              <a:t>graviton mass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28" y="1916832"/>
            <a:ext cx="1970180" cy="361946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6372200" y="2780928"/>
            <a:ext cx="1445269" cy="487987"/>
            <a:chOff x="4134843" y="3301052"/>
            <a:chExt cx="1445269" cy="48798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07" b="-11087"/>
            <a:stretch/>
          </p:blipFill>
          <p:spPr>
            <a:xfrm>
              <a:off x="4134843" y="3301052"/>
              <a:ext cx="581173" cy="487987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82" b="3741"/>
            <a:stretch/>
          </p:blipFill>
          <p:spPr>
            <a:xfrm>
              <a:off x="4669036" y="3333617"/>
              <a:ext cx="911076" cy="422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20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423736" cy="580526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 evidence for </a:t>
            </a:r>
            <a:r>
              <a:rPr lang="en-US" dirty="0">
                <a:solidFill>
                  <a:srgbClr val="C00000"/>
                </a:solidFill>
              </a:rPr>
              <a:t>deviation from GR </a:t>
            </a:r>
            <a:r>
              <a:rPr lang="en-US" dirty="0"/>
              <a:t>in waveform</a:t>
            </a:r>
          </a:p>
          <a:p>
            <a:endParaRPr lang="en-US" dirty="0"/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No evidence for </a:t>
            </a:r>
            <a:r>
              <a:rPr lang="en-US" dirty="0">
                <a:solidFill>
                  <a:srgbClr val="C00000"/>
                </a:solidFill>
              </a:rPr>
              <a:t>dispersion</a:t>
            </a:r>
            <a:r>
              <a:rPr lang="en-US" dirty="0"/>
              <a:t> in signal propagation</a:t>
            </a:r>
          </a:p>
          <a:p>
            <a:pPr lvl="1"/>
            <a:r>
              <a:rPr lang="en-US" sz="1900" dirty="0" smtClean="0"/>
              <a:t> </a:t>
            </a:r>
            <a:r>
              <a:rPr lang="bn-IN" sz="1900" dirty="0" smtClean="0"/>
              <a:t>Bounds</a:t>
            </a:r>
            <a:r>
              <a:rPr lang="en-US" dirty="0" smtClean="0"/>
              <a:t> </a:t>
            </a:r>
            <a:r>
              <a:rPr lang="en-US" dirty="0"/>
              <a:t>: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/>
              <a:t>More constraining than bounds from </a:t>
            </a:r>
            <a:endParaRPr lang="bn-IN" dirty="0" smtClean="0"/>
          </a:p>
          <a:p>
            <a:pPr lvl="2"/>
            <a:r>
              <a:rPr lang="en-US" dirty="0"/>
              <a:t>Solar System</a:t>
            </a:r>
            <a:r>
              <a:rPr lang="en-US" sz="1900" dirty="0"/>
              <a:t> </a:t>
            </a:r>
            <a:r>
              <a:rPr lang="bn-IN" sz="1900" dirty="0" smtClean="0"/>
              <a:t>observations</a:t>
            </a:r>
            <a:endParaRPr lang="bn-IN" dirty="0" smtClean="0"/>
          </a:p>
          <a:p>
            <a:pPr lvl="2"/>
            <a:r>
              <a:rPr lang="en-US" dirty="0"/>
              <a:t>binary pulsar observations</a:t>
            </a:r>
          </a:p>
          <a:p>
            <a:pPr lvl="1"/>
            <a:r>
              <a:rPr lang="en-US" dirty="0"/>
              <a:t>Less constraining than model dependent bounds</a:t>
            </a:r>
            <a:r>
              <a:rPr lang="en-US" sz="1900" dirty="0"/>
              <a:t> </a:t>
            </a:r>
            <a:r>
              <a:rPr lang="bn-IN" sz="1900" dirty="0" smtClean="0"/>
              <a:t>from</a:t>
            </a:r>
            <a:endParaRPr lang="bn-IN" dirty="0" smtClean="0"/>
          </a:p>
          <a:p>
            <a:pPr lvl="2"/>
            <a:r>
              <a:rPr lang="en-US" dirty="0"/>
              <a:t>large scale dynamics of galactic clusters </a:t>
            </a:r>
            <a:endParaRPr lang="bn-IN" dirty="0" smtClean="0"/>
          </a:p>
          <a:p>
            <a:pPr lvl="2"/>
            <a:r>
              <a:rPr lang="en-US" dirty="0"/>
              <a:t>weak gravitational lensing observations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741402"/>
            <a:ext cx="2386192" cy="76771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GR with GW150914 (II)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12"/>
          <a:stretch/>
        </p:blipFill>
        <p:spPr>
          <a:xfrm>
            <a:off x="1475656" y="1452770"/>
            <a:ext cx="6019631" cy="19762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42" y="3345180"/>
            <a:ext cx="470916" cy="167640"/>
          </a:xfrm>
          <a:prstGeom prst="rect">
            <a:avLst/>
          </a:prstGeom>
        </p:spPr>
      </p:pic>
      <p:pic>
        <p:nvPicPr>
          <p:cNvPr id="11" name="Image 10" descr="latex-image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933056"/>
            <a:ext cx="1772315" cy="3640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65104"/>
            <a:ext cx="3240360" cy="4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8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1176" y="1268760"/>
            <a:ext cx="8435280" cy="5400600"/>
          </a:xfrm>
        </p:spPr>
        <p:txBody>
          <a:bodyPr>
            <a:normAutofit lnSpcReduction="10000"/>
          </a:bodyPr>
          <a:lstStyle/>
          <a:p>
            <a:r>
              <a:rPr lang="bn-IN" sz="2200" dirty="0" smtClean="0"/>
              <a:t>Relatively massive black holes </a:t>
            </a:r>
            <a:r>
              <a:rPr lang="en-US" dirty="0"/>
              <a:t>(&gt; 25 M</a:t>
            </a:r>
            <a:r>
              <a:rPr lang="en-US" baseline="-25000" dirty="0">
                <a:sym typeface="Wingdings 2" panose="05020102010507070707" pitchFamily="18" charset="2"/>
              </a:rPr>
              <a:t></a:t>
            </a:r>
            <a:r>
              <a:rPr lang="en-US" dirty="0"/>
              <a:t>) </a:t>
            </a:r>
            <a:r>
              <a:rPr lang="bn-IN" sz="2200" dirty="0" smtClean="0"/>
              <a:t>exist in nature</a:t>
            </a:r>
            <a:endParaRPr lang="bn-IN" sz="2200" dirty="0" smtClean="0"/>
          </a:p>
          <a:p>
            <a:pPr lvl="1">
              <a:lnSpc>
                <a:spcPct val="110000"/>
              </a:lnSpc>
            </a:pPr>
            <a:endParaRPr lang="en-US" dirty="0" smtClean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 smtClean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 smtClean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r>
              <a:rPr lang="bn-IN" sz="1900" dirty="0" smtClean="0"/>
              <a:t>Massive progenitor stars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=&gt; </a:t>
            </a:r>
            <a:r>
              <a:rPr lang="bn-IN" sz="1900" dirty="0" smtClean="0"/>
              <a:t>low mass loss during its life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AE0005"/>
                </a:solidFill>
              </a:rPr>
              <a:t>=&gt; </a:t>
            </a:r>
            <a:r>
              <a:rPr lang="bn-IN" sz="1900" dirty="0" smtClean="0">
                <a:solidFill>
                  <a:srgbClr val="AE0005"/>
                </a:solidFill>
              </a:rPr>
              <a:t>weak stellar wind</a:t>
            </a:r>
            <a:endParaRPr lang="en-US" dirty="0">
              <a:solidFill>
                <a:srgbClr val="AE0005"/>
              </a:solidFill>
            </a:endParaRPr>
          </a:p>
          <a:p>
            <a:pPr lvl="1">
              <a:lnSpc>
                <a:spcPct val="110000"/>
              </a:lnSpc>
            </a:pPr>
            <a:r>
              <a:rPr lang="bn-IN" sz="1900" dirty="0" smtClean="0"/>
              <a:t>Metallicity = proportion of elements </a:t>
            </a:r>
            <a:r>
              <a:rPr lang="bn-IN" sz="1900" dirty="0" smtClean="0"/>
              <a:t>heavier than He</a:t>
            </a:r>
            <a:endParaRPr lang="en-US" sz="1900" dirty="0" smtClean="0"/>
          </a:p>
          <a:p>
            <a:pPr lvl="2">
              <a:lnSpc>
                <a:spcPct val="110000"/>
              </a:lnSpc>
            </a:pPr>
            <a:r>
              <a:rPr lang="bn-IN" sz="2000" dirty="0" smtClean="0"/>
              <a:t>High metallicity </a:t>
            </a:r>
            <a:r>
              <a:rPr lang="en-US" sz="2000" dirty="0" smtClean="0"/>
              <a:t>=&gt; </a:t>
            </a:r>
            <a:r>
              <a:rPr lang="bn-IN" sz="2000" dirty="0" smtClean="0"/>
              <a:t>strong stellar wind</a:t>
            </a: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AE0005"/>
                </a:solidFill>
              </a:rPr>
              <a:t>=&gt; </a:t>
            </a:r>
            <a:r>
              <a:rPr lang="bn-IN" sz="2000" dirty="0" smtClean="0">
                <a:solidFill>
                  <a:srgbClr val="AE0005"/>
                </a:solidFill>
              </a:rPr>
              <a:t>formation of progenitors</a:t>
            </a:r>
            <a:r>
              <a:rPr lang="en-US" sz="2000" dirty="0">
                <a:solidFill>
                  <a:srgbClr val="AE0005"/>
                </a:solidFill>
              </a:rPr>
              <a:t/>
            </a:r>
            <a:br>
              <a:rPr lang="en-US" sz="2000" dirty="0">
                <a:solidFill>
                  <a:srgbClr val="AE0005"/>
                </a:solidFill>
              </a:rPr>
            </a:br>
            <a:r>
              <a:rPr lang="en-US" sz="2000" dirty="0" smtClean="0">
                <a:solidFill>
                  <a:srgbClr val="AE0005"/>
                </a:solidFill>
              </a:rPr>
              <a:t>                      </a:t>
            </a:r>
            <a:r>
              <a:rPr lang="bn-IN" sz="2000" dirty="0" smtClean="0">
                <a:solidFill>
                  <a:srgbClr val="AE0005"/>
                </a:solidFill>
              </a:rPr>
              <a:t>in a low metallicity environment</a:t>
            </a:r>
            <a:endParaRPr lang="en-US" dirty="0">
              <a:solidFill>
                <a:srgbClr val="AE0005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07774"/>
            <a:ext cx="6840760" cy="22692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n-IN" sz="3200" dirty="0" smtClean="0"/>
              <a:t>Astrophysics implications</a:t>
            </a:r>
            <a:endParaRPr lang="en-US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3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n-IN" sz="3200" dirty="0"/>
              <a:t>Astrophysics implications</a:t>
            </a:r>
            <a:endParaRPr lang="en-US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12" name="Groupe 11"/>
          <p:cNvGrpSpPr/>
          <p:nvPr/>
        </p:nvGrpSpPr>
        <p:grpSpPr>
          <a:xfrm rot="16200000">
            <a:off x="2375757" y="1952835"/>
            <a:ext cx="1368153" cy="4464497"/>
            <a:chOff x="3570268" y="438910"/>
            <a:chExt cx="1983191" cy="605037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546" y="438910"/>
              <a:ext cx="1962913" cy="598017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90544" y="2229782"/>
              <a:ext cx="333384" cy="884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70268" y="6093295"/>
              <a:ext cx="425667" cy="395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56992"/>
            <a:ext cx="1932056" cy="1611545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755576" y="1124744"/>
            <a:ext cx="7848872" cy="2088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Lucida Grande"/>
              <a:buChar char="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bn-IN" sz="2200" dirty="0" smtClean="0">
                <a:solidFill>
                  <a:srgbClr val="AE0005"/>
                </a:solidFill>
              </a:rPr>
              <a:t>Binary black holes </a:t>
            </a:r>
            <a:r>
              <a:rPr lang="bn-IN" sz="2200" dirty="0" smtClean="0"/>
              <a:t>form in nature</a:t>
            </a:r>
            <a:endParaRPr lang="en-US" sz="2200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Formation :</a:t>
            </a:r>
          </a:p>
          <a:p>
            <a:pPr lvl="2">
              <a:lnSpc>
                <a:spcPct val="110000"/>
              </a:lnSpc>
            </a:pPr>
            <a:r>
              <a:rPr lang="bn-IN" sz="1900" dirty="0" smtClean="0"/>
              <a:t>Isolated binaries</a:t>
            </a:r>
            <a:endParaRPr lang="en-US" sz="1900" dirty="0"/>
          </a:p>
          <a:p>
            <a:pPr lvl="2">
              <a:lnSpc>
                <a:spcPct val="110000"/>
              </a:lnSpc>
            </a:pPr>
            <a:r>
              <a:rPr lang="bn-IN" sz="1900" dirty="0" smtClean="0"/>
              <a:t>Dynamical capture </a:t>
            </a:r>
            <a:r>
              <a:rPr lang="en-US" dirty="0" smtClean="0"/>
              <a:t>(</a:t>
            </a:r>
            <a:r>
              <a:rPr lang="bn-IN" sz="1900" dirty="0" smtClean="0"/>
              <a:t>dense stellar regions</a:t>
            </a:r>
            <a:r>
              <a:rPr lang="en-US" dirty="0" smtClean="0"/>
              <a:t>)</a:t>
            </a:r>
            <a:endParaRPr lang="en-US" sz="1900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GW150914 </a:t>
            </a:r>
            <a:r>
              <a:rPr lang="bn-IN" sz="1900" dirty="0" smtClean="0"/>
              <a:t>does not allow to identify formation channel</a:t>
            </a:r>
            <a:endParaRPr lang="en-US" dirty="0" smtClean="0"/>
          </a:p>
          <a:p>
            <a:pPr lvl="2">
              <a:lnSpc>
                <a:spcPct val="110000"/>
              </a:lnSpc>
            </a:pPr>
            <a:r>
              <a:rPr lang="bn-IN" sz="1900" dirty="0" smtClean="0"/>
              <a:t>Future : information on the spins can help</a:t>
            </a:r>
            <a:endParaRPr lang="en-US" sz="1900" dirty="0" smtClean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755576" y="5301208"/>
            <a:ext cx="8208912" cy="12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Lucida Grande"/>
              <a:buChar char="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IN" sz="2100" dirty="0" smtClean="0">
                <a:solidFill>
                  <a:srgbClr val="C00000"/>
                </a:solidFill>
              </a:rPr>
              <a:t>Binary Black Holes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merge</a:t>
            </a:r>
            <a:r>
              <a:rPr lang="en-US" dirty="0"/>
              <a:t> within age of Universe at detectable rate</a:t>
            </a:r>
          </a:p>
          <a:p>
            <a:pPr lvl="1"/>
            <a:r>
              <a:rPr lang="en-US" dirty="0"/>
              <a:t>Inferred rate consistent with higher end of rate </a:t>
            </a:r>
            <a:r>
              <a:rPr lang="en-US" dirty="0" smtClean="0"/>
              <a:t>predictions</a:t>
            </a:r>
            <a:r>
              <a:rPr lang="bn-IN" dirty="0" smtClean="0"/>
              <a:t/>
            </a:r>
            <a:br>
              <a:rPr lang="bn-IN" dirty="0" smtClean="0"/>
            </a:br>
            <a:r>
              <a:rPr lang="en-US" dirty="0" smtClean="0"/>
              <a:t>(</a:t>
            </a:r>
            <a:r>
              <a:rPr lang="en-US" dirty="0"/>
              <a:t>&gt; 1 Gpc</a:t>
            </a:r>
            <a:r>
              <a:rPr lang="en-US" baseline="30000" dirty="0"/>
              <a:t>-3</a:t>
            </a:r>
            <a:r>
              <a:rPr lang="en-US" dirty="0"/>
              <a:t> yr</a:t>
            </a:r>
            <a:r>
              <a:rPr lang="en-US" baseline="30000" dirty="0"/>
              <a:t>-1</a:t>
            </a:r>
            <a:r>
              <a:rPr lang="en-US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8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Outlook: Other Searches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4857403"/>
          </a:xfrm>
        </p:spPr>
        <p:txBody>
          <a:bodyPr>
            <a:normAutofit/>
          </a:bodyPr>
          <a:lstStyle/>
          <a:p>
            <a:r>
              <a:rPr lang="en-US" dirty="0"/>
              <a:t>BBH search results presented on first part of O1</a:t>
            </a:r>
          </a:p>
          <a:p>
            <a:pPr lvl="1"/>
            <a:r>
              <a:rPr lang="en-US" dirty="0"/>
              <a:t>Full O1 results to be published in a few months</a:t>
            </a:r>
          </a:p>
          <a:p>
            <a:endParaRPr lang="bn-IN" dirty="0" smtClean="0"/>
          </a:p>
          <a:p>
            <a:r>
              <a:rPr lang="en-US" dirty="0" smtClean="0"/>
              <a:t>Other </a:t>
            </a:r>
            <a:r>
              <a:rPr lang="en-US" dirty="0"/>
              <a:t>transient searches on-going</a:t>
            </a:r>
          </a:p>
          <a:p>
            <a:pPr lvl="1"/>
            <a:r>
              <a:rPr lang="en-US" dirty="0"/>
              <a:t>BNS, NSBH, IMBH, cosmic strings, generic transients</a:t>
            </a:r>
          </a:p>
          <a:p>
            <a:pPr lvl="1"/>
            <a:r>
              <a:rPr lang="en-US" dirty="0"/>
              <a:t>Triggered searches: GRBs…</a:t>
            </a:r>
          </a:p>
          <a:p>
            <a:endParaRPr lang="bn-IN" dirty="0" smtClean="0"/>
          </a:p>
          <a:p>
            <a:r>
              <a:rPr lang="en-US" dirty="0" smtClean="0"/>
              <a:t>Continuous </a:t>
            </a:r>
            <a:r>
              <a:rPr lang="en-US" dirty="0"/>
              <a:t>wave sources</a:t>
            </a:r>
          </a:p>
          <a:p>
            <a:pPr lvl="1"/>
            <a:r>
              <a:rPr lang="en-US" dirty="0"/>
              <a:t>Non axisymmetric rotating neutron stars</a:t>
            </a:r>
          </a:p>
          <a:p>
            <a:endParaRPr lang="bn-IN" dirty="0" smtClean="0"/>
          </a:p>
          <a:p>
            <a:r>
              <a:rPr lang="en-US" dirty="0" smtClean="0"/>
              <a:t>Stochastic background</a:t>
            </a:r>
            <a:r>
              <a:rPr lang="bn-IN" dirty="0" smtClean="0"/>
              <a:t> </a:t>
            </a:r>
            <a:r>
              <a:rPr lang="bn-IN" sz="2000" dirty="0" smtClean="0"/>
              <a:t>of gravitational waves</a:t>
            </a:r>
            <a:endParaRPr lang="en-US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9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èche droite à entaille 12"/>
          <p:cNvSpPr/>
          <p:nvPr/>
        </p:nvSpPr>
        <p:spPr>
          <a:xfrm rot="20080701">
            <a:off x="1427377" y="3132006"/>
            <a:ext cx="7190100" cy="715985"/>
          </a:xfrm>
          <a:prstGeom prst="notchedRightArrow">
            <a:avLst>
              <a:gd name="adj1" fmla="val 61117"/>
              <a:gd name="adj2" fmla="val 89784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66000"/>
                </a:schemeClr>
              </a:gs>
              <a:gs pos="80000">
                <a:schemeClr val="accent1">
                  <a:shade val="93000"/>
                  <a:satMod val="130000"/>
                  <a:alpha val="66000"/>
                </a:schemeClr>
              </a:gs>
              <a:gs pos="100000">
                <a:schemeClr val="accent1">
                  <a:shade val="94000"/>
                  <a:satMod val="135000"/>
                  <a:alpha val="66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n-IN" dirty="0"/>
              <a:t>From one generation to the next </a:t>
            </a:r>
            <a:r>
              <a:rPr lang="fr-FR" dirty="0" smtClean="0"/>
              <a:t>(II)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39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395536" y="4931876"/>
            <a:ext cx="166625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First </a:t>
            </a:r>
            <a:r>
              <a:rPr lang="fr-FR" dirty="0" err="1" smtClean="0">
                <a:solidFill>
                  <a:schemeClr val="bg1"/>
                </a:solidFill>
              </a:rPr>
              <a:t>generation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3709" y="4149080"/>
            <a:ext cx="16891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Initial </a:t>
            </a:r>
            <a:r>
              <a:rPr lang="fr-FR" sz="1600" dirty="0" smtClean="0"/>
              <a:t>LIGO</a:t>
            </a:r>
            <a:r>
              <a:rPr lang="fr-FR" sz="1600" dirty="0" smtClean="0"/>
              <a:t>, </a:t>
            </a:r>
            <a:r>
              <a:rPr lang="fr-FR" sz="1600" dirty="0" err="1" smtClean="0"/>
              <a:t>Virgo</a:t>
            </a:r>
            <a:r>
              <a:rPr lang="fr-FR" sz="1600" dirty="0" smtClean="0"/>
              <a:t>,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GEO600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3995936" y="4931876"/>
            <a:ext cx="194194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Second </a:t>
            </a:r>
            <a:r>
              <a:rPr lang="fr-FR" dirty="0" err="1" smtClean="0">
                <a:solidFill>
                  <a:schemeClr val="bg1"/>
                </a:solidFill>
              </a:rPr>
              <a:t>generation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28825" y="4931876"/>
            <a:ext cx="1747631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Third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generation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07704" y="3429000"/>
            <a:ext cx="2095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Enhanced</a:t>
            </a:r>
            <a:r>
              <a:rPr lang="fr-FR" sz="1600" dirty="0" smtClean="0"/>
              <a:t> LIGO, </a:t>
            </a:r>
            <a:r>
              <a:rPr lang="fr-FR" sz="1600" dirty="0" err="1" smtClean="0"/>
              <a:t>Virgo</a:t>
            </a:r>
            <a:r>
              <a:rPr lang="fr-FR" sz="1600" dirty="0" smtClean="0"/>
              <a:t>+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283968" y="1916832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</a:rPr>
              <a:t>Advanced LIGO, Advanced </a:t>
            </a:r>
            <a:r>
              <a:rPr lang="fr-FR" sz="1600" dirty="0" err="1" smtClean="0">
                <a:solidFill>
                  <a:schemeClr val="accent2">
                    <a:lumMod val="75000"/>
                  </a:schemeClr>
                </a:solidFill>
              </a:rPr>
              <a:t>Virgo</a:t>
            </a:r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</a:rPr>
              <a:t>, GEO HF, KAGRA</a:t>
            </a:r>
            <a:endParaRPr lang="fr-FR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660232" y="141277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Einstein </a:t>
            </a:r>
            <a:r>
              <a:rPr lang="fr-FR" sz="1600" dirty="0" err="1" smtClean="0"/>
              <a:t>Telescope</a:t>
            </a:r>
            <a:r>
              <a:rPr lang="fr-FR" sz="1600" dirty="0" smtClean="0"/>
              <a:t> (ET)</a:t>
            </a:r>
            <a:endParaRPr lang="fr-FR" sz="1600" dirty="0"/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6407150" y="5518973"/>
            <a:ext cx="2736850" cy="646331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Observation </a:t>
            </a:r>
            <a:r>
              <a:rPr lang="en-US" altLang="en-US" sz="1800" dirty="0" err="1" smtClean="0">
                <a:solidFill>
                  <a:schemeClr val="tx2"/>
                </a:solidFill>
                <a:latin typeface="+mn-lt"/>
              </a:rPr>
              <a:t>approfondie</a:t>
            </a: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en-US" altLang="en-US" sz="1800" dirty="0" err="1" smtClean="0">
                <a:solidFill>
                  <a:schemeClr val="tx2"/>
                </a:solidFill>
                <a:latin typeface="+mn-lt"/>
              </a:rPr>
              <a:t>l’univers</a:t>
            </a: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 avec les OG</a:t>
            </a:r>
            <a:endParaRPr lang="en-US" altLang="en-US" sz="1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8" name="Explosion 1 17"/>
          <p:cNvSpPr/>
          <p:nvPr/>
        </p:nvSpPr>
        <p:spPr>
          <a:xfrm rot="332980">
            <a:off x="4457518" y="2830706"/>
            <a:ext cx="1368152" cy="1224136"/>
          </a:xfrm>
          <a:prstGeom prst="irregularSeal1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AE0005"/>
              </a:solidFill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4716016" y="3111351"/>
            <a:ext cx="87287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i="1" dirty="0" smtClean="0">
                <a:solidFill>
                  <a:schemeClr val="bg1"/>
                </a:solidFill>
                <a:latin typeface="+mn-lt"/>
              </a:rPr>
              <a:t>First</a:t>
            </a:r>
            <a:r>
              <a:rPr lang="en-US" altLang="en-US" sz="1400" i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en-US" sz="1400" i="1" dirty="0" smtClean="0">
                <a:solidFill>
                  <a:schemeClr val="bg1"/>
                </a:solidFill>
                <a:latin typeface="+mn-lt"/>
              </a:rPr>
            </a:br>
            <a:r>
              <a:rPr lang="en-US" altLang="en-US" sz="1400" i="1" dirty="0" smtClean="0">
                <a:solidFill>
                  <a:schemeClr val="bg1"/>
                </a:solidFill>
                <a:latin typeface="+mn-lt"/>
              </a:rPr>
              <a:t>detection</a:t>
            </a:r>
            <a:endParaRPr lang="en-US" altLang="en-US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51520" y="5445224"/>
            <a:ext cx="2448272" cy="92333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800" dirty="0" err="1" smtClean="0">
                <a:solidFill>
                  <a:schemeClr val="tx2"/>
                </a:solidFill>
                <a:latin typeface="+mn-lt"/>
              </a:rPr>
              <a:t>Prise</a:t>
            </a: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en-US" altLang="en-US" sz="1800" dirty="0" err="1" smtClean="0">
                <a:solidFill>
                  <a:schemeClr val="tx2"/>
                </a:solidFill>
                <a:latin typeface="+mn-lt"/>
              </a:rPr>
              <a:t>données</a:t>
            </a:r>
            <a:r>
              <a:rPr lang="en-US" altLang="en-US" sz="1800" dirty="0">
                <a:solidFill>
                  <a:schemeClr val="tx2"/>
                </a:solidFill>
                <a:latin typeface="+mn-lt"/>
              </a:rPr>
              <a:t/>
            </a:r>
            <a:br>
              <a:rPr lang="en-US" altLang="en-US" sz="1800" dirty="0">
                <a:solidFill>
                  <a:schemeClr val="tx2"/>
                </a:solidFill>
                <a:latin typeface="+mn-lt"/>
              </a:rPr>
            </a:br>
            <a:r>
              <a:rPr lang="en-US" altLang="en-US" sz="1800" dirty="0" err="1" smtClean="0">
                <a:solidFill>
                  <a:schemeClr val="tx2"/>
                </a:solidFill>
                <a:latin typeface="+mn-lt"/>
              </a:rPr>
              <a:t>Limites</a:t>
            </a: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altLang="en-US" sz="1800" dirty="0" err="1" smtClean="0">
                <a:solidFill>
                  <a:schemeClr val="tx2"/>
                </a:solidFill>
                <a:latin typeface="+mn-lt"/>
              </a:rPr>
              <a:t>hautes</a:t>
            </a: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en-US" altLang="en-US" sz="1800" dirty="0" err="1" smtClean="0">
                <a:solidFill>
                  <a:schemeClr val="tx2"/>
                </a:solidFill>
                <a:latin typeface="+mn-lt"/>
              </a:rPr>
              <a:t>taux</a:t>
            </a: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n-US" altLang="en-US" sz="1800" dirty="0" smtClean="0">
                <a:solidFill>
                  <a:schemeClr val="tx2"/>
                </a:solidFill>
                <a:latin typeface="+mn-lt"/>
              </a:rPr>
            </a:br>
            <a:r>
              <a:rPr lang="en-US" altLang="en-US" sz="1800" dirty="0" err="1" smtClean="0">
                <a:solidFill>
                  <a:schemeClr val="tx2"/>
                </a:solidFill>
                <a:latin typeface="+mn-lt"/>
              </a:rPr>
              <a:t>Mise</a:t>
            </a: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 en place du </a:t>
            </a:r>
            <a:r>
              <a:rPr lang="en-US" altLang="en-US" sz="1800" dirty="0" err="1" smtClean="0">
                <a:solidFill>
                  <a:schemeClr val="tx2"/>
                </a:solidFill>
                <a:latin typeface="+mn-lt"/>
              </a:rPr>
              <a:t>réseau</a:t>
            </a: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 </a:t>
            </a:r>
            <a:endParaRPr lang="en-US" altLang="en-US" sz="1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3419872" y="5457998"/>
            <a:ext cx="2880320" cy="92333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err="1" smtClean="0">
                <a:solidFill>
                  <a:schemeClr val="tx2"/>
                </a:solidFill>
                <a:latin typeface="+mn-lt"/>
              </a:rPr>
              <a:t>Vers</a:t>
            </a:r>
            <a:r>
              <a:rPr lang="en-US" altLang="en-US" sz="1800" dirty="0">
                <a:solidFill>
                  <a:schemeClr val="tx2"/>
                </a:solidFill>
                <a:latin typeface="+mn-lt"/>
              </a:rPr>
              <a:t/>
            </a:r>
            <a:br>
              <a:rPr lang="en-US" altLang="en-US" sz="1800" dirty="0">
                <a:solidFill>
                  <a:schemeClr val="tx2"/>
                </a:solidFill>
                <a:latin typeface="+mn-lt"/>
              </a:rPr>
            </a:b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des observations </a:t>
            </a:r>
            <a:r>
              <a:rPr lang="en-US" altLang="en-US" sz="1800" dirty="0" err="1" smtClean="0">
                <a:solidFill>
                  <a:schemeClr val="tx2"/>
                </a:solidFill>
                <a:latin typeface="+mn-lt"/>
              </a:rPr>
              <a:t>routinières</a:t>
            </a:r>
            <a:r>
              <a:rPr lang="en-US" altLang="en-US" sz="1800" dirty="0" smtClean="0">
                <a:solidFill>
                  <a:schemeClr val="tx2"/>
                </a:solidFill>
                <a:latin typeface="+mn-lt"/>
              </a:rPr>
              <a:t>,</a:t>
            </a:r>
            <a:br>
              <a:rPr lang="en-US" altLang="en-US" sz="1800" dirty="0" smtClean="0">
                <a:solidFill>
                  <a:schemeClr val="tx2"/>
                </a:solidFill>
                <a:latin typeface="+mn-lt"/>
              </a:rPr>
            </a:br>
            <a:r>
              <a:rPr lang="en-US" altLang="en-US" sz="1800" dirty="0" err="1" smtClean="0">
                <a:solidFill>
                  <a:schemeClr val="tx2"/>
                </a:solidFill>
                <a:latin typeface="+mn-lt"/>
                <a:sym typeface="Monotype Sorts" pitchFamily="2" charset="2"/>
              </a:rPr>
              <a:t>Astronomie</a:t>
            </a:r>
            <a:r>
              <a:rPr lang="en-US" altLang="en-US" sz="1800" dirty="0" smtClean="0">
                <a:solidFill>
                  <a:schemeClr val="tx2"/>
                </a:solidFill>
                <a:latin typeface="+mn-lt"/>
                <a:sym typeface="Monotype Sorts" pitchFamily="2" charset="2"/>
              </a:rPr>
              <a:t> OG</a:t>
            </a:r>
            <a:endParaRPr lang="en-US" altLang="en-US" sz="1800" dirty="0">
              <a:solidFill>
                <a:schemeClr val="tx2"/>
              </a:solidFill>
              <a:latin typeface="+mn-lt"/>
              <a:sym typeface="Monotype Sorts" pitchFamily="2" charset="2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475656" y="2844224"/>
            <a:ext cx="2664296" cy="52322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bn-IN" altLang="en-US" sz="1400" dirty="0" smtClean="0">
                <a:solidFill>
                  <a:schemeClr val="tx2"/>
                </a:solidFill>
                <a:latin typeface="+mn-lt"/>
              </a:rPr>
              <a:t>Foundations of</a:t>
            </a:r>
            <a:r>
              <a:rPr lang="fr-FR" altLang="en-US" sz="14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fr-FR" altLang="en-US" sz="1400" dirty="0" smtClean="0">
                <a:solidFill>
                  <a:schemeClr val="tx2"/>
                </a:solidFill>
                <a:latin typeface="+mn-lt"/>
              </a:rPr>
            </a:br>
            <a:r>
              <a:rPr lang="bn-IN" altLang="en-US" sz="1400" dirty="0" smtClean="0">
                <a:solidFill>
                  <a:schemeClr val="tx2"/>
                </a:solidFill>
                <a:latin typeface="+mn-lt"/>
              </a:rPr>
              <a:t>multi</a:t>
            </a:r>
            <a:r>
              <a:rPr lang="fr-FR" altLang="en-US" sz="1400" dirty="0">
                <a:solidFill>
                  <a:schemeClr val="tx2"/>
                </a:solidFill>
                <a:latin typeface="+mn-lt"/>
              </a:rPr>
              <a:t>-</a:t>
            </a:r>
            <a:r>
              <a:rPr lang="bn-IN" altLang="en-US" sz="1400" dirty="0" smtClean="0">
                <a:solidFill>
                  <a:schemeClr val="tx2"/>
                </a:solidFill>
                <a:latin typeface="+mn-lt"/>
              </a:rPr>
              <a:t>messenger astronomy</a:t>
            </a:r>
            <a:endParaRPr lang="en-US" alt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ZoneTexte 22"/>
          <p:cNvSpPr txBox="1"/>
          <p:nvPr/>
        </p:nvSpPr>
        <p:spPr>
          <a:xfrm rot="20061835">
            <a:off x="1939286" y="4080014"/>
            <a:ext cx="270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6FFE3"/>
                </a:solidFill>
              </a:rPr>
              <a:t>Improvement</a:t>
            </a:r>
            <a:r>
              <a:rPr lang="fr-FR" dirty="0" smtClean="0">
                <a:solidFill>
                  <a:srgbClr val="F6FFE3"/>
                </a:solidFill>
              </a:rPr>
              <a:t> of </a:t>
            </a:r>
            <a:r>
              <a:rPr lang="fr-FR" dirty="0" err="1" smtClean="0">
                <a:solidFill>
                  <a:srgbClr val="F6FFE3"/>
                </a:solidFill>
              </a:rPr>
              <a:t>sensitivity</a:t>
            </a:r>
            <a:endParaRPr lang="fr-FR" dirty="0">
              <a:solidFill>
                <a:srgbClr val="F6FFE3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1520" y="1196752"/>
            <a:ext cx="4073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2800" b="1" i="1" dirty="0" smtClean="0">
                <a:solidFill>
                  <a:schemeClr val="bg1">
                    <a:lumMod val="50000"/>
                  </a:schemeClr>
                </a:solidFill>
              </a:rPr>
              <a:t>Terrestrial detectors</a:t>
            </a:r>
            <a:endParaRPr lang="fr-FR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2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 smtClean="0"/>
              <a:t>Gravitational</a:t>
            </a:r>
            <a:r>
              <a:rPr lang="fr-FR" sz="4000" dirty="0" smtClean="0"/>
              <a:t> </a:t>
            </a:r>
            <a:r>
              <a:rPr lang="fr-FR" sz="4000" dirty="0" err="1" smtClean="0"/>
              <a:t>waves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412776"/>
            <a:ext cx="7920880" cy="5184576"/>
          </a:xfrm>
        </p:spPr>
        <p:txBody>
          <a:bodyPr>
            <a:noAutofit/>
          </a:bodyPr>
          <a:lstStyle/>
          <a:p>
            <a:r>
              <a:rPr lang="fr-FR" dirty="0" err="1" smtClean="0">
                <a:latin typeface="+mj-lt"/>
              </a:rPr>
              <a:t>Consequence</a:t>
            </a:r>
            <a:r>
              <a:rPr lang="fr-FR" dirty="0" smtClean="0">
                <a:latin typeface="+mj-lt"/>
              </a:rPr>
              <a:t> of the </a:t>
            </a:r>
            <a:r>
              <a:rPr lang="fr-FR" dirty="0" err="1" smtClean="0">
                <a:latin typeface="+mj-lt"/>
              </a:rPr>
              <a:t>theory</a:t>
            </a:r>
            <a:r>
              <a:rPr lang="fr-FR" dirty="0" smtClean="0">
                <a:latin typeface="+mj-lt"/>
              </a:rPr>
              <a:t> of General </a:t>
            </a:r>
            <a:r>
              <a:rPr lang="fr-FR" dirty="0" err="1" smtClean="0">
                <a:latin typeface="+mj-lt"/>
              </a:rPr>
              <a:t>Relativity</a:t>
            </a:r>
            <a:r>
              <a:rPr lang="fr-FR" dirty="0" smtClean="0">
                <a:latin typeface="+mj-lt"/>
              </a:rPr>
              <a:t> (GR)</a:t>
            </a:r>
            <a:endParaRPr lang="bn-IN" dirty="0" smtClean="0">
              <a:latin typeface="+mj-lt"/>
            </a:endParaRPr>
          </a:p>
          <a:p>
            <a:r>
              <a:rPr lang="bn-IN" sz="2000" dirty="0" smtClean="0">
                <a:latin typeface="+mj-lt"/>
              </a:rPr>
              <a:t>Einstein 1916 – 1918</a:t>
            </a:r>
          </a:p>
          <a:p>
            <a:pPr lvl="1"/>
            <a:r>
              <a:rPr lang="fr-FR" sz="2000" dirty="0" err="1" smtClean="0">
                <a:latin typeface="+mj-lt"/>
              </a:rPr>
              <a:t>Geometric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theory</a:t>
            </a:r>
            <a:r>
              <a:rPr lang="fr-FR" sz="2000" dirty="0" smtClean="0">
                <a:latin typeface="+mj-lt"/>
              </a:rPr>
              <a:t> of gravitation</a:t>
            </a:r>
            <a:endParaRPr lang="bn-IN" sz="2000" dirty="0" smtClean="0">
              <a:latin typeface="+mj-lt"/>
            </a:endParaRPr>
          </a:p>
          <a:p>
            <a:pPr lvl="1"/>
            <a:r>
              <a:rPr lang="fr-FR" sz="2000" dirty="0" err="1" smtClean="0">
                <a:latin typeface="+mj-lt"/>
              </a:rPr>
              <a:t>Describes</a:t>
            </a:r>
            <a:r>
              <a:rPr lang="fr-FR" sz="2000" dirty="0" smtClean="0">
                <a:latin typeface="+mj-lt"/>
              </a:rPr>
              <a:t> the </a:t>
            </a:r>
            <a:r>
              <a:rPr lang="fr-FR" sz="2000" dirty="0" err="1" smtClean="0">
                <a:latin typeface="+mj-lt"/>
              </a:rPr>
              <a:t>curvature</a:t>
            </a:r>
            <a:r>
              <a:rPr lang="fr-FR" sz="2000" dirty="0" smtClean="0">
                <a:latin typeface="+mj-lt"/>
              </a:rPr>
              <a:t> of </a:t>
            </a:r>
            <a:r>
              <a:rPr lang="fr-FR" sz="2000" dirty="0" err="1" smtClean="0">
                <a:latin typeface="+mj-lt"/>
              </a:rPr>
              <a:t>space</a:t>
            </a:r>
            <a:r>
              <a:rPr lang="bn-IN" sz="1800" dirty="0" smtClean="0">
                <a:latin typeface="+mj-lt"/>
              </a:rPr>
              <a:t>-time</a:t>
            </a:r>
            <a:endParaRPr lang="bn-IN" sz="2000" dirty="0" smtClean="0">
              <a:latin typeface="+mj-lt"/>
            </a:endParaRPr>
          </a:p>
          <a:p>
            <a:pPr lvl="1"/>
            <a:endParaRPr lang="bn-IN" sz="2000" dirty="0">
              <a:latin typeface="+mj-lt"/>
            </a:endParaRPr>
          </a:p>
          <a:p>
            <a:r>
              <a:rPr lang="bn-IN" dirty="0" smtClean="0">
                <a:latin typeface="+mj-lt"/>
              </a:rPr>
              <a:t>“Energy-matter tells space-time how to curve, space-time tells matter and energy how to move”</a:t>
            </a:r>
          </a:p>
          <a:p>
            <a:endParaRPr lang="bn-IN" dirty="0" smtClean="0">
              <a:latin typeface="+mj-lt"/>
            </a:endParaRPr>
          </a:p>
          <a:p>
            <a:pPr lvl="1"/>
            <a:endParaRPr lang="bn-IN" sz="2000" dirty="0" smtClean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/>
          </a:p>
        </p:txBody>
      </p:sp>
      <p:pic>
        <p:nvPicPr>
          <p:cNvPr id="8" name="terre_deforme_espac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536" y="4713958"/>
            <a:ext cx="3816424" cy="16673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6"/>
          <p:cNvGrpSpPr/>
          <p:nvPr/>
        </p:nvGrpSpPr>
        <p:grpSpPr>
          <a:xfrm>
            <a:off x="4283968" y="4651049"/>
            <a:ext cx="4608512" cy="1772527"/>
            <a:chOff x="0" y="240448"/>
            <a:chExt cx="6405760" cy="2463784"/>
          </a:xfrm>
        </p:grpSpPr>
        <p:pic>
          <p:nvPicPr>
            <p:cNvPr id="10" name="deformation_espace.jpg"/>
            <p:cNvPicPr/>
            <p:nvPr/>
          </p:nvPicPr>
          <p:blipFill>
            <a:blip r:embed="rId4">
              <a:alphaModFix amt="66000"/>
              <a:extLst/>
            </a:blip>
            <a:stretch>
              <a:fillRect/>
            </a:stretch>
          </p:blipFill>
          <p:spPr>
            <a:xfrm>
              <a:off x="546453" y="240448"/>
              <a:ext cx="5859308" cy="24637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Shape 85"/>
            <p:cNvSpPr/>
            <p:nvPr/>
          </p:nvSpPr>
          <p:spPr>
            <a:xfrm>
              <a:off x="0" y="915655"/>
              <a:ext cx="6228254" cy="665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19" extrusionOk="0">
                  <a:moveTo>
                    <a:pt x="0" y="20349"/>
                  </a:moveTo>
                  <a:cubicBezTo>
                    <a:pt x="2214" y="11687"/>
                    <a:pt x="6243" y="2391"/>
                    <a:pt x="7837" y="1157"/>
                  </a:cubicBezTo>
                  <a:cubicBezTo>
                    <a:pt x="8684" y="500"/>
                    <a:pt x="11211" y="-1081"/>
                    <a:pt x="12973" y="1157"/>
                  </a:cubicBezTo>
                  <a:cubicBezTo>
                    <a:pt x="17312" y="6669"/>
                    <a:pt x="21600" y="20519"/>
                    <a:pt x="21600" y="20519"/>
                  </a:cubicBezTo>
                </a:path>
              </a:pathLst>
            </a:custGeom>
            <a:noFill/>
            <a:ln w="50800" cap="flat">
              <a:solidFill>
                <a:srgbClr val="FFC400"/>
              </a:solidFill>
              <a:prstDash val="solid"/>
              <a:miter lim="400000"/>
            </a:ln>
            <a:effectLst>
              <a:outerShdw blurRad="127000" dir="30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1474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2</a:t>
            </a:r>
            <a:r>
              <a:rPr lang="fr-FR" baseline="30000" dirty="0">
                <a:solidFill>
                  <a:schemeClr val="bg1"/>
                </a:solidFill>
              </a:rPr>
              <a:t>nd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Generation</a:t>
            </a:r>
            <a:r>
              <a:rPr lang="fr-FR" dirty="0">
                <a:solidFill>
                  <a:schemeClr val="bg1"/>
                </a:solidFill>
              </a:rPr>
              <a:t> Network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8119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40</a:t>
            </a:fld>
            <a:endParaRPr lang="fr-BE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65" y="1052736"/>
            <a:ext cx="8833870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0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n-IN" sz="3200" dirty="0" smtClean="0"/>
              <a:t>Plan and sensitivity evolution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28800"/>
            <a:ext cx="5544616" cy="2322620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SzPct val="70000"/>
              <a:buFont typeface="Wingdings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xivxdi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556792"/>
            <a:ext cx="4224780" cy="27771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4" y="4373210"/>
            <a:ext cx="7226572" cy="236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3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Second generation ground-based GW detectors came back </a:t>
            </a:r>
            <a:r>
              <a:rPr lang="en-US" dirty="0" smtClean="0"/>
              <a:t>online</a:t>
            </a:r>
            <a:endParaRPr lang="bn-IN" dirty="0"/>
          </a:p>
          <a:p>
            <a:r>
              <a:rPr lang="bn-IN" dirty="0">
                <a:solidFill>
                  <a:srgbClr val="C00000"/>
                </a:solidFill>
              </a:rPr>
              <a:t>A</a:t>
            </a:r>
            <a:r>
              <a:rPr lang="en-US" dirty="0" smtClean="0">
                <a:solidFill>
                  <a:srgbClr val="C00000"/>
                </a:solidFill>
              </a:rPr>
              <a:t>mazing </a:t>
            </a:r>
            <a:r>
              <a:rPr lang="en-US" dirty="0">
                <a:solidFill>
                  <a:srgbClr val="C00000"/>
                </a:solidFill>
              </a:rPr>
              <a:t>sensitivity</a:t>
            </a:r>
          </a:p>
          <a:p>
            <a:r>
              <a:rPr lang="en-US" dirty="0" smtClean="0"/>
              <a:t>The LIGO detectors observed</a:t>
            </a:r>
            <a:r>
              <a:rPr lang="en-US" sz="2000" dirty="0" smtClean="0"/>
              <a:t> </a:t>
            </a:r>
            <a:r>
              <a:rPr lang="bn-IN" sz="2000" dirty="0" smtClean="0"/>
              <a:t>a </a:t>
            </a:r>
            <a:r>
              <a:rPr lang="en-US" dirty="0" smtClean="0">
                <a:solidFill>
                  <a:srgbClr val="C00000"/>
                </a:solidFill>
              </a:rPr>
              <a:t>beautifully clear and loud signal </a:t>
            </a:r>
            <a:r>
              <a:rPr lang="bn-IN" dirty="0" smtClean="0">
                <a:solidFill>
                  <a:srgbClr val="C00000"/>
                </a:solidFill>
              </a:rPr>
              <a:t>: </a:t>
            </a:r>
            <a:r>
              <a:rPr lang="en-US" dirty="0" smtClean="0">
                <a:solidFill>
                  <a:srgbClr val="C00000"/>
                </a:solidFill>
              </a:rPr>
              <a:t>GW150914</a:t>
            </a:r>
          </a:p>
          <a:p>
            <a:pPr>
              <a:lnSpc>
                <a:spcPct val="120000"/>
              </a:lnSpc>
            </a:pPr>
            <a:r>
              <a:rPr lang="bn-IN" sz="1900" dirty="0" smtClean="0"/>
              <a:t>Interpreted as the </a:t>
            </a:r>
            <a:r>
              <a:rPr lang="bn-IN" sz="1900" dirty="0" smtClean="0">
                <a:solidFill>
                  <a:srgbClr val="AE0005"/>
                </a:solidFill>
              </a:rPr>
              <a:t>coalescence of two black holes of 29 and 36 solar masses, located at a distance of 1.3 Glyr</a:t>
            </a:r>
          </a:p>
          <a:p>
            <a:endParaRPr lang="bn-IN" dirty="0" smtClean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This discovery opens up two new paths</a:t>
            </a:r>
          </a:p>
          <a:p>
            <a:pPr lvl="1"/>
            <a:r>
              <a:rPr lang="en-US" dirty="0"/>
              <a:t>Testing gravitation in uncharted territory</a:t>
            </a:r>
          </a:p>
          <a:p>
            <a:pPr lvl="1"/>
            <a:r>
              <a:rPr lang="en-US" dirty="0"/>
              <a:t>Gravitational wave astronomy</a:t>
            </a:r>
          </a:p>
          <a:p>
            <a:endParaRPr lang="en-US" dirty="0" smtClean="0"/>
          </a:p>
          <a:p>
            <a:r>
              <a:rPr lang="en-US" dirty="0"/>
              <a:t>Eagerly waiting for – and striving for –</a:t>
            </a:r>
            <a:r>
              <a:rPr lang="en-US" dirty="0">
                <a:solidFill>
                  <a:srgbClr val="C00000"/>
                </a:solidFill>
              </a:rPr>
              <a:t> Advanced Virgo </a:t>
            </a:r>
            <a:r>
              <a:rPr lang="en-US" dirty="0"/>
              <a:t>to join the network and the fun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7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LIGO-Virgo GW150914 papers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https://papers.ligo.org/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7895" r="5493"/>
          <a:stretch/>
        </p:blipFill>
        <p:spPr>
          <a:xfrm>
            <a:off x="35496" y="3068960"/>
            <a:ext cx="906889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5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2852936"/>
            <a:ext cx="1584176" cy="1152128"/>
          </a:xfrm>
        </p:spPr>
        <p:txBody>
          <a:bodyPr/>
          <a:lstStyle/>
          <a:p>
            <a:r>
              <a:rPr lang="fr-FR" dirty="0" err="1" smtClean="0"/>
              <a:t>Spares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184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2988500" y="1792709"/>
            <a:ext cx="6192012" cy="1780307"/>
            <a:chOff x="1427988" y="4941168"/>
            <a:chExt cx="6192012" cy="178030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988" y="4942967"/>
              <a:ext cx="6192012" cy="17785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79712" y="4941168"/>
              <a:ext cx="5184576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Transient Search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72817"/>
            <a:ext cx="3505199" cy="21602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Identifies coincident </a:t>
            </a:r>
            <a:r>
              <a:rPr lang="en-US" dirty="0" smtClean="0">
                <a:solidFill>
                  <a:srgbClr val="C00000"/>
                </a:solidFill>
              </a:rPr>
              <a:t>excess power </a:t>
            </a:r>
            <a:r>
              <a:rPr lang="en-US" dirty="0" smtClean="0"/>
              <a:t>in         time-frequency representations of h(t)</a:t>
            </a:r>
          </a:p>
          <a:p>
            <a:pPr lvl="1"/>
            <a:r>
              <a:rPr lang="en-US" dirty="0" smtClean="0"/>
              <a:t>Frequency &lt; 1 kHz</a:t>
            </a:r>
          </a:p>
          <a:p>
            <a:pPr lvl="1"/>
            <a:r>
              <a:rPr lang="en-US" dirty="0" smtClean="0"/>
              <a:t>Duration &lt; a few seconds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83434" y="3736926"/>
            <a:ext cx="8449006" cy="1924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SzPct val="70000"/>
              <a:buFont typeface="Wingdings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US" dirty="0" smtClean="0"/>
              <a:t>Reconstructs </a:t>
            </a:r>
            <a:r>
              <a:rPr lang="en-US" dirty="0" smtClean="0">
                <a:solidFill>
                  <a:srgbClr val="C00000"/>
                </a:solidFill>
              </a:rPr>
              <a:t>signal waveforms </a:t>
            </a:r>
            <a:r>
              <a:rPr lang="en-US" dirty="0" smtClean="0"/>
              <a:t>consistent with common GW signal in both detectors using multi-detector maximum likelihood method</a:t>
            </a:r>
          </a:p>
          <a:p>
            <a:r>
              <a:rPr lang="en-US" dirty="0" smtClean="0"/>
              <a:t>Detection statistic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 </a:t>
            </a:r>
          </a:p>
        </p:txBody>
      </p:sp>
      <p:pic>
        <p:nvPicPr>
          <p:cNvPr id="10" name="Image 9" descr="latex-image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97152"/>
            <a:ext cx="1951487" cy="666700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83435" y="1314083"/>
            <a:ext cx="7872941" cy="386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SzPct val="70000"/>
              <a:buFont typeface="Wingdings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Operates </a:t>
            </a:r>
            <a:r>
              <a:rPr lang="en-US" dirty="0" smtClean="0">
                <a:solidFill>
                  <a:srgbClr val="C00000"/>
                </a:solidFill>
              </a:rPr>
              <a:t>without a specific search model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83434" y="5661248"/>
            <a:ext cx="8809046" cy="1052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SzPct val="70000"/>
              <a:buFont typeface="Wingdings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SzPct val="7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Signals divided into 3 search classes based on their </a:t>
            </a:r>
            <a:r>
              <a:rPr lang="en-US" sz="2200" dirty="0" smtClean="0">
                <a:solidFill>
                  <a:srgbClr val="C00000"/>
                </a:solidFill>
              </a:rPr>
              <a:t>time-frequency morphology</a:t>
            </a:r>
          </a:p>
          <a:p>
            <a:pPr lvl="1"/>
            <a:r>
              <a:rPr lang="en-US" sz="2000" dirty="0" smtClean="0"/>
              <a:t>C3 : Events with frequency increasing with time – CBC like</a:t>
            </a:r>
            <a:endParaRPr lang="en-US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635896" y="4437112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c</a:t>
            </a:r>
            <a:r>
              <a:rPr lang="en-US" dirty="0" smtClean="0"/>
              <a:t>: dimensionless </a:t>
            </a:r>
            <a:r>
              <a:rPr lang="en-US" dirty="0" smtClean="0">
                <a:solidFill>
                  <a:srgbClr val="C00000"/>
                </a:solidFill>
              </a:rPr>
              <a:t>coherent </a:t>
            </a:r>
            <a:r>
              <a:rPr lang="en-US" dirty="0">
                <a:solidFill>
                  <a:srgbClr val="C00000"/>
                </a:solidFill>
              </a:rPr>
              <a:t>signal </a:t>
            </a:r>
            <a:r>
              <a:rPr lang="en-US" dirty="0" smtClean="0">
                <a:solidFill>
                  <a:srgbClr val="C00000"/>
                </a:solidFill>
              </a:rPr>
              <a:t>energy</a:t>
            </a:r>
            <a:r>
              <a:rPr lang="en-US" dirty="0" smtClean="0"/>
              <a:t> obtained </a:t>
            </a:r>
            <a:r>
              <a:rPr lang="en-US" dirty="0"/>
              <a:t>by cross-correlating </a:t>
            </a:r>
            <a:r>
              <a:rPr lang="en-US" dirty="0" smtClean="0"/>
              <a:t>the two </a:t>
            </a:r>
            <a:r>
              <a:rPr lang="en-US" dirty="0"/>
              <a:t>reconstructed </a:t>
            </a:r>
            <a:r>
              <a:rPr lang="en-US" dirty="0" smtClean="0"/>
              <a:t>waveforms</a:t>
            </a:r>
          </a:p>
          <a:p>
            <a:r>
              <a:rPr lang="en-US" dirty="0" smtClean="0"/>
              <a:t>E</a:t>
            </a:r>
            <a:r>
              <a:rPr lang="en-US" baseline="-25000" dirty="0" smtClean="0"/>
              <a:t>n</a:t>
            </a:r>
            <a:r>
              <a:rPr lang="en-US" dirty="0" smtClean="0"/>
              <a:t>: dimensionless </a:t>
            </a:r>
            <a:r>
              <a:rPr lang="en-US" dirty="0" smtClean="0">
                <a:solidFill>
                  <a:srgbClr val="C00000"/>
                </a:solidFill>
              </a:rPr>
              <a:t>residual </a:t>
            </a:r>
            <a:r>
              <a:rPr lang="en-US" dirty="0">
                <a:solidFill>
                  <a:srgbClr val="C00000"/>
                </a:solidFill>
              </a:rPr>
              <a:t>noise energy </a:t>
            </a:r>
            <a:r>
              <a:rPr lang="en-US" dirty="0"/>
              <a:t>after </a:t>
            </a:r>
            <a:r>
              <a:rPr lang="en-US" dirty="0" smtClean="0"/>
              <a:t>reconstructed </a:t>
            </a:r>
            <a:r>
              <a:rPr lang="en-US" dirty="0"/>
              <a:t>signal </a:t>
            </a:r>
            <a:r>
              <a:rPr lang="en-US" dirty="0" smtClean="0"/>
              <a:t>is subtracted from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6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32" y="1916832"/>
            <a:ext cx="4537558" cy="34563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Transient Search Result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2132856"/>
            <a:ext cx="4402832" cy="324036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GW150914 loudest event in C3 search class, </a:t>
            </a:r>
            <a:r>
              <a:rPr lang="en-US" baseline="-25000" dirty="0" smtClean="0">
                <a:solidFill>
                  <a:srgbClr val="C00000"/>
                </a:solidFill>
              </a:rPr>
              <a:t>c </a:t>
            </a:r>
            <a:r>
              <a:rPr lang="en-US" dirty="0" smtClean="0">
                <a:solidFill>
                  <a:srgbClr val="C00000"/>
                </a:solidFill>
              </a:rPr>
              <a:t>= 20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Significance also measured from time slides</a:t>
            </a:r>
          </a:p>
          <a:p>
            <a:pPr lvl="1">
              <a:spcAft>
                <a:spcPts val="1200"/>
              </a:spcAft>
            </a:pPr>
            <a:r>
              <a:rPr lang="en-US" dirty="0" err="1" smtClean="0"/>
              <a:t>T</a:t>
            </a:r>
            <a:r>
              <a:rPr lang="en-US" baseline="-25000" dirty="0" err="1" smtClean="0"/>
              <a:t>bckd</a:t>
            </a:r>
            <a:r>
              <a:rPr lang="en-US" dirty="0" smtClean="0"/>
              <a:t> = 67,400 </a:t>
            </a:r>
            <a:r>
              <a:rPr lang="en-US" dirty="0" err="1" smtClean="0"/>
              <a:t>yr</a:t>
            </a:r>
            <a:r>
              <a:rPr lang="en-US" dirty="0" smtClean="0"/>
              <a:t> , trial factors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ym typeface="Symbol" panose="05050102010706020507" pitchFamily="18" charset="2"/>
              </a:rPr>
              <a:t>FAR &lt; 1 per 22,500 </a:t>
            </a:r>
            <a:r>
              <a:rPr lang="en-US" dirty="0" err="1" smtClean="0">
                <a:sym typeface="Symbol" panose="05050102010706020507" pitchFamily="18" charset="2"/>
              </a:rPr>
              <a:t>yr</a:t>
            </a:r>
            <a:endParaRPr lang="en-US" dirty="0" smtClean="0">
              <a:sym typeface="Symbol" panose="05050102010706020507" pitchFamily="18" charset="2"/>
            </a:endParaRP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FAP &lt; 2 10</a:t>
            </a:r>
            <a:r>
              <a:rPr lang="en-US" baseline="30000" dirty="0" smtClean="0">
                <a:solidFill>
                  <a:srgbClr val="C00000"/>
                </a:solidFill>
                <a:sym typeface="Symbol" panose="05050102010706020507" pitchFamily="18" charset="2"/>
              </a:rPr>
              <a:t>-6</a:t>
            </a: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  </a:t>
            </a:r>
            <a:r>
              <a:rPr lang="en-US" dirty="0" smtClean="0">
                <a:sym typeface="Wingdings 3" panose="05040102010807070707" pitchFamily="18" charset="2"/>
              </a:rPr>
              <a:t></a:t>
            </a:r>
            <a:r>
              <a:rPr lang="en-US" dirty="0" smtClean="0">
                <a:solidFill>
                  <a:srgbClr val="C00000"/>
                </a:solidFill>
                <a:sym typeface="Symbol" panose="05050102010706020507" pitchFamily="18" charset="2"/>
              </a:rPr>
              <a:t>  &gt; 4.6 </a:t>
            </a:r>
            <a:r>
              <a:rPr lang="en-US" dirty="0" smtClean="0">
                <a:solidFill>
                  <a:srgbClr val="C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s</a:t>
            </a:r>
            <a:endParaRPr lang="en-US" dirty="0" smtClean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lvl="1">
              <a:spcAft>
                <a:spcPts val="1200"/>
              </a:spcAft>
            </a:pPr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0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4"/>
          <a:stretch/>
        </p:blipFill>
        <p:spPr>
          <a:xfrm>
            <a:off x="4247443" y="2350224"/>
            <a:ext cx="4861061" cy="36710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Expected BBH Stochastic Background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340768"/>
            <a:ext cx="4464496" cy="544522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GW150914 suggests population of BBH with relatively high mass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Stochastic GW background </a:t>
            </a:r>
            <a:r>
              <a:rPr lang="en-US" dirty="0" smtClean="0"/>
              <a:t>from BBH could be higher than expected</a:t>
            </a:r>
          </a:p>
          <a:p>
            <a:pPr lvl="1"/>
            <a:r>
              <a:rPr lang="en-US" dirty="0" smtClean="0"/>
              <a:t>Incoherent superposition of all merging binaries in Universe</a:t>
            </a:r>
          </a:p>
          <a:p>
            <a:pPr lvl="1"/>
            <a:r>
              <a:rPr lang="en-US" dirty="0" smtClean="0"/>
              <a:t>Dominated by </a:t>
            </a:r>
            <a:r>
              <a:rPr lang="en-US" dirty="0" err="1" smtClean="0"/>
              <a:t>inspiral</a:t>
            </a:r>
            <a:r>
              <a:rPr lang="en-US" dirty="0" smtClean="0"/>
              <a:t> phase</a:t>
            </a:r>
          </a:p>
          <a:p>
            <a:r>
              <a:rPr lang="en-US" dirty="0" smtClean="0"/>
              <a:t>Estimated </a:t>
            </a:r>
            <a:r>
              <a:rPr lang="en-US" dirty="0" smtClean="0">
                <a:solidFill>
                  <a:srgbClr val="C00000"/>
                </a:solidFill>
              </a:rPr>
              <a:t>energy density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Statistical uncertainty </a:t>
            </a:r>
            <a:r>
              <a:rPr lang="en-US" dirty="0" smtClean="0"/>
              <a:t>due to poorly constrained merger rate currently dominates model uncertainties</a:t>
            </a:r>
          </a:p>
          <a:p>
            <a:r>
              <a:rPr lang="en-US" dirty="0" smtClean="0"/>
              <a:t>Background </a:t>
            </a:r>
            <a:r>
              <a:rPr lang="en-US" dirty="0" smtClean="0">
                <a:solidFill>
                  <a:srgbClr val="C00000"/>
                </a:solidFill>
              </a:rPr>
              <a:t>potentially detectable </a:t>
            </a:r>
            <a:r>
              <a:rPr lang="en-US" dirty="0" smtClean="0"/>
              <a:t>by Advanced LIGO / Advanced Virgo at projected </a:t>
            </a:r>
            <a:r>
              <a:rPr lang="en-US" dirty="0" smtClean="0">
                <a:solidFill>
                  <a:srgbClr val="C00000"/>
                </a:solidFill>
              </a:rPr>
              <a:t>final</a:t>
            </a:r>
            <a:r>
              <a:rPr lang="en-US" dirty="0" smtClean="0"/>
              <a:t> sensitivity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76" y="1412776"/>
            <a:ext cx="2908940" cy="852179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323528" y="4149080"/>
            <a:ext cx="3966163" cy="360000"/>
            <a:chOff x="777933" y="4294326"/>
            <a:chExt cx="3966163" cy="36000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84" b="46405"/>
            <a:stretch/>
          </p:blipFill>
          <p:spPr>
            <a:xfrm>
              <a:off x="777933" y="4294326"/>
              <a:ext cx="1215154" cy="3600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21" r="56997"/>
            <a:stretch/>
          </p:blipFill>
          <p:spPr>
            <a:xfrm>
              <a:off x="1993087" y="4294326"/>
              <a:ext cx="2751009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790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 smtClean="0"/>
              <a:t>Gravitational</a:t>
            </a:r>
            <a:r>
              <a:rPr lang="fr-FR" sz="4000" dirty="0" smtClean="0"/>
              <a:t> </a:t>
            </a:r>
            <a:r>
              <a:rPr lang="fr-FR" sz="4000" dirty="0" err="1" smtClean="0"/>
              <a:t>waves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412776"/>
            <a:ext cx="6768752" cy="5184576"/>
          </a:xfrm>
        </p:spPr>
        <p:txBody>
          <a:bodyPr>
            <a:noAutofit/>
          </a:bodyPr>
          <a:lstStyle/>
          <a:p>
            <a:r>
              <a:rPr lang="bn-IN" sz="2000" dirty="0" smtClean="0">
                <a:latin typeface="+mj-lt"/>
              </a:rPr>
              <a:t>Start from a flat space-time</a:t>
            </a:r>
            <a:endParaRPr lang="fr-FR" sz="2000" dirty="0" smtClean="0">
              <a:latin typeface="+mj-lt"/>
            </a:endParaRPr>
          </a:p>
          <a:p>
            <a:pPr lvl="1"/>
            <a:r>
              <a:rPr lang="bn-IN" sz="2000" dirty="0" smtClean="0">
                <a:latin typeface="+mj-lt"/>
              </a:rPr>
              <a:t>-&gt; described by  a Minkowski metric</a:t>
            </a:r>
            <a:endParaRPr lang="bn-IN" sz="2000" dirty="0">
              <a:latin typeface="+mj-lt"/>
            </a:endParaRPr>
          </a:p>
          <a:p>
            <a:endParaRPr lang="bn-IN" sz="2000" dirty="0" smtClean="0">
              <a:latin typeface="+mj-lt"/>
            </a:endParaRPr>
          </a:p>
          <a:p>
            <a:r>
              <a:rPr lang="bn-IN" sz="2000" dirty="0" smtClean="0">
                <a:latin typeface="+mj-lt"/>
              </a:rPr>
              <a:t>Add a perturbation           </a:t>
            </a:r>
          </a:p>
          <a:p>
            <a:pPr lvl="1"/>
            <a:r>
              <a:rPr lang="fr-FR" sz="2000" dirty="0" smtClean="0">
                <a:latin typeface="+mj-lt"/>
              </a:rPr>
              <a:t>W</a:t>
            </a:r>
            <a:r>
              <a:rPr lang="bn-IN" sz="2000" dirty="0" smtClean="0">
                <a:latin typeface="+mj-lt"/>
              </a:rPr>
              <a:t>eak field limit</a:t>
            </a:r>
          </a:p>
          <a:p>
            <a:endParaRPr lang="bn-IN" sz="2000" dirty="0" smtClean="0">
              <a:latin typeface="+mj-lt"/>
            </a:endParaRPr>
          </a:p>
          <a:p>
            <a:r>
              <a:rPr lang="bn-IN" sz="2000" dirty="0" smtClean="0">
                <a:latin typeface="+mj-lt"/>
              </a:rPr>
              <a:t>Choice of gauge</a:t>
            </a:r>
            <a:endParaRPr lang="fr-FR" sz="2000" dirty="0">
              <a:latin typeface="+mj-lt"/>
            </a:endParaRPr>
          </a:p>
          <a:p>
            <a:pPr lvl="1"/>
            <a:r>
              <a:rPr lang="bn-IN" sz="2000" dirty="0" smtClean="0">
                <a:latin typeface="+mj-lt"/>
              </a:rPr>
              <a:t>“Transverse Traceless” </a:t>
            </a:r>
            <a:r>
              <a:rPr lang="fr-FR" sz="2000" dirty="0"/>
              <a:t>(</a:t>
            </a:r>
            <a:r>
              <a:rPr lang="bn-IN" sz="2000" dirty="0" smtClean="0">
                <a:latin typeface="+mj-lt"/>
              </a:rPr>
              <a:t>T</a:t>
            </a:r>
            <a:r>
              <a:rPr lang="fr-FR" sz="2000" dirty="0" smtClean="0">
                <a:latin typeface="+mj-lt"/>
              </a:rPr>
              <a:t> </a:t>
            </a:r>
            <a:r>
              <a:rPr lang="bn-IN" sz="2000" dirty="0" smtClean="0">
                <a:latin typeface="+mj-lt"/>
              </a:rPr>
              <a:t>T</a:t>
            </a:r>
            <a:r>
              <a:rPr lang="fr-FR" sz="2000" dirty="0" smtClean="0"/>
              <a:t>)</a:t>
            </a:r>
            <a:endParaRPr lang="bn-IN" sz="2000" dirty="0" smtClean="0"/>
          </a:p>
          <a:p>
            <a:pPr lvl="1"/>
            <a:r>
              <a:rPr lang="bn-IN" sz="2000" dirty="0" smtClean="0">
                <a:latin typeface="+mj-lt"/>
              </a:rPr>
              <a:t>Obtain </a:t>
            </a:r>
            <a:r>
              <a:rPr lang="bn-IN" sz="2000" dirty="0" smtClean="0">
                <a:latin typeface="+mj-lt"/>
              </a:rPr>
              <a:t>a </a:t>
            </a:r>
            <a:r>
              <a:rPr lang="bn-IN" sz="2000" dirty="0">
                <a:latin typeface="+mj-lt"/>
              </a:rPr>
              <a:t>w</a:t>
            </a:r>
            <a:r>
              <a:rPr lang="bn-IN" sz="2000" dirty="0" smtClean="0">
                <a:latin typeface="+mj-lt"/>
              </a:rPr>
              <a:t>ave equation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  <p:pic>
        <p:nvPicPr>
          <p:cNvPr id="5" name="Image 4" descr="latex-imag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83" y="2564904"/>
            <a:ext cx="480689" cy="334392"/>
          </a:xfrm>
          <a:prstGeom prst="rect">
            <a:avLst/>
          </a:prstGeom>
        </p:spPr>
      </p:pic>
      <p:pic>
        <p:nvPicPr>
          <p:cNvPr id="6" name="Image 5" descr="latex-image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301208"/>
            <a:ext cx="3168352" cy="7651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14074" t="5810" r="843" b="28135"/>
          <a:stretch/>
        </p:blipFill>
        <p:spPr>
          <a:xfrm>
            <a:off x="5368228" y="1844824"/>
            <a:ext cx="3740276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7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Gravitational</a:t>
            </a:r>
            <a:r>
              <a:rPr lang="fr-FR" dirty="0"/>
              <a:t> </a:t>
            </a:r>
            <a:r>
              <a:rPr lang="fr-FR" dirty="0" err="1"/>
              <a:t>waves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320480"/>
          </a:xfrm>
        </p:spPr>
        <p:txBody>
          <a:bodyPr/>
          <a:lstStyle/>
          <a:p>
            <a:r>
              <a:rPr lang="bn-IN" dirty="0" smtClean="0"/>
              <a:t>In vacuum</a:t>
            </a:r>
          </a:p>
          <a:p>
            <a:pPr lvl="1"/>
            <a:r>
              <a:rPr lang="bn-IN" dirty="0" smtClean="0"/>
              <a:t>Plane wave</a:t>
            </a:r>
          </a:p>
          <a:p>
            <a:pPr lvl="1"/>
            <a:r>
              <a:rPr lang="bn-IN" dirty="0" smtClean="0"/>
              <a:t>Speed </a:t>
            </a:r>
            <a:r>
              <a:rPr lang="bn-IN" dirty="0" smtClean="0"/>
              <a:t>= c </a:t>
            </a:r>
            <a:r>
              <a:rPr lang="fr-FR" sz="2400" dirty="0"/>
              <a:t>(</a:t>
            </a:r>
            <a:r>
              <a:rPr lang="bn-IN" dirty="0" smtClean="0"/>
              <a:t>speed </a:t>
            </a:r>
            <a:r>
              <a:rPr lang="bn-IN" dirty="0" smtClean="0"/>
              <a:t>of </a:t>
            </a:r>
            <a:r>
              <a:rPr lang="bn-IN" dirty="0" smtClean="0"/>
              <a:t>light</a:t>
            </a:r>
            <a:r>
              <a:rPr lang="fr-FR" sz="2400" dirty="0"/>
              <a:t>)</a:t>
            </a:r>
            <a:endParaRPr lang="bn-IN" dirty="0"/>
          </a:p>
          <a:p>
            <a:pPr>
              <a:lnSpc>
                <a:spcPct val="120000"/>
              </a:lnSpc>
            </a:pPr>
            <a:r>
              <a:rPr lang="bn-IN" dirty="0" smtClean="0"/>
              <a:t>2 polarizations</a:t>
            </a:r>
          </a:p>
          <a:p>
            <a:pPr lvl="1"/>
            <a:r>
              <a:rPr lang="bn-IN" dirty="0" smtClean="0"/>
              <a:t>Rotated by 45° one vs the other</a:t>
            </a:r>
          </a:p>
          <a:p>
            <a:pPr lvl="1"/>
            <a:endParaRPr lang="bn-IN" dirty="0" smtClean="0"/>
          </a:p>
          <a:p>
            <a:r>
              <a:rPr lang="bn-IN" dirty="0" smtClean="0"/>
              <a:t>Effect on a set of </a:t>
            </a:r>
            <a:r>
              <a:rPr lang="fr-FR" dirty="0"/>
              <a:t>(</a:t>
            </a:r>
            <a:r>
              <a:rPr lang="bn-IN" dirty="0" smtClean="0"/>
              <a:t>free</a:t>
            </a:r>
            <a:r>
              <a:rPr lang="fr-FR" dirty="0" smtClean="0"/>
              <a:t>)</a:t>
            </a:r>
            <a:r>
              <a:rPr lang="bn-IN" dirty="0" smtClean="0"/>
              <a:t> </a:t>
            </a:r>
            <a:r>
              <a:rPr lang="bn-IN" dirty="0" smtClean="0"/>
              <a:t>“</a:t>
            </a:r>
            <a:r>
              <a:rPr lang="bn-IN" dirty="0" smtClean="0"/>
              <a:t>test” masses</a:t>
            </a:r>
          </a:p>
        </p:txBody>
      </p:sp>
      <p:pic>
        <p:nvPicPr>
          <p:cNvPr id="7" name="Picture 5" descr="D:\LIGO Colloquium Materials\A - Figures for Slides\fig01-grav wav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71" y="1178462"/>
            <a:ext cx="3841725" cy="210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latex-image-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01406"/>
            <a:ext cx="2664296" cy="643418"/>
          </a:xfrm>
          <a:prstGeom prst="rect">
            <a:avLst/>
          </a:prstGeom>
        </p:spPr>
      </p:pic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826172"/>
              </p:ext>
            </p:extLst>
          </p:nvPr>
        </p:nvGraphicFramePr>
        <p:xfrm>
          <a:off x="5148064" y="3789040"/>
          <a:ext cx="3671862" cy="46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" name="…quation" r:id="rId9" imgW="1790700" imgH="228600" progId="Equation.3">
                  <p:embed/>
                </p:oleObj>
              </mc:Choice>
              <mc:Fallback>
                <p:oleObj name="…quation" r:id="rId9" imgW="1790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48064" y="3789040"/>
                        <a:ext cx="3671862" cy="46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WEffetRectiligneTot-11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2973" y="4797153"/>
            <a:ext cx="2343150" cy="1879600"/>
          </a:xfrm>
          <a:prstGeom prst="rect">
            <a:avLst/>
          </a:prstGeom>
        </p:spPr>
      </p:pic>
      <p:pic>
        <p:nvPicPr>
          <p:cNvPr id="10" name="GWEffetCirculaireTotPerso-11.mo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33545" y="4797152"/>
            <a:ext cx="2334799" cy="18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9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Gravitational</a:t>
            </a:r>
            <a:r>
              <a:rPr lang="fr-FR" dirty="0"/>
              <a:t> </a:t>
            </a:r>
            <a:r>
              <a:rPr lang="fr-FR" dirty="0" err="1"/>
              <a:t>waves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96752"/>
            <a:ext cx="8496944" cy="1944216"/>
          </a:xfrm>
        </p:spPr>
        <p:txBody>
          <a:bodyPr/>
          <a:lstStyle/>
          <a:p>
            <a:r>
              <a:rPr lang="bn-IN" dirty="0" smtClean="0"/>
              <a:t>Production :</a:t>
            </a:r>
          </a:p>
          <a:p>
            <a:pPr lvl="1"/>
            <a:r>
              <a:rPr lang="bn-IN" dirty="0" smtClean="0"/>
              <a:t>Acceleration of masses</a:t>
            </a:r>
          </a:p>
          <a:p>
            <a:pPr lvl="1"/>
            <a:r>
              <a:rPr lang="bn-IN" sz="2000" dirty="0" smtClean="0"/>
              <a:t>Distribution of masses : acceleration of quadrupolar moment</a:t>
            </a:r>
          </a:p>
          <a:p>
            <a:endParaRPr lang="bn-I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/>
          </a:p>
        </p:txBody>
      </p:sp>
      <p:pic>
        <p:nvPicPr>
          <p:cNvPr id="7" name="Picture 41" descr="mad-scienti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1"/>
          <a:stretch/>
        </p:blipFill>
        <p:spPr bwMode="auto">
          <a:xfrm>
            <a:off x="251520" y="2708920"/>
            <a:ext cx="3832639" cy="400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4139952" y="3573016"/>
            <a:ext cx="4968552" cy="32129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Lucida Grande"/>
              <a:buChar char="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85750" algn="l" defTabSz="914400" rtl="0" eaLnBrk="1" latinLnBrk="0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0588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28600" algn="l" defTabSz="914400" rtl="0" eaLnBrk="1" latinLnBrk="0" hangingPunct="1">
              <a:spcBef>
                <a:spcPct val="20000"/>
              </a:spcBef>
              <a:buClr>
                <a:schemeClr val="accent2">
                  <a:lumMod val="40000"/>
                  <a:lumOff val="60000"/>
                </a:schemeClr>
              </a:buClr>
              <a:buSzPct val="70000"/>
              <a:buFont typeface="Lucida Grande"/>
              <a:buChar char="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IN" dirty="0" smtClean="0"/>
              <a:t>Examples</a:t>
            </a:r>
          </a:p>
          <a:p>
            <a:pPr lvl="1">
              <a:lnSpc>
                <a:spcPct val="120000"/>
              </a:lnSpc>
            </a:pPr>
            <a:r>
              <a:rPr lang="bn-IN" sz="2000" i="1" dirty="0" smtClean="0"/>
              <a:t>M</a:t>
            </a:r>
            <a:r>
              <a:rPr lang="bn-IN" sz="2000" dirty="0" smtClean="0"/>
              <a:t> = 1000 kg, </a:t>
            </a:r>
            <a:r>
              <a:rPr lang="bn-IN" sz="2000" i="1" dirty="0" smtClean="0"/>
              <a:t>R</a:t>
            </a:r>
            <a:r>
              <a:rPr lang="bn-IN" sz="2000" dirty="0" smtClean="0"/>
              <a:t> = 1 m, </a:t>
            </a:r>
            <a:r>
              <a:rPr lang="bn-IN" sz="2000" i="1" dirty="0" smtClean="0"/>
              <a:t>f</a:t>
            </a:r>
            <a:r>
              <a:rPr lang="bn-IN" sz="2000" dirty="0" smtClean="0"/>
              <a:t> = 1 kHz,</a:t>
            </a:r>
            <a:br>
              <a:rPr lang="bn-IN" sz="2000" dirty="0" smtClean="0"/>
            </a:br>
            <a:r>
              <a:rPr lang="bn-IN" sz="2000" i="1" dirty="0" smtClean="0"/>
              <a:t>r</a:t>
            </a:r>
            <a:r>
              <a:rPr lang="bn-IN" sz="2000" dirty="0" smtClean="0"/>
              <a:t> = 300 m</a:t>
            </a:r>
            <a:br>
              <a:rPr lang="bn-IN" sz="2000" dirty="0" smtClean="0"/>
            </a:br>
            <a:r>
              <a:rPr lang="bn-IN" sz="2000" dirty="0" smtClean="0"/>
              <a:t>                            </a:t>
            </a:r>
            <a:r>
              <a:rPr lang="bn-IN" sz="2400" i="1" dirty="0" smtClean="0"/>
              <a:t> </a:t>
            </a:r>
            <a:r>
              <a:rPr lang="bn-IN" sz="2400" i="1" dirty="0" smtClean="0">
                <a:solidFill>
                  <a:srgbClr val="961C04"/>
                </a:solidFill>
              </a:rPr>
              <a:t>h</a:t>
            </a:r>
            <a:r>
              <a:rPr lang="bn-IN" sz="2400" dirty="0" smtClean="0">
                <a:solidFill>
                  <a:srgbClr val="961C04"/>
                </a:solidFill>
              </a:rPr>
              <a:t> ~ 10</a:t>
            </a:r>
            <a:r>
              <a:rPr lang="bn-IN" sz="2400" baseline="30000" dirty="0" smtClean="0">
                <a:solidFill>
                  <a:srgbClr val="961C04"/>
                </a:solidFill>
              </a:rPr>
              <a:t>-35</a:t>
            </a:r>
          </a:p>
          <a:p>
            <a:pPr lvl="1">
              <a:lnSpc>
                <a:spcPct val="60000"/>
              </a:lnSpc>
            </a:pPr>
            <a:endParaRPr lang="bn-IN" dirty="0"/>
          </a:p>
          <a:p>
            <a:pPr lvl="1">
              <a:lnSpc>
                <a:spcPct val="130000"/>
              </a:lnSpc>
            </a:pPr>
            <a:r>
              <a:rPr lang="bn-IN" sz="2000" i="1" dirty="0" smtClean="0"/>
              <a:t>M</a:t>
            </a:r>
            <a:r>
              <a:rPr lang="bn-IN" sz="2000" dirty="0" smtClean="0"/>
              <a:t> = 1.4 </a:t>
            </a:r>
            <a:r>
              <a:rPr lang="bn-IN" sz="2000" i="1" dirty="0" smtClean="0"/>
              <a:t>M</a:t>
            </a:r>
            <a:r>
              <a:rPr lang="bn-IN" sz="2400" baseline="-25000" dirty="0" smtClean="0"/>
              <a:t>⦿</a:t>
            </a:r>
            <a:r>
              <a:rPr lang="bn-IN" sz="2000" dirty="0" smtClean="0"/>
              <a:t>  , </a:t>
            </a:r>
            <a:r>
              <a:rPr lang="bn-IN" sz="2000" i="1" dirty="0" smtClean="0"/>
              <a:t>R</a:t>
            </a:r>
            <a:r>
              <a:rPr lang="bn-IN" sz="2000" dirty="0" smtClean="0"/>
              <a:t> = 20 km, </a:t>
            </a:r>
            <a:r>
              <a:rPr lang="bn-IN" sz="2000" i="1" dirty="0" smtClean="0"/>
              <a:t>f</a:t>
            </a:r>
            <a:r>
              <a:rPr lang="bn-IN" sz="2000" dirty="0" smtClean="0"/>
              <a:t> = 400 Hz,</a:t>
            </a:r>
            <a:br>
              <a:rPr lang="bn-IN" sz="2000" dirty="0" smtClean="0"/>
            </a:br>
            <a:r>
              <a:rPr lang="bn-IN" sz="2000" i="1" dirty="0" smtClean="0"/>
              <a:t>r</a:t>
            </a:r>
            <a:r>
              <a:rPr lang="bn-IN" sz="2000" dirty="0" smtClean="0"/>
              <a:t> = 10</a:t>
            </a:r>
            <a:r>
              <a:rPr lang="bn-IN" sz="2000" baseline="30000" dirty="0" smtClean="0"/>
              <a:t>23</a:t>
            </a:r>
            <a:r>
              <a:rPr lang="bn-IN" sz="2000" dirty="0" smtClean="0"/>
              <a:t> m   </a:t>
            </a:r>
            <a:r>
              <a:rPr lang="fr-FR" sz="2000" dirty="0"/>
              <a:t>(</a:t>
            </a:r>
            <a:r>
              <a:rPr lang="bn-IN" sz="2000" dirty="0" smtClean="0"/>
              <a:t>15 </a:t>
            </a:r>
            <a:r>
              <a:rPr lang="bn-IN" sz="2000" dirty="0" smtClean="0"/>
              <a:t>Mpc</a:t>
            </a:r>
            <a:r>
              <a:rPr lang="fr-FR" sz="2000" dirty="0" smtClean="0"/>
              <a:t> = 48,9 </a:t>
            </a:r>
            <a:r>
              <a:rPr lang="bn-IN" sz="2000" dirty="0" smtClean="0"/>
              <a:t>Mlyr</a:t>
            </a:r>
            <a:r>
              <a:rPr lang="fr-FR" sz="2000" dirty="0" smtClean="0"/>
              <a:t> </a:t>
            </a:r>
            <a:r>
              <a:rPr lang="fr-FR" sz="2000" dirty="0"/>
              <a:t>)</a:t>
            </a:r>
            <a:r>
              <a:rPr lang="bn-IN" sz="2000" dirty="0" smtClean="0"/>
              <a:t>                               </a:t>
            </a:r>
            <a:r>
              <a:rPr lang="bn-IN" sz="2000" dirty="0" smtClean="0"/>
              <a:t/>
            </a:r>
            <a:br>
              <a:rPr lang="bn-IN" sz="2000" dirty="0" smtClean="0"/>
            </a:br>
            <a:r>
              <a:rPr lang="bn-IN" sz="2000" dirty="0" smtClean="0"/>
              <a:t>                               </a:t>
            </a:r>
            <a:r>
              <a:rPr lang="bn-IN" sz="2400" i="1" dirty="0" smtClean="0">
                <a:solidFill>
                  <a:srgbClr val="961C04"/>
                </a:solidFill>
              </a:rPr>
              <a:t>h</a:t>
            </a:r>
            <a:r>
              <a:rPr lang="bn-IN" sz="2400" dirty="0" smtClean="0">
                <a:solidFill>
                  <a:srgbClr val="961C04"/>
                </a:solidFill>
              </a:rPr>
              <a:t> ~ 10</a:t>
            </a:r>
            <a:r>
              <a:rPr lang="bn-IN" sz="2400" baseline="30000" dirty="0" smtClean="0">
                <a:solidFill>
                  <a:srgbClr val="961C04"/>
                </a:solidFill>
              </a:rPr>
              <a:t>-21</a:t>
            </a:r>
            <a:endParaRPr lang="bn-IN" sz="2000" baseline="30000" dirty="0">
              <a:solidFill>
                <a:srgbClr val="961C04"/>
              </a:solidFill>
            </a:endParaRPr>
          </a:p>
          <a:p>
            <a:pPr lvl="1"/>
            <a:endParaRPr lang="bn-IN" dirty="0"/>
          </a:p>
        </p:txBody>
      </p:sp>
      <p:sp>
        <p:nvSpPr>
          <p:cNvPr id="10" name="ZoneTexte 9"/>
          <p:cNvSpPr txBox="1"/>
          <p:nvPr/>
        </p:nvSpPr>
        <p:spPr>
          <a:xfrm>
            <a:off x="5361763" y="32927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11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377412"/>
              </p:ext>
            </p:extLst>
          </p:nvPr>
        </p:nvGraphicFramePr>
        <p:xfrm>
          <a:off x="5364088" y="2492375"/>
          <a:ext cx="2673350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7" name="…quation" r:id="rId4" imgW="1397000" imgH="444500" progId="Equation.3">
                  <p:embed/>
                </p:oleObj>
              </mc:Choice>
              <mc:Fallback>
                <p:oleObj name="…quation" r:id="rId4" imgW="1397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2492375"/>
                        <a:ext cx="2673350" cy="1081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r 13"/>
          <p:cNvGrpSpPr/>
          <p:nvPr/>
        </p:nvGrpSpPr>
        <p:grpSpPr>
          <a:xfrm>
            <a:off x="1691680" y="3861047"/>
            <a:ext cx="1944216" cy="2160241"/>
            <a:chOff x="1691680" y="3630622"/>
            <a:chExt cx="1944216" cy="2678698"/>
          </a:xfrm>
        </p:grpSpPr>
        <p:sp>
          <p:nvSpPr>
            <p:cNvPr id="12" name="Flèche courbée vers la droite 11"/>
            <p:cNvSpPr/>
            <p:nvPr/>
          </p:nvSpPr>
          <p:spPr>
            <a:xfrm flipV="1">
              <a:off x="1691680" y="3630622"/>
              <a:ext cx="792088" cy="2592288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Flèche courbée vers la droite 12"/>
            <p:cNvSpPr/>
            <p:nvPr/>
          </p:nvSpPr>
          <p:spPr>
            <a:xfrm flipH="1">
              <a:off x="2843808" y="3717032"/>
              <a:ext cx="792088" cy="2592288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51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n-IN" altLang="en-US" sz="2400" dirty="0" smtClean="0"/>
              <a:t>Michelson interferometer :</a:t>
            </a:r>
            <a:br>
              <a:rPr lang="bn-IN" altLang="en-US" sz="2400" dirty="0" smtClean="0"/>
            </a:br>
            <a:r>
              <a:rPr lang="bn-IN" altLang="en-US" sz="2400" dirty="0" smtClean="0"/>
              <a:t>a </a:t>
            </a:r>
            <a:r>
              <a:rPr lang="bn-IN" altLang="en-US" sz="2400" dirty="0" smtClean="0"/>
              <a:t>gravitational </a:t>
            </a:r>
            <a:r>
              <a:rPr lang="bn-IN" altLang="en-US" sz="2400" dirty="0" smtClean="0"/>
              <a:t>waves</a:t>
            </a:r>
            <a:r>
              <a:rPr lang="fr-FR" altLang="en-US" sz="2400" dirty="0" smtClean="0"/>
              <a:t> </a:t>
            </a:r>
            <a:r>
              <a:rPr lang="bn-IN" altLang="en-US" sz="2400" dirty="0" smtClean="0"/>
              <a:t>“</a:t>
            </a:r>
            <a:r>
              <a:rPr lang="bn-IN" altLang="en-US" sz="2400" dirty="0"/>
              <a:t>sensor” </a:t>
            </a:r>
            <a:endParaRPr lang="en-US" altLang="en-US" sz="2400" dirty="0" smtClean="0"/>
          </a:p>
        </p:txBody>
      </p:sp>
      <p:pic>
        <p:nvPicPr>
          <p:cNvPr id="24581" name="Picture 5" descr="gw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528763"/>
            <a:ext cx="4792663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868" name="Picture 4" descr="layou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08175"/>
            <a:ext cx="5614988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11-Feb-16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LIGO and Virgo Collaborations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09202-6399-4B0B-AAD8-6BE584EB09B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0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n-IN" altLang="en-US" sz="2400" dirty="0"/>
              <a:t>Michelson interferometer :</a:t>
            </a:r>
            <a:br>
              <a:rPr lang="bn-IN" altLang="en-US" sz="2400" dirty="0"/>
            </a:br>
            <a:r>
              <a:rPr lang="bn-IN" altLang="en-US" sz="2400" dirty="0" smtClean="0"/>
              <a:t>a gravitational </a:t>
            </a:r>
            <a:r>
              <a:rPr lang="bn-IN" altLang="en-US" sz="2400" dirty="0"/>
              <a:t>waves “sensor” </a:t>
            </a:r>
            <a:endParaRPr lang="en-US" sz="2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0" y="1144636"/>
            <a:ext cx="7174876" cy="480464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3779912" y="1124744"/>
            <a:ext cx="4752528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528" y="2996952"/>
            <a:ext cx="4320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2"/>
          <p:cNvGrpSpPr/>
          <p:nvPr/>
        </p:nvGrpSpPr>
        <p:grpSpPr>
          <a:xfrm>
            <a:off x="4355976" y="1268760"/>
            <a:ext cx="4427984" cy="1656184"/>
            <a:chOff x="5220593" y="1588303"/>
            <a:chExt cx="6397625" cy="2209800"/>
          </a:xfrm>
        </p:grpSpPr>
        <p:grpSp>
          <p:nvGrpSpPr>
            <p:cNvPr id="10" name="Group 22"/>
            <p:cNvGrpSpPr>
              <a:grpSpLocks/>
            </p:cNvGrpSpPr>
            <p:nvPr/>
          </p:nvGrpSpPr>
          <p:grpSpPr bwMode="auto">
            <a:xfrm>
              <a:off x="6084193" y="1588303"/>
              <a:ext cx="5534025" cy="2209800"/>
              <a:chOff x="1701" y="2069"/>
              <a:chExt cx="3486" cy="1392"/>
            </a:xfrm>
          </p:grpSpPr>
          <p:pic>
            <p:nvPicPr>
              <p:cNvPr id="19" name="Picture 4" descr="polarisation">
                <a:hlinkClick r:id="rId4" action="ppaction://program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59" t="26413" r="22353" b="52885"/>
              <a:stretch>
                <a:fillRect/>
              </a:stretch>
            </p:blipFill>
            <p:spPr bwMode="auto">
              <a:xfrm>
                <a:off x="1746" y="2069"/>
                <a:ext cx="2784" cy="1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4461" y="2493"/>
                <a:ext cx="726" cy="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altLang="en-US" dirty="0" smtClean="0">
                    <a:solidFill>
                      <a:schemeClr val="tx2"/>
                    </a:solidFill>
                  </a:rPr>
                  <a:t>time</a:t>
                </a:r>
                <a:endParaRPr lang="fr-FR" alt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1882" y="2568"/>
                <a:ext cx="2495" cy="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1882" y="3249"/>
                <a:ext cx="2495" cy="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23" name="Line 5"/>
              <p:cNvSpPr>
                <a:spLocks noChangeShapeType="1"/>
              </p:cNvSpPr>
              <p:nvPr/>
            </p:nvSpPr>
            <p:spPr bwMode="auto">
              <a:xfrm>
                <a:off x="1701" y="2659"/>
                <a:ext cx="2784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 type="none" w="sm" len="sm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26"/>
            <p:cNvGrpSpPr>
              <a:grpSpLocks/>
            </p:cNvGrpSpPr>
            <p:nvPr/>
          </p:nvGrpSpPr>
          <p:grpSpPr bwMode="auto">
            <a:xfrm>
              <a:off x="5292031" y="1804203"/>
              <a:ext cx="433388" cy="503238"/>
              <a:chOff x="793" y="2115"/>
              <a:chExt cx="272" cy="272"/>
            </a:xfrm>
          </p:grpSpPr>
          <p:sp>
            <p:nvSpPr>
              <p:cNvPr id="17" name="Line 24"/>
              <p:cNvSpPr>
                <a:spLocks noChangeShapeType="1"/>
              </p:cNvSpPr>
              <p:nvPr/>
            </p:nvSpPr>
            <p:spPr bwMode="auto">
              <a:xfrm>
                <a:off x="930" y="2115"/>
                <a:ext cx="0" cy="272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25"/>
              <p:cNvSpPr>
                <a:spLocks noChangeShapeType="1"/>
              </p:cNvSpPr>
              <p:nvPr/>
            </p:nvSpPr>
            <p:spPr bwMode="auto">
              <a:xfrm rot="-5400000">
                <a:off x="929" y="2115"/>
                <a:ext cx="0" cy="272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7"/>
            <p:cNvGrpSpPr>
              <a:grpSpLocks/>
            </p:cNvGrpSpPr>
            <p:nvPr/>
          </p:nvGrpSpPr>
          <p:grpSpPr bwMode="auto">
            <a:xfrm>
              <a:off x="5220593" y="2955141"/>
              <a:ext cx="503238" cy="433388"/>
              <a:chOff x="999" y="3724"/>
              <a:chExt cx="317" cy="273"/>
            </a:xfrm>
          </p:grpSpPr>
          <p:sp>
            <p:nvSpPr>
              <p:cNvPr id="15" name="Line 35"/>
              <p:cNvSpPr>
                <a:spLocks noChangeShapeType="1"/>
              </p:cNvSpPr>
              <p:nvPr/>
            </p:nvSpPr>
            <p:spPr bwMode="auto">
              <a:xfrm rot="-8100000">
                <a:off x="1158" y="3702"/>
                <a:ext cx="0" cy="317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36"/>
              <p:cNvSpPr>
                <a:spLocks noChangeShapeType="1"/>
              </p:cNvSpPr>
              <p:nvPr/>
            </p:nvSpPr>
            <p:spPr bwMode="auto">
              <a:xfrm rot="8100000">
                <a:off x="1157" y="3724"/>
                <a:ext cx="0" cy="273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33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514441"/>
              </p:ext>
            </p:extLst>
          </p:nvPr>
        </p:nvGraphicFramePr>
        <p:xfrm>
          <a:off x="4665663" y="3068638"/>
          <a:ext cx="18256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…quation" r:id="rId6" imgW="939800" imgH="393700" progId="Equation.3">
                  <p:embed/>
                </p:oleObj>
              </mc:Choice>
              <mc:Fallback>
                <p:oleObj name="…quation" r:id="rId6" imgW="939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alphaModFix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5663" y="3068638"/>
                        <a:ext cx="182562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 descr="latex-image-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29052"/>
            <a:ext cx="56134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35650</TotalTime>
  <Words>2329</Words>
  <Application>Microsoft Macintosh PowerPoint</Application>
  <PresentationFormat>Présentation à l'écran (4:3)</PresentationFormat>
  <Paragraphs>536</Paragraphs>
  <Slides>47</Slides>
  <Notes>12</Notes>
  <HiddenSlides>0</HiddenSlides>
  <MMClips>3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9" baseType="lpstr">
      <vt:lpstr>Thème Office</vt:lpstr>
      <vt:lpstr>…quation</vt:lpstr>
      <vt:lpstr>Observation of gravitational waves from a binary black hole coalescence</vt:lpstr>
      <vt:lpstr>First detection of a gravitational wave</vt:lpstr>
      <vt:lpstr>A network of observatories</vt:lpstr>
      <vt:lpstr>Gravitational waves</vt:lpstr>
      <vt:lpstr>Gravitational waves</vt:lpstr>
      <vt:lpstr>Gravitational waves</vt:lpstr>
      <vt:lpstr>Gravitational waves</vt:lpstr>
      <vt:lpstr>Michelson interferometer : a gravitational waves “sensor” </vt:lpstr>
      <vt:lpstr>Michelson interferometer : a gravitational waves “sensor” </vt:lpstr>
      <vt:lpstr>Présentation PowerPoint</vt:lpstr>
      <vt:lpstr>Présentation PowerPoint</vt:lpstr>
      <vt:lpstr>Interferometers : main noise sources</vt:lpstr>
      <vt:lpstr>From one generation to the next (I)</vt:lpstr>
      <vt:lpstr>Présentation PowerPoint</vt:lpstr>
      <vt:lpstr>Présentation PowerPoint</vt:lpstr>
      <vt:lpstr>O1 run</vt:lpstr>
      <vt:lpstr>Detector operation</vt:lpstr>
      <vt:lpstr>Environment vetting</vt:lpstr>
      <vt:lpstr>Searching for the coalescence of a binary system of compact objects (CBC)</vt:lpstr>
      <vt:lpstr>Searching for the coalescence of a binary system of compact objects (CBC)</vt:lpstr>
      <vt:lpstr>Searching for the coalescence of a binary system of compact objects (CBC)</vt:lpstr>
      <vt:lpstr>CBC BBH search result</vt:lpstr>
      <vt:lpstr>Résultat de la recherche CBC BBH</vt:lpstr>
      <vt:lpstr>A black holes coalescence ? Yes !</vt:lpstr>
      <vt:lpstr>Data quality</vt:lpstr>
      <vt:lpstr>Naked eye view of GW150914</vt:lpstr>
      <vt:lpstr>Rate of BBH mergers</vt:lpstr>
      <vt:lpstr>Parameter Estimation</vt:lpstr>
      <vt:lpstr>GW150914 : Intrinsic Parameters</vt:lpstr>
      <vt:lpstr>GW150914 : extrinsic Parameters</vt:lpstr>
      <vt:lpstr>Electromagnetic follow-up</vt:lpstr>
      <vt:lpstr>Future Localization Prospects</vt:lpstr>
      <vt:lpstr>High-Energy Neutrino Follow-up</vt:lpstr>
      <vt:lpstr>Testing GR with GW150914 (I)</vt:lpstr>
      <vt:lpstr>Testing GR with GW150914 (II)</vt:lpstr>
      <vt:lpstr>Astrophysics implications</vt:lpstr>
      <vt:lpstr>Astrophysics implications</vt:lpstr>
      <vt:lpstr>Outlook: Other Searches</vt:lpstr>
      <vt:lpstr>From one generation to the next (II)</vt:lpstr>
      <vt:lpstr>2nd Generation Network</vt:lpstr>
      <vt:lpstr>Plan and sensitivity evolution</vt:lpstr>
      <vt:lpstr>Conclusion</vt:lpstr>
      <vt:lpstr>LIGO-Virgo GW150914 papers</vt:lpstr>
      <vt:lpstr>Présentation PowerPoint</vt:lpstr>
      <vt:lpstr>Generic Transient Search</vt:lpstr>
      <vt:lpstr>Generic Transient Search Result</vt:lpstr>
      <vt:lpstr>Expected BBH Stochastic Background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Frederique Marion</dc:creator>
  <cp:lastModifiedBy>Damir Buskulic</cp:lastModifiedBy>
  <cp:revision>381</cp:revision>
  <dcterms:created xsi:type="dcterms:W3CDTF">2015-06-15T12:06:11Z</dcterms:created>
  <dcterms:modified xsi:type="dcterms:W3CDTF">2016-04-10T19:53:54Z</dcterms:modified>
</cp:coreProperties>
</file>