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25"/>
  </p:notesMasterIdLst>
  <p:handoutMasterIdLst>
    <p:handoutMasterId r:id="rId26"/>
  </p:handoutMasterIdLst>
  <p:sldIdLst>
    <p:sldId id="324" r:id="rId4"/>
    <p:sldId id="291" r:id="rId5"/>
    <p:sldId id="332" r:id="rId6"/>
    <p:sldId id="313" r:id="rId7"/>
    <p:sldId id="307" r:id="rId8"/>
    <p:sldId id="326" r:id="rId9"/>
    <p:sldId id="334" r:id="rId10"/>
    <p:sldId id="328" r:id="rId11"/>
    <p:sldId id="338" r:id="rId12"/>
    <p:sldId id="339" r:id="rId13"/>
    <p:sldId id="329" r:id="rId14"/>
    <p:sldId id="330" r:id="rId15"/>
    <p:sldId id="343" r:id="rId16"/>
    <p:sldId id="331" r:id="rId17"/>
    <p:sldId id="337" r:id="rId18"/>
    <p:sldId id="340" r:id="rId19"/>
    <p:sldId id="344" r:id="rId20"/>
    <p:sldId id="345" r:id="rId21"/>
    <p:sldId id="342" r:id="rId22"/>
    <p:sldId id="341" r:id="rId23"/>
    <p:sldId id="284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85657" autoAdjust="0"/>
  </p:normalViewPr>
  <p:slideViewPr>
    <p:cSldViewPr showGuides="1">
      <p:cViewPr varScale="1">
        <p:scale>
          <a:sx n="93" d="100"/>
          <a:sy n="93" d="100"/>
        </p:scale>
        <p:origin x="4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pPr/>
              <a:t>03/05/2016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pPr/>
              <a:t>3-5-2016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26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085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02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62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605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146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24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</a:t>
            </a:r>
            <a:r>
              <a:rPr lang="hr-HR" dirty="0" smtClean="0"/>
              <a:t>Conference</a:t>
            </a:r>
            <a:r>
              <a:rPr lang="en-US" dirty="0" smtClean="0"/>
              <a:t> </a:t>
            </a:r>
            <a:r>
              <a:rPr lang="hr-HR" dirty="0" smtClean="0"/>
              <a:t>6</a:t>
            </a:r>
            <a:r>
              <a:rPr lang="en-US" dirty="0" smtClean="0"/>
              <a:t>-</a:t>
            </a:r>
            <a:r>
              <a:rPr lang="hr-HR" dirty="0" smtClean="0"/>
              <a:t>8</a:t>
            </a:r>
            <a:r>
              <a:rPr lang="en-US" dirty="0" smtClean="0"/>
              <a:t> </a:t>
            </a:r>
            <a:r>
              <a:rPr lang="hr-HR" dirty="0" smtClean="0"/>
              <a:t>April</a:t>
            </a:r>
            <a:r>
              <a:rPr lang="en-US" dirty="0" smtClean="0"/>
              <a:t> 201</a:t>
            </a:r>
            <a:r>
              <a:rPr lang="hr-HR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</a:t>
            </a:r>
            <a:r>
              <a:rPr lang="hr-HR" dirty="0" smtClean="0"/>
              <a:t>Conference</a:t>
            </a:r>
            <a:r>
              <a:rPr lang="en-US" dirty="0" smtClean="0"/>
              <a:t> </a:t>
            </a:r>
            <a:r>
              <a:rPr lang="hr-HR" dirty="0" smtClean="0"/>
              <a:t>6</a:t>
            </a:r>
            <a:r>
              <a:rPr lang="en-US" dirty="0" smtClean="0"/>
              <a:t>-</a:t>
            </a:r>
            <a:r>
              <a:rPr lang="hr-HR" dirty="0" smtClean="0"/>
              <a:t>8</a:t>
            </a:r>
            <a:r>
              <a:rPr lang="en-US" dirty="0" smtClean="0"/>
              <a:t> </a:t>
            </a:r>
            <a:r>
              <a:rPr lang="hr-HR" dirty="0" smtClean="0"/>
              <a:t>April</a:t>
            </a:r>
            <a:r>
              <a:rPr lang="en-US" dirty="0" smtClean="0"/>
              <a:t> 201</a:t>
            </a:r>
            <a:r>
              <a:rPr lang="hr-HR" dirty="0" smtClean="0"/>
              <a:t>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</a:t>
            </a:r>
            <a:r>
              <a:rPr lang="hr-HR" dirty="0" smtClean="0"/>
              <a:t>Conference</a:t>
            </a:r>
            <a:r>
              <a:rPr lang="en-US" dirty="0" smtClean="0"/>
              <a:t> </a:t>
            </a:r>
            <a:r>
              <a:rPr lang="hr-HR" dirty="0" smtClean="0"/>
              <a:t>6</a:t>
            </a:r>
            <a:r>
              <a:rPr lang="en-US" dirty="0" smtClean="0"/>
              <a:t>-</a:t>
            </a:r>
            <a:r>
              <a:rPr lang="hr-HR" dirty="0" smtClean="0"/>
              <a:t>8</a:t>
            </a:r>
            <a:r>
              <a:rPr lang="en-US" dirty="0" smtClean="0"/>
              <a:t> </a:t>
            </a:r>
            <a:r>
              <a:rPr lang="hr-HR" dirty="0" smtClean="0"/>
              <a:t>April</a:t>
            </a:r>
            <a:r>
              <a:rPr lang="en-US" dirty="0" smtClean="0"/>
              <a:t> 201</a:t>
            </a:r>
            <a:r>
              <a:rPr lang="hr-HR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pPr/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US" dirty="0" smtClean="0"/>
              <a:t>EGI </a:t>
            </a:r>
            <a:r>
              <a:rPr lang="hr-HR" dirty="0" smtClean="0"/>
              <a:t>Conference</a:t>
            </a:r>
            <a:r>
              <a:rPr lang="en-US" dirty="0" smtClean="0"/>
              <a:t> </a:t>
            </a:r>
            <a:r>
              <a:rPr lang="hr-HR" dirty="0" smtClean="0"/>
              <a:t>6</a:t>
            </a:r>
            <a:r>
              <a:rPr lang="en-US" dirty="0" smtClean="0"/>
              <a:t>-</a:t>
            </a:r>
            <a:r>
              <a:rPr lang="hr-HR" dirty="0" smtClean="0"/>
              <a:t>8</a:t>
            </a:r>
            <a:r>
              <a:rPr lang="en-US" dirty="0" smtClean="0"/>
              <a:t> </a:t>
            </a:r>
            <a:r>
              <a:rPr lang="hr-HR" dirty="0" smtClean="0"/>
              <a:t>April</a:t>
            </a:r>
            <a:r>
              <a:rPr lang="en-US" dirty="0" smtClean="0"/>
              <a:t> 201</a:t>
            </a:r>
            <a:r>
              <a:rPr lang="hr-HR" dirty="0" smtClean="0"/>
              <a:t>6</a:t>
            </a:r>
            <a:endParaRPr lang="en-US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8418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6/04/2016</a:t>
            </a:r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guse.hu/about/architecture/ws-pgrade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27411" y="4003240"/>
            <a:ext cx="5689178" cy="433872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DARIAH Competence Centre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400" noProof="0" dirty="0" smtClean="0"/>
              <a:t>e-Infrastructure demonstrators by the DARIAH Competence Centre for digital </a:t>
            </a:r>
            <a:r>
              <a:rPr lang="hr-HR" sz="3400" noProof="0" dirty="0" smtClean="0"/>
              <a:t>A</a:t>
            </a:r>
            <a:r>
              <a:rPr lang="en-US" sz="3400" noProof="0" dirty="0" err="1" smtClean="0"/>
              <a:t>rts</a:t>
            </a:r>
            <a:r>
              <a:rPr lang="en-US" sz="3400" noProof="0" dirty="0" smtClean="0"/>
              <a:t> </a:t>
            </a:r>
            <a:r>
              <a:rPr lang="hr-HR" sz="3400" noProof="0" dirty="0" err="1" smtClean="0"/>
              <a:t>and</a:t>
            </a:r>
            <a:r>
              <a:rPr lang="hr-HR" sz="3400" noProof="0" dirty="0" smtClean="0"/>
              <a:t> </a:t>
            </a:r>
            <a:r>
              <a:rPr lang="hr-HR" sz="3400" dirty="0" smtClean="0"/>
              <a:t>H</a:t>
            </a:r>
            <a:r>
              <a:rPr lang="en-US" sz="3400" noProof="0" dirty="0" err="1" smtClean="0"/>
              <a:t>umanities</a:t>
            </a:r>
            <a:endParaRPr lang="en-US" sz="3400" noProof="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923200"/>
            <a:ext cx="6400800" cy="937848"/>
          </a:xfrm>
        </p:spPr>
        <p:txBody>
          <a:bodyPr/>
          <a:lstStyle/>
          <a:p>
            <a:r>
              <a:rPr lang="en-US" noProof="0" dirty="0" smtClean="0"/>
              <a:t>Davor Davidović</a:t>
            </a:r>
            <a:r>
              <a:rPr lang="hr-HR" noProof="0" dirty="0" smtClean="0"/>
              <a:t>*, </a:t>
            </a:r>
            <a:r>
              <a:rPr lang="hr-HR" noProof="0" dirty="0" err="1" smtClean="0"/>
              <a:t>Giuseppe</a:t>
            </a:r>
            <a:r>
              <a:rPr lang="hr-HR" noProof="0" dirty="0" smtClean="0"/>
              <a:t> </a:t>
            </a:r>
            <a:r>
              <a:rPr lang="hr-HR" noProof="0" dirty="0" err="1" smtClean="0"/>
              <a:t>la</a:t>
            </a:r>
            <a:r>
              <a:rPr lang="hr-HR" noProof="0" dirty="0" smtClean="0"/>
              <a:t> </a:t>
            </a:r>
            <a:r>
              <a:rPr lang="hr-HR" noProof="0" dirty="0" err="1" smtClean="0"/>
              <a:t>Rocca</a:t>
            </a:r>
            <a:r>
              <a:rPr lang="hr-HR" noProof="0" dirty="0" smtClean="0"/>
              <a:t>, </a:t>
            </a:r>
            <a:r>
              <a:rPr lang="hr-HR" noProof="0" dirty="0" err="1" smtClean="0"/>
              <a:t>Philipp</a:t>
            </a:r>
            <a:r>
              <a:rPr lang="hr-HR" noProof="0" dirty="0" smtClean="0"/>
              <a:t> </a:t>
            </a:r>
            <a:r>
              <a:rPr lang="hr-HR" noProof="0" dirty="0" err="1" smtClean="0"/>
              <a:t>Wieder</a:t>
            </a:r>
            <a:endParaRPr lang="en-US" noProof="0" dirty="0"/>
          </a:p>
        </p:txBody>
      </p:sp>
      <p:pic>
        <p:nvPicPr>
          <p:cNvPr id="8" name="Picture 7" descr="IRB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109692"/>
            <a:ext cx="1224136" cy="851043"/>
          </a:xfrm>
          <a:prstGeom prst="rect">
            <a:avLst/>
          </a:prstGeom>
        </p:spPr>
      </p:pic>
      <p:pic>
        <p:nvPicPr>
          <p:cNvPr id="9" name="Picture 8" descr="dariah-e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5274935"/>
            <a:ext cx="42862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PSSE (INFN)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424936" cy="1008112"/>
          </a:xfrm>
        </p:spPr>
        <p:txBody>
          <a:bodyPr/>
          <a:lstStyle/>
          <a:p>
            <a:pPr>
              <a:buNone/>
            </a:pPr>
            <a:r>
              <a:rPr lang="hr-HR" sz="2400" dirty="0" err="1" smtClean="0"/>
              <a:t>Parallel</a:t>
            </a:r>
            <a:r>
              <a:rPr lang="hr-HR" sz="2400" dirty="0" smtClean="0"/>
              <a:t> </a:t>
            </a:r>
            <a:r>
              <a:rPr lang="hr-HR" sz="2400" dirty="0" err="1" smtClean="0"/>
              <a:t>Semantic</a:t>
            </a:r>
            <a:r>
              <a:rPr lang="hr-HR" sz="2400" dirty="0" smtClean="0"/>
              <a:t> </a:t>
            </a:r>
            <a:r>
              <a:rPr lang="hr-HR" sz="2400" dirty="0" err="1" smtClean="0"/>
              <a:t>Search</a:t>
            </a:r>
            <a:r>
              <a:rPr lang="hr-HR" sz="2400" dirty="0" smtClean="0"/>
              <a:t> </a:t>
            </a:r>
            <a:r>
              <a:rPr lang="hr-HR" sz="2400" dirty="0" err="1" smtClean="0"/>
              <a:t>Engine</a:t>
            </a:r>
            <a:r>
              <a:rPr lang="hr-HR" sz="2400" dirty="0" smtClean="0"/>
              <a:t>: </a:t>
            </a:r>
          </a:p>
          <a:p>
            <a:pPr>
              <a:buNone/>
            </a:pPr>
            <a:r>
              <a:rPr lang="en-US" sz="2000" b="1" dirty="0" smtClean="0"/>
              <a:t>http://csgf.egi.eu/dariah-sse-parallel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</a:t>
            </a:r>
            <a:r>
              <a:rPr lang="hr-HR" smtClean="0"/>
              <a:t>Conference</a:t>
            </a:r>
            <a:r>
              <a:rPr lang="en-US" smtClean="0"/>
              <a:t> </a:t>
            </a:r>
            <a:r>
              <a:rPr lang="hr-HR" smtClean="0"/>
              <a:t>6</a:t>
            </a:r>
            <a:r>
              <a:rPr lang="en-US" smtClean="0"/>
              <a:t>-</a:t>
            </a:r>
            <a:r>
              <a:rPr lang="hr-HR" smtClean="0"/>
              <a:t>8</a:t>
            </a:r>
            <a:r>
              <a:rPr lang="en-US" smtClean="0"/>
              <a:t> </a:t>
            </a:r>
            <a:r>
              <a:rPr lang="hr-HR" smtClean="0"/>
              <a:t>April</a:t>
            </a:r>
            <a:r>
              <a:rPr lang="en-US" smtClean="0"/>
              <a:t> 201</a:t>
            </a:r>
            <a:r>
              <a:rPr lang="hr-HR" smtClean="0"/>
              <a:t>6</a:t>
            </a:r>
            <a:endParaRPr lang="en-US" noProof="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5496" y="1916832"/>
            <a:ext cx="9002588" cy="4536504"/>
            <a:chOff x="33908" y="1052736"/>
            <a:chExt cx="9002588" cy="576064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8" y="1247552"/>
              <a:ext cx="6050260" cy="50692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Rettangolo arrotondato 2"/>
            <p:cNvSpPr/>
            <p:nvPr/>
          </p:nvSpPr>
          <p:spPr>
            <a:xfrm flipV="1">
              <a:off x="467544" y="3933056"/>
              <a:ext cx="4744020" cy="2541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461115"/>
              <a:ext cx="2520280" cy="23522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Shape 211"/>
            <p:cNvSpPr/>
            <p:nvPr/>
          </p:nvSpPr>
          <p:spPr>
            <a:xfrm flipV="1">
              <a:off x="1907704" y="6006492"/>
              <a:ext cx="1728192" cy="0"/>
            </a:xfrm>
            <a:prstGeom prst="line">
              <a:avLst/>
            </a:prstGeom>
            <a:ln w="50800">
              <a:solidFill>
                <a:srgbClr val="F9DD87"/>
              </a:solidFill>
              <a:round/>
              <a:headEnd type="none"/>
              <a:tailEnd type="triangle"/>
            </a:ln>
          </p:spPr>
          <p:txBody>
            <a:bodyPr lIns="0" tIns="0" rIns="0" bIns="0"/>
            <a:lstStyle/>
            <a:p>
              <a:pPr lvl="0" algn="l" defTabSz="650240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" name="Rettangolo arrotondato 10"/>
            <p:cNvSpPr/>
            <p:nvPr/>
          </p:nvSpPr>
          <p:spPr>
            <a:xfrm>
              <a:off x="289744" y="5847680"/>
              <a:ext cx="1617960" cy="3176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hape 211"/>
            <p:cNvSpPr/>
            <p:nvPr/>
          </p:nvSpPr>
          <p:spPr>
            <a:xfrm flipV="1">
              <a:off x="5724128" y="4060118"/>
              <a:ext cx="504056" cy="160970"/>
            </a:xfrm>
            <a:prstGeom prst="line">
              <a:avLst/>
            </a:prstGeom>
            <a:ln w="50800">
              <a:solidFill>
                <a:srgbClr val="F9DD87"/>
              </a:solidFill>
              <a:round/>
              <a:headEnd type="none"/>
              <a:tailEnd type="triangle"/>
            </a:ln>
          </p:spPr>
          <p:txBody>
            <a:bodyPr lIns="0" tIns="0" rIns="0" bIns="0"/>
            <a:lstStyle/>
            <a:p>
              <a:pPr lvl="0" algn="l" defTabSz="650240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" name="Rettangolo arrotondato 14"/>
            <p:cNvSpPr/>
            <p:nvPr/>
          </p:nvSpPr>
          <p:spPr>
            <a:xfrm flipV="1">
              <a:off x="277044" y="3187576"/>
              <a:ext cx="2266032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920" y="1052736"/>
              <a:ext cx="3606552" cy="2106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068960"/>
              <a:ext cx="2808312" cy="292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Rettangolo arrotondato 15"/>
            <p:cNvSpPr/>
            <p:nvPr/>
          </p:nvSpPr>
          <p:spPr>
            <a:xfrm flipV="1">
              <a:off x="5211564" y="4199880"/>
              <a:ext cx="51256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Shape 211"/>
            <p:cNvSpPr/>
            <p:nvPr/>
          </p:nvSpPr>
          <p:spPr>
            <a:xfrm flipV="1">
              <a:off x="5173464" y="3187576"/>
              <a:ext cx="576064" cy="745480"/>
            </a:xfrm>
            <a:prstGeom prst="line">
              <a:avLst/>
            </a:prstGeom>
            <a:ln w="50800">
              <a:solidFill>
                <a:srgbClr val="F9DD87"/>
              </a:solidFill>
              <a:round/>
              <a:headEnd type="none"/>
              <a:tailEnd type="triangle"/>
            </a:ln>
          </p:spPr>
          <p:txBody>
            <a:bodyPr lIns="0" tIns="0" rIns="0" bIns="0"/>
            <a:lstStyle/>
            <a:p>
              <a:pPr lvl="0" algn="l" defTabSz="650240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PSSE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8424936" cy="5040560"/>
          </a:xfrm>
        </p:spPr>
        <p:txBody>
          <a:bodyPr/>
          <a:lstStyle/>
          <a:p>
            <a:r>
              <a:rPr lang="en-US" dirty="0" smtClean="0"/>
              <a:t>Supported repositories</a:t>
            </a:r>
          </a:p>
          <a:p>
            <a:pPr lvl="1"/>
            <a:r>
              <a:rPr lang="en-US" dirty="0" err="1" smtClean="0"/>
              <a:t>OpenAgris</a:t>
            </a:r>
            <a:r>
              <a:rPr lang="en-US" dirty="0" smtClean="0"/>
              <a:t>, </a:t>
            </a:r>
            <a:r>
              <a:rPr lang="en-US" dirty="0" err="1" smtClean="0"/>
              <a:t>Europeana</a:t>
            </a:r>
            <a:r>
              <a:rPr lang="en-US" dirty="0" smtClean="0"/>
              <a:t>, </a:t>
            </a:r>
            <a:r>
              <a:rPr lang="en-US" dirty="0" err="1" smtClean="0"/>
              <a:t>Cultura</a:t>
            </a:r>
            <a:r>
              <a:rPr lang="en-US" dirty="0" smtClean="0"/>
              <a:t> Italia, </a:t>
            </a:r>
            <a:r>
              <a:rPr lang="en-US" dirty="0" err="1" smtClean="0"/>
              <a:t>Isidore</a:t>
            </a:r>
            <a:r>
              <a:rPr lang="en-US" dirty="0" smtClean="0"/>
              <a:t>, </a:t>
            </a:r>
            <a:r>
              <a:rPr lang="en-US" dirty="0" err="1" smtClean="0"/>
              <a:t>Pubmed</a:t>
            </a:r>
            <a:r>
              <a:rPr lang="en-US" dirty="0" smtClean="0"/>
              <a:t> and </a:t>
            </a:r>
            <a:r>
              <a:rPr lang="en-US" dirty="0" err="1" smtClean="0"/>
              <a:t>DBPEdia</a:t>
            </a:r>
            <a:endParaRPr lang="en-US" dirty="0" smtClean="0"/>
          </a:p>
          <a:p>
            <a:r>
              <a:rPr lang="en-US" noProof="0" dirty="0" smtClean="0"/>
              <a:t>Benefits:</a:t>
            </a:r>
          </a:p>
          <a:p>
            <a:pPr lvl="1"/>
            <a:r>
              <a:rPr lang="en-US" dirty="0" smtClean="0"/>
              <a:t>Search across </a:t>
            </a:r>
            <a:r>
              <a:rPr lang="en-US" noProof="0" dirty="0" smtClean="0"/>
              <a:t>existing DH</a:t>
            </a:r>
            <a:r>
              <a:rPr lang="en-US" dirty="0" smtClean="0"/>
              <a:t> repositories</a:t>
            </a:r>
            <a:endParaRPr lang="en-US" noProof="0" dirty="0" smtClean="0"/>
          </a:p>
          <a:p>
            <a:pPr lvl="1"/>
            <a:r>
              <a:rPr lang="hr-HR" dirty="0" smtClean="0"/>
              <a:t>New k</a:t>
            </a:r>
            <a:r>
              <a:rPr lang="en-US" dirty="0" err="1" smtClean="0"/>
              <a:t>nowledge</a:t>
            </a:r>
            <a:r>
              <a:rPr lang="en-US" dirty="0" smtClean="0"/>
              <a:t> discovery (semantic search)</a:t>
            </a:r>
          </a:p>
          <a:p>
            <a:pPr lvl="1"/>
            <a:r>
              <a:rPr lang="en-US" dirty="0" smtClean="0"/>
              <a:t>Visualization of the search results </a:t>
            </a:r>
          </a:p>
          <a:p>
            <a:r>
              <a:rPr lang="en-US" dirty="0" smtClean="0"/>
              <a:t>Target beneficiaries:</a:t>
            </a:r>
          </a:p>
          <a:p>
            <a:pPr lvl="1"/>
            <a:r>
              <a:rPr lang="en-US" noProof="0" dirty="0" smtClean="0"/>
              <a:t>Lexicographers, COST </a:t>
            </a:r>
            <a:r>
              <a:rPr lang="en-US" noProof="0" dirty="0" err="1" smtClean="0"/>
              <a:t>ENeL</a:t>
            </a:r>
            <a:r>
              <a:rPr lang="en-US" noProof="0" dirty="0" smtClean="0"/>
              <a:t>, WG Lexical Resources, WG Analyzing and linking biographical data</a:t>
            </a:r>
            <a:endParaRPr lang="en-US" noProof="0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</a:t>
            </a:r>
            <a:r>
              <a:rPr lang="hr-HR" smtClean="0"/>
              <a:t>Conference</a:t>
            </a:r>
            <a:r>
              <a:rPr lang="en-US" smtClean="0"/>
              <a:t> </a:t>
            </a:r>
            <a:r>
              <a:rPr lang="hr-HR" smtClean="0"/>
              <a:t>6</a:t>
            </a:r>
            <a:r>
              <a:rPr lang="en-US" smtClean="0"/>
              <a:t>-</a:t>
            </a:r>
            <a:r>
              <a:rPr lang="hr-HR" smtClean="0"/>
              <a:t>8</a:t>
            </a:r>
            <a:r>
              <a:rPr lang="en-US" smtClean="0"/>
              <a:t> </a:t>
            </a:r>
            <a:r>
              <a:rPr lang="hr-HR" smtClean="0"/>
              <a:t>April</a:t>
            </a:r>
            <a:r>
              <a:rPr lang="en-US" smtClean="0"/>
              <a:t> 201</a:t>
            </a:r>
            <a:r>
              <a:rPr lang="hr-HR" smtClean="0"/>
              <a:t>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41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smtClean="0"/>
              <a:t>SIR (GWDG)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Multi-Source Distributed Real-Time Search</a:t>
            </a:r>
            <a:br>
              <a:rPr lang="en-GB" dirty="0" smtClean="0"/>
            </a:br>
            <a:r>
              <a:rPr lang="en-GB" dirty="0" smtClean="0"/>
              <a:t>and Information Retrieval (SIR)</a:t>
            </a:r>
          </a:p>
          <a:p>
            <a:r>
              <a:rPr lang="en-GB" dirty="0" smtClean="0"/>
              <a:t>Use Case: Optical Character Recognition (OCR)</a:t>
            </a:r>
          </a:p>
          <a:p>
            <a:r>
              <a:rPr lang="en-GB" dirty="0" smtClean="0"/>
              <a:t>Offers</a:t>
            </a:r>
          </a:p>
          <a:p>
            <a:pPr lvl="1"/>
            <a:r>
              <a:rPr lang="en-GB" dirty="0" smtClean="0"/>
              <a:t>Configurable Extract-Transform-Load (ETL) pipeline</a:t>
            </a:r>
          </a:p>
          <a:p>
            <a:pPr lvl="1"/>
            <a:r>
              <a:rPr lang="en-GB" dirty="0" smtClean="0"/>
              <a:t>Full text search</a:t>
            </a:r>
          </a:p>
          <a:p>
            <a:pPr lvl="1"/>
            <a:r>
              <a:rPr lang="en-GB" dirty="0" smtClean="0"/>
              <a:t>Analytics</a:t>
            </a:r>
          </a:p>
          <a:p>
            <a:pPr lvl="1"/>
            <a:r>
              <a:rPr lang="en-GB" dirty="0" smtClean="0"/>
              <a:t>Integration of dynamic data sources</a:t>
            </a:r>
          </a:p>
          <a:p>
            <a:r>
              <a:rPr lang="en-GB" dirty="0" smtClean="0"/>
              <a:t>Target users: A&amp;H, social sciences, libraries, </a:t>
            </a:r>
            <a:r>
              <a:rPr lang="is-IS" dirty="0" smtClean="0"/>
              <a:t>…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</a:t>
            </a:r>
            <a:r>
              <a:rPr lang="hr-HR" smtClean="0"/>
              <a:t>Conference</a:t>
            </a:r>
            <a:r>
              <a:rPr lang="en-US" smtClean="0"/>
              <a:t> </a:t>
            </a:r>
            <a:r>
              <a:rPr lang="hr-HR" smtClean="0"/>
              <a:t>6</a:t>
            </a:r>
            <a:r>
              <a:rPr lang="en-US" smtClean="0"/>
              <a:t>-</a:t>
            </a:r>
            <a:r>
              <a:rPr lang="hr-HR" smtClean="0"/>
              <a:t>8</a:t>
            </a:r>
            <a:r>
              <a:rPr lang="en-US" smtClean="0"/>
              <a:t> </a:t>
            </a:r>
            <a:r>
              <a:rPr lang="hr-HR" smtClean="0"/>
              <a:t>April</a:t>
            </a:r>
            <a:r>
              <a:rPr lang="en-US" smtClean="0"/>
              <a:t> 201</a:t>
            </a:r>
            <a:r>
              <a:rPr lang="hr-HR" smtClean="0"/>
              <a:t>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66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</a:t>
            </a:r>
            <a:r>
              <a:rPr lang="hr-HR" smtClean="0"/>
              <a:t>Conference</a:t>
            </a:r>
            <a:r>
              <a:rPr lang="en-US" smtClean="0"/>
              <a:t> </a:t>
            </a:r>
            <a:r>
              <a:rPr lang="hr-HR" smtClean="0"/>
              <a:t>6</a:t>
            </a:r>
            <a:r>
              <a:rPr lang="en-US" smtClean="0"/>
              <a:t>-</a:t>
            </a:r>
            <a:r>
              <a:rPr lang="hr-HR" smtClean="0"/>
              <a:t>8</a:t>
            </a:r>
            <a:r>
              <a:rPr lang="en-US" smtClean="0"/>
              <a:t> </a:t>
            </a:r>
            <a:r>
              <a:rPr lang="hr-HR" smtClean="0"/>
              <a:t>April</a:t>
            </a:r>
            <a:r>
              <a:rPr lang="en-US" smtClean="0"/>
              <a:t> 201</a:t>
            </a:r>
            <a:r>
              <a:rPr lang="hr-HR" smtClean="0"/>
              <a:t>6</a:t>
            </a:r>
            <a:endParaRPr lang="en-US" noProof="0" dirty="0"/>
          </a:p>
        </p:txBody>
      </p:sp>
      <p:sp>
        <p:nvSpPr>
          <p:cNvPr id="5" name="Rechteck 3"/>
          <p:cNvSpPr/>
          <p:nvPr/>
        </p:nvSpPr>
        <p:spPr>
          <a:xfrm>
            <a:off x="900824" y="3986925"/>
            <a:ext cx="918000" cy="32285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…</a:t>
            </a:r>
            <a:endParaRPr lang="en-US" sz="1100" dirty="0">
              <a:solidFill>
                <a:prstClr val="black"/>
              </a:solidFill>
              <a:latin typeface="Univers Com 45 Light" panose="020B0403020202020204" pitchFamily="34" charset="0"/>
            </a:endParaRPr>
          </a:p>
        </p:txBody>
      </p:sp>
      <p:sp>
        <p:nvSpPr>
          <p:cNvPr id="6" name="Rechteck 4"/>
          <p:cNvSpPr/>
          <p:nvPr/>
        </p:nvSpPr>
        <p:spPr>
          <a:xfrm>
            <a:off x="900824" y="4415373"/>
            <a:ext cx="918000" cy="32285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…</a:t>
            </a:r>
            <a:endParaRPr lang="en-US" sz="1100" dirty="0">
              <a:solidFill>
                <a:prstClr val="black"/>
              </a:solidFill>
              <a:latin typeface="Univers Com 45 Light" panose="020B0403020202020204" pitchFamily="34" charset="0"/>
            </a:endParaRPr>
          </a:p>
        </p:txBody>
      </p:sp>
      <p:grpSp>
        <p:nvGrpSpPr>
          <p:cNvPr id="7" name="Gruppieren 17"/>
          <p:cNvGrpSpPr/>
          <p:nvPr/>
        </p:nvGrpSpPr>
        <p:grpSpPr>
          <a:xfrm rot="16200000">
            <a:off x="4669909" y="4171289"/>
            <a:ext cx="915411" cy="947572"/>
            <a:chOff x="6020839" y="2281137"/>
            <a:chExt cx="1218885" cy="1114791"/>
          </a:xfrm>
        </p:grpSpPr>
        <p:sp>
          <p:nvSpPr>
            <p:cNvPr id="8" name="Rechteck 18"/>
            <p:cNvSpPr/>
            <p:nvPr/>
          </p:nvSpPr>
          <p:spPr>
            <a:xfrm>
              <a:off x="6020839" y="2713185"/>
              <a:ext cx="1218885" cy="28065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sz="1000" dirty="0">
                  <a:solidFill>
                    <a:prstClr val="black"/>
                  </a:solidFill>
                  <a:latin typeface="Univers Com 45 Light" panose="020B0403020202020204" pitchFamily="34" charset="0"/>
                </a:rPr>
                <a:t>ES-</a:t>
              </a:r>
              <a:r>
                <a:rPr lang="de-DE" sz="1000" dirty="0" err="1">
                  <a:solidFill>
                    <a:prstClr val="black"/>
                  </a:solidFill>
                  <a:latin typeface="Univers Com 45 Light" panose="020B0403020202020204" pitchFamily="34" charset="0"/>
                </a:rPr>
                <a:t>Plugin</a:t>
              </a:r>
              <a:endParaRPr lang="de-DE" sz="1000" dirty="0">
                <a:solidFill>
                  <a:prstClr val="black"/>
                </a:solidFill>
                <a:latin typeface="Univers Com 45 Light" panose="020B0403020202020204" pitchFamily="34" charset="0"/>
              </a:endParaRPr>
            </a:p>
          </p:txBody>
        </p:sp>
        <p:cxnSp>
          <p:nvCxnSpPr>
            <p:cNvPr id="9" name="Gerade Verbindung mit Pfeil 19"/>
            <p:cNvCxnSpPr/>
            <p:nvPr/>
          </p:nvCxnSpPr>
          <p:spPr>
            <a:xfrm>
              <a:off x="6529169" y="3035928"/>
              <a:ext cx="0" cy="360000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0" name="Gerade Verbindung mit Pfeil 21"/>
            <p:cNvCxnSpPr/>
            <p:nvPr/>
          </p:nvCxnSpPr>
          <p:spPr>
            <a:xfrm>
              <a:off x="6516925" y="2281137"/>
              <a:ext cx="0" cy="432000"/>
            </a:xfrm>
            <a:prstGeom prst="straightConnector1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11" name="Rechteck 23"/>
          <p:cNvSpPr/>
          <p:nvPr/>
        </p:nvSpPr>
        <p:spPr>
          <a:xfrm>
            <a:off x="5614314" y="4192742"/>
            <a:ext cx="1042002" cy="91004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000" dirty="0" smtClean="0">
              <a:solidFill>
                <a:prstClr val="black"/>
              </a:solidFill>
              <a:latin typeface="Univers Com 45 Light" panose="020B0403020202020204" pitchFamily="34" charset="0"/>
            </a:endParaRPr>
          </a:p>
        </p:txBody>
      </p:sp>
      <p:pic>
        <p:nvPicPr>
          <p:cNvPr id="12" name="Picture 5" descr="T:\download_free_must_have_icon_set\hardware_icons\PNG\png256\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90" y="4246326"/>
            <a:ext cx="614253" cy="62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93" descr="elasticsearch-logo-icon-lg.png"/>
          <p:cNvPicPr>
            <a:picLocks noChangeAspect="1"/>
          </p:cNvPicPr>
          <p:nvPr/>
        </p:nvPicPr>
        <p:blipFill>
          <a:blip r:embed="rId3" cstate="print"/>
          <a:srcRect l="24999" r="23438"/>
          <a:stretch>
            <a:fillRect/>
          </a:stretch>
        </p:blipFill>
        <p:spPr>
          <a:xfrm>
            <a:off x="6113072" y="4329738"/>
            <a:ext cx="259747" cy="468993"/>
          </a:xfrm>
          <a:prstGeom prst="rect">
            <a:avLst/>
          </a:prstGeom>
          <a:scene3d>
            <a:camera prst="isometricRightUp">
              <a:rot lat="2040000" lon="19440000" rev="0"/>
            </a:camera>
            <a:lightRig rig="threePt" dir="t"/>
          </a:scene3d>
        </p:spPr>
      </p:pic>
      <p:sp>
        <p:nvSpPr>
          <p:cNvPr id="14" name="Textfeld 26"/>
          <p:cNvSpPr txBox="1"/>
          <p:nvPr/>
        </p:nvSpPr>
        <p:spPr>
          <a:xfrm>
            <a:off x="5665680" y="4857660"/>
            <a:ext cx="939271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Univers Com 45 Light" panose="020B0403020202020204" pitchFamily="34" charset="0"/>
              </a:rPr>
              <a:t>s</a:t>
            </a:r>
            <a:r>
              <a:rPr lang="en-US" sz="8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earch engine</a:t>
            </a:r>
            <a:br>
              <a:rPr lang="en-US" sz="8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</a:br>
            <a:r>
              <a:rPr lang="en-US" sz="8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cluster</a:t>
            </a:r>
            <a:endParaRPr lang="en-US" sz="800" dirty="0">
              <a:solidFill>
                <a:prstClr val="black"/>
              </a:solidFill>
              <a:latin typeface="Univers Com 45 Light" panose="020B0403020202020204" pitchFamily="34" charset="0"/>
            </a:endParaRPr>
          </a:p>
        </p:txBody>
      </p:sp>
      <p:grpSp>
        <p:nvGrpSpPr>
          <p:cNvPr id="15" name="Gruppieren 27"/>
          <p:cNvGrpSpPr/>
          <p:nvPr/>
        </p:nvGrpSpPr>
        <p:grpSpPr>
          <a:xfrm rot="16200000">
            <a:off x="4685180" y="3165596"/>
            <a:ext cx="915411" cy="947572"/>
            <a:chOff x="6020839" y="2281137"/>
            <a:chExt cx="1218885" cy="1114791"/>
          </a:xfrm>
        </p:grpSpPr>
        <p:sp>
          <p:nvSpPr>
            <p:cNvPr id="16" name="Rechteck 28"/>
            <p:cNvSpPr/>
            <p:nvPr/>
          </p:nvSpPr>
          <p:spPr>
            <a:xfrm>
              <a:off x="6020839" y="2713185"/>
              <a:ext cx="1218885" cy="28065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sz="1000" dirty="0" err="1" smtClean="0">
                  <a:solidFill>
                    <a:prstClr val="black"/>
                  </a:solidFill>
                  <a:latin typeface="Univers Com 45 Light" panose="020B0403020202020204" pitchFamily="34" charset="0"/>
                </a:rPr>
                <a:t>Plugin</a:t>
              </a:r>
              <a:endParaRPr lang="de-DE" sz="1000" dirty="0" smtClean="0">
                <a:solidFill>
                  <a:prstClr val="black"/>
                </a:solidFill>
                <a:latin typeface="Univers Com 45 Light" panose="020B0403020202020204" pitchFamily="34" charset="0"/>
              </a:endParaRPr>
            </a:p>
          </p:txBody>
        </p:sp>
        <p:cxnSp>
          <p:nvCxnSpPr>
            <p:cNvPr id="17" name="Gerade Verbindung mit Pfeil 29"/>
            <p:cNvCxnSpPr/>
            <p:nvPr/>
          </p:nvCxnSpPr>
          <p:spPr>
            <a:xfrm>
              <a:off x="6529169" y="3035928"/>
              <a:ext cx="0" cy="360000"/>
            </a:xfrm>
            <a:prstGeom prst="straightConnector1">
              <a:avLst/>
            </a:prstGeom>
            <a:ln w="38100">
              <a:solidFill>
                <a:srgbClr val="FF99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Gerade Verbindung mit Pfeil 31"/>
            <p:cNvCxnSpPr/>
            <p:nvPr/>
          </p:nvCxnSpPr>
          <p:spPr>
            <a:xfrm>
              <a:off x="6516925" y="2281137"/>
              <a:ext cx="0" cy="432000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Rechteck 33"/>
          <p:cNvSpPr/>
          <p:nvPr/>
        </p:nvSpPr>
        <p:spPr>
          <a:xfrm>
            <a:off x="5629586" y="3187048"/>
            <a:ext cx="1042002" cy="9100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200" dirty="0">
              <a:solidFill>
                <a:prstClr val="black"/>
              </a:solidFill>
              <a:latin typeface="Univers Com 45 Light" panose="020B0403020202020204" pitchFamily="34" charset="0"/>
            </a:endParaRPr>
          </a:p>
        </p:txBody>
      </p:sp>
      <p:pic>
        <p:nvPicPr>
          <p:cNvPr id="20" name="Picture 5" descr="T:\download_free_must_have_icon_set\hardware_icons\PNG\png256\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61" y="3240633"/>
            <a:ext cx="614253" cy="62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36"/>
          <p:cNvSpPr txBox="1"/>
          <p:nvPr/>
        </p:nvSpPr>
        <p:spPr>
          <a:xfrm>
            <a:off x="5601401" y="3851966"/>
            <a:ext cx="1083100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Analytics </a:t>
            </a:r>
            <a:r>
              <a:rPr lang="en-US" sz="800" dirty="0" err="1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Plattform</a:t>
            </a:r>
            <a:r>
              <a:rPr lang="en-US" sz="8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  <a:t/>
            </a:r>
            <a:br>
              <a:rPr lang="en-US" sz="8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</a:br>
            <a:r>
              <a:rPr lang="en-US" sz="8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(e.g.. Hadoop, </a:t>
            </a:r>
            <a:r>
              <a:rPr lang="en-US" sz="800" dirty="0" err="1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InfluxDB</a:t>
            </a:r>
            <a:r>
              <a:rPr lang="en-US" sz="8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)</a:t>
            </a:r>
            <a:endParaRPr lang="en-US" sz="800" dirty="0">
              <a:solidFill>
                <a:prstClr val="black"/>
              </a:solidFill>
              <a:latin typeface="Univers Com 45 Light" panose="020B0403020202020204" pitchFamily="34" charset="0"/>
            </a:endParaRPr>
          </a:p>
        </p:txBody>
      </p:sp>
      <p:pic>
        <p:nvPicPr>
          <p:cNvPr id="22" name="Picture 2" descr="https://avatars0.githubusercontent.com/u/5713248?v=3&amp;s=4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15152" r="14322" b="14919"/>
          <a:stretch/>
        </p:blipFill>
        <p:spPr bwMode="auto">
          <a:xfrm>
            <a:off x="6093176" y="3368432"/>
            <a:ext cx="326618" cy="424605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39"/>
          <p:cNvSpPr/>
          <p:nvPr/>
        </p:nvSpPr>
        <p:spPr>
          <a:xfrm>
            <a:off x="4905913" y="3067880"/>
            <a:ext cx="244827" cy="2448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pic>
        <p:nvPicPr>
          <p:cNvPr id="24" name="Grafik 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5259" y="4895080"/>
            <a:ext cx="711655" cy="1342232"/>
          </a:xfrm>
          <a:prstGeom prst="rect">
            <a:avLst/>
          </a:prstGeom>
        </p:spPr>
      </p:pic>
      <p:sp>
        <p:nvSpPr>
          <p:cNvPr id="25" name="Rechteck 42"/>
          <p:cNvSpPr/>
          <p:nvPr/>
        </p:nvSpPr>
        <p:spPr>
          <a:xfrm>
            <a:off x="4669100" y="5522628"/>
            <a:ext cx="918000" cy="3228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Recovery Tool</a:t>
            </a:r>
            <a:endParaRPr lang="en-US" sz="1100" dirty="0">
              <a:solidFill>
                <a:prstClr val="black"/>
              </a:solidFill>
              <a:latin typeface="Univers Com 45 Light" panose="020B0403020202020204" pitchFamily="34" charset="0"/>
            </a:endParaRPr>
          </a:p>
        </p:txBody>
      </p:sp>
      <p:sp>
        <p:nvSpPr>
          <p:cNvPr id="26" name="Ellipse 43"/>
          <p:cNvSpPr/>
          <p:nvPr/>
        </p:nvSpPr>
        <p:spPr>
          <a:xfrm>
            <a:off x="5543266" y="3069106"/>
            <a:ext cx="244827" cy="2448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27" name="Ellipse 44"/>
          <p:cNvSpPr/>
          <p:nvPr/>
        </p:nvSpPr>
        <p:spPr>
          <a:xfrm>
            <a:off x="5028327" y="5369963"/>
            <a:ext cx="244827" cy="2448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28" name="Rechteck 50"/>
          <p:cNvSpPr/>
          <p:nvPr/>
        </p:nvSpPr>
        <p:spPr>
          <a:xfrm>
            <a:off x="3887022" y="1532361"/>
            <a:ext cx="3997346" cy="12829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sz="900" dirty="0">
              <a:solidFill>
                <a:prstClr val="black"/>
              </a:solidFill>
              <a:latin typeface="Univers Com 45 Light" panose="020B0403020202020204" pitchFamily="34" charset="0"/>
            </a:endParaRPr>
          </a:p>
        </p:txBody>
      </p:sp>
      <p:sp>
        <p:nvSpPr>
          <p:cNvPr id="29" name="Rechteck 49"/>
          <p:cNvSpPr/>
          <p:nvPr/>
        </p:nvSpPr>
        <p:spPr>
          <a:xfrm>
            <a:off x="3967132" y="2371322"/>
            <a:ext cx="3856029" cy="3228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Advanced </a:t>
            </a:r>
            <a:r>
              <a:rPr lang="en-US" sz="12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Query Hub</a:t>
            </a:r>
            <a:endParaRPr lang="en-US" sz="1100" dirty="0">
              <a:solidFill>
                <a:prstClr val="black"/>
              </a:solidFill>
              <a:latin typeface="Univers Com 45 Light" panose="020B0403020202020204" pitchFamily="34" charset="0"/>
            </a:endParaRPr>
          </a:p>
        </p:txBody>
      </p:sp>
      <p:sp>
        <p:nvSpPr>
          <p:cNvPr id="30" name="Rechteck 51"/>
          <p:cNvSpPr/>
          <p:nvPr/>
        </p:nvSpPr>
        <p:spPr>
          <a:xfrm>
            <a:off x="3967132" y="1790047"/>
            <a:ext cx="3856029" cy="4838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Presentation Layer</a:t>
            </a:r>
            <a:endParaRPr lang="en-US" sz="1100" dirty="0">
              <a:solidFill>
                <a:prstClr val="black"/>
              </a:solidFill>
              <a:latin typeface="Univers Com 45 Light" panose="020B0403020202020204" pitchFamily="34" charset="0"/>
            </a:endParaRPr>
          </a:p>
        </p:txBody>
      </p:sp>
      <p:pic>
        <p:nvPicPr>
          <p:cNvPr id="31" name="Grafik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35" y="1788273"/>
            <a:ext cx="461922" cy="461922"/>
          </a:xfrm>
          <a:prstGeom prst="rect">
            <a:avLst/>
          </a:prstGeom>
        </p:spPr>
      </p:pic>
      <p:pic>
        <p:nvPicPr>
          <p:cNvPr id="32" name="Grafik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48" y="1833645"/>
            <a:ext cx="327000" cy="327000"/>
          </a:xfrm>
          <a:prstGeom prst="rect">
            <a:avLst/>
          </a:prstGeom>
        </p:spPr>
      </p:pic>
      <p:sp>
        <p:nvSpPr>
          <p:cNvPr id="33" name="Ellipse 54"/>
          <p:cNvSpPr/>
          <p:nvPr/>
        </p:nvSpPr>
        <p:spPr>
          <a:xfrm>
            <a:off x="4123527" y="2388091"/>
            <a:ext cx="244827" cy="2448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6</a:t>
            </a:r>
          </a:p>
        </p:txBody>
      </p:sp>
      <p:sp>
        <p:nvSpPr>
          <p:cNvPr id="34" name="Ellipse 55"/>
          <p:cNvSpPr/>
          <p:nvPr/>
        </p:nvSpPr>
        <p:spPr>
          <a:xfrm>
            <a:off x="4123527" y="1937273"/>
            <a:ext cx="244827" cy="2448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7</a:t>
            </a:r>
          </a:p>
        </p:txBody>
      </p:sp>
      <p:sp>
        <p:nvSpPr>
          <p:cNvPr id="35" name="Rechteck 56"/>
          <p:cNvSpPr/>
          <p:nvPr/>
        </p:nvSpPr>
        <p:spPr>
          <a:xfrm>
            <a:off x="910994" y="2138830"/>
            <a:ext cx="1025441" cy="787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Web API</a:t>
            </a:r>
            <a:br>
              <a:rPr lang="en-US" sz="12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for third party queries</a:t>
            </a:r>
            <a:endParaRPr lang="en-US" sz="1100" dirty="0">
              <a:solidFill>
                <a:prstClr val="black"/>
              </a:solidFill>
              <a:latin typeface="Univers Com 45 Light" panose="020B0403020202020204" pitchFamily="34" charset="0"/>
            </a:endParaRPr>
          </a:p>
        </p:txBody>
      </p:sp>
      <p:cxnSp>
        <p:nvCxnSpPr>
          <p:cNvPr id="36" name="Gerade Verbindung mit Pfeil 60"/>
          <p:cNvCxnSpPr>
            <a:stCxn id="45" idx="1"/>
            <a:endCxn id="37" idx="3"/>
          </p:cNvCxnSpPr>
          <p:nvPr/>
        </p:nvCxnSpPr>
        <p:spPr>
          <a:xfrm flipH="1">
            <a:off x="1818824" y="3719906"/>
            <a:ext cx="306220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hteck 2"/>
          <p:cNvSpPr/>
          <p:nvPr/>
        </p:nvSpPr>
        <p:spPr>
          <a:xfrm>
            <a:off x="900824" y="3558477"/>
            <a:ext cx="918000" cy="32285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OCR</a:t>
            </a:r>
            <a:endParaRPr lang="en-US" sz="1100" dirty="0">
              <a:solidFill>
                <a:prstClr val="black"/>
              </a:solidFill>
              <a:latin typeface="Univers Com 45 Light" panose="020B0403020202020204" pitchFamily="34" charset="0"/>
            </a:endParaRPr>
          </a:p>
        </p:txBody>
      </p:sp>
      <p:cxnSp>
        <p:nvCxnSpPr>
          <p:cNvPr id="38" name="Gerade Verbindung mit Pfeil 63"/>
          <p:cNvCxnSpPr/>
          <p:nvPr/>
        </p:nvCxnSpPr>
        <p:spPr>
          <a:xfrm flipH="1">
            <a:off x="1818824" y="4166643"/>
            <a:ext cx="306220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Gerade Verbindung mit Pfeil 64"/>
          <p:cNvCxnSpPr/>
          <p:nvPr/>
        </p:nvCxnSpPr>
        <p:spPr>
          <a:xfrm flipH="1">
            <a:off x="1818824" y="4613380"/>
            <a:ext cx="306220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Gerade Verbindung mit Pfeil 66"/>
          <p:cNvCxnSpPr/>
          <p:nvPr/>
        </p:nvCxnSpPr>
        <p:spPr>
          <a:xfrm flipH="1">
            <a:off x="3043046" y="3719905"/>
            <a:ext cx="43443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Gerade Verbindung mit Pfeil 68"/>
          <p:cNvCxnSpPr/>
          <p:nvPr/>
        </p:nvCxnSpPr>
        <p:spPr>
          <a:xfrm flipH="1">
            <a:off x="3043046" y="4184933"/>
            <a:ext cx="43443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Gerade Verbindung mit Pfeil 69"/>
          <p:cNvCxnSpPr/>
          <p:nvPr/>
        </p:nvCxnSpPr>
        <p:spPr>
          <a:xfrm flipH="1">
            <a:off x="3043045" y="4582438"/>
            <a:ext cx="434433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Rechteck 14"/>
          <p:cNvSpPr/>
          <p:nvPr/>
        </p:nvSpPr>
        <p:spPr>
          <a:xfrm rot="16200000">
            <a:off x="3254844" y="3553111"/>
            <a:ext cx="1608200" cy="11629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Univers Com 45 Light" panose="020B0403020202020204" pitchFamily="34" charset="0"/>
              </a:rPr>
              <a:t>REST interface</a:t>
            </a:r>
            <a:endParaRPr lang="en-US" sz="900" dirty="0">
              <a:solidFill>
                <a:schemeClr val="bg1"/>
              </a:solidFill>
              <a:latin typeface="Univers Com 45 Light" panose="020B0403020202020204" pitchFamily="34" charset="0"/>
            </a:endParaRPr>
          </a:p>
        </p:txBody>
      </p:sp>
      <p:sp>
        <p:nvSpPr>
          <p:cNvPr id="44" name="Rechteck 15"/>
          <p:cNvSpPr/>
          <p:nvPr/>
        </p:nvSpPr>
        <p:spPr>
          <a:xfrm rot="16200000">
            <a:off x="3348076" y="3740872"/>
            <a:ext cx="1450422" cy="85221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GWDG CDSTAR Engine</a:t>
            </a:r>
            <a:endParaRPr lang="en-US" sz="1100" b="1" dirty="0">
              <a:solidFill>
                <a:prstClr val="black"/>
              </a:solidFill>
              <a:latin typeface="Univers Com 45 Light" panose="020B0403020202020204" pitchFamily="34" charset="0"/>
            </a:endParaRPr>
          </a:p>
        </p:txBody>
      </p:sp>
      <p:sp>
        <p:nvSpPr>
          <p:cNvPr id="45" name="Rechteck 6"/>
          <p:cNvSpPr/>
          <p:nvPr/>
        </p:nvSpPr>
        <p:spPr>
          <a:xfrm>
            <a:off x="2125045" y="3558477"/>
            <a:ext cx="918000" cy="3228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ETL-</a:t>
            </a:r>
            <a:r>
              <a:rPr lang="en-US" sz="1200" dirty="0" err="1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Ingester</a:t>
            </a:r>
            <a:endParaRPr lang="en-US" sz="1100" dirty="0">
              <a:solidFill>
                <a:prstClr val="black"/>
              </a:solidFill>
              <a:latin typeface="Univers Com 45 Light" panose="020B0403020202020204" pitchFamily="34" charset="0"/>
            </a:endParaRPr>
          </a:p>
        </p:txBody>
      </p:sp>
      <p:sp>
        <p:nvSpPr>
          <p:cNvPr id="46" name="Rechteck 7"/>
          <p:cNvSpPr/>
          <p:nvPr/>
        </p:nvSpPr>
        <p:spPr>
          <a:xfrm>
            <a:off x="2125045" y="3986926"/>
            <a:ext cx="918000" cy="3228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ETL-</a:t>
            </a:r>
            <a:r>
              <a:rPr lang="en-US" sz="1200" dirty="0" err="1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Ingester</a:t>
            </a:r>
            <a:endParaRPr lang="en-US" sz="1100" dirty="0">
              <a:solidFill>
                <a:prstClr val="black"/>
              </a:solidFill>
              <a:latin typeface="Univers Com 45 Light" panose="020B0403020202020204" pitchFamily="34" charset="0"/>
            </a:endParaRPr>
          </a:p>
        </p:txBody>
      </p:sp>
      <p:sp>
        <p:nvSpPr>
          <p:cNvPr id="47" name="Rechteck 8"/>
          <p:cNvSpPr/>
          <p:nvPr/>
        </p:nvSpPr>
        <p:spPr>
          <a:xfrm>
            <a:off x="2125045" y="4415374"/>
            <a:ext cx="918000" cy="3228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ETL-</a:t>
            </a:r>
            <a:r>
              <a:rPr lang="en-US" sz="1200" dirty="0" err="1" smtClean="0">
                <a:solidFill>
                  <a:prstClr val="black"/>
                </a:solidFill>
                <a:latin typeface="Univers Com 45 Light" panose="020B0403020202020204" pitchFamily="34" charset="0"/>
              </a:rPr>
              <a:t>Ingester</a:t>
            </a:r>
            <a:endParaRPr lang="en-US" sz="1100" dirty="0">
              <a:solidFill>
                <a:prstClr val="black"/>
              </a:solidFill>
              <a:latin typeface="Univers Com 45 Light" panose="020B0403020202020204" pitchFamily="34" charset="0"/>
            </a:endParaRPr>
          </a:p>
        </p:txBody>
      </p:sp>
      <p:sp>
        <p:nvSpPr>
          <p:cNvPr id="48" name="Ellipse 10"/>
          <p:cNvSpPr/>
          <p:nvPr/>
        </p:nvSpPr>
        <p:spPr>
          <a:xfrm>
            <a:off x="2002631" y="3374856"/>
            <a:ext cx="244827" cy="2448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49" name="Ellipse 11"/>
          <p:cNvSpPr/>
          <p:nvPr/>
        </p:nvSpPr>
        <p:spPr>
          <a:xfrm>
            <a:off x="2002631" y="3864511"/>
            <a:ext cx="244827" cy="2448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50" name="Ellipse 12"/>
          <p:cNvSpPr/>
          <p:nvPr/>
        </p:nvSpPr>
        <p:spPr>
          <a:xfrm>
            <a:off x="2002631" y="4292958"/>
            <a:ext cx="244827" cy="2448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de-DE" dirty="0"/>
          </a:p>
        </p:txBody>
      </p:sp>
      <p:cxnSp>
        <p:nvCxnSpPr>
          <p:cNvPr id="51" name="Gewinkelte Verbindung 73"/>
          <p:cNvCxnSpPr>
            <a:endCxn id="19" idx="3"/>
          </p:cNvCxnSpPr>
          <p:nvPr/>
        </p:nvCxnSpPr>
        <p:spPr>
          <a:xfrm rot="5400000">
            <a:off x="6446685" y="2932318"/>
            <a:ext cx="934654" cy="484847"/>
          </a:xfrm>
          <a:prstGeom prst="bentConnector2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Gewinkelte Verbindung 78"/>
          <p:cNvCxnSpPr>
            <a:endCxn id="11" idx="3"/>
          </p:cNvCxnSpPr>
          <p:nvPr/>
        </p:nvCxnSpPr>
        <p:spPr>
          <a:xfrm rot="5400000">
            <a:off x="6116549" y="3247184"/>
            <a:ext cx="1940348" cy="860811"/>
          </a:xfrm>
          <a:prstGeom prst="bentConnector2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Gerade Verbindung mit Pfeil 85"/>
          <p:cNvCxnSpPr>
            <a:stCxn id="29" idx="1"/>
            <a:endCxn id="35" idx="3"/>
          </p:cNvCxnSpPr>
          <p:nvPr/>
        </p:nvCxnSpPr>
        <p:spPr>
          <a:xfrm flipH="1" flipV="1">
            <a:off x="1936435" y="2532750"/>
            <a:ext cx="2030698" cy="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Gerade Verbindung mit Pfeil 47"/>
          <p:cNvCxnSpPr/>
          <p:nvPr/>
        </p:nvCxnSpPr>
        <p:spPr>
          <a:xfrm>
            <a:off x="4222188" y="4636746"/>
            <a:ext cx="650791" cy="90918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Abgerundete rechteckige Legende 16"/>
          <p:cNvSpPr/>
          <p:nvPr/>
        </p:nvSpPr>
        <p:spPr>
          <a:xfrm>
            <a:off x="5992554" y="5356380"/>
            <a:ext cx="1625803" cy="736916"/>
          </a:xfrm>
          <a:prstGeom prst="wedgeRoundRectCallout">
            <a:avLst>
              <a:gd name="adj1" fmla="val -74341"/>
              <a:gd name="adj2" fmla="val 2327"/>
              <a:gd name="adj3" fmla="val 16667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High </a:t>
            </a:r>
            <a:r>
              <a:rPr lang="de-DE" sz="1200" dirty="0" err="1" smtClean="0"/>
              <a:t>speed</a:t>
            </a:r>
            <a:r>
              <a:rPr lang="de-DE" sz="1200" dirty="0" smtClean="0"/>
              <a:t> </a:t>
            </a:r>
            <a:r>
              <a:rPr lang="de-DE" sz="1200" dirty="0" err="1" smtClean="0"/>
              <a:t>rebuild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search </a:t>
            </a:r>
            <a:r>
              <a:rPr lang="de-DE" sz="1200" dirty="0" err="1" smtClean="0"/>
              <a:t>indexes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databases</a:t>
            </a:r>
            <a:r>
              <a:rPr lang="de-DE" sz="1200" dirty="0" smtClean="0"/>
              <a:t> </a:t>
            </a:r>
            <a:r>
              <a:rPr lang="de-DE" sz="1200" dirty="0" err="1" smtClean="0"/>
              <a:t>from</a:t>
            </a:r>
            <a:r>
              <a:rPr lang="de-DE" sz="1200" dirty="0" smtClean="0"/>
              <a:t> </a:t>
            </a:r>
            <a:r>
              <a:rPr lang="de-DE" sz="1200" dirty="0" err="1" smtClean="0"/>
              <a:t>caches</a:t>
            </a:r>
            <a:r>
              <a:rPr lang="de-DE" sz="1200" dirty="0" smtClean="0"/>
              <a:t> (optional)</a:t>
            </a:r>
            <a:endParaRPr lang="de-DE" sz="1200" dirty="0"/>
          </a:p>
        </p:txBody>
      </p:sp>
      <p:sp>
        <p:nvSpPr>
          <p:cNvPr id="56" name="Abgerundete rechteckige Legende 62"/>
          <p:cNvSpPr/>
          <p:nvPr/>
        </p:nvSpPr>
        <p:spPr>
          <a:xfrm>
            <a:off x="1876985" y="5537352"/>
            <a:ext cx="1625803" cy="675461"/>
          </a:xfrm>
          <a:prstGeom prst="wedgeRoundRectCallout">
            <a:avLst>
              <a:gd name="adj1" fmla="val 61184"/>
              <a:gd name="adj2" fmla="val 18162"/>
              <a:gd name="adj3" fmla="val 16667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CDSTAR </a:t>
            </a:r>
            <a:r>
              <a:rPr lang="de-DE" sz="1200" dirty="0" err="1" smtClean="0"/>
              <a:t>storage</a:t>
            </a:r>
            <a:r>
              <a:rPr lang="de-DE" sz="1200" dirty="0" smtClean="0"/>
              <a:t> </a:t>
            </a:r>
            <a:r>
              <a:rPr lang="de-DE" sz="1200" dirty="0" err="1" smtClean="0"/>
              <a:t>used</a:t>
            </a:r>
            <a:r>
              <a:rPr lang="de-DE" sz="1200" dirty="0" smtClean="0"/>
              <a:t> </a:t>
            </a:r>
            <a:r>
              <a:rPr lang="de-DE" sz="1200" dirty="0" err="1" smtClean="0"/>
              <a:t>as</a:t>
            </a:r>
            <a:r>
              <a:rPr lang="de-DE" sz="1200" dirty="0" smtClean="0"/>
              <a:t> </a:t>
            </a:r>
            <a:r>
              <a:rPr lang="de-DE" sz="1200" dirty="0" err="1" smtClean="0"/>
              <a:t>cache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ETL-</a:t>
            </a:r>
            <a:r>
              <a:rPr lang="de-DE" sz="1200" dirty="0" err="1" smtClean="0"/>
              <a:t>processed</a:t>
            </a:r>
            <a:r>
              <a:rPr lang="de-DE" sz="1200" dirty="0" smtClean="0"/>
              <a:t> </a:t>
            </a:r>
            <a:r>
              <a:rPr lang="de-DE" sz="1200" dirty="0" err="1" smtClean="0"/>
              <a:t>data</a:t>
            </a:r>
            <a:endParaRPr lang="de-DE" sz="1200" dirty="0"/>
          </a:p>
        </p:txBody>
      </p:sp>
      <p:sp>
        <p:nvSpPr>
          <p:cNvPr id="58" name="Abgerundete rechteckige Legende 71"/>
          <p:cNvSpPr/>
          <p:nvPr/>
        </p:nvSpPr>
        <p:spPr>
          <a:xfrm>
            <a:off x="2332639" y="1887595"/>
            <a:ext cx="994493" cy="491189"/>
          </a:xfrm>
          <a:prstGeom prst="wedgeRoundRectCallout">
            <a:avLst>
              <a:gd name="adj1" fmla="val -38763"/>
              <a:gd name="adj2" fmla="val 75394"/>
              <a:gd name="adj3" fmla="val 16667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Web API</a:t>
            </a:r>
            <a:br>
              <a:rPr lang="de-DE" sz="1200" dirty="0" smtClean="0"/>
            </a:br>
            <a:r>
              <a:rPr lang="de-DE" sz="1200" dirty="0" smtClean="0"/>
              <a:t>Access</a:t>
            </a:r>
            <a:endParaRPr lang="de-DE" sz="1200" dirty="0"/>
          </a:p>
        </p:txBody>
      </p:sp>
      <p:sp>
        <p:nvSpPr>
          <p:cNvPr id="59" name="Abgerundete rechteckige Legende 72"/>
          <p:cNvSpPr/>
          <p:nvPr/>
        </p:nvSpPr>
        <p:spPr>
          <a:xfrm>
            <a:off x="2216369" y="2780928"/>
            <a:ext cx="1275511" cy="518324"/>
          </a:xfrm>
          <a:prstGeom prst="wedgeRoundRectCallout">
            <a:avLst>
              <a:gd name="adj1" fmla="val -47601"/>
              <a:gd name="adj2" fmla="val 8965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Component ID is</a:t>
            </a:r>
            <a:br>
              <a:rPr lang="en-US" sz="1200" dirty="0" smtClean="0"/>
            </a:br>
            <a:r>
              <a:rPr lang="en-US" sz="1200" dirty="0" smtClean="0"/>
              <a:t>marked </a:t>
            </a:r>
            <a:r>
              <a:rPr lang="en-US" sz="1200" i="1" dirty="0" smtClean="0"/>
              <a:t>red</a:t>
            </a:r>
            <a:endParaRPr lang="en-US" sz="1200" i="1" dirty="0"/>
          </a:p>
        </p:txBody>
      </p:sp>
      <p:sp>
        <p:nvSpPr>
          <p:cNvPr id="60" name="Ellipse 75"/>
          <p:cNvSpPr/>
          <p:nvPr/>
        </p:nvSpPr>
        <p:spPr>
          <a:xfrm>
            <a:off x="4902088" y="4126163"/>
            <a:ext cx="244827" cy="2448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61" name="Abgerundete rechteckige Legende 76"/>
          <p:cNvSpPr/>
          <p:nvPr/>
        </p:nvSpPr>
        <p:spPr>
          <a:xfrm>
            <a:off x="3616294" y="1028319"/>
            <a:ext cx="1926972" cy="336018"/>
          </a:xfrm>
          <a:prstGeom prst="wedgeRoundRectCallout">
            <a:avLst>
              <a:gd name="adj1" fmla="val -19367"/>
              <a:gd name="adj2" fmla="val 9596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/>
              <a:t>g</a:t>
            </a:r>
            <a:r>
              <a:rPr lang="en-US" sz="1200" i="1" dirty="0" smtClean="0"/>
              <a:t>reen</a:t>
            </a:r>
            <a:r>
              <a:rPr lang="en-US" sz="1200" dirty="0" smtClean="0"/>
              <a:t> = </a:t>
            </a:r>
            <a:r>
              <a:rPr lang="en-US" sz="1200" i="1" dirty="0" smtClean="0"/>
              <a:t>to be build for SIR</a:t>
            </a:r>
            <a:endParaRPr lang="en-US" sz="1200" i="1" dirty="0"/>
          </a:p>
        </p:txBody>
      </p:sp>
      <p:sp>
        <p:nvSpPr>
          <p:cNvPr id="62" name="Ellipse 77"/>
          <p:cNvSpPr/>
          <p:nvPr/>
        </p:nvSpPr>
        <p:spPr>
          <a:xfrm>
            <a:off x="5532074" y="4123913"/>
            <a:ext cx="244827" cy="2448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63" name="Titel 1"/>
          <p:cNvSpPr txBox="1">
            <a:spLocks/>
          </p:cNvSpPr>
          <p:nvPr/>
        </p:nvSpPr>
        <p:spPr>
          <a:xfrm>
            <a:off x="836793" y="832887"/>
            <a:ext cx="4905337" cy="9715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Com 63 Bd Extended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SIR (GWDG)</a:t>
            </a:r>
            <a:endParaRPr lang="de-DE" dirty="0"/>
          </a:p>
        </p:txBody>
      </p:sp>
      <p:sp>
        <p:nvSpPr>
          <p:cNvPr id="65" name="Abgerundete rechteckige Legende 16"/>
          <p:cNvSpPr/>
          <p:nvPr/>
        </p:nvSpPr>
        <p:spPr>
          <a:xfrm>
            <a:off x="7380312" y="4653136"/>
            <a:ext cx="1625803" cy="520892"/>
          </a:xfrm>
          <a:prstGeom prst="wedgeRoundRectCallout">
            <a:avLst>
              <a:gd name="adj1" fmla="val -74341"/>
              <a:gd name="adj2" fmla="val -48704"/>
              <a:gd name="adj3" fmla="val 16667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err="1" smtClean="0"/>
              <a:t>Direct</a:t>
            </a:r>
            <a:r>
              <a:rPr lang="hr-HR" sz="1200" dirty="0" smtClean="0"/>
              <a:t> </a:t>
            </a:r>
            <a:r>
              <a:rPr lang="hr-HR" sz="1200" dirty="0" err="1" smtClean="0"/>
              <a:t>native</a:t>
            </a:r>
            <a:r>
              <a:rPr lang="hr-HR" sz="1200" dirty="0" smtClean="0"/>
              <a:t> </a:t>
            </a:r>
            <a:r>
              <a:rPr lang="hr-HR" sz="1200" dirty="0" err="1" smtClean="0"/>
              <a:t>highspeed</a:t>
            </a:r>
            <a:r>
              <a:rPr lang="hr-HR" sz="1200" dirty="0" smtClean="0"/>
              <a:t> access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smtClean="0"/>
              <a:t>DARIAH </a:t>
            </a:r>
            <a:r>
              <a:rPr lang="hr-HR" noProof="0" dirty="0" err="1" smtClean="0"/>
              <a:t>Science</a:t>
            </a:r>
            <a:r>
              <a:rPr lang="en-US" noProof="0" dirty="0" smtClean="0"/>
              <a:t> Gateway</a:t>
            </a:r>
            <a:r>
              <a:rPr lang="hr-HR" noProof="0" dirty="0" smtClean="0"/>
              <a:t> (SZTAKI)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2015554"/>
          </a:xfrm>
        </p:spPr>
        <p:txBody>
          <a:bodyPr/>
          <a:lstStyle/>
          <a:p>
            <a:r>
              <a:rPr lang="en-US" dirty="0" smtClean="0"/>
              <a:t>Based on </a:t>
            </a:r>
            <a:r>
              <a:rPr lang="en-US" dirty="0" smtClean="0">
                <a:hlinkClick r:id="rId2"/>
              </a:rPr>
              <a:t>WS-PGRADE</a:t>
            </a:r>
            <a:r>
              <a:rPr lang="en-US" dirty="0" smtClean="0"/>
              <a:t> portal</a:t>
            </a:r>
            <a:r>
              <a:rPr lang="hr-HR" dirty="0" smtClean="0"/>
              <a:t> </a:t>
            </a:r>
            <a:r>
              <a:rPr lang="hr-HR" dirty="0" err="1" smtClean="0"/>
              <a:t>technology</a:t>
            </a:r>
            <a:endParaRPr lang="en-US" dirty="0" smtClean="0"/>
          </a:p>
          <a:p>
            <a:r>
              <a:rPr lang="hr-HR" dirty="0" err="1" smtClean="0"/>
              <a:t>Will</a:t>
            </a:r>
            <a:r>
              <a:rPr lang="hr-HR" dirty="0" smtClean="0"/>
              <a:t> </a:t>
            </a:r>
            <a:r>
              <a:rPr lang="hr-HR" dirty="0" err="1" smtClean="0"/>
              <a:t>serve</a:t>
            </a:r>
            <a:r>
              <a:rPr lang="hr-HR" dirty="0" smtClean="0"/>
              <a:t> as a c</a:t>
            </a:r>
            <a:r>
              <a:rPr lang="en-US" dirty="0" err="1" smtClean="0"/>
              <a:t>entral</a:t>
            </a:r>
            <a:r>
              <a:rPr lang="en-US" dirty="0" smtClean="0"/>
              <a:t> access point </a:t>
            </a:r>
            <a:r>
              <a:rPr lang="hr-HR" dirty="0" smtClean="0"/>
              <a:t>to</a:t>
            </a:r>
            <a:r>
              <a:rPr lang="en-US" dirty="0" smtClean="0"/>
              <a:t> EGI (cloud) infrastructure for DARIAH</a:t>
            </a:r>
            <a:r>
              <a:rPr lang="hr-HR" dirty="0" smtClean="0"/>
              <a:t> </a:t>
            </a:r>
            <a:r>
              <a:rPr lang="hr-HR" dirty="0" err="1" smtClean="0"/>
              <a:t>users</a:t>
            </a:r>
            <a:endParaRPr lang="hr-HR" dirty="0" smtClean="0"/>
          </a:p>
          <a:p>
            <a:r>
              <a:rPr lang="en-US" dirty="0" smtClean="0"/>
              <a:t>Service provider inside DARIAH AAI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</a:t>
            </a:r>
            <a:r>
              <a:rPr lang="hr-HR" smtClean="0"/>
              <a:t>Conference</a:t>
            </a:r>
            <a:r>
              <a:rPr lang="en-US" smtClean="0"/>
              <a:t> </a:t>
            </a:r>
            <a:r>
              <a:rPr lang="hr-HR" smtClean="0"/>
              <a:t>6</a:t>
            </a:r>
            <a:r>
              <a:rPr lang="en-US" smtClean="0"/>
              <a:t>-</a:t>
            </a:r>
            <a:r>
              <a:rPr lang="hr-HR" smtClean="0"/>
              <a:t>8</a:t>
            </a:r>
            <a:r>
              <a:rPr lang="en-US" smtClean="0"/>
              <a:t> </a:t>
            </a:r>
            <a:r>
              <a:rPr lang="hr-HR" smtClean="0"/>
              <a:t>April</a:t>
            </a:r>
            <a:r>
              <a:rPr lang="en-US" smtClean="0"/>
              <a:t> 201</a:t>
            </a:r>
            <a:r>
              <a:rPr lang="hr-HR" smtClean="0"/>
              <a:t>6</a:t>
            </a:r>
            <a:endParaRPr lang="en-US" noProof="0" dirty="0"/>
          </a:p>
        </p:txBody>
      </p:sp>
      <p:pic>
        <p:nvPicPr>
          <p:cNvPr id="5" name="Picture 4" descr="wspgra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352680"/>
            <a:ext cx="4932040" cy="301830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3284984"/>
            <a:ext cx="4176464" cy="28803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Offers</a:t>
            </a:r>
            <a:r>
              <a:rPr kumimoji="0" lang="hr-HR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User-friendly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web-based </a:t>
            </a:r>
            <a:r>
              <a:rPr kumimoji="0" lang="hr-HR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access (</a:t>
            </a:r>
            <a:r>
              <a:rPr lang="hr-HR" sz="2800" dirty="0" err="1" smtClean="0">
                <a:latin typeface="Segoe UI" pitchFamily="34" charset="0"/>
                <a:cs typeface="Segoe UI" pitchFamily="34" charset="0"/>
              </a:rPr>
              <a:t>p</a:t>
            </a:r>
            <a:r>
              <a:rPr kumimoji="0" lang="hr-HR" sz="2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ortlets</a:t>
            </a:r>
            <a:r>
              <a:rPr kumimoji="0" lang="hr-HR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2800" dirty="0" err="1" smtClean="0">
                <a:latin typeface="Segoe UI" pitchFamily="34" charset="0"/>
                <a:cs typeface="Segoe UI" pitchFamily="34" charset="0"/>
              </a:rPr>
              <a:t>Workflow</a:t>
            </a:r>
            <a:r>
              <a:rPr lang="hr-HR" sz="2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hr-HR" sz="2800" dirty="0" err="1" smtClean="0">
                <a:latin typeface="Segoe UI" pitchFamily="34" charset="0"/>
                <a:cs typeface="Segoe UI" pitchFamily="34" charset="0"/>
              </a:rPr>
              <a:t>manager</a:t>
            </a:r>
            <a:endParaRPr lang="hr-HR" sz="2800" dirty="0" smtClean="0">
              <a:latin typeface="Segoe UI" pitchFamily="34" charset="0"/>
              <a:cs typeface="Segoe U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hr-HR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EGI/</a:t>
            </a:r>
            <a:r>
              <a:rPr kumimoji="0" lang="hr-HR" sz="2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cloud</a:t>
            </a:r>
            <a:r>
              <a:rPr kumimoji="0" lang="hr-HR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access</a:t>
            </a:r>
          </a:p>
        </p:txBody>
      </p:sp>
    </p:spTree>
    <p:extLst>
      <p:ext uri="{BB962C8B-B14F-4D97-AF65-F5344CB8AC3E}">
        <p14:creationId xmlns:p14="http://schemas.microsoft.com/office/powerpoint/2010/main" val="62222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02630"/>
            <a:ext cx="7344816" cy="850106"/>
          </a:xfrm>
        </p:spPr>
        <p:txBody>
          <a:bodyPr/>
          <a:lstStyle/>
          <a:p>
            <a:r>
              <a:rPr lang="hr-HR" noProof="0" dirty="0" smtClean="0"/>
              <a:t>DARIAH </a:t>
            </a:r>
            <a:r>
              <a:rPr lang="hr-HR" noProof="0" dirty="0" err="1" smtClean="0"/>
              <a:t>Science</a:t>
            </a:r>
            <a:r>
              <a:rPr lang="en-US" noProof="0" dirty="0" smtClean="0"/>
              <a:t> Gateway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3600400" cy="4895874"/>
          </a:xfrm>
        </p:spPr>
        <p:txBody>
          <a:bodyPr/>
          <a:lstStyle/>
          <a:p>
            <a:r>
              <a:rPr lang="hr-HR" dirty="0" smtClean="0"/>
              <a:t>Pilot </a:t>
            </a:r>
            <a:r>
              <a:rPr lang="hr-HR" dirty="0" err="1" smtClean="0"/>
              <a:t>applications</a:t>
            </a:r>
            <a:endParaRPr lang="hr-HR" dirty="0" smtClean="0"/>
          </a:p>
          <a:p>
            <a:r>
              <a:rPr lang="hr-HR" dirty="0" err="1" smtClean="0"/>
              <a:t>Benefits</a:t>
            </a:r>
            <a:r>
              <a:rPr lang="hr-HR" dirty="0" smtClean="0"/>
              <a:t>:</a:t>
            </a:r>
          </a:p>
          <a:p>
            <a:pPr lvl="1"/>
            <a:r>
              <a:rPr lang="hr-HR" dirty="0" err="1" smtClean="0"/>
              <a:t>Existing</a:t>
            </a:r>
            <a:r>
              <a:rPr lang="hr-HR" dirty="0" smtClean="0"/>
              <a:t> DH </a:t>
            </a:r>
            <a:r>
              <a:rPr lang="hr-HR" dirty="0" err="1" smtClean="0"/>
              <a:t>applications</a:t>
            </a:r>
            <a:endParaRPr lang="hr-HR" dirty="0" smtClean="0"/>
          </a:p>
          <a:p>
            <a:pPr lvl="1"/>
            <a:r>
              <a:rPr lang="hr-HR" dirty="0" smtClean="0"/>
              <a:t>New/</a:t>
            </a:r>
            <a:r>
              <a:rPr lang="hr-HR" dirty="0" err="1" smtClean="0"/>
              <a:t>existing</a:t>
            </a:r>
            <a:r>
              <a:rPr lang="hr-HR" dirty="0" smtClean="0"/>
              <a:t> </a:t>
            </a:r>
            <a:r>
              <a:rPr lang="hr-HR" dirty="0" err="1" smtClean="0"/>
              <a:t>portlets</a:t>
            </a:r>
            <a:endParaRPr lang="hr-HR" dirty="0" smtClean="0"/>
          </a:p>
          <a:p>
            <a:r>
              <a:rPr lang="hr-HR" dirty="0" smtClean="0"/>
              <a:t>Target </a:t>
            </a:r>
            <a:r>
              <a:rPr lang="hr-HR" dirty="0" err="1" smtClean="0"/>
              <a:t>users</a:t>
            </a:r>
            <a:endParaRPr lang="hr-HR" dirty="0" smtClean="0"/>
          </a:p>
          <a:p>
            <a:pPr lvl="1"/>
            <a:r>
              <a:rPr lang="hr-HR" dirty="0" smtClean="0"/>
              <a:t>DARIAH </a:t>
            </a:r>
            <a:r>
              <a:rPr lang="hr-HR" dirty="0" err="1" smtClean="0"/>
              <a:t>users</a:t>
            </a:r>
            <a:endParaRPr lang="hr-HR" dirty="0" smtClean="0"/>
          </a:p>
          <a:p>
            <a:pPr lvl="1"/>
            <a:r>
              <a:rPr lang="hr-HR" dirty="0" err="1" smtClean="0"/>
              <a:t>Working</a:t>
            </a:r>
            <a:r>
              <a:rPr lang="hr-HR" dirty="0" smtClean="0"/>
              <a:t> </a:t>
            </a:r>
            <a:r>
              <a:rPr lang="hr-HR" dirty="0" err="1" smtClean="0"/>
              <a:t>Groups</a:t>
            </a:r>
            <a:endParaRPr lang="hr-HR" dirty="0" smtClean="0"/>
          </a:p>
          <a:p>
            <a:pPr lvl="1"/>
            <a:r>
              <a:rPr lang="hr-HR" dirty="0" smtClean="0"/>
              <a:t>DH </a:t>
            </a:r>
            <a:r>
              <a:rPr lang="hr-HR" dirty="0" err="1" smtClean="0"/>
              <a:t>projects</a:t>
            </a:r>
            <a:r>
              <a:rPr lang="hr-HR" dirty="0" smtClean="0"/>
              <a:t> (READ, ARIADNE)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</a:t>
            </a:r>
            <a:r>
              <a:rPr lang="hr-HR" smtClean="0"/>
              <a:t>Conference</a:t>
            </a:r>
            <a:r>
              <a:rPr lang="en-US" smtClean="0"/>
              <a:t> </a:t>
            </a:r>
            <a:r>
              <a:rPr lang="hr-HR" smtClean="0"/>
              <a:t>6</a:t>
            </a:r>
            <a:r>
              <a:rPr lang="en-US" smtClean="0"/>
              <a:t>-</a:t>
            </a:r>
            <a:r>
              <a:rPr lang="hr-HR" smtClean="0"/>
              <a:t>8</a:t>
            </a:r>
            <a:r>
              <a:rPr lang="en-US" smtClean="0"/>
              <a:t> </a:t>
            </a:r>
            <a:r>
              <a:rPr lang="hr-HR" smtClean="0"/>
              <a:t>April</a:t>
            </a:r>
            <a:r>
              <a:rPr lang="en-US" smtClean="0"/>
              <a:t> 201</a:t>
            </a:r>
            <a:r>
              <a:rPr lang="hr-HR" smtClean="0"/>
              <a:t>6</a:t>
            </a:r>
            <a:endParaRPr lang="en-US" noProof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3284984"/>
            <a:ext cx="4176464" cy="28803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1920" y="2492896"/>
            <a:ext cx="5184576" cy="2664296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79912" y="2492896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DARIAH </a:t>
            </a:r>
            <a:r>
              <a:rPr lang="hr-HR" dirty="0" err="1" smtClean="0"/>
              <a:t>Science</a:t>
            </a:r>
            <a:r>
              <a:rPr lang="hr-HR" dirty="0" smtClean="0"/>
              <a:t> </a:t>
            </a:r>
            <a:r>
              <a:rPr lang="hr-HR" dirty="0" err="1" smtClean="0"/>
              <a:t>Gateway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36096" y="4797152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DCI Bridge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3923928" y="2852936"/>
            <a:ext cx="720080" cy="1584176"/>
            <a:chOff x="3923928" y="2852936"/>
            <a:chExt cx="720080" cy="1584176"/>
          </a:xfrm>
        </p:grpSpPr>
        <p:sp>
          <p:nvSpPr>
            <p:cNvPr id="14" name="Rounded Rectangle 13"/>
            <p:cNvSpPr/>
            <p:nvPr/>
          </p:nvSpPr>
          <p:spPr>
            <a:xfrm>
              <a:off x="3923928" y="3789040"/>
              <a:ext cx="720080" cy="648072"/>
            </a:xfrm>
            <a:prstGeom prst="roundRect">
              <a:avLst/>
            </a:prstGeom>
            <a:solidFill>
              <a:srgbClr val="6C9FCA"/>
            </a:solidFill>
            <a:ln>
              <a:solidFill>
                <a:srgbClr val="6C9F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PSSE</a:t>
              </a:r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923928" y="2852936"/>
              <a:ext cx="720080" cy="6480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300" dirty="0" err="1" smtClean="0">
                  <a:solidFill>
                    <a:schemeClr val="bg1"/>
                  </a:solidFill>
                </a:rPr>
                <a:t>Portlet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1" idx="2"/>
              <a:endCxn id="14" idx="0"/>
            </p:cNvCxnSpPr>
            <p:nvPr/>
          </p:nvCxnSpPr>
          <p:spPr>
            <a:xfrm>
              <a:off x="4283968" y="3501008"/>
              <a:ext cx="0" cy="288032"/>
            </a:xfrm>
            <a:prstGeom prst="straightConnector1">
              <a:avLst/>
            </a:prstGeom>
            <a:ln w="12700">
              <a:solidFill>
                <a:srgbClr val="6C9FCA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788024" y="2852936"/>
            <a:ext cx="720080" cy="1584176"/>
            <a:chOff x="4788024" y="2852936"/>
            <a:chExt cx="720080" cy="1584176"/>
          </a:xfrm>
        </p:grpSpPr>
        <p:sp>
          <p:nvSpPr>
            <p:cNvPr id="15" name="Rounded Rectangle 14"/>
            <p:cNvSpPr/>
            <p:nvPr/>
          </p:nvSpPr>
          <p:spPr>
            <a:xfrm>
              <a:off x="4788024" y="3789040"/>
              <a:ext cx="720080" cy="648072"/>
            </a:xfrm>
            <a:prstGeom prst="roundRect">
              <a:avLst/>
            </a:prstGeom>
            <a:solidFill>
              <a:srgbClr val="6C9FCA"/>
            </a:solidFill>
            <a:ln>
              <a:solidFill>
                <a:srgbClr val="6C9F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SIR</a:t>
              </a:r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788024" y="2852936"/>
              <a:ext cx="720080" cy="6480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300" dirty="0" err="1" smtClean="0">
                  <a:solidFill>
                    <a:schemeClr val="bg1"/>
                  </a:solidFill>
                </a:rPr>
                <a:t>Portlet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22" idx="2"/>
              <a:endCxn id="15" idx="0"/>
            </p:cNvCxnSpPr>
            <p:nvPr/>
          </p:nvCxnSpPr>
          <p:spPr>
            <a:xfrm>
              <a:off x="5148064" y="3501008"/>
              <a:ext cx="0" cy="288032"/>
            </a:xfrm>
            <a:prstGeom prst="straightConnector1">
              <a:avLst/>
            </a:prstGeom>
            <a:ln w="12700">
              <a:solidFill>
                <a:srgbClr val="0066B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5652120" y="2852936"/>
            <a:ext cx="1008112" cy="1584176"/>
            <a:chOff x="5652120" y="2852936"/>
            <a:chExt cx="1008112" cy="1584176"/>
          </a:xfrm>
        </p:grpSpPr>
        <p:sp>
          <p:nvSpPr>
            <p:cNvPr id="16" name="Rounded Rectangle 15"/>
            <p:cNvSpPr/>
            <p:nvPr/>
          </p:nvSpPr>
          <p:spPr>
            <a:xfrm>
              <a:off x="5652120" y="3789040"/>
              <a:ext cx="1008112" cy="648072"/>
            </a:xfrm>
            <a:prstGeom prst="roundRect">
              <a:avLst/>
            </a:prstGeom>
            <a:solidFill>
              <a:srgbClr val="6C9FCA"/>
            </a:solidFill>
            <a:ln>
              <a:solidFill>
                <a:srgbClr val="6C9F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err="1" smtClean="0"/>
                <a:t>gLibrary</a:t>
              </a:r>
              <a:endParaRPr 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796136" y="2852936"/>
              <a:ext cx="720080" cy="64807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300" dirty="0" err="1" smtClean="0">
                  <a:solidFill>
                    <a:schemeClr val="bg1"/>
                  </a:solidFill>
                </a:rPr>
                <a:t>Portlet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23" idx="2"/>
              <a:endCxn id="16" idx="0"/>
            </p:cNvCxnSpPr>
            <p:nvPr/>
          </p:nvCxnSpPr>
          <p:spPr>
            <a:xfrm>
              <a:off x="6156176" y="3501008"/>
              <a:ext cx="0" cy="288032"/>
            </a:xfrm>
            <a:prstGeom prst="straightConnector1">
              <a:avLst/>
            </a:prstGeom>
            <a:ln w="12700">
              <a:solidFill>
                <a:srgbClr val="0066B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6804248" y="2852936"/>
            <a:ext cx="720080" cy="1584176"/>
            <a:chOff x="6804248" y="2852936"/>
            <a:chExt cx="720080" cy="1584176"/>
          </a:xfrm>
        </p:grpSpPr>
        <p:sp>
          <p:nvSpPr>
            <p:cNvPr id="17" name="Rounded Rectangle 16"/>
            <p:cNvSpPr/>
            <p:nvPr/>
          </p:nvSpPr>
          <p:spPr>
            <a:xfrm>
              <a:off x="6804248" y="3789040"/>
              <a:ext cx="720080" cy="648072"/>
            </a:xfrm>
            <a:prstGeom prst="roundRect">
              <a:avLst/>
            </a:prstGeom>
            <a:solidFill>
              <a:srgbClr val="0066B0"/>
            </a:solidFill>
            <a:ln>
              <a:solidFill>
                <a:srgbClr val="0066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APP</a:t>
              </a:r>
              <a:endParaRPr 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804248" y="2852936"/>
              <a:ext cx="720080" cy="64807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300" dirty="0" err="1" smtClean="0">
                  <a:solidFill>
                    <a:schemeClr val="bg1"/>
                  </a:solidFill>
                </a:rPr>
                <a:t>Portlet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24" idx="2"/>
              <a:endCxn id="17" idx="0"/>
            </p:cNvCxnSpPr>
            <p:nvPr/>
          </p:nvCxnSpPr>
          <p:spPr>
            <a:xfrm>
              <a:off x="7164288" y="3501008"/>
              <a:ext cx="0" cy="288032"/>
            </a:xfrm>
            <a:prstGeom prst="straightConnector1">
              <a:avLst/>
            </a:prstGeom>
            <a:ln w="12700">
              <a:solidFill>
                <a:srgbClr val="0066B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8244408" y="2852936"/>
            <a:ext cx="720080" cy="1584176"/>
            <a:chOff x="8244408" y="2852936"/>
            <a:chExt cx="720080" cy="1584176"/>
          </a:xfrm>
        </p:grpSpPr>
        <p:sp>
          <p:nvSpPr>
            <p:cNvPr id="18" name="Rounded Rectangle 17"/>
            <p:cNvSpPr/>
            <p:nvPr/>
          </p:nvSpPr>
          <p:spPr>
            <a:xfrm>
              <a:off x="8244408" y="3789040"/>
              <a:ext cx="720080" cy="648072"/>
            </a:xfrm>
            <a:prstGeom prst="roundRect">
              <a:avLst/>
            </a:prstGeom>
            <a:solidFill>
              <a:srgbClr val="0066B0"/>
            </a:solidFill>
            <a:ln>
              <a:solidFill>
                <a:srgbClr val="0066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APP</a:t>
              </a:r>
              <a:endParaRPr 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244408" y="2852936"/>
              <a:ext cx="720080" cy="64807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300" dirty="0" err="1" smtClean="0">
                  <a:solidFill>
                    <a:schemeClr val="bg1"/>
                  </a:solidFill>
                </a:rPr>
                <a:t>Portlet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25" idx="2"/>
              <a:endCxn id="18" idx="0"/>
            </p:cNvCxnSpPr>
            <p:nvPr/>
          </p:nvCxnSpPr>
          <p:spPr>
            <a:xfrm>
              <a:off x="8604448" y="3501008"/>
              <a:ext cx="0" cy="288032"/>
            </a:xfrm>
            <a:prstGeom prst="straightConnector1">
              <a:avLst/>
            </a:prstGeom>
            <a:ln w="12700">
              <a:solidFill>
                <a:srgbClr val="0066B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/>
          <p:cNvCxnSpPr>
            <a:stCxn id="18" idx="2"/>
            <a:endCxn id="13" idx="0"/>
          </p:cNvCxnSpPr>
          <p:nvPr/>
        </p:nvCxnSpPr>
        <p:spPr>
          <a:xfrm flipH="1">
            <a:off x="6444208" y="4437112"/>
            <a:ext cx="2160240" cy="360040"/>
          </a:xfrm>
          <a:prstGeom prst="straightConnector1">
            <a:avLst/>
          </a:prstGeom>
          <a:ln w="12700">
            <a:solidFill>
              <a:srgbClr val="0066B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" idx="2"/>
            <a:endCxn id="13" idx="0"/>
          </p:cNvCxnSpPr>
          <p:nvPr/>
        </p:nvCxnSpPr>
        <p:spPr>
          <a:xfrm flipH="1">
            <a:off x="6444208" y="4437112"/>
            <a:ext cx="720080" cy="360040"/>
          </a:xfrm>
          <a:prstGeom prst="straightConnector1">
            <a:avLst/>
          </a:prstGeom>
          <a:ln w="12700">
            <a:solidFill>
              <a:srgbClr val="0066B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2"/>
            <a:endCxn id="13" idx="0"/>
          </p:cNvCxnSpPr>
          <p:nvPr/>
        </p:nvCxnSpPr>
        <p:spPr>
          <a:xfrm>
            <a:off x="6156176" y="4437112"/>
            <a:ext cx="288032" cy="360040"/>
          </a:xfrm>
          <a:prstGeom prst="straightConnector1">
            <a:avLst/>
          </a:prstGeom>
          <a:ln w="12700">
            <a:solidFill>
              <a:srgbClr val="0066B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5" idx="2"/>
            <a:endCxn id="13" idx="0"/>
          </p:cNvCxnSpPr>
          <p:nvPr/>
        </p:nvCxnSpPr>
        <p:spPr>
          <a:xfrm>
            <a:off x="5148064" y="4437112"/>
            <a:ext cx="1296144" cy="360040"/>
          </a:xfrm>
          <a:prstGeom prst="straightConnector1">
            <a:avLst/>
          </a:prstGeom>
          <a:ln w="12700">
            <a:solidFill>
              <a:srgbClr val="0066B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4" idx="2"/>
            <a:endCxn id="13" idx="0"/>
          </p:cNvCxnSpPr>
          <p:nvPr/>
        </p:nvCxnSpPr>
        <p:spPr>
          <a:xfrm>
            <a:off x="4283968" y="4437112"/>
            <a:ext cx="2160240" cy="360040"/>
          </a:xfrm>
          <a:prstGeom prst="straightConnector1">
            <a:avLst/>
          </a:prstGeom>
          <a:ln w="12700">
            <a:solidFill>
              <a:srgbClr val="0066B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355976" y="5589240"/>
            <a:ext cx="4176464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dirty="0"/>
              <a:t>EGI </a:t>
            </a:r>
            <a:r>
              <a:rPr lang="en-US" dirty="0" smtClean="0"/>
              <a:t>infrastructure</a:t>
            </a:r>
            <a:r>
              <a:rPr lang="hr-HR" dirty="0" smtClean="0"/>
              <a:t> </a:t>
            </a:r>
          </a:p>
          <a:p>
            <a:pPr algn="ctr" eaLnBrk="1" hangingPunct="1">
              <a:defRPr/>
            </a:pPr>
            <a:r>
              <a:rPr lang="hr-HR" dirty="0" smtClean="0"/>
              <a:t>(</a:t>
            </a:r>
            <a:r>
              <a:rPr lang="hr-HR" dirty="0" err="1" smtClean="0"/>
              <a:t>storage</a:t>
            </a:r>
            <a:r>
              <a:rPr lang="hr-HR" dirty="0" smtClean="0"/>
              <a:t>, </a:t>
            </a:r>
            <a:r>
              <a:rPr lang="hr-HR" dirty="0" err="1" smtClean="0"/>
              <a:t>compute</a:t>
            </a:r>
            <a:r>
              <a:rPr lang="hr-HR" dirty="0" smtClean="0"/>
              <a:t>)</a:t>
            </a:r>
            <a:endParaRPr lang="en-GB" dirty="0"/>
          </a:p>
        </p:txBody>
      </p:sp>
      <p:cxnSp>
        <p:nvCxnSpPr>
          <p:cNvPr id="65" name="Straight Arrow Connector 64"/>
          <p:cNvCxnSpPr>
            <a:stCxn id="13" idx="2"/>
            <a:endCxn id="63" idx="0"/>
          </p:cNvCxnSpPr>
          <p:nvPr/>
        </p:nvCxnSpPr>
        <p:spPr>
          <a:xfrm>
            <a:off x="6444208" y="5157192"/>
            <a:ext cx="0" cy="432048"/>
          </a:xfrm>
          <a:prstGeom prst="straightConnector1">
            <a:avLst/>
          </a:prstGeom>
          <a:ln w="12700">
            <a:solidFill>
              <a:srgbClr val="0066B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 descr="ariad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7618" y="1268294"/>
            <a:ext cx="1618878" cy="360506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6584740" y="1838102"/>
            <a:ext cx="1803684" cy="510778"/>
          </a:xfrm>
          <a:prstGeom prst="roundRect">
            <a:avLst/>
          </a:prstGeom>
          <a:noFill/>
          <a:ln>
            <a:solidFill>
              <a:srgbClr val="0066B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2400" b="1" dirty="0" smtClean="0"/>
              <a:t>H2020 READ</a:t>
            </a:r>
            <a:endParaRPr lang="en-US" sz="2400" b="1" dirty="0"/>
          </a:p>
        </p:txBody>
      </p:sp>
      <p:cxnSp>
        <p:nvCxnSpPr>
          <p:cNvPr id="80" name="Straight Arrow Connector 79"/>
          <p:cNvCxnSpPr>
            <a:stCxn id="79" idx="2"/>
            <a:endCxn id="24" idx="0"/>
          </p:cNvCxnSpPr>
          <p:nvPr/>
        </p:nvCxnSpPr>
        <p:spPr>
          <a:xfrm flipH="1">
            <a:off x="7164288" y="2348880"/>
            <a:ext cx="322294" cy="504056"/>
          </a:xfrm>
          <a:prstGeom prst="straightConnector1">
            <a:avLst/>
          </a:prstGeom>
          <a:ln w="12700">
            <a:solidFill>
              <a:srgbClr val="0066B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6" idx="2"/>
            <a:endCxn id="25" idx="0"/>
          </p:cNvCxnSpPr>
          <p:nvPr/>
        </p:nvCxnSpPr>
        <p:spPr>
          <a:xfrm>
            <a:off x="8227057" y="1628800"/>
            <a:ext cx="377391" cy="1224136"/>
          </a:xfrm>
          <a:prstGeom prst="straightConnector1">
            <a:avLst/>
          </a:prstGeom>
          <a:ln w="12700">
            <a:solidFill>
              <a:srgbClr val="0066B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707904" y="1988840"/>
            <a:ext cx="1512168" cy="442674"/>
          </a:xfrm>
          <a:prstGeom prst="roundRect">
            <a:avLst/>
          </a:prstGeom>
          <a:noFill/>
          <a:ln>
            <a:solidFill>
              <a:srgbClr val="0066B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000" b="1" dirty="0" err="1" smtClean="0"/>
              <a:t>Researcher</a:t>
            </a:r>
            <a:endParaRPr lang="en-US" sz="2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707904" y="1515475"/>
            <a:ext cx="1124617" cy="442674"/>
          </a:xfrm>
          <a:prstGeom prst="roundRect">
            <a:avLst/>
          </a:prstGeom>
          <a:noFill/>
          <a:ln>
            <a:solidFill>
              <a:srgbClr val="0066B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2000" b="1" dirty="0" smtClean="0"/>
              <a:t>Institute</a:t>
            </a:r>
            <a:endParaRPr lang="en-US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3707904" y="1042110"/>
            <a:ext cx="1797410" cy="442674"/>
          </a:xfrm>
          <a:prstGeom prst="roundRect">
            <a:avLst/>
          </a:prstGeom>
          <a:noFill/>
          <a:ln>
            <a:solidFill>
              <a:srgbClr val="0066B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2000" b="1" dirty="0" err="1" smtClean="0"/>
              <a:t>Working</a:t>
            </a:r>
            <a:r>
              <a:rPr lang="hr-HR" sz="2000" b="1" dirty="0" smtClean="0"/>
              <a:t> group</a:t>
            </a:r>
            <a:endParaRPr lang="en-US" sz="2000" b="1" dirty="0"/>
          </a:p>
        </p:txBody>
      </p:sp>
      <p:cxnSp>
        <p:nvCxnSpPr>
          <p:cNvPr id="91" name="Straight Arrow Connector 90"/>
          <p:cNvCxnSpPr>
            <a:stCxn id="88" idx="2"/>
            <a:endCxn id="21" idx="0"/>
          </p:cNvCxnSpPr>
          <p:nvPr/>
        </p:nvCxnSpPr>
        <p:spPr>
          <a:xfrm flipH="1">
            <a:off x="4283968" y="2431514"/>
            <a:ext cx="180020" cy="421422"/>
          </a:xfrm>
          <a:prstGeom prst="straightConnector1">
            <a:avLst/>
          </a:prstGeom>
          <a:ln w="12700">
            <a:solidFill>
              <a:srgbClr val="0066B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0" idx="3"/>
            <a:endCxn id="24" idx="0"/>
          </p:cNvCxnSpPr>
          <p:nvPr/>
        </p:nvCxnSpPr>
        <p:spPr>
          <a:xfrm>
            <a:off x="5505314" y="1263447"/>
            <a:ext cx="1658974" cy="1589489"/>
          </a:xfrm>
          <a:prstGeom prst="straightConnector1">
            <a:avLst/>
          </a:prstGeom>
          <a:ln w="12700">
            <a:solidFill>
              <a:srgbClr val="0066B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9" idx="3"/>
            <a:endCxn id="22" idx="0"/>
          </p:cNvCxnSpPr>
          <p:nvPr/>
        </p:nvCxnSpPr>
        <p:spPr>
          <a:xfrm>
            <a:off x="4832521" y="1736812"/>
            <a:ext cx="315543" cy="1116124"/>
          </a:xfrm>
          <a:prstGeom prst="straightConnector1">
            <a:avLst/>
          </a:prstGeom>
          <a:ln w="12700">
            <a:solidFill>
              <a:srgbClr val="0066B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0" idx="3"/>
            <a:endCxn id="23" idx="0"/>
          </p:cNvCxnSpPr>
          <p:nvPr/>
        </p:nvCxnSpPr>
        <p:spPr>
          <a:xfrm>
            <a:off x="5505314" y="1263447"/>
            <a:ext cx="650862" cy="1589489"/>
          </a:xfrm>
          <a:prstGeom prst="straightConnector1">
            <a:avLst/>
          </a:prstGeom>
          <a:ln w="12700">
            <a:solidFill>
              <a:srgbClr val="0066B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22" idx="0"/>
          </p:cNvCxnSpPr>
          <p:nvPr/>
        </p:nvCxnSpPr>
        <p:spPr>
          <a:xfrm flipH="1" flipV="1">
            <a:off x="4499992" y="2492896"/>
            <a:ext cx="648072" cy="360040"/>
          </a:xfrm>
          <a:prstGeom prst="straightConnector1">
            <a:avLst/>
          </a:prstGeom>
          <a:ln w="12700">
            <a:solidFill>
              <a:srgbClr val="0066B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9" idx="3"/>
            <a:endCxn id="23" idx="0"/>
          </p:cNvCxnSpPr>
          <p:nvPr/>
        </p:nvCxnSpPr>
        <p:spPr>
          <a:xfrm>
            <a:off x="4832521" y="1736812"/>
            <a:ext cx="1323655" cy="1116124"/>
          </a:xfrm>
          <a:prstGeom prst="straightConnector1">
            <a:avLst/>
          </a:prstGeom>
          <a:ln w="12700">
            <a:solidFill>
              <a:srgbClr val="0066B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22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8" grpId="0" animBg="1"/>
      <p:bldP spid="89" grpId="0" animBg="1"/>
      <p:bldP spid="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EGI </a:t>
            </a:r>
            <a:r>
              <a:rPr lang="hr-HR" dirty="0" err="1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EGI Application Database</a:t>
            </a:r>
          </a:p>
          <a:p>
            <a:pPr lvl="1"/>
            <a:r>
              <a:rPr lang="en-US" dirty="0" smtClean="0"/>
              <a:t>A list of pre-defined images with specific DH applications/services </a:t>
            </a:r>
            <a:r>
              <a:rPr lang="en-US" dirty="0" smtClean="0">
                <a:sym typeface="Wingdings" pitchFamily="2" charset="2"/>
              </a:rPr>
              <a:t>+ </a:t>
            </a:r>
            <a:r>
              <a:rPr lang="en-US" dirty="0" err="1" smtClean="0">
                <a:sym typeface="Wingdings" pitchFamily="2" charset="2"/>
              </a:rPr>
              <a:t>portlets</a:t>
            </a:r>
            <a:r>
              <a:rPr lang="en-US" dirty="0" smtClean="0">
                <a:sym typeface="Wingdings" pitchFamily="2" charset="2"/>
              </a:rPr>
              <a:t> in DH gateway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Benefits for DARIAH:</a:t>
            </a:r>
            <a:r>
              <a:rPr lang="en-US" b="1" dirty="0" smtClean="0">
                <a:sym typeface="Wingdings" pitchFamily="2" charset="2"/>
              </a:rPr>
              <a:t>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Reproducibility of research, easy adding of new applications, hiding implementation details</a:t>
            </a:r>
            <a:endParaRPr lang="en-US" dirty="0" smtClean="0"/>
          </a:p>
          <a:p>
            <a:pPr lvl="1"/>
            <a:r>
              <a:rPr lang="en-US" dirty="0" smtClean="0"/>
              <a:t>WG Visual Media for Digital Humanities, WG Text and Data Analysis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en-US" dirty="0" smtClean="0"/>
              <a:t>EGI Training Marketplace</a:t>
            </a:r>
          </a:p>
          <a:p>
            <a:pPr lvl="1"/>
            <a:r>
              <a:rPr lang="en-US" dirty="0" smtClean="0"/>
              <a:t>Offer</a:t>
            </a:r>
            <a:r>
              <a:rPr lang="hr-HR" dirty="0" smtClean="0"/>
              <a:t>s</a:t>
            </a:r>
            <a:r>
              <a:rPr lang="en-US" dirty="0" smtClean="0"/>
              <a:t> training infrastructure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materials</a:t>
            </a:r>
            <a:endParaRPr lang="en-US" dirty="0" smtClean="0"/>
          </a:p>
          <a:p>
            <a:pPr lvl="1"/>
            <a:r>
              <a:rPr lang="en-US" dirty="0" smtClean="0"/>
              <a:t>Benefits:</a:t>
            </a:r>
          </a:p>
          <a:p>
            <a:pPr lvl="2"/>
            <a:r>
              <a:rPr lang="en-US" dirty="0" smtClean="0"/>
              <a:t>East setup of training events (training materials, software, etc…)</a:t>
            </a:r>
          </a:p>
          <a:p>
            <a:pPr lvl="2"/>
            <a:r>
              <a:rPr lang="en-US" dirty="0" smtClean="0"/>
              <a:t>Record and share training event</a:t>
            </a:r>
          </a:p>
          <a:p>
            <a:pPr lvl="1"/>
            <a:r>
              <a:rPr lang="en-US" dirty="0" smtClean="0"/>
              <a:t>WG Training and Education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</a:t>
            </a:r>
            <a:r>
              <a:rPr lang="hr-HR" smtClean="0"/>
              <a:t>Conference</a:t>
            </a:r>
            <a:r>
              <a:rPr lang="en-US" smtClean="0"/>
              <a:t> </a:t>
            </a:r>
            <a:r>
              <a:rPr lang="hr-HR" smtClean="0"/>
              <a:t>6</a:t>
            </a:r>
            <a:r>
              <a:rPr lang="en-US" smtClean="0"/>
              <a:t>-</a:t>
            </a:r>
            <a:r>
              <a:rPr lang="hr-HR" smtClean="0"/>
              <a:t>8</a:t>
            </a:r>
            <a:r>
              <a:rPr lang="en-US" smtClean="0"/>
              <a:t> </a:t>
            </a:r>
            <a:r>
              <a:rPr lang="hr-HR" smtClean="0"/>
              <a:t>April</a:t>
            </a:r>
            <a:r>
              <a:rPr lang="en-US" smtClean="0"/>
              <a:t> 201</a:t>
            </a:r>
            <a:r>
              <a:rPr lang="hr-HR" smtClean="0"/>
              <a:t>6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007442"/>
          </a:xfrm>
        </p:spPr>
        <p:txBody>
          <a:bodyPr/>
          <a:lstStyle/>
          <a:p>
            <a:r>
              <a:rPr lang="hr-HR" dirty="0" err="1" smtClean="0"/>
              <a:t>Demonstrate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developed</a:t>
            </a:r>
            <a:r>
              <a:rPr lang="hr-HR" dirty="0" smtClean="0"/>
              <a:t> technologies, </a:t>
            </a:r>
            <a:r>
              <a:rPr lang="hr-HR" dirty="0" err="1" smtClean="0"/>
              <a:t>applications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services</a:t>
            </a:r>
            <a:r>
              <a:rPr lang="hr-HR" dirty="0" smtClean="0"/>
              <a:t> to: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</a:t>
            </a:r>
            <a:r>
              <a:rPr lang="hr-HR" smtClean="0"/>
              <a:t>Conference</a:t>
            </a:r>
            <a:r>
              <a:rPr lang="en-US" smtClean="0"/>
              <a:t> </a:t>
            </a:r>
            <a:r>
              <a:rPr lang="hr-HR" smtClean="0"/>
              <a:t>6</a:t>
            </a:r>
            <a:r>
              <a:rPr lang="en-US" smtClean="0"/>
              <a:t>-</a:t>
            </a:r>
            <a:r>
              <a:rPr lang="hr-HR" smtClean="0"/>
              <a:t>8</a:t>
            </a:r>
            <a:r>
              <a:rPr lang="en-US" smtClean="0"/>
              <a:t> </a:t>
            </a:r>
            <a:r>
              <a:rPr lang="hr-HR" smtClean="0"/>
              <a:t>April</a:t>
            </a:r>
            <a:r>
              <a:rPr lang="en-US" smtClean="0"/>
              <a:t> 201</a:t>
            </a:r>
            <a:r>
              <a:rPr lang="hr-HR" smtClean="0"/>
              <a:t>6</a:t>
            </a:r>
            <a:endParaRPr lang="en-US" noProof="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27884" y="2492896"/>
            <a:ext cx="2088232" cy="792088"/>
            <a:chOff x="3383868" y="4869160"/>
            <a:chExt cx="2088232" cy="792088"/>
          </a:xfrm>
        </p:grpSpPr>
        <p:sp>
          <p:nvSpPr>
            <p:cNvPr id="9" name="Rounded Rectangle 8"/>
            <p:cNvSpPr/>
            <p:nvPr/>
          </p:nvSpPr>
          <p:spPr>
            <a:xfrm>
              <a:off x="3383868" y="4869160"/>
              <a:ext cx="2088232" cy="79208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63888" y="5080538"/>
              <a:ext cx="172819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>
                  <a:solidFill>
                    <a:sysClr val="windowText" lastClr="000000"/>
                  </a:solidFill>
                </a:rPr>
                <a:t>COMMUNITIES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1600" y="2492896"/>
            <a:ext cx="2088232" cy="792088"/>
            <a:chOff x="827584" y="4869160"/>
            <a:chExt cx="2088232" cy="792088"/>
          </a:xfrm>
        </p:grpSpPr>
        <p:sp>
          <p:nvSpPr>
            <p:cNvPr id="8" name="Rounded Rectangle 7"/>
            <p:cNvSpPr/>
            <p:nvPr/>
          </p:nvSpPr>
          <p:spPr>
            <a:xfrm>
              <a:off x="827584" y="4869160"/>
              <a:ext cx="2088232" cy="792088"/>
            </a:xfrm>
            <a:prstGeom prst="roundRect">
              <a:avLst/>
            </a:prstGeom>
            <a:ln>
              <a:solidFill>
                <a:srgbClr val="4F85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07604" y="5080538"/>
              <a:ext cx="172819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RESEARCHER</a:t>
              </a:r>
              <a:r>
                <a:rPr lang="hr-HR" dirty="0" smtClean="0">
                  <a:solidFill>
                    <a:sysClr val="windowText" lastClr="000000"/>
                  </a:solidFill>
                </a:rPr>
                <a:t>S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84168" y="2492896"/>
            <a:ext cx="2088232" cy="792088"/>
            <a:chOff x="5940152" y="4869160"/>
            <a:chExt cx="2088232" cy="792088"/>
          </a:xfrm>
        </p:grpSpPr>
        <p:sp>
          <p:nvSpPr>
            <p:cNvPr id="10" name="Rounded Rectangle 9"/>
            <p:cNvSpPr/>
            <p:nvPr/>
          </p:nvSpPr>
          <p:spPr>
            <a:xfrm>
              <a:off x="5940152" y="4869160"/>
              <a:ext cx="2088232" cy="79208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76156" y="4942039"/>
              <a:ext cx="201622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>
                  <a:solidFill>
                    <a:sysClr val="windowText" lastClr="000000"/>
                  </a:solidFill>
                </a:rPr>
                <a:t>SERVICE PROVIDERS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03648" y="3717032"/>
            <a:ext cx="3024337" cy="923330"/>
          </a:xfrm>
          <a:prstGeom prst="rect">
            <a:avLst/>
          </a:prstGeom>
          <a:noFill/>
          <a:ln>
            <a:solidFill>
              <a:srgbClr val="4F85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Services and applications</a:t>
            </a:r>
            <a:endParaRPr lang="hr-HR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hr-HR" dirty="0" smtClean="0">
                <a:solidFill>
                  <a:sysClr val="windowText" lastClr="000000"/>
                </a:solidFill>
              </a:rPr>
              <a:t>(SIR, </a:t>
            </a:r>
            <a:r>
              <a:rPr lang="hr-HR" dirty="0" err="1" smtClean="0">
                <a:solidFill>
                  <a:sysClr val="windowText" lastClr="000000"/>
                </a:solidFill>
              </a:rPr>
              <a:t>Bavarian</a:t>
            </a:r>
            <a:r>
              <a:rPr lang="hr-HR" dirty="0" smtClean="0">
                <a:solidFill>
                  <a:sysClr val="windowText" lastClr="000000"/>
                </a:solidFill>
              </a:rPr>
              <a:t> </a:t>
            </a:r>
            <a:r>
              <a:rPr lang="hr-HR" dirty="0" err="1" smtClean="0">
                <a:solidFill>
                  <a:sysClr val="windowText" lastClr="000000"/>
                </a:solidFill>
              </a:rPr>
              <a:t>dialects</a:t>
            </a:r>
            <a:r>
              <a:rPr lang="hr-HR" dirty="0" smtClean="0">
                <a:solidFill>
                  <a:sysClr val="windowText" lastClr="000000"/>
                </a:solidFill>
              </a:rPr>
              <a:t>, PSSE)</a:t>
            </a:r>
          </a:p>
          <a:p>
            <a:pPr algn="ctr"/>
            <a:r>
              <a:rPr lang="hr-HR" b="1" dirty="0" smtClean="0">
                <a:solidFill>
                  <a:sysClr val="windowText" lastClr="000000"/>
                </a:solidFill>
              </a:rPr>
              <a:t>DH </a:t>
            </a:r>
            <a:r>
              <a:rPr lang="hr-HR" b="1" dirty="0" err="1" smtClean="0">
                <a:solidFill>
                  <a:sysClr val="windowText" lastClr="000000"/>
                </a:solidFill>
              </a:rPr>
              <a:t>Science</a:t>
            </a:r>
            <a:r>
              <a:rPr lang="hr-HR" b="1" dirty="0" smtClean="0">
                <a:solidFill>
                  <a:sysClr val="windowText" lastClr="000000"/>
                </a:solidFill>
              </a:rPr>
              <a:t> </a:t>
            </a:r>
            <a:r>
              <a:rPr lang="hr-HR" b="1" dirty="0" err="1" smtClean="0">
                <a:solidFill>
                  <a:sysClr val="windowText" lastClr="000000"/>
                </a:solidFill>
              </a:rPr>
              <a:t>Gateway</a:t>
            </a:r>
            <a:endParaRPr lang="en-U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1601" y="3717032"/>
            <a:ext cx="2168671" cy="646331"/>
          </a:xfrm>
          <a:prstGeom prst="rect">
            <a:avLst/>
          </a:prstGeom>
          <a:noFill/>
          <a:ln>
            <a:solidFill>
              <a:srgbClr val="4F85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Frameworks, engines</a:t>
            </a:r>
            <a:endParaRPr lang="hr-HR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hr-HR" dirty="0" smtClean="0">
                <a:solidFill>
                  <a:sysClr val="windowText" lastClr="000000"/>
                </a:solidFill>
              </a:rPr>
              <a:t>(</a:t>
            </a:r>
            <a:r>
              <a:rPr lang="hr-HR" dirty="0" err="1" smtClean="0">
                <a:solidFill>
                  <a:sysClr val="windowText" lastClr="000000"/>
                </a:solidFill>
              </a:rPr>
              <a:t>gLibrary</a:t>
            </a:r>
            <a:r>
              <a:rPr lang="hr-HR" dirty="0" smtClean="0">
                <a:solidFill>
                  <a:sysClr val="windowText" lastClr="000000"/>
                </a:solidFill>
              </a:rPr>
              <a:t>, CDSTAR)</a:t>
            </a:r>
            <a:endParaRPr lang="en-US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411760" y="3284984"/>
            <a:ext cx="288032" cy="432048"/>
          </a:xfrm>
          <a:prstGeom prst="downArrow">
            <a:avLst/>
          </a:prstGeom>
          <a:solidFill>
            <a:srgbClr val="4F85C3"/>
          </a:solidFill>
          <a:ln>
            <a:solidFill>
              <a:srgbClr val="4F85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3851920" y="3284984"/>
            <a:ext cx="288032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076056" y="3284984"/>
            <a:ext cx="288032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300192" y="3284984"/>
            <a:ext cx="288032" cy="432048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67544" y="4941838"/>
            <a:ext cx="8424936" cy="10074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Integrate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into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DARIAH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community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800" dirty="0" err="1" smtClean="0">
                <a:latin typeface="Segoe UI" pitchFamily="34" charset="0"/>
                <a:cs typeface="Segoe UI" pitchFamily="34" charset="0"/>
              </a:rPr>
              <a:t>Dissemination</a:t>
            </a:r>
            <a:r>
              <a:rPr lang="hr-HR" sz="28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hr-HR" sz="2800" dirty="0" err="1" smtClean="0">
                <a:latin typeface="Segoe UI" pitchFamily="34" charset="0"/>
                <a:cs typeface="Segoe UI" pitchFamily="34" charset="0"/>
              </a:rPr>
              <a:t>activities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Exploitation</a:t>
            </a:r>
            <a:r>
              <a:rPr lang="hr-HR" dirty="0" smtClean="0"/>
              <a:t>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err="1" smtClean="0"/>
              <a:t>End</a:t>
            </a:r>
            <a:r>
              <a:rPr lang="hr-HR" dirty="0" smtClean="0"/>
              <a:t>-</a:t>
            </a:r>
            <a:r>
              <a:rPr lang="hr-HR" dirty="0" err="1" smtClean="0"/>
              <a:t>user</a:t>
            </a:r>
            <a:r>
              <a:rPr lang="hr-HR" dirty="0" smtClean="0"/>
              <a:t> </a:t>
            </a:r>
            <a:r>
              <a:rPr lang="hr-HR" dirty="0" err="1" smtClean="0"/>
              <a:t>applications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services</a:t>
            </a:r>
            <a:r>
              <a:rPr lang="hr-HR" dirty="0" smtClean="0"/>
              <a:t> (SIR, </a:t>
            </a:r>
            <a:r>
              <a:rPr lang="hr-HR" dirty="0" err="1" smtClean="0"/>
              <a:t>Bavarian</a:t>
            </a:r>
            <a:r>
              <a:rPr lang="hr-HR" dirty="0" smtClean="0"/>
              <a:t> </a:t>
            </a:r>
            <a:r>
              <a:rPr lang="hr-HR" dirty="0" err="1" smtClean="0"/>
              <a:t>dialects</a:t>
            </a:r>
            <a:r>
              <a:rPr lang="hr-HR" dirty="0" smtClean="0"/>
              <a:t>, PSSE)</a:t>
            </a:r>
            <a:r>
              <a:rPr lang="hr-HR" dirty="0" smtClean="0">
                <a:sym typeface="Wingdings" pitchFamily="2" charset="2"/>
              </a:rPr>
              <a:t> </a:t>
            </a:r>
          </a:p>
          <a:p>
            <a:pPr lvl="1"/>
            <a:r>
              <a:rPr lang="hr-HR" dirty="0" err="1" smtClean="0"/>
              <a:t>offer</a:t>
            </a:r>
            <a:r>
              <a:rPr lang="hr-HR" dirty="0" smtClean="0"/>
              <a:t> as </a:t>
            </a:r>
            <a:r>
              <a:rPr lang="hr-HR" dirty="0" err="1" smtClean="0"/>
              <a:t>stand</a:t>
            </a:r>
            <a:r>
              <a:rPr lang="hr-HR" dirty="0" smtClean="0"/>
              <a:t>-</a:t>
            </a:r>
            <a:r>
              <a:rPr lang="hr-HR" dirty="0" err="1" smtClean="0"/>
              <a:t>alone</a:t>
            </a:r>
            <a:r>
              <a:rPr lang="hr-HR" dirty="0" smtClean="0"/>
              <a:t> web-</a:t>
            </a:r>
            <a:r>
              <a:rPr lang="hr-HR" dirty="0" err="1" smtClean="0"/>
              <a:t>based</a:t>
            </a:r>
            <a:r>
              <a:rPr lang="hr-HR" dirty="0" smtClean="0"/>
              <a:t> </a:t>
            </a:r>
            <a:r>
              <a:rPr lang="hr-HR" dirty="0" err="1" smtClean="0"/>
              <a:t>services</a:t>
            </a:r>
            <a:r>
              <a:rPr lang="hr-HR" dirty="0" smtClean="0"/>
              <a:t> or </a:t>
            </a:r>
            <a:r>
              <a:rPr lang="hr-HR" dirty="0" err="1" smtClean="0"/>
              <a:t>within</a:t>
            </a:r>
            <a:r>
              <a:rPr lang="hr-HR" dirty="0" smtClean="0"/>
              <a:t> DH </a:t>
            </a:r>
            <a:r>
              <a:rPr lang="hr-HR" dirty="0" err="1" smtClean="0"/>
              <a:t>science</a:t>
            </a:r>
            <a:r>
              <a:rPr lang="hr-HR" dirty="0" smtClean="0"/>
              <a:t> </a:t>
            </a:r>
            <a:r>
              <a:rPr lang="hr-HR" dirty="0" err="1" smtClean="0"/>
              <a:t>gateway</a:t>
            </a:r>
            <a:endParaRPr lang="hr-HR" dirty="0" smtClean="0"/>
          </a:p>
          <a:p>
            <a:pPr lvl="1"/>
            <a:r>
              <a:rPr lang="hr-HR" dirty="0" err="1" smtClean="0"/>
              <a:t>Hide</a:t>
            </a:r>
            <a:r>
              <a:rPr lang="hr-HR" dirty="0" smtClean="0"/>
              <a:t> </a:t>
            </a:r>
            <a:r>
              <a:rPr lang="hr-HR" dirty="0" err="1" smtClean="0"/>
              <a:t>underlying</a:t>
            </a:r>
            <a:r>
              <a:rPr lang="hr-HR" dirty="0" smtClean="0"/>
              <a:t> </a:t>
            </a:r>
            <a:r>
              <a:rPr lang="hr-HR" dirty="0" err="1" smtClean="0"/>
              <a:t>technical</a:t>
            </a:r>
            <a:r>
              <a:rPr lang="hr-HR" dirty="0" smtClean="0"/>
              <a:t> </a:t>
            </a:r>
            <a:r>
              <a:rPr lang="hr-HR" dirty="0" err="1" smtClean="0"/>
              <a:t>details</a:t>
            </a:r>
            <a:r>
              <a:rPr lang="hr-HR" dirty="0" smtClean="0"/>
              <a:t>, </a:t>
            </a:r>
            <a:r>
              <a:rPr lang="hr-HR" dirty="0" err="1" smtClean="0"/>
              <a:t>make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 as </a:t>
            </a:r>
            <a:r>
              <a:rPr lang="hr-HR" dirty="0" err="1" smtClean="0"/>
              <a:t>simple</a:t>
            </a:r>
            <a:r>
              <a:rPr lang="hr-HR" dirty="0" smtClean="0"/>
              <a:t> </a:t>
            </a:r>
            <a:r>
              <a:rPr lang="hr-HR" dirty="0" err="1" smtClean="0"/>
              <a:t>as</a:t>
            </a:r>
            <a:r>
              <a:rPr lang="hr-HR" dirty="0" smtClean="0"/>
              <a:t> </a:t>
            </a:r>
            <a:r>
              <a:rPr lang="hr-HR" dirty="0" err="1" smtClean="0"/>
              <a:t>possible</a:t>
            </a:r>
            <a:endParaRPr lang="hr-HR" dirty="0" smtClean="0"/>
          </a:p>
          <a:p>
            <a:r>
              <a:rPr lang="hr-HR" dirty="0" err="1" smtClean="0"/>
              <a:t>Frameworks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technologies (</a:t>
            </a:r>
            <a:r>
              <a:rPr lang="hr-HR" dirty="0" err="1" smtClean="0"/>
              <a:t>gLibrary</a:t>
            </a:r>
            <a:r>
              <a:rPr lang="hr-HR" dirty="0" smtClean="0"/>
              <a:t>, CDSTAR)</a:t>
            </a:r>
            <a:endParaRPr lang="hr-HR" dirty="0" smtClean="0">
              <a:sym typeface="Wingdings" pitchFamily="2" charset="2"/>
            </a:endParaRPr>
          </a:p>
          <a:p>
            <a:pPr lvl="1"/>
            <a:r>
              <a:rPr lang="hr-HR" dirty="0" err="1" smtClean="0">
                <a:sym typeface="Wingdings" pitchFamily="2" charset="2"/>
              </a:rPr>
              <a:t>offer</a:t>
            </a:r>
            <a:r>
              <a:rPr lang="hr-HR" dirty="0" smtClean="0">
                <a:sym typeface="Wingdings" pitchFamily="2" charset="2"/>
              </a:rPr>
              <a:t> to service </a:t>
            </a:r>
            <a:r>
              <a:rPr lang="hr-HR" dirty="0" err="1" smtClean="0">
                <a:sym typeface="Wingdings" pitchFamily="2" charset="2"/>
              </a:rPr>
              <a:t>providers</a:t>
            </a:r>
            <a:r>
              <a:rPr lang="hr-HR" dirty="0" smtClean="0">
                <a:sym typeface="Wingdings" pitchFamily="2" charset="2"/>
              </a:rPr>
              <a:t> </a:t>
            </a:r>
            <a:r>
              <a:rPr lang="hr-HR" dirty="0" err="1" smtClean="0">
                <a:sym typeface="Wingdings" pitchFamily="2" charset="2"/>
              </a:rPr>
              <a:t>and</a:t>
            </a:r>
            <a:r>
              <a:rPr lang="hr-HR" dirty="0" smtClean="0">
                <a:sym typeface="Wingdings" pitchFamily="2" charset="2"/>
              </a:rPr>
              <a:t> </a:t>
            </a:r>
            <a:r>
              <a:rPr lang="hr-HR" dirty="0" err="1" smtClean="0">
                <a:sym typeface="Wingdings" pitchFamily="2" charset="2"/>
              </a:rPr>
              <a:t>application</a:t>
            </a:r>
            <a:r>
              <a:rPr lang="hr-HR" dirty="0" smtClean="0">
                <a:sym typeface="Wingdings" pitchFamily="2" charset="2"/>
              </a:rPr>
              <a:t>/service </a:t>
            </a:r>
            <a:r>
              <a:rPr lang="hr-HR" dirty="0" err="1" smtClean="0">
                <a:sym typeface="Wingdings" pitchFamily="2" charset="2"/>
              </a:rPr>
              <a:t>developers</a:t>
            </a:r>
            <a:endParaRPr lang="hr-HR" dirty="0" smtClean="0">
              <a:sym typeface="Wingdings" pitchFamily="2" charset="2"/>
            </a:endParaRPr>
          </a:p>
          <a:p>
            <a:r>
              <a:rPr lang="hr-HR" dirty="0" err="1" smtClean="0">
                <a:sym typeface="Wingdings" pitchFamily="2" charset="2"/>
              </a:rPr>
              <a:t>The</a:t>
            </a:r>
            <a:r>
              <a:rPr lang="hr-HR" dirty="0" smtClean="0">
                <a:sym typeface="Wingdings" pitchFamily="2" charset="2"/>
              </a:rPr>
              <a:t> </a:t>
            </a:r>
            <a:r>
              <a:rPr lang="hr-HR" dirty="0" err="1" smtClean="0">
                <a:sym typeface="Wingdings" pitchFamily="2" charset="2"/>
              </a:rPr>
              <a:t>main</a:t>
            </a:r>
            <a:r>
              <a:rPr lang="hr-HR" dirty="0" smtClean="0">
                <a:sym typeface="Wingdings" pitchFamily="2" charset="2"/>
              </a:rPr>
              <a:t> demonstrator is </a:t>
            </a:r>
            <a:r>
              <a:rPr lang="hr-HR" i="1" dirty="0" smtClean="0">
                <a:sym typeface="Wingdings" pitchFamily="2" charset="2"/>
              </a:rPr>
              <a:t>DH </a:t>
            </a:r>
            <a:r>
              <a:rPr lang="hr-HR" i="1" dirty="0" err="1" smtClean="0">
                <a:sym typeface="Wingdings" pitchFamily="2" charset="2"/>
              </a:rPr>
              <a:t>science</a:t>
            </a:r>
            <a:r>
              <a:rPr lang="hr-HR" i="1" dirty="0" smtClean="0">
                <a:sym typeface="Wingdings" pitchFamily="2" charset="2"/>
              </a:rPr>
              <a:t> </a:t>
            </a:r>
            <a:r>
              <a:rPr lang="hr-HR" i="1" dirty="0" err="1" smtClean="0">
                <a:sym typeface="Wingdings" pitchFamily="2" charset="2"/>
              </a:rPr>
              <a:t>gateway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</a:t>
            </a:r>
            <a:r>
              <a:rPr lang="hr-HR" smtClean="0"/>
              <a:t>Conference</a:t>
            </a:r>
            <a:r>
              <a:rPr lang="en-US" smtClean="0"/>
              <a:t> </a:t>
            </a:r>
            <a:r>
              <a:rPr lang="hr-HR" smtClean="0"/>
              <a:t>6</a:t>
            </a:r>
            <a:r>
              <a:rPr lang="en-US" smtClean="0"/>
              <a:t>-</a:t>
            </a:r>
            <a:r>
              <a:rPr lang="hr-HR" smtClean="0"/>
              <a:t>8</a:t>
            </a:r>
            <a:r>
              <a:rPr lang="en-US" smtClean="0"/>
              <a:t> </a:t>
            </a:r>
            <a:r>
              <a:rPr lang="hr-HR" smtClean="0"/>
              <a:t>April</a:t>
            </a:r>
            <a:r>
              <a:rPr lang="en-US" smtClean="0"/>
              <a:t> 201</a:t>
            </a:r>
            <a:r>
              <a:rPr lang="hr-HR" smtClean="0"/>
              <a:t>6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Integration</a:t>
            </a:r>
            <a:r>
              <a:rPr lang="hr-HR" dirty="0" smtClean="0"/>
              <a:t> </a:t>
            </a:r>
            <a:r>
              <a:rPr lang="hr-HR" dirty="0" err="1" smtClean="0"/>
              <a:t>into</a:t>
            </a:r>
            <a:r>
              <a:rPr lang="hr-HR" dirty="0" smtClean="0"/>
              <a:t> DARIAH </a:t>
            </a:r>
            <a:r>
              <a:rPr lang="hr-HR" dirty="0" err="1" smtClean="0"/>
              <a:t>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DARIAH Working Group “</a:t>
            </a:r>
            <a:r>
              <a:rPr lang="en-US" i="1" dirty="0" smtClean="0"/>
              <a:t>Defining Cloud Infrastructure Services for DH</a:t>
            </a:r>
            <a:r>
              <a:rPr lang="en-US" dirty="0" smtClean="0"/>
              <a:t>”</a:t>
            </a:r>
            <a:endParaRPr lang="hr-HR" dirty="0" smtClean="0"/>
          </a:p>
          <a:p>
            <a:r>
              <a:rPr lang="hr-HR" dirty="0" err="1" smtClean="0"/>
              <a:t>Actions</a:t>
            </a:r>
            <a:r>
              <a:rPr lang="hr-HR" dirty="0" smtClean="0"/>
              <a:t>:</a:t>
            </a:r>
            <a:endParaRPr lang="en-US" dirty="0" smtClean="0"/>
          </a:p>
          <a:p>
            <a:pPr lvl="1"/>
            <a:r>
              <a:rPr lang="hr-HR" dirty="0" err="1" smtClean="0"/>
              <a:t>Help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support</a:t>
            </a:r>
            <a:r>
              <a:rPr lang="hr-HR" dirty="0" smtClean="0"/>
              <a:t> </a:t>
            </a:r>
            <a:r>
              <a:rPr lang="en-US" dirty="0" smtClean="0"/>
              <a:t>DARIAH VCC1 </a:t>
            </a:r>
            <a:r>
              <a:rPr lang="hr-HR" dirty="0" smtClean="0"/>
              <a:t>(</a:t>
            </a:r>
            <a:r>
              <a:rPr lang="en-US" dirty="0" smtClean="0"/>
              <a:t>e-Infrastructure</a:t>
            </a:r>
            <a:r>
              <a:rPr lang="hr-HR" dirty="0" smtClean="0"/>
              <a:t>)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defining</a:t>
            </a:r>
            <a:r>
              <a:rPr lang="hr-HR" dirty="0" smtClean="0"/>
              <a:t> how DARIAH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exploit</a:t>
            </a:r>
            <a:r>
              <a:rPr lang="hr-HR" dirty="0" smtClean="0"/>
              <a:t> </a:t>
            </a:r>
            <a:r>
              <a:rPr lang="hr-HR" dirty="0" err="1" smtClean="0"/>
              <a:t>cloud</a:t>
            </a:r>
            <a:r>
              <a:rPr lang="hr-HR" dirty="0" smtClean="0"/>
              <a:t> resources</a:t>
            </a:r>
            <a:endParaRPr lang="en-US" dirty="0" smtClean="0"/>
          </a:p>
          <a:p>
            <a:pPr lvl="1"/>
            <a:r>
              <a:rPr lang="hr-HR" dirty="0" err="1" smtClean="0"/>
              <a:t>Promote</a:t>
            </a:r>
            <a:r>
              <a:rPr lang="hr-HR" dirty="0" smtClean="0"/>
              <a:t> </a:t>
            </a:r>
            <a:r>
              <a:rPr lang="hr-HR" dirty="0" err="1" smtClean="0"/>
              <a:t>cloud</a:t>
            </a:r>
            <a:r>
              <a:rPr lang="hr-HR" dirty="0" smtClean="0"/>
              <a:t> </a:t>
            </a:r>
            <a:r>
              <a:rPr lang="hr-HR" dirty="0" err="1" smtClean="0"/>
              <a:t>services</a:t>
            </a:r>
            <a:r>
              <a:rPr lang="hr-HR" dirty="0" smtClean="0"/>
              <a:t> (</a:t>
            </a:r>
            <a:r>
              <a:rPr lang="hr-HR" dirty="0" err="1" smtClean="0"/>
              <a:t>demonstrators</a:t>
            </a:r>
            <a:r>
              <a:rPr lang="hr-HR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How to prepare/adopt </a:t>
            </a:r>
            <a:r>
              <a:rPr lang="hr-HR" dirty="0" smtClean="0"/>
              <a:t>DH</a:t>
            </a:r>
            <a:r>
              <a:rPr lang="en-US" dirty="0" smtClean="0"/>
              <a:t> research to benefit from the cloud services and resources</a:t>
            </a:r>
          </a:p>
          <a:p>
            <a:pPr lvl="1"/>
            <a:r>
              <a:rPr lang="en-US" dirty="0" smtClean="0"/>
              <a:t>How to store </a:t>
            </a:r>
            <a:r>
              <a:rPr lang="hr-HR" dirty="0" smtClean="0"/>
              <a:t>DH</a:t>
            </a:r>
            <a:r>
              <a:rPr lang="en-US" dirty="0" smtClean="0"/>
              <a:t> research data and digital collections on the available storage resources (e.g. to start-up their own repository or a digital collection)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</a:t>
            </a:r>
            <a:r>
              <a:rPr lang="hr-HR" smtClean="0"/>
              <a:t>Conference</a:t>
            </a:r>
            <a:r>
              <a:rPr lang="en-US" smtClean="0"/>
              <a:t> </a:t>
            </a:r>
            <a:r>
              <a:rPr lang="hr-HR" smtClean="0"/>
              <a:t>6</a:t>
            </a:r>
            <a:r>
              <a:rPr lang="en-US" smtClean="0"/>
              <a:t>-</a:t>
            </a:r>
            <a:r>
              <a:rPr lang="hr-HR" smtClean="0"/>
              <a:t>8</a:t>
            </a:r>
            <a:r>
              <a:rPr lang="en-US" smtClean="0"/>
              <a:t> </a:t>
            </a:r>
            <a:r>
              <a:rPr lang="hr-HR" smtClean="0"/>
              <a:t>April</a:t>
            </a:r>
            <a:r>
              <a:rPr lang="en-US" smtClean="0"/>
              <a:t> 201</a:t>
            </a:r>
            <a:r>
              <a:rPr lang="hr-HR" smtClean="0"/>
              <a:t>6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Contents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noProof="0" dirty="0" smtClean="0"/>
              <a:t>Introduction</a:t>
            </a:r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noProof="0" dirty="0" smtClean="0"/>
              <a:t>DARIAH </a:t>
            </a:r>
            <a:r>
              <a:rPr lang="hr-HR" noProof="0" dirty="0" err="1" smtClean="0"/>
              <a:t>community</a:t>
            </a:r>
            <a:endParaRPr lang="en-US" noProof="0" dirty="0" smtClean="0"/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noProof="0" dirty="0" smtClean="0"/>
              <a:t>DARIAH CC</a:t>
            </a:r>
            <a:endParaRPr lang="hr-HR" noProof="0" dirty="0" smtClean="0"/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dirty="0" err="1" smtClean="0"/>
              <a:t>Demonstrators</a:t>
            </a:r>
            <a:endParaRPr lang="en-US" noProof="0" dirty="0" smtClean="0"/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dirty="0" err="1" smtClean="0"/>
              <a:t>Exploitation</a:t>
            </a:r>
            <a:r>
              <a:rPr lang="hr-HR" dirty="0" smtClean="0"/>
              <a:t> </a:t>
            </a:r>
            <a:r>
              <a:rPr lang="hr-HR" dirty="0" err="1" smtClean="0"/>
              <a:t>actions</a:t>
            </a:r>
            <a:endParaRPr lang="hr-HR" noProof="0" dirty="0" smtClean="0"/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noProof="0" dirty="0" err="1" smtClean="0"/>
              <a:t>Dissemination</a:t>
            </a:r>
            <a:endParaRPr lang="en-US" noProof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9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Dissemination</a:t>
            </a:r>
            <a:r>
              <a:rPr lang="hr-HR" dirty="0" smtClean="0"/>
              <a:t> </a:t>
            </a:r>
            <a:r>
              <a:rPr lang="hr-HR" dirty="0" err="1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In</a:t>
            </a:r>
            <a:r>
              <a:rPr lang="hr-HR" dirty="0" smtClean="0"/>
              <a:t> PY1 are </a:t>
            </a:r>
            <a:r>
              <a:rPr lang="hr-HR" dirty="0" err="1" smtClean="0"/>
              <a:t>published</a:t>
            </a:r>
            <a:r>
              <a:rPr lang="hr-HR" dirty="0" smtClean="0"/>
              <a:t>/</a:t>
            </a:r>
            <a:r>
              <a:rPr lang="hr-HR" dirty="0" err="1" smtClean="0"/>
              <a:t>presented</a:t>
            </a:r>
            <a:r>
              <a:rPr lang="hr-HR" dirty="0" smtClean="0"/>
              <a:t> on </a:t>
            </a:r>
            <a:r>
              <a:rPr lang="hr-HR" dirty="0" err="1" smtClean="0"/>
              <a:t>conferences</a:t>
            </a:r>
            <a:r>
              <a:rPr lang="hr-HR" dirty="0" smtClean="0"/>
              <a:t> 4 </a:t>
            </a:r>
            <a:r>
              <a:rPr lang="hr-HR" dirty="0" err="1" smtClean="0"/>
              <a:t>posters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7 </a:t>
            </a:r>
            <a:r>
              <a:rPr lang="hr-HR" dirty="0" err="1" smtClean="0"/>
              <a:t>presentations</a:t>
            </a:r>
            <a:r>
              <a:rPr lang="hr-HR" dirty="0" smtClean="0"/>
              <a:t> </a:t>
            </a:r>
            <a:r>
              <a:rPr lang="hr-HR" dirty="0" smtClean="0">
                <a:sym typeface="Wingdings" pitchFamily="2" charset="2"/>
              </a:rPr>
              <a:t> </a:t>
            </a:r>
            <a:endParaRPr lang="hr-HR" dirty="0" smtClean="0"/>
          </a:p>
          <a:p>
            <a:r>
              <a:rPr lang="hr-HR" dirty="0" smtClean="0"/>
              <a:t>PY2/2 – </a:t>
            </a:r>
            <a:r>
              <a:rPr lang="hr-HR" dirty="0" err="1" smtClean="0"/>
              <a:t>focus</a:t>
            </a:r>
            <a:r>
              <a:rPr lang="hr-HR" dirty="0" smtClean="0"/>
              <a:t> on </a:t>
            </a:r>
            <a:r>
              <a:rPr lang="hr-HR" dirty="0" err="1" smtClean="0"/>
              <a:t>hands</a:t>
            </a:r>
            <a:r>
              <a:rPr lang="hr-HR" dirty="0" smtClean="0"/>
              <a:t>-on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workshops</a:t>
            </a:r>
            <a:endParaRPr lang="hr-HR" dirty="0" smtClean="0"/>
          </a:p>
          <a:p>
            <a:pPr lvl="1"/>
            <a:r>
              <a:rPr lang="hr-HR" dirty="0" smtClean="0"/>
              <a:t>DARIAH general VCC </a:t>
            </a:r>
            <a:r>
              <a:rPr lang="hr-HR" dirty="0" err="1" smtClean="0"/>
              <a:t>meeting</a:t>
            </a:r>
            <a:endParaRPr lang="hr-HR" dirty="0" smtClean="0"/>
          </a:p>
          <a:p>
            <a:pPr lvl="2"/>
            <a:r>
              <a:rPr lang="hr-HR" dirty="0" smtClean="0"/>
              <a:t>WG </a:t>
            </a:r>
            <a:r>
              <a:rPr lang="hr-HR" dirty="0" err="1" smtClean="0"/>
              <a:t>presentation</a:t>
            </a:r>
            <a:endParaRPr lang="hr-HR" dirty="0" smtClean="0"/>
          </a:p>
          <a:p>
            <a:pPr lvl="2"/>
            <a:r>
              <a:rPr lang="hr-HR" dirty="0" err="1" smtClean="0"/>
              <a:t>Workshop</a:t>
            </a:r>
            <a:r>
              <a:rPr lang="hr-HR" dirty="0" smtClean="0"/>
              <a:t>/</a:t>
            </a:r>
            <a:r>
              <a:rPr lang="hr-HR" dirty="0" err="1" smtClean="0"/>
              <a:t>presentation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demonstrators</a:t>
            </a:r>
          </a:p>
          <a:p>
            <a:pPr lvl="1"/>
            <a:r>
              <a:rPr lang="hr-HR" dirty="0" smtClean="0"/>
              <a:t>DH-</a:t>
            </a:r>
            <a:r>
              <a:rPr lang="hr-HR" dirty="0" err="1" smtClean="0"/>
              <a:t>related</a:t>
            </a:r>
            <a:r>
              <a:rPr lang="hr-HR" dirty="0" smtClean="0"/>
              <a:t> </a:t>
            </a:r>
            <a:r>
              <a:rPr lang="hr-HR" dirty="0" err="1" smtClean="0"/>
              <a:t>events</a:t>
            </a:r>
            <a:endParaRPr lang="hr-HR" dirty="0" smtClean="0"/>
          </a:p>
          <a:p>
            <a:pPr lvl="2"/>
            <a:r>
              <a:rPr lang="hr-HR" dirty="0" smtClean="0"/>
              <a:t>EURALEX – </a:t>
            </a:r>
            <a:r>
              <a:rPr lang="hr-HR" dirty="0" err="1" smtClean="0"/>
              <a:t>poster</a:t>
            </a:r>
            <a:r>
              <a:rPr lang="hr-HR" dirty="0" smtClean="0"/>
              <a:t> + </a:t>
            </a:r>
            <a:r>
              <a:rPr lang="hr-HR" dirty="0" err="1" smtClean="0"/>
              <a:t>workshop</a:t>
            </a:r>
            <a:endParaRPr lang="hr-HR" dirty="0" smtClean="0"/>
          </a:p>
          <a:p>
            <a:pPr lvl="2"/>
            <a:r>
              <a:rPr lang="hr-HR" dirty="0" err="1" smtClean="0"/>
              <a:t>Digital</a:t>
            </a:r>
            <a:r>
              <a:rPr lang="hr-HR" dirty="0" smtClean="0"/>
              <a:t> </a:t>
            </a:r>
            <a:r>
              <a:rPr lang="hr-HR" dirty="0" err="1" smtClean="0"/>
              <a:t>Humanities</a:t>
            </a:r>
            <a:r>
              <a:rPr lang="hr-HR" dirty="0" smtClean="0"/>
              <a:t> 2016 – </a:t>
            </a:r>
            <a:r>
              <a:rPr lang="hr-HR" dirty="0" err="1" smtClean="0"/>
              <a:t>poster</a:t>
            </a:r>
            <a:endParaRPr lang="hr-HR" dirty="0" smtClean="0"/>
          </a:p>
          <a:p>
            <a:pPr lvl="1"/>
            <a:r>
              <a:rPr lang="hr-HR" dirty="0" err="1" smtClean="0"/>
              <a:t>Workshop</a:t>
            </a:r>
            <a:r>
              <a:rPr lang="hr-HR" dirty="0" smtClean="0"/>
              <a:t> </a:t>
            </a:r>
            <a:r>
              <a:rPr lang="hr-HR" dirty="0" err="1" smtClean="0"/>
              <a:t>proposal</a:t>
            </a:r>
            <a:r>
              <a:rPr lang="hr-HR" dirty="0" smtClean="0"/>
              <a:t> for DARIAH </a:t>
            </a:r>
            <a:r>
              <a:rPr lang="hr-HR" dirty="0" err="1" smtClean="0"/>
              <a:t>Theme</a:t>
            </a:r>
            <a:r>
              <a:rPr lang="hr-HR" dirty="0" smtClean="0"/>
              <a:t> “</a:t>
            </a:r>
            <a:r>
              <a:rPr lang="hr-HR" dirty="0" err="1" smtClean="0"/>
              <a:t>Digital</a:t>
            </a:r>
            <a:r>
              <a:rPr lang="hr-HR" dirty="0" smtClean="0"/>
              <a:t> </a:t>
            </a:r>
            <a:r>
              <a:rPr lang="hr-HR" dirty="0" err="1" smtClean="0"/>
              <a:t>Humanities</a:t>
            </a:r>
            <a:r>
              <a:rPr lang="hr-HR" dirty="0" smtClean="0"/>
              <a:t>” </a:t>
            </a:r>
            <a:r>
              <a:rPr lang="hr-HR" dirty="0" err="1" smtClean="0"/>
              <a:t>call</a:t>
            </a:r>
            <a:r>
              <a:rPr lang="hr-HR" dirty="0" smtClean="0"/>
              <a:t> – </a:t>
            </a:r>
            <a:r>
              <a:rPr lang="hr-HR" dirty="0" err="1" smtClean="0"/>
              <a:t>include</a:t>
            </a:r>
            <a:r>
              <a:rPr lang="hr-HR" dirty="0" smtClean="0"/>
              <a:t> all </a:t>
            </a:r>
            <a:r>
              <a:rPr lang="hr-HR" dirty="0" err="1" smtClean="0"/>
              <a:t>demonstrators</a:t>
            </a:r>
            <a:endParaRPr lang="hr-H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</a:t>
            </a:r>
            <a:r>
              <a:rPr lang="hr-HR" smtClean="0"/>
              <a:t>Conference</a:t>
            </a:r>
            <a:r>
              <a:rPr lang="en-US" smtClean="0"/>
              <a:t> </a:t>
            </a:r>
            <a:r>
              <a:rPr lang="hr-HR" smtClean="0"/>
              <a:t>6</a:t>
            </a:r>
            <a:r>
              <a:rPr lang="en-US" smtClean="0"/>
              <a:t>-</a:t>
            </a:r>
            <a:r>
              <a:rPr lang="hr-HR" smtClean="0"/>
              <a:t>8</a:t>
            </a:r>
            <a:r>
              <a:rPr lang="en-US" smtClean="0"/>
              <a:t> </a:t>
            </a:r>
            <a:r>
              <a:rPr lang="hr-HR" smtClean="0"/>
              <a:t>April</a:t>
            </a:r>
            <a:r>
              <a:rPr lang="en-US" smtClean="0"/>
              <a:t> 201</a:t>
            </a:r>
            <a:r>
              <a:rPr lang="hr-HR" smtClean="0"/>
              <a:t>6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 descr="http://www.atacarnet.com/sites/default/files/film_strip_with_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03339">
            <a:off x="283369" y="2785269"/>
            <a:ext cx="12827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8" y="3501008"/>
            <a:ext cx="1352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Introduction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</a:t>
            </a:r>
            <a:r>
              <a:rPr lang="hr-HR" dirty="0" err="1" smtClean="0"/>
              <a:t>Conference</a:t>
            </a:r>
            <a:r>
              <a:rPr lang="en-US" dirty="0" smtClean="0"/>
              <a:t> </a:t>
            </a:r>
            <a:r>
              <a:rPr lang="hr-HR" dirty="0" smtClean="0"/>
              <a:t>6</a:t>
            </a:r>
            <a:r>
              <a:rPr lang="en-US" dirty="0" smtClean="0"/>
              <a:t>-</a:t>
            </a:r>
            <a:r>
              <a:rPr lang="hr-HR" dirty="0" smtClean="0"/>
              <a:t>8</a:t>
            </a:r>
            <a:r>
              <a:rPr lang="en-US" dirty="0" smtClean="0"/>
              <a:t> </a:t>
            </a:r>
            <a:r>
              <a:rPr lang="hr-HR" dirty="0" smtClean="0"/>
              <a:t>April</a:t>
            </a:r>
            <a:r>
              <a:rPr lang="en-US" dirty="0" smtClean="0"/>
              <a:t> 201</a:t>
            </a:r>
            <a:r>
              <a:rPr lang="hr-HR" dirty="0" smtClean="0"/>
              <a:t>6</a:t>
            </a:r>
            <a:endParaRPr lang="en-US" noProof="0" dirty="0"/>
          </a:p>
        </p:txBody>
      </p:sp>
      <p:pic>
        <p:nvPicPr>
          <p:cNvPr id="6" name="Picture 38" descr="http://www.creativecrash.com/system/photos/000/312/635/312635/big/000_sren_oracle2.jpg?13749406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4375" y="474980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http://www.3dcadbrowser.com/th/1/42/42367.jpg"/>
          <p:cNvPicPr>
            <a:picLocks noChangeAspect="1" noChangeArrowheads="1"/>
          </p:cNvPicPr>
          <p:nvPr/>
        </p:nvPicPr>
        <p:blipFill>
          <a:blip r:embed="rId5" cstate="print"/>
          <a:srcRect l="25133" r="30057"/>
          <a:stretch>
            <a:fillRect/>
          </a:stretch>
        </p:blipFill>
        <p:spPr bwMode="auto">
          <a:xfrm>
            <a:off x="1846263" y="2897188"/>
            <a:ext cx="7794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://www.jtsa.edu/Images/general/Library/MSR1608-AT-L4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3313" y="2152650"/>
            <a:ext cx="50958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2" descr="http://image.link2.hr/image/emz/290x180/0f0/m/muzej/mmedia/zbirka%20alata%20i%20pomagala%20za%20obradu%20tekstila/101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0538" y="3446463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4" descr="http://artist-3d.com/free_3d_models/uploads/piccolo2.jpg"/>
          <p:cNvPicPr>
            <a:picLocks noChangeAspect="1" noChangeArrowheads="1"/>
          </p:cNvPicPr>
          <p:nvPr/>
        </p:nvPicPr>
        <p:blipFill>
          <a:blip r:embed="rId8" cstate="print"/>
          <a:srcRect l="9880" t="9842" r="11723"/>
          <a:stretch>
            <a:fillRect/>
          </a:stretch>
        </p:blipFill>
        <p:spPr bwMode="auto">
          <a:xfrm>
            <a:off x="2297113" y="4208463"/>
            <a:ext cx="863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http://www.jtsa.edu/Images/general/Library/MSR1608-AT-L4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20788" y="2284413"/>
            <a:ext cx="5111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http://www.vangoghgallery.com/images/starry-nigh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283993">
            <a:off x="557213" y="4302125"/>
            <a:ext cx="854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 descr="http://uploads4.wikiart.org/images/odilon-redon/mystical-conversatio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272250" flipH="1">
            <a:off x="1339850" y="4438650"/>
            <a:ext cx="5270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historyandcultures.files.wordpress.com/2012/03/jhac_books_img.jpg"/>
          <p:cNvPicPr>
            <a:picLocks noChangeAspect="1" noChangeArrowheads="1"/>
          </p:cNvPicPr>
          <p:nvPr/>
        </p:nvPicPr>
        <p:blipFill>
          <a:blip r:embed="rId12" cstate="print"/>
          <a:srcRect r="9917"/>
          <a:stretch>
            <a:fillRect/>
          </a:stretch>
        </p:blipFill>
        <p:spPr bwMode="auto">
          <a:xfrm rot="1058951">
            <a:off x="1992313" y="2062163"/>
            <a:ext cx="1057275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8" descr="http://www.arthistoryarchive.com/arthistory/cubism/images/PabloPicasso-Weeping-Woman-with-Handkerchief-193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6000" y="4813300"/>
            <a:ext cx="4429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http://www.swaen.com/images/Lg9001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05564">
            <a:off x="1406525" y="2386013"/>
            <a:ext cx="52546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http://image.link2.hr/image/emz/290x180/0f0/m/muzej/mmedia/zbirka%20prostirki%20i%20prekriva%C4%8Da/20838.jpg"/>
          <p:cNvPicPr>
            <a:picLocks noChangeAspect="1" noChangeArrowheads="1"/>
          </p:cNvPicPr>
          <p:nvPr/>
        </p:nvPicPr>
        <p:blipFill>
          <a:blip r:embed="rId15" cstate="print"/>
          <a:srcRect l="17207" r="14423"/>
          <a:stretch>
            <a:fillRect/>
          </a:stretch>
        </p:blipFill>
        <p:spPr bwMode="auto">
          <a:xfrm rot="590412">
            <a:off x="2679700" y="3048000"/>
            <a:ext cx="6635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0" descr="http://www.rodin-web.org/works/pix/bellona_bronze_muro_free_300h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97000" y="3286125"/>
            <a:ext cx="712788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6" descr="https://upload.wikimedia.org/wikipedia/commons/9/9b/Social_Network_Analysis_Visualization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49875" y="4727575"/>
            <a:ext cx="18764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0" descr="http://barnraisersllc.com/wp-content/uploads/2014/08/varwwwclientsclient1web2tmpphpJnHzht.jpg"/>
          <p:cNvPicPr>
            <a:picLocks noChangeAspect="1" noChangeArrowheads="1"/>
          </p:cNvPicPr>
          <p:nvPr/>
        </p:nvPicPr>
        <p:blipFill>
          <a:blip r:embed="rId18" cstate="print"/>
          <a:srcRect l="27827" b="39409"/>
          <a:stretch>
            <a:fillRect/>
          </a:stretch>
        </p:blipFill>
        <p:spPr bwMode="auto">
          <a:xfrm>
            <a:off x="7016750" y="4318000"/>
            <a:ext cx="14430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ight Arrow 22"/>
          <p:cNvSpPr>
            <a:spLocks noChangeArrowheads="1"/>
          </p:cNvSpPr>
          <p:nvPr/>
        </p:nvSpPr>
        <p:spPr bwMode="auto">
          <a:xfrm rot="20384825">
            <a:off x="3986213" y="3062288"/>
            <a:ext cx="1720850" cy="149225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00007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000074"/>
              </a:solidFill>
              <a:latin typeface="Times New Roman" pitchFamily="18" charset="0"/>
            </a:endParaRPr>
          </a:p>
        </p:txBody>
      </p:sp>
      <p:pic>
        <p:nvPicPr>
          <p:cNvPr id="24" name="Picture 48" descr="http://www.neotechnology.com/wp-content/uploads/2012/10/hubway_lg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89813" y="5153025"/>
            <a:ext cx="1069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 rot="20371933">
            <a:off x="4229477" y="2785500"/>
            <a:ext cx="1150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0074"/>
                </a:solidFill>
              </a:rPr>
              <a:t>digitalization</a:t>
            </a:r>
            <a:endParaRPr lang="en-US" sz="1400" dirty="0">
              <a:solidFill>
                <a:srgbClr val="000074"/>
              </a:solidFill>
            </a:endParaRPr>
          </a:p>
        </p:txBody>
      </p:sp>
      <p:sp>
        <p:nvSpPr>
          <p:cNvPr id="26" name="Right Arrow 25"/>
          <p:cNvSpPr>
            <a:spLocks noChangeArrowheads="1"/>
          </p:cNvSpPr>
          <p:nvPr/>
        </p:nvSpPr>
        <p:spPr bwMode="auto">
          <a:xfrm rot="5400000">
            <a:off x="6776244" y="3563144"/>
            <a:ext cx="725487" cy="136525"/>
          </a:xfrm>
          <a:prstGeom prst="rightArrow">
            <a:avLst>
              <a:gd name="adj1" fmla="val 50000"/>
              <a:gd name="adj2" fmla="val 50384"/>
            </a:avLst>
          </a:prstGeom>
          <a:solidFill>
            <a:srgbClr val="00007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000074"/>
              </a:solidFill>
              <a:latin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265988" y="3541713"/>
            <a:ext cx="1152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>
                <a:solidFill>
                  <a:srgbClr val="000074"/>
                </a:solidFill>
              </a:rPr>
              <a:t>analysis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00192" y="2263775"/>
            <a:ext cx="4524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12955" y="2105025"/>
            <a:ext cx="4524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79680" y="2259013"/>
            <a:ext cx="4540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Content Placeholder 2"/>
          <p:cNvSpPr txBox="1">
            <a:spLocks/>
          </p:cNvSpPr>
          <p:nvPr/>
        </p:nvSpPr>
        <p:spPr>
          <a:xfrm>
            <a:off x="2555776" y="1340768"/>
            <a:ext cx="3888432" cy="5040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Digital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Arts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and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Humanities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 rot="20371933">
            <a:off x="4511675" y="3073532"/>
            <a:ext cx="1150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dirty="0" err="1" smtClean="0">
                <a:solidFill>
                  <a:srgbClr val="000074"/>
                </a:solidFill>
              </a:rPr>
              <a:t>storage</a:t>
            </a:r>
            <a:endParaRPr lang="hr-HR" sz="1400" dirty="0">
              <a:solidFill>
                <a:srgbClr val="000074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20880" y="1916832"/>
            <a:ext cx="1115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/>
              <a:t>Search</a:t>
            </a:r>
            <a:endParaRPr lang="hr-HR" sz="1600" dirty="0" smtClean="0"/>
          </a:p>
          <a:p>
            <a:r>
              <a:rPr lang="hr-HR" sz="1600" dirty="0" err="1" smtClean="0"/>
              <a:t>Browse</a:t>
            </a:r>
            <a:endParaRPr lang="hr-HR" sz="1600" dirty="0" smtClean="0"/>
          </a:p>
          <a:p>
            <a:r>
              <a:rPr lang="hr-HR" sz="1600" dirty="0" smtClean="0"/>
              <a:t>Access</a:t>
            </a:r>
          </a:p>
          <a:p>
            <a:r>
              <a:rPr lang="hr-HR" sz="1600" dirty="0" err="1" smtClean="0"/>
              <a:t>Annotate</a:t>
            </a:r>
            <a:endParaRPr lang="hr-HR" sz="1600" dirty="0" smtClean="0"/>
          </a:p>
          <a:p>
            <a:r>
              <a:rPr lang="hr-HR" sz="1600" dirty="0" err="1" smtClean="0"/>
              <a:t>Archive</a:t>
            </a:r>
            <a:endParaRPr lang="en-GB" sz="1600" dirty="0"/>
          </a:p>
        </p:txBody>
      </p:sp>
      <p:pic>
        <p:nvPicPr>
          <p:cNvPr id="41" name="Picture 40" descr="dariah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059832" y="5589240"/>
            <a:ext cx="2231132" cy="672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 animBg="1"/>
      <p:bldP spid="27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DARIAH in a nutshell</a:t>
            </a:r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EGI Community Forum 10-13 November 2015</a:t>
            </a:r>
            <a:endParaRPr lang="en-US" noProof="0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395536" y="1341438"/>
            <a:ext cx="8424936" cy="179953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DARIAH, the Digital Research Infrastructure for the Arts and Humanities</a:t>
            </a:r>
            <a:r>
              <a:rPr kumimoji="0" lang="hr-H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…</a:t>
            </a:r>
          </a:p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…</a:t>
            </a: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aims to enhance and support digitally-enabled research and teaching across the humanities and arts. 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395536" y="3501008"/>
            <a:ext cx="8424936" cy="27363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>
              <a:spcBef>
                <a:spcPct val="20000"/>
              </a:spcBef>
            </a:pPr>
            <a:r>
              <a:rPr lang="en-US" sz="2600" dirty="0" smtClean="0">
                <a:latin typeface="Segoe UI" pitchFamily="34" charset="0"/>
                <a:cs typeface="Segoe UI" pitchFamily="34" charset="0"/>
              </a:rPr>
              <a:t>It is a connected network of </a:t>
            </a:r>
            <a:r>
              <a:rPr lang="en-US" sz="2600" b="1" dirty="0" smtClean="0">
                <a:latin typeface="Segoe UI" pitchFamily="34" charset="0"/>
                <a:cs typeface="Segoe UI" pitchFamily="34" charset="0"/>
              </a:rPr>
              <a:t>tools, information, people and methodologies</a:t>
            </a:r>
            <a:r>
              <a:rPr lang="en-US" sz="2600" dirty="0" smtClean="0">
                <a:latin typeface="Segoe UI" pitchFamily="34" charset="0"/>
                <a:cs typeface="Segoe UI" pitchFamily="34" charset="0"/>
              </a:rPr>
              <a:t> for investigating, exploring and supporting research across the digital arts and humanities for researchers and humanists.</a:t>
            </a:r>
            <a:endParaRPr lang="hr-HR" sz="26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Picture 6" descr="dariah-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5373216"/>
            <a:ext cx="428625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DARIAH </a:t>
            </a:r>
            <a:r>
              <a:rPr lang="hr-HR" dirty="0" err="1" smtClean="0"/>
              <a:t>today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noProof="0" dirty="0" smtClean="0"/>
              <a:t>Very </a:t>
            </a:r>
            <a:r>
              <a:rPr lang="en-US" b="1" noProof="0" dirty="0" smtClean="0"/>
              <a:t>heterogeneous community</a:t>
            </a:r>
            <a:r>
              <a:rPr lang="en-US" noProof="0" dirty="0" smtClean="0"/>
              <a:t>:</a:t>
            </a:r>
          </a:p>
          <a:p>
            <a:pPr lvl="1"/>
            <a:r>
              <a:rPr lang="en-US" noProof="0" dirty="0" smtClean="0"/>
              <a:t>numerous research disciplines, applications and tools utilized, types of media objects, format of data,…</a:t>
            </a:r>
          </a:p>
          <a:p>
            <a:r>
              <a:rPr lang="en-US" b="1" noProof="0" dirty="0" smtClean="0"/>
              <a:t>Scattered resources</a:t>
            </a:r>
            <a:r>
              <a:rPr lang="en-US" noProof="0" dirty="0" smtClean="0"/>
              <a:t>:</a:t>
            </a:r>
          </a:p>
          <a:p>
            <a:pPr lvl="1"/>
            <a:r>
              <a:rPr lang="en-US" dirty="0" smtClean="0"/>
              <a:t>Local, in</a:t>
            </a:r>
            <a:r>
              <a:rPr lang="hr-HR" dirty="0" smtClean="0"/>
              <a:t>s</a:t>
            </a:r>
            <a:r>
              <a:rPr lang="en-US" dirty="0" err="1" smtClean="0"/>
              <a:t>titutional</a:t>
            </a:r>
            <a:r>
              <a:rPr lang="en-US" dirty="0" smtClean="0"/>
              <a:t>, </a:t>
            </a:r>
            <a:r>
              <a:rPr lang="hr-HR" dirty="0" smtClean="0"/>
              <a:t>national, </a:t>
            </a:r>
            <a:r>
              <a:rPr lang="en-US" dirty="0" smtClean="0"/>
              <a:t>public, different access policies</a:t>
            </a:r>
            <a:r>
              <a:rPr lang="hr-HR" dirty="0" smtClean="0"/>
              <a:t>,…</a:t>
            </a:r>
            <a:endParaRPr lang="en-US" dirty="0" smtClean="0"/>
          </a:p>
          <a:p>
            <a:r>
              <a:rPr lang="hr-HR" b="1" noProof="0" dirty="0" err="1" smtClean="0"/>
              <a:t>Limited</a:t>
            </a:r>
            <a:r>
              <a:rPr lang="hr-HR" b="1" noProof="0" dirty="0" smtClean="0"/>
              <a:t> </a:t>
            </a:r>
            <a:r>
              <a:rPr lang="hr-HR" b="1" noProof="0" dirty="0" err="1" smtClean="0"/>
              <a:t>usage</a:t>
            </a:r>
            <a:r>
              <a:rPr lang="hr-HR" noProof="0" dirty="0" smtClean="0"/>
              <a:t> </a:t>
            </a:r>
            <a:r>
              <a:rPr lang="hr-HR" noProof="0" dirty="0" err="1" smtClean="0"/>
              <a:t>of</a:t>
            </a:r>
            <a:r>
              <a:rPr lang="hr-HR" noProof="0" dirty="0" smtClean="0"/>
              <a:t> </a:t>
            </a:r>
            <a:r>
              <a:rPr lang="hr-HR" noProof="0" dirty="0" err="1" smtClean="0"/>
              <a:t>the</a:t>
            </a:r>
            <a:r>
              <a:rPr lang="hr-HR" noProof="0" dirty="0" smtClean="0"/>
              <a:t> </a:t>
            </a:r>
            <a:r>
              <a:rPr lang="hr-HR" noProof="0" dirty="0" err="1" smtClean="0"/>
              <a:t>cloud</a:t>
            </a:r>
            <a:r>
              <a:rPr lang="hr-HR" dirty="0" smtClean="0"/>
              <a:t> technologies</a:t>
            </a:r>
          </a:p>
          <a:p>
            <a:pPr lvl="1"/>
            <a:r>
              <a:rPr lang="hr-HR" dirty="0" smtClean="0"/>
              <a:t>National </a:t>
            </a:r>
            <a:r>
              <a:rPr lang="hr-HR" dirty="0" err="1" smtClean="0"/>
              <a:t>providers</a:t>
            </a:r>
            <a:r>
              <a:rPr lang="hr-HR" dirty="0" smtClean="0"/>
              <a:t> (</a:t>
            </a:r>
            <a:r>
              <a:rPr lang="hr-HR" dirty="0" err="1" smtClean="0"/>
              <a:t>e.g</a:t>
            </a:r>
            <a:r>
              <a:rPr lang="hr-HR" dirty="0" smtClean="0"/>
              <a:t>. DARIAH-DE)</a:t>
            </a:r>
          </a:p>
          <a:p>
            <a:pPr lvl="1"/>
            <a:r>
              <a:rPr lang="hr-HR" dirty="0" err="1" smtClean="0"/>
              <a:t>Small</a:t>
            </a:r>
            <a:r>
              <a:rPr lang="hr-HR" dirty="0" smtClean="0"/>
              <a:t> </a:t>
            </a:r>
            <a:r>
              <a:rPr lang="hr-HR" dirty="0" err="1" smtClean="0"/>
              <a:t>number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available</a:t>
            </a:r>
            <a:r>
              <a:rPr lang="hr-HR" dirty="0" smtClean="0"/>
              <a:t> </a:t>
            </a:r>
            <a:r>
              <a:rPr lang="hr-HR" dirty="0" err="1" smtClean="0"/>
              <a:t>cloud</a:t>
            </a:r>
            <a:r>
              <a:rPr lang="hr-HR" dirty="0" smtClean="0"/>
              <a:t>-</a:t>
            </a:r>
            <a:r>
              <a:rPr lang="hr-HR" dirty="0" err="1" smtClean="0"/>
              <a:t>based</a:t>
            </a:r>
            <a:r>
              <a:rPr lang="hr-HR" dirty="0" smtClean="0"/>
              <a:t> </a:t>
            </a:r>
            <a:r>
              <a:rPr lang="hr-HR" dirty="0" err="1" smtClean="0"/>
              <a:t>services</a:t>
            </a:r>
            <a:r>
              <a:rPr lang="hr-HR" dirty="0" smtClean="0"/>
              <a:t>/</a:t>
            </a:r>
            <a:r>
              <a:rPr lang="hr-HR" smtClean="0"/>
              <a:t>applications</a:t>
            </a:r>
            <a:endParaRPr lang="hr-HR" dirty="0" smtClean="0"/>
          </a:p>
          <a:p>
            <a:pPr lvl="1"/>
            <a:endParaRPr lang="hr-H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Community Forum 10-13 November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DARIAH Competence Centre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noProof="0" dirty="0" smtClean="0"/>
              <a:t>Widen the usage of the Federated (cloud) services for A&amp;H research</a:t>
            </a:r>
          </a:p>
          <a:p>
            <a:pPr>
              <a:spcBef>
                <a:spcPts val="600"/>
              </a:spcBef>
            </a:pPr>
            <a:r>
              <a:rPr lang="en-US" noProof="0" dirty="0" smtClean="0"/>
              <a:t>Objectives:</a:t>
            </a:r>
          </a:p>
          <a:p>
            <a:pPr lvl="1">
              <a:spcBef>
                <a:spcPts val="600"/>
              </a:spcBef>
            </a:pPr>
            <a:r>
              <a:rPr lang="en-US" sz="2400" noProof="0" dirty="0" smtClean="0"/>
              <a:t>to strengthen the collaboration between EGI and DARIAH </a:t>
            </a:r>
          </a:p>
          <a:p>
            <a:pPr lvl="1">
              <a:spcBef>
                <a:spcPts val="600"/>
              </a:spcBef>
            </a:pPr>
            <a:r>
              <a:rPr lang="en-US" noProof="0" dirty="0" smtClean="0"/>
              <a:t>to increase the number of specific services and applications for A&amp;H running on </a:t>
            </a:r>
            <a:r>
              <a:rPr lang="hr-HR" dirty="0" smtClean="0"/>
              <a:t>EGI </a:t>
            </a:r>
            <a:r>
              <a:rPr lang="hr-HR" dirty="0" err="1" smtClean="0"/>
              <a:t>cloud</a:t>
            </a:r>
            <a:r>
              <a:rPr lang="en-US" noProof="0" dirty="0" smtClean="0"/>
              <a:t> resources </a:t>
            </a:r>
          </a:p>
          <a:p>
            <a:pPr lvl="1">
              <a:spcBef>
                <a:spcPts val="600"/>
              </a:spcBef>
            </a:pPr>
            <a:r>
              <a:rPr lang="en-US" noProof="0" dirty="0" smtClean="0"/>
              <a:t>to raise </a:t>
            </a:r>
            <a:r>
              <a:rPr lang="en-US" noProof="0" dirty="0" err="1" smtClean="0"/>
              <a:t>awar</a:t>
            </a:r>
            <a:r>
              <a:rPr lang="hr-HR" noProof="0" dirty="0" smtClean="0"/>
              <a:t>e</a:t>
            </a:r>
            <a:r>
              <a:rPr lang="en-US" noProof="0" dirty="0" err="1" smtClean="0"/>
              <a:t>ness</a:t>
            </a:r>
            <a:r>
              <a:rPr lang="en-US" noProof="0" dirty="0" smtClean="0"/>
              <a:t> of benefits of using e-Infrastructure in A&amp;H</a:t>
            </a:r>
          </a:p>
          <a:p>
            <a:pPr>
              <a:spcBef>
                <a:spcPts val="600"/>
              </a:spcBef>
            </a:pPr>
            <a:r>
              <a:rPr lang="en-US" noProof="0" dirty="0" smtClean="0"/>
              <a:t>Partners: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</a:t>
            </a:r>
            <a:r>
              <a:rPr lang="hr-HR" smtClean="0"/>
              <a:t>Conference</a:t>
            </a:r>
            <a:r>
              <a:rPr lang="en-US" smtClean="0"/>
              <a:t> </a:t>
            </a:r>
            <a:r>
              <a:rPr lang="hr-HR" smtClean="0"/>
              <a:t>6</a:t>
            </a:r>
            <a:r>
              <a:rPr lang="en-US" smtClean="0"/>
              <a:t>-</a:t>
            </a:r>
            <a:r>
              <a:rPr lang="hr-HR" smtClean="0"/>
              <a:t>8</a:t>
            </a:r>
            <a:r>
              <a:rPr lang="en-US" smtClean="0"/>
              <a:t> </a:t>
            </a:r>
            <a:r>
              <a:rPr lang="hr-HR" smtClean="0"/>
              <a:t>April</a:t>
            </a:r>
            <a:r>
              <a:rPr lang="en-US" smtClean="0"/>
              <a:t> 201</a:t>
            </a:r>
            <a:r>
              <a:rPr lang="hr-HR" smtClean="0"/>
              <a:t>6</a:t>
            </a:r>
            <a:endParaRPr lang="en-US" noProof="0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483768" y="5157192"/>
            <a:ext cx="5770562" cy="612775"/>
            <a:chOff x="1187624" y="4541464"/>
            <a:chExt cx="5771251" cy="613871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44208" y="4602588"/>
              <a:ext cx="514667" cy="491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70558" y="4741601"/>
              <a:ext cx="864096" cy="213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25098" y="4680892"/>
              <a:ext cx="1135907" cy="335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95038" y="4541464"/>
              <a:ext cx="620507" cy="613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7624" y="4598092"/>
              <a:ext cx="720080" cy="500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17257" y="4617506"/>
              <a:ext cx="868228" cy="46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868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DARIAH CC activity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</a:t>
            </a:r>
            <a:r>
              <a:rPr lang="hr-HR" smtClean="0"/>
              <a:t>Conference</a:t>
            </a:r>
            <a:r>
              <a:rPr lang="en-US" smtClean="0"/>
              <a:t> </a:t>
            </a:r>
            <a:r>
              <a:rPr lang="hr-HR" smtClean="0"/>
              <a:t>6</a:t>
            </a:r>
            <a:r>
              <a:rPr lang="en-US" smtClean="0"/>
              <a:t>-</a:t>
            </a:r>
            <a:r>
              <a:rPr lang="hr-HR" smtClean="0"/>
              <a:t>8</a:t>
            </a:r>
            <a:r>
              <a:rPr lang="en-US" smtClean="0"/>
              <a:t> </a:t>
            </a:r>
            <a:r>
              <a:rPr lang="hr-HR" smtClean="0"/>
              <a:t>April</a:t>
            </a:r>
            <a:r>
              <a:rPr lang="en-US" smtClean="0"/>
              <a:t> 201</a:t>
            </a:r>
            <a:r>
              <a:rPr lang="hr-HR" smtClean="0"/>
              <a:t>6</a:t>
            </a:r>
            <a:endParaRPr lang="en-US" noProof="0" dirty="0"/>
          </a:p>
        </p:txBody>
      </p:sp>
      <p:grpSp>
        <p:nvGrpSpPr>
          <p:cNvPr id="51" name="Group 50"/>
          <p:cNvGrpSpPr/>
          <p:nvPr/>
        </p:nvGrpSpPr>
        <p:grpSpPr>
          <a:xfrm>
            <a:off x="-39534" y="5085184"/>
            <a:ext cx="8283942" cy="1044154"/>
            <a:chOff x="-39534" y="5085184"/>
            <a:chExt cx="8283942" cy="1044154"/>
          </a:xfrm>
        </p:grpSpPr>
        <p:sp>
          <p:nvSpPr>
            <p:cNvPr id="5" name="Rectangle 4"/>
            <p:cNvSpPr/>
            <p:nvPr/>
          </p:nvSpPr>
          <p:spPr>
            <a:xfrm>
              <a:off x="1331641" y="5085184"/>
              <a:ext cx="4392488" cy="10441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en-US" dirty="0"/>
                <a:t>EGI i</a:t>
              </a:r>
              <a:r>
                <a:rPr lang="en-US" dirty="0" smtClean="0"/>
                <a:t>nfrastructure</a:t>
              </a:r>
              <a:endParaRPr lang="en-GB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051720" y="5841677"/>
              <a:ext cx="3078163" cy="25161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600">
                  <a:solidFill>
                    <a:schemeClr val="tx1"/>
                  </a:solidFill>
                </a:rPr>
                <a:t>Clouds and grids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796136" y="5085184"/>
              <a:ext cx="2448272" cy="1044000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Federated DARIAH </a:t>
              </a:r>
              <a:r>
                <a:rPr lang="en-US" sz="1600" dirty="0" smtClean="0">
                  <a:solidFill>
                    <a:schemeClr val="tx1"/>
                  </a:solidFill>
                </a:rPr>
                <a:t>resources</a:t>
              </a:r>
              <a:endParaRPr lang="hr-HR" sz="1600" dirty="0" smtClean="0">
                <a:solidFill>
                  <a:schemeClr val="tx1"/>
                </a:solidFill>
              </a:endParaRPr>
            </a:p>
            <a:p>
              <a:pPr algn="ctr" eaLnBrk="1" hangingPunct="1">
                <a:defRPr/>
              </a:pPr>
              <a:r>
                <a:rPr lang="hr-HR" sz="1600" dirty="0" smtClean="0">
                  <a:solidFill>
                    <a:schemeClr val="tx1"/>
                  </a:solidFill>
                </a:rPr>
                <a:t>AAI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979712" y="5444902"/>
              <a:ext cx="3206750" cy="360362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DARIAH Virtual </a:t>
              </a:r>
              <a:r>
                <a:rPr lang="en-US" sz="1050" dirty="0" err="1">
                  <a:solidFill>
                    <a:schemeClr val="tx1"/>
                  </a:solidFill>
                </a:rPr>
                <a:t>Organisation</a:t>
              </a:r>
              <a:endParaRPr lang="en-GB" sz="105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9"/>
            <p:cNvSpPr txBox="1">
              <a:spLocks noChangeArrowheads="1"/>
            </p:cNvSpPr>
            <p:nvPr/>
          </p:nvSpPr>
          <p:spPr bwMode="auto">
            <a:xfrm>
              <a:off x="-39534" y="5497487"/>
              <a:ext cx="13869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1400" i="1" dirty="0" smtClean="0"/>
                <a:t>e-Infrastructure</a:t>
              </a:r>
              <a:endParaRPr lang="en-GB" altLang="it-IT" sz="1400" i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9358" y="3536801"/>
            <a:ext cx="8185845" cy="1476375"/>
            <a:chOff x="59358" y="3536801"/>
            <a:chExt cx="8185845" cy="1476375"/>
          </a:xfrm>
        </p:grpSpPr>
        <p:sp>
          <p:nvSpPr>
            <p:cNvPr id="6" name="Rectangle 5"/>
            <p:cNvSpPr/>
            <p:nvPr/>
          </p:nvSpPr>
          <p:spPr>
            <a:xfrm>
              <a:off x="1331640" y="3536801"/>
              <a:ext cx="6913563" cy="14763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hr-HR" dirty="0" smtClean="0">
                  <a:solidFill>
                    <a:schemeClr val="tx1"/>
                  </a:solidFill>
                </a:rPr>
                <a:t>DARIAH </a:t>
              </a:r>
              <a:r>
                <a:rPr lang="en-US" dirty="0" smtClean="0">
                  <a:solidFill>
                    <a:schemeClr val="tx1"/>
                  </a:solidFill>
                </a:rPr>
                <a:t>Science Gateway</a:t>
              </a:r>
              <a:r>
                <a:rPr lang="hr-HR" dirty="0" smtClean="0">
                  <a:solidFill>
                    <a:schemeClr val="tx1"/>
                  </a:solidFill>
                </a:rPr>
                <a:t>s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565" y="3976539"/>
              <a:ext cx="1817688" cy="9001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WS-PGRADE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75103" y="3976539"/>
              <a:ext cx="1819275" cy="9001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20565" y="3976539"/>
              <a:ext cx="1817688" cy="9001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CD</a:t>
              </a:r>
              <a:r>
                <a:rPr lang="hr-HR" sz="1600" dirty="0" smtClean="0">
                  <a:solidFill>
                    <a:schemeClr val="tx1"/>
                  </a:solidFill>
                </a:rPr>
                <a:t>STAR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8" idx="1"/>
            </p:cNvCxnSpPr>
            <p:nvPr/>
          </p:nvCxnSpPr>
          <p:spPr>
            <a:xfrm flipH="1">
              <a:off x="5724253" y="4427389"/>
              <a:ext cx="45085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7" idx="1"/>
              <a:endCxn id="13" idx="3"/>
            </p:cNvCxnSpPr>
            <p:nvPr/>
          </p:nvCxnSpPr>
          <p:spPr>
            <a:xfrm flipH="1">
              <a:off x="3438253" y="4426595"/>
              <a:ext cx="468312" cy="0"/>
            </a:xfrm>
            <a:prstGeom prst="straightConnector1">
              <a:avLst/>
            </a:prstGeom>
            <a:ln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59358" y="4149080"/>
              <a:ext cx="1231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1400" i="1" dirty="0"/>
                <a:t>Technologies</a:t>
              </a:r>
              <a:endParaRPr lang="en-GB" altLang="it-IT" sz="1400" i="1" dirty="0"/>
            </a:p>
          </p:txBody>
        </p:sp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2565" y="4240333"/>
              <a:ext cx="995661" cy="412282"/>
            </a:xfrm>
            <a:prstGeom prst="rect">
              <a:avLst/>
            </a:prstGeom>
          </p:spPr>
        </p:pic>
        <p:pic>
          <p:nvPicPr>
            <p:cNvPr id="33" name="Immagine 3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640" y="3572495"/>
              <a:ext cx="940002" cy="261111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69020" y="1128787"/>
            <a:ext cx="8025383" cy="1303983"/>
            <a:chOff x="169020" y="1128787"/>
            <a:chExt cx="8025383" cy="1303983"/>
          </a:xfrm>
        </p:grpSpPr>
        <p:sp>
          <p:nvSpPr>
            <p:cNvPr id="24" name="Down Arrow 23"/>
            <p:cNvSpPr/>
            <p:nvPr/>
          </p:nvSpPr>
          <p:spPr>
            <a:xfrm flipV="1">
              <a:off x="1384028" y="1916832"/>
              <a:ext cx="6810375" cy="515938"/>
            </a:xfrm>
            <a:prstGeom prst="downArrow">
              <a:avLst>
                <a:gd name="adj1" fmla="val 91500"/>
                <a:gd name="adj2" fmla="val 5135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5" name="TextBox 9"/>
            <p:cNvSpPr txBox="1">
              <a:spLocks noChangeArrowheads="1"/>
            </p:cNvSpPr>
            <p:nvPr/>
          </p:nvSpPr>
          <p:spPr bwMode="auto">
            <a:xfrm>
              <a:off x="3595619" y="2144663"/>
              <a:ext cx="23871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1200" dirty="0"/>
                <a:t>Outreach, training, user </a:t>
              </a:r>
              <a:r>
                <a:rPr lang="en-US" altLang="it-IT" sz="1200" dirty="0" smtClean="0"/>
                <a:t>support</a:t>
              </a:r>
              <a:endParaRPr lang="en-GB" altLang="it-IT" sz="1200" dirty="0"/>
            </a:p>
          </p:txBody>
        </p:sp>
        <p:sp>
          <p:nvSpPr>
            <p:cNvPr id="29" name="TextBox 31"/>
            <p:cNvSpPr txBox="1">
              <a:spLocks noChangeArrowheads="1"/>
            </p:cNvSpPr>
            <p:nvPr/>
          </p:nvSpPr>
          <p:spPr bwMode="auto">
            <a:xfrm>
              <a:off x="169020" y="1412776"/>
              <a:ext cx="1090612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1400" i="1" dirty="0"/>
                <a:t>Community</a:t>
              </a:r>
              <a:endParaRPr lang="en-GB" altLang="it-IT" sz="1400" i="1" dirty="0"/>
            </a:p>
          </p:txBody>
        </p:sp>
        <p:pic>
          <p:nvPicPr>
            <p:cNvPr id="36" name="Picture 35" descr="dariah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4426" y="1128787"/>
              <a:ext cx="2375148" cy="716037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176981" y="2546320"/>
            <a:ext cx="8067427" cy="1430219"/>
            <a:chOff x="176981" y="2546320"/>
            <a:chExt cx="8067427" cy="1430219"/>
          </a:xfrm>
        </p:grpSpPr>
        <p:sp>
          <p:nvSpPr>
            <p:cNvPr id="9" name="Rectangle 8"/>
            <p:cNvSpPr/>
            <p:nvPr/>
          </p:nvSpPr>
          <p:spPr>
            <a:xfrm>
              <a:off x="1331640" y="2568873"/>
              <a:ext cx="2106613" cy="7921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100" dirty="0">
                  <a:solidFill>
                    <a:schemeClr val="tx1"/>
                  </a:solidFill>
                </a:rPr>
                <a:t>Multi-Source Distributed Real-Time Search and Information </a:t>
              </a:r>
              <a:r>
                <a:rPr lang="en-GB" sz="1100" dirty="0" smtClean="0">
                  <a:solidFill>
                    <a:schemeClr val="tx1"/>
                  </a:solidFill>
                </a:rPr>
                <a:t>Retrieval application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32040" y="2568873"/>
              <a:ext cx="1368152" cy="7921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100" dirty="0">
                  <a:solidFill>
                    <a:schemeClr val="tx1"/>
                  </a:solidFill>
                </a:rPr>
                <a:t>Bavarian dialects </a:t>
              </a:r>
              <a:r>
                <a:rPr lang="en-GB" sz="1100" dirty="0" smtClean="0">
                  <a:solidFill>
                    <a:schemeClr val="tx1"/>
                  </a:solidFill>
                </a:rPr>
                <a:t>dataset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44208" y="2568873"/>
              <a:ext cx="1800200" cy="7921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100" dirty="0">
                  <a:solidFill>
                    <a:schemeClr val="tx1"/>
                  </a:solidFill>
                </a:rPr>
                <a:t>New DARIAH applications and </a:t>
              </a:r>
              <a:r>
                <a:rPr lang="en-GB" sz="1100" dirty="0" smtClean="0">
                  <a:solidFill>
                    <a:schemeClr val="tx1"/>
                  </a:solidFill>
                </a:rPr>
                <a:t>datasets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30"/>
            <p:cNvSpPr txBox="1">
              <a:spLocks noChangeArrowheads="1"/>
            </p:cNvSpPr>
            <p:nvPr/>
          </p:nvSpPr>
          <p:spPr bwMode="auto">
            <a:xfrm>
              <a:off x="176981" y="2546320"/>
              <a:ext cx="84189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1400" i="1" dirty="0"/>
                <a:t>Apps. </a:t>
              </a:r>
              <a:endParaRPr lang="en-US" altLang="it-IT" sz="1400" i="1" dirty="0" smtClean="0"/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1400" i="1" dirty="0" smtClean="0"/>
                <a:t>and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hr-HR" altLang="it-IT" sz="1400" i="1" dirty="0" err="1" smtClean="0"/>
                <a:t>services</a:t>
              </a:r>
              <a:endParaRPr lang="en-GB" altLang="it-IT" sz="1400" i="1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01070" y="2568873"/>
              <a:ext cx="1368152" cy="7921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hr-HR" sz="1100" dirty="0" err="1" smtClean="0">
                  <a:solidFill>
                    <a:schemeClr val="tx1"/>
                  </a:solidFill>
                </a:rPr>
                <a:t>Semantic</a:t>
              </a:r>
              <a:r>
                <a:rPr lang="hr-HR" sz="1100" dirty="0" smtClean="0">
                  <a:solidFill>
                    <a:schemeClr val="tx1"/>
                  </a:solidFill>
                </a:rPr>
                <a:t> </a:t>
              </a:r>
              <a:r>
                <a:rPr lang="hr-HR" sz="1100" dirty="0" err="1" smtClean="0">
                  <a:solidFill>
                    <a:schemeClr val="tx1"/>
                  </a:solidFill>
                </a:rPr>
                <a:t>Search</a:t>
              </a:r>
              <a:r>
                <a:rPr lang="hr-HR" sz="1100" dirty="0" smtClean="0">
                  <a:solidFill>
                    <a:schemeClr val="tx1"/>
                  </a:solidFill>
                </a:rPr>
                <a:t> </a:t>
              </a:r>
              <a:r>
                <a:rPr lang="hr-HR" sz="1100" dirty="0" err="1" smtClean="0">
                  <a:solidFill>
                    <a:schemeClr val="tx1"/>
                  </a:solidFill>
                </a:rPr>
                <a:t>Engine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9" idx="2"/>
            </p:cNvCxnSpPr>
            <p:nvPr/>
          </p:nvCxnSpPr>
          <p:spPr>
            <a:xfrm>
              <a:off x="2384947" y="3361036"/>
              <a:ext cx="2429668" cy="588168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2"/>
              <a:endCxn id="8" idx="0"/>
            </p:cNvCxnSpPr>
            <p:nvPr/>
          </p:nvCxnSpPr>
          <p:spPr>
            <a:xfrm>
              <a:off x="5616116" y="3361035"/>
              <a:ext cx="1468625" cy="6155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5" idx="2"/>
              <a:endCxn id="7" idx="0"/>
            </p:cNvCxnSpPr>
            <p:nvPr/>
          </p:nvCxnSpPr>
          <p:spPr>
            <a:xfrm flipH="1">
              <a:off x="4815409" y="3361036"/>
              <a:ext cx="2528899" cy="6155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18"/>
            <p:cNvCxnSpPr/>
            <p:nvPr/>
          </p:nvCxnSpPr>
          <p:spPr>
            <a:xfrm flipH="1">
              <a:off x="2384946" y="3359448"/>
              <a:ext cx="1" cy="5736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8" idx="2"/>
              <a:endCxn id="7" idx="0"/>
            </p:cNvCxnSpPr>
            <p:nvPr/>
          </p:nvCxnSpPr>
          <p:spPr>
            <a:xfrm>
              <a:off x="4185146" y="3361035"/>
              <a:ext cx="630263" cy="6155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0" idx="2"/>
              <a:endCxn id="7" idx="0"/>
            </p:cNvCxnSpPr>
            <p:nvPr/>
          </p:nvCxnSpPr>
          <p:spPr>
            <a:xfrm flipH="1">
              <a:off x="4815409" y="3361035"/>
              <a:ext cx="800707" cy="615504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1259632" y="2492896"/>
            <a:ext cx="5112568" cy="93610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0" y="2132856"/>
            <a:ext cx="158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Demonstrators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635896" y="1844824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084168" y="3068960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err="1" smtClean="0"/>
              <a:t>Bavarian</a:t>
            </a:r>
            <a:r>
              <a:rPr lang="hr-HR" noProof="0" dirty="0" smtClean="0"/>
              <a:t> </a:t>
            </a:r>
            <a:r>
              <a:rPr lang="hr-HR" noProof="0" dirty="0" err="1" smtClean="0"/>
              <a:t>Dialects</a:t>
            </a:r>
            <a:r>
              <a:rPr lang="hr-HR" noProof="0" dirty="0" smtClean="0"/>
              <a:t> (INFN, AAS)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noProof="0" dirty="0" err="1" smtClean="0"/>
              <a:t>Based</a:t>
            </a:r>
            <a:r>
              <a:rPr lang="hr-HR" noProof="0" dirty="0" smtClean="0"/>
              <a:t> on </a:t>
            </a:r>
            <a:r>
              <a:rPr lang="hr-HR" noProof="0" dirty="0" err="1" smtClean="0"/>
              <a:t>gLibrary</a:t>
            </a:r>
            <a:r>
              <a:rPr lang="hr-HR" noProof="0" dirty="0" smtClean="0"/>
              <a:t> </a:t>
            </a:r>
            <a:r>
              <a:rPr lang="hr-HR" noProof="0" dirty="0" smtClean="0">
                <a:sym typeface="Wingdings" pitchFamily="2" charset="2"/>
              </a:rPr>
              <a:t> </a:t>
            </a:r>
            <a:r>
              <a:rPr lang="hr-HR" noProof="0" dirty="0" err="1" smtClean="0"/>
              <a:t>Digital</a:t>
            </a:r>
            <a:r>
              <a:rPr lang="hr-HR" noProof="0" dirty="0" smtClean="0"/>
              <a:t> </a:t>
            </a:r>
            <a:r>
              <a:rPr lang="hr-HR" noProof="0" dirty="0" err="1" smtClean="0"/>
              <a:t>repository</a:t>
            </a:r>
            <a:r>
              <a:rPr lang="hr-HR" noProof="0" dirty="0" smtClean="0"/>
              <a:t> </a:t>
            </a:r>
            <a:r>
              <a:rPr lang="hr-HR" noProof="0" dirty="0" err="1" smtClean="0"/>
              <a:t>system</a:t>
            </a:r>
            <a:endParaRPr lang="hr-HR" noProof="0" dirty="0" smtClean="0"/>
          </a:p>
          <a:p>
            <a:pPr lvl="1"/>
            <a:r>
              <a:rPr lang="hr-HR" noProof="0" dirty="0" err="1" smtClean="0"/>
              <a:t>Organize</a:t>
            </a:r>
            <a:r>
              <a:rPr lang="hr-HR" noProof="0" dirty="0" smtClean="0"/>
              <a:t>, </a:t>
            </a:r>
            <a:r>
              <a:rPr lang="hr-HR" noProof="0" dirty="0" err="1" smtClean="0"/>
              <a:t>search</a:t>
            </a:r>
            <a:r>
              <a:rPr lang="hr-HR" dirty="0" smtClean="0"/>
              <a:t>, </a:t>
            </a:r>
            <a:r>
              <a:rPr lang="hr-HR" dirty="0" err="1" smtClean="0"/>
              <a:t>store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retrieve</a:t>
            </a:r>
            <a:r>
              <a:rPr lang="hr-HR" dirty="0" smtClean="0"/>
              <a:t> </a:t>
            </a:r>
            <a:r>
              <a:rPr lang="hr-HR" dirty="0" err="1" smtClean="0"/>
              <a:t>digital</a:t>
            </a:r>
            <a:r>
              <a:rPr lang="hr-HR" dirty="0" smtClean="0"/>
              <a:t> </a:t>
            </a:r>
            <a:r>
              <a:rPr lang="hr-HR" dirty="0" err="1" smtClean="0"/>
              <a:t>assets</a:t>
            </a:r>
            <a:endParaRPr lang="hr-HR" dirty="0" smtClean="0"/>
          </a:p>
          <a:p>
            <a:pPr lvl="1"/>
            <a:r>
              <a:rPr lang="hr-HR" dirty="0" err="1" smtClean="0"/>
              <a:t>Distributed</a:t>
            </a:r>
            <a:r>
              <a:rPr lang="hr-HR" dirty="0" smtClean="0"/>
              <a:t> (grid/</a:t>
            </a:r>
            <a:r>
              <a:rPr lang="hr-HR" dirty="0" err="1" smtClean="0"/>
              <a:t>cloud</a:t>
            </a:r>
            <a:r>
              <a:rPr lang="hr-HR" dirty="0" smtClean="0"/>
              <a:t>) </a:t>
            </a:r>
            <a:r>
              <a:rPr lang="hr-HR" dirty="0" err="1" smtClean="0"/>
              <a:t>storage</a:t>
            </a:r>
            <a:r>
              <a:rPr lang="hr-HR" dirty="0" smtClean="0"/>
              <a:t> resources</a:t>
            </a:r>
          </a:p>
          <a:p>
            <a:r>
              <a:rPr lang="hr-HR" noProof="0" dirty="0" err="1" smtClean="0"/>
              <a:t>Use</a:t>
            </a:r>
            <a:r>
              <a:rPr lang="hr-HR" noProof="0" dirty="0" smtClean="0"/>
              <a:t> </a:t>
            </a:r>
            <a:r>
              <a:rPr lang="hr-HR" noProof="0" dirty="0" err="1" smtClean="0"/>
              <a:t>case</a:t>
            </a:r>
            <a:r>
              <a:rPr lang="hr-HR" noProof="0" dirty="0" smtClean="0"/>
              <a:t> </a:t>
            </a:r>
            <a:r>
              <a:rPr lang="hr-HR" noProof="0" dirty="0" smtClean="0">
                <a:sym typeface="Wingdings" pitchFamily="2" charset="2"/>
              </a:rPr>
              <a:t></a:t>
            </a:r>
            <a:r>
              <a:rPr lang="hr-HR" noProof="0" dirty="0" smtClean="0"/>
              <a:t> </a:t>
            </a:r>
            <a:r>
              <a:rPr lang="hr-HR" noProof="0" dirty="0" err="1" smtClean="0"/>
              <a:t>Bavarian</a:t>
            </a:r>
            <a:r>
              <a:rPr lang="hr-HR" noProof="0" dirty="0" smtClean="0"/>
              <a:t> </a:t>
            </a:r>
            <a:r>
              <a:rPr lang="hr-HR" noProof="0" dirty="0" err="1" smtClean="0"/>
              <a:t>dialects</a:t>
            </a:r>
            <a:r>
              <a:rPr lang="hr-HR" dirty="0" smtClean="0"/>
              <a:t> </a:t>
            </a:r>
            <a:r>
              <a:rPr lang="hr-HR" dirty="0" err="1" smtClean="0"/>
              <a:t>datasets</a:t>
            </a:r>
            <a:endParaRPr lang="hr-H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</a:t>
            </a:r>
            <a:r>
              <a:rPr lang="hr-HR" smtClean="0"/>
              <a:t>Conference</a:t>
            </a:r>
            <a:r>
              <a:rPr lang="en-US" smtClean="0"/>
              <a:t> </a:t>
            </a:r>
            <a:r>
              <a:rPr lang="hr-HR" smtClean="0"/>
              <a:t>6</a:t>
            </a:r>
            <a:r>
              <a:rPr lang="en-US" smtClean="0"/>
              <a:t>-</a:t>
            </a:r>
            <a:r>
              <a:rPr lang="hr-HR" smtClean="0"/>
              <a:t>8</a:t>
            </a:r>
            <a:r>
              <a:rPr lang="en-US" smtClean="0"/>
              <a:t> </a:t>
            </a:r>
            <a:r>
              <a:rPr lang="hr-HR" smtClean="0"/>
              <a:t>April</a:t>
            </a:r>
            <a:r>
              <a:rPr lang="en-US" smtClean="0"/>
              <a:t> 201</a:t>
            </a:r>
            <a:r>
              <a:rPr lang="hr-HR" smtClean="0"/>
              <a:t>6</a:t>
            </a:r>
            <a:endParaRPr lang="en-US" noProof="0" dirty="0"/>
          </a:p>
        </p:txBody>
      </p:sp>
      <p:grpSp>
        <p:nvGrpSpPr>
          <p:cNvPr id="161" name="Group 160"/>
          <p:cNvGrpSpPr>
            <a:grpSpLocks noChangeAspect="1"/>
          </p:cNvGrpSpPr>
          <p:nvPr/>
        </p:nvGrpSpPr>
        <p:grpSpPr>
          <a:xfrm>
            <a:off x="1475656" y="3284984"/>
            <a:ext cx="6053558" cy="2818602"/>
            <a:chOff x="197505" y="832239"/>
            <a:chExt cx="8190916" cy="5812757"/>
          </a:xfrm>
        </p:grpSpPr>
        <p:grpSp>
          <p:nvGrpSpPr>
            <p:cNvPr id="88" name="Group 230"/>
            <p:cNvGrpSpPr/>
            <p:nvPr/>
          </p:nvGrpSpPr>
          <p:grpSpPr>
            <a:xfrm>
              <a:off x="1157980" y="980740"/>
              <a:ext cx="1325789" cy="1346588"/>
              <a:chOff x="2" y="-777149"/>
              <a:chExt cx="2282727" cy="2158432"/>
            </a:xfrm>
          </p:grpSpPr>
          <p:sp>
            <p:nvSpPr>
              <p:cNvPr id="89" name="Shape 228"/>
              <p:cNvSpPr/>
              <p:nvPr/>
            </p:nvSpPr>
            <p:spPr>
              <a:xfrm>
                <a:off x="2" y="-777149"/>
                <a:ext cx="2282727" cy="2158432"/>
              </a:xfrm>
              <a:prstGeom prst="roundRect">
                <a:avLst>
                  <a:gd name="adj" fmla="val 11719"/>
                </a:avLst>
              </a:prstGeom>
              <a:solidFill>
                <a:srgbClr val="FFFFFF"/>
              </a:solidFill>
              <a:ln w="25400" cap="flat">
                <a:solidFill>
                  <a:srgbClr val="8590B2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l" defTabSz="914400">
                  <a:buClr>
                    <a:srgbClr val="000000"/>
                  </a:buClr>
                  <a:defRPr sz="2400">
                    <a:solidFill>
                      <a:srgbClr val="000000"/>
                    </a:solidFill>
                    <a:uFill>
                      <a:solidFill/>
                    </a:u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endParaRPr/>
              </a:p>
            </p:txBody>
          </p:sp>
          <p:sp>
            <p:nvSpPr>
              <p:cNvPr id="90" name="Shape 229"/>
              <p:cNvSpPr/>
              <p:nvPr/>
            </p:nvSpPr>
            <p:spPr>
              <a:xfrm>
                <a:off x="75694" y="-777149"/>
                <a:ext cx="2131345" cy="14752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b">
                <a:spAutoFit/>
              </a:bodyPr>
              <a:lstStyle>
                <a:lvl1pPr defTabSz="1300480">
                  <a:buClr>
                    <a:srgbClr val="8590B2"/>
                  </a:buClr>
                  <a:defRPr sz="1800">
                    <a:solidFill>
                      <a:srgbClr val="8590B2"/>
                    </a:solidFill>
                    <a:uFill>
                      <a:solidFill>
                        <a:srgbClr val="8590B2"/>
                      </a:solidFill>
                    </a:uFill>
                    <a:latin typeface="Gill Sans MT"/>
                    <a:ea typeface="Gill Sans MT"/>
                    <a:cs typeface="Gill Sans MT"/>
                    <a:sym typeface="Gill Sans MT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lang="it-IT" sz="1200" dirty="0" smtClean="0">
                    <a:solidFill>
                      <a:srgbClr val="8590B2"/>
                    </a:solidFill>
                    <a:uFill>
                      <a:solidFill>
                        <a:srgbClr val="8590B2"/>
                      </a:solidFill>
                    </a:uFill>
                  </a:rPr>
                  <a:t>Local DB for </a:t>
                </a:r>
                <a:r>
                  <a:rPr lang="it-IT" sz="1200" dirty="0" err="1" smtClean="0">
                    <a:solidFill>
                      <a:srgbClr val="8590B2"/>
                    </a:solidFill>
                    <a:uFill>
                      <a:solidFill>
                        <a:srgbClr val="8590B2"/>
                      </a:solidFill>
                    </a:uFill>
                  </a:rPr>
                  <a:t>repo</a:t>
                </a:r>
                <a:r>
                  <a:rPr lang="it-IT" sz="1200" dirty="0" smtClean="0">
                    <a:solidFill>
                      <a:srgbClr val="8590B2"/>
                    </a:solidFill>
                    <a:uFill>
                      <a:solidFill>
                        <a:srgbClr val="8590B2"/>
                      </a:solidFill>
                    </a:uFill>
                  </a:rPr>
                  <a:t> </a:t>
                </a:r>
                <a:endParaRPr sz="1200" dirty="0">
                  <a:solidFill>
                    <a:srgbClr val="8590B2"/>
                  </a:solidFill>
                  <a:uFill>
                    <a:solidFill>
                      <a:srgbClr val="8590B2"/>
                    </a:solidFill>
                  </a:uFill>
                </a:endParaRPr>
              </a:p>
            </p:txBody>
          </p:sp>
        </p:grpSp>
        <p:grpSp>
          <p:nvGrpSpPr>
            <p:cNvPr id="91" name="Gruppo 2"/>
            <p:cNvGrpSpPr/>
            <p:nvPr/>
          </p:nvGrpSpPr>
          <p:grpSpPr>
            <a:xfrm>
              <a:off x="197505" y="1133505"/>
              <a:ext cx="8190916" cy="5490271"/>
              <a:chOff x="160960" y="1133505"/>
              <a:chExt cx="8190916" cy="5490271"/>
            </a:xfrm>
          </p:grpSpPr>
          <p:sp>
            <p:nvSpPr>
              <p:cNvPr id="92" name="Shape 196"/>
              <p:cNvSpPr/>
              <p:nvPr/>
            </p:nvSpPr>
            <p:spPr>
              <a:xfrm>
                <a:off x="160960" y="4409229"/>
                <a:ext cx="1370665" cy="1174238"/>
              </a:xfrm>
              <a:prstGeom prst="rect">
                <a:avLst/>
              </a:prstGeom>
              <a:solidFill>
                <a:srgbClr val="FFFFFF"/>
              </a:solidFill>
              <a:ln w="12700">
                <a:round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>
                <a:spAutoFit/>
              </a:bodyPr>
              <a:lstStyle/>
              <a:p>
                <a:pPr lvl="0" algn="l" defTabSz="1300480">
                  <a:buClr>
                    <a:srgbClr val="000000"/>
                  </a:buClr>
                  <a:defRPr sz="1800">
                    <a:solidFill>
                      <a:srgbClr val="000000"/>
                    </a:solidFill>
                  </a:defRPr>
                </a:pPr>
                <a:r>
                  <a:rPr sz="1600" dirty="0" err="1">
                    <a:uFill>
                      <a:solidFill/>
                    </a:uFill>
                    <a:latin typeface="Gill Sans MT"/>
                    <a:ea typeface="Gill Sans MT"/>
                    <a:cs typeface="Gill Sans MT"/>
                    <a:sym typeface="Gill Sans MT"/>
                  </a:rPr>
                  <a:t>eToken</a:t>
                </a:r>
                <a:endParaRPr sz="1600" dirty="0">
                  <a:uFill>
                    <a:solidFill/>
                  </a:uFill>
                  <a:latin typeface="Gill Sans MT"/>
                  <a:ea typeface="Gill Sans MT"/>
                  <a:cs typeface="Gill Sans MT"/>
                  <a:sym typeface="Gill Sans MT"/>
                </a:endParaRPr>
              </a:p>
              <a:p>
                <a:pPr lvl="0" defTabSz="1300480">
                  <a:buClr>
                    <a:srgbClr val="000000"/>
                  </a:buClr>
                  <a:defRPr sz="1800">
                    <a:solidFill>
                      <a:srgbClr val="000000"/>
                    </a:solidFill>
                  </a:defRPr>
                </a:pPr>
                <a:r>
                  <a:rPr sz="1600" dirty="0">
                    <a:uFill>
                      <a:solidFill/>
                    </a:uFill>
                    <a:latin typeface="Gill Sans MT"/>
                    <a:ea typeface="Gill Sans MT"/>
                    <a:cs typeface="Gill Sans MT"/>
                    <a:sym typeface="Gill Sans MT"/>
                  </a:rPr>
                  <a:t>service</a:t>
                </a:r>
              </a:p>
            </p:txBody>
          </p:sp>
          <p:grpSp>
            <p:nvGrpSpPr>
              <p:cNvPr id="93" name="Group 210"/>
              <p:cNvGrpSpPr/>
              <p:nvPr/>
            </p:nvGrpSpPr>
            <p:grpSpPr>
              <a:xfrm>
                <a:off x="624165" y="2634438"/>
                <a:ext cx="2507676" cy="1761823"/>
                <a:chOff x="-6034937" y="-416768"/>
                <a:chExt cx="4174499" cy="2824012"/>
              </a:xfrm>
            </p:grpSpPr>
            <p:grpSp>
              <p:nvGrpSpPr>
                <p:cNvPr id="139" name="Group 205"/>
                <p:cNvGrpSpPr/>
                <p:nvPr/>
              </p:nvGrpSpPr>
              <p:grpSpPr>
                <a:xfrm>
                  <a:off x="-4859699" y="0"/>
                  <a:ext cx="2999261" cy="2365269"/>
                  <a:chOff x="-5153055" y="0"/>
                  <a:chExt cx="2999260" cy="2365267"/>
                </a:xfrm>
              </p:grpSpPr>
              <p:sp>
                <p:nvSpPr>
                  <p:cNvPr id="144" name="Shape 203"/>
                  <p:cNvSpPr/>
                  <p:nvPr/>
                </p:nvSpPr>
                <p:spPr>
                  <a:xfrm>
                    <a:off x="-5153053" y="0"/>
                    <a:ext cx="2999258" cy="2365267"/>
                  </a:xfrm>
                  <a:prstGeom prst="roundRect">
                    <a:avLst>
                      <a:gd name="adj" fmla="val 11719"/>
                    </a:avLst>
                  </a:prstGeom>
                  <a:solidFill>
                    <a:srgbClr val="FFFFFF"/>
                  </a:solidFill>
                  <a:ln w="25400" cap="flat">
                    <a:solidFill>
                      <a:srgbClr val="FCE08C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lvl="0" algn="l" defTabSz="914400">
                      <a:buClr>
                        <a:srgbClr val="000000"/>
                      </a:buClr>
                      <a:defRPr sz="2400">
                        <a:solidFill>
                          <a:srgbClr val="000000"/>
                        </a:solidFill>
                        <a:uFill>
                          <a:solidFill/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  <a:endParaRPr/>
                  </a:p>
                </p:txBody>
              </p:sp>
              <p:sp>
                <p:nvSpPr>
                  <p:cNvPr id="145" name="Shape 204"/>
                  <p:cNvSpPr/>
                  <p:nvPr/>
                </p:nvSpPr>
                <p:spPr>
                  <a:xfrm>
                    <a:off x="-5153055" y="1217090"/>
                    <a:ext cx="2973400" cy="96652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b">
                    <a:spAutoFit/>
                  </a:bodyPr>
                  <a:lstStyle>
                    <a:lvl1pPr defTabSz="1300480">
                      <a:buClr>
                        <a:srgbClr val="F9CA29"/>
                      </a:buClr>
                      <a:defRPr sz="2200">
                        <a:solidFill>
                          <a:srgbClr val="F9CA29"/>
                        </a:solidFill>
                        <a:uFill>
                          <a:solidFill>
                            <a:srgbClr val="F9CA29"/>
                          </a:solidFill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sz="1400" dirty="0">
                        <a:solidFill>
                          <a:srgbClr val="F9CA29"/>
                        </a:solidFill>
                        <a:uFill>
                          <a:solidFill>
                            <a:srgbClr val="F9CA29"/>
                          </a:solidFill>
                        </a:uFill>
                      </a:rPr>
                      <a:t>glibrary.ct.infn.it</a:t>
                    </a:r>
                  </a:p>
                </p:txBody>
              </p:sp>
            </p:grpSp>
            <p:grpSp>
              <p:nvGrpSpPr>
                <p:cNvPr id="140" name="Group 208"/>
                <p:cNvGrpSpPr/>
                <p:nvPr/>
              </p:nvGrpSpPr>
              <p:grpSpPr>
                <a:xfrm>
                  <a:off x="-6034937" y="-416768"/>
                  <a:ext cx="1337432" cy="2824012"/>
                  <a:chOff x="-6034917" y="-710744"/>
                  <a:chExt cx="1337427" cy="2824009"/>
                </a:xfrm>
              </p:grpSpPr>
              <p:sp>
                <p:nvSpPr>
                  <p:cNvPr id="142" name="Shape 206"/>
                  <p:cNvSpPr/>
                  <p:nvPr/>
                </p:nvSpPr>
                <p:spPr>
                  <a:xfrm>
                    <a:off x="-6034917" y="-506153"/>
                    <a:ext cx="1175236" cy="2619418"/>
                  </a:xfrm>
                  <a:prstGeom prst="roundRect">
                    <a:avLst>
                      <a:gd name="adj" fmla="val 11719"/>
                    </a:avLst>
                  </a:prstGeom>
                  <a:solidFill>
                    <a:srgbClr val="DADF8C"/>
                  </a:solidFill>
                  <a:ln w="25400" cap="flat">
                    <a:solidFill>
                      <a:srgbClr val="A9AD6C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lvl="0" algn="l" defTabSz="914400">
                      <a:buClr>
                        <a:srgbClr val="000000"/>
                      </a:buClr>
                      <a:defRPr sz="2400">
                        <a:solidFill>
                          <a:srgbClr val="000000"/>
                        </a:solidFill>
                        <a:uFill>
                          <a:solidFill/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  <a:endParaRPr dirty="0"/>
                  </a:p>
                </p:txBody>
              </p:sp>
              <p:sp>
                <p:nvSpPr>
                  <p:cNvPr id="143" name="Shape 207"/>
                  <p:cNvSpPr/>
                  <p:nvPr/>
                </p:nvSpPr>
                <p:spPr>
                  <a:xfrm rot="16200000">
                    <a:off x="-6631735" y="-59008"/>
                    <a:ext cx="2585981" cy="128250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ctr">
                    <a:spAutoFit/>
                  </a:bodyPr>
                  <a:lstStyle>
                    <a:lvl1pPr defTabSz="1300480">
                      <a:buClr>
                        <a:srgbClr val="FFFFFF"/>
                      </a:buClr>
                      <a:defRPr sz="220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sz="1600" dirty="0" smtClean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</a:rPr>
                      <a:t>REST  API</a:t>
                    </a:r>
                    <a:endParaRPr sz="1600" dirty="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</a:endParaRPr>
                  </a:p>
                </p:txBody>
              </p:sp>
            </p:grpSp>
            <p:pic>
              <p:nvPicPr>
                <p:cNvPr id="141" name="image17.png"/>
                <p:cNvPicPr/>
                <p:nvPr/>
              </p:nvPicPr>
              <p:blipFill>
                <a:blip r:embed="rId3" cstate="print">
                  <a:extLst/>
                </a:blip>
                <a:stretch>
                  <a:fillRect/>
                </a:stretch>
              </p:blipFill>
              <p:spPr>
                <a:xfrm>
                  <a:off x="-4210921" y="270874"/>
                  <a:ext cx="1784506" cy="946217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</p:grpSp>
          <p:sp>
            <p:nvSpPr>
              <p:cNvPr id="94" name="Shape 211"/>
              <p:cNvSpPr/>
              <p:nvPr/>
            </p:nvSpPr>
            <p:spPr>
              <a:xfrm flipV="1">
                <a:off x="3058960" y="2359996"/>
                <a:ext cx="3578726" cy="1205747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lvl="0" algn="l" defTabSz="650240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95" name="Shape 219"/>
              <p:cNvSpPr/>
              <p:nvPr/>
            </p:nvSpPr>
            <p:spPr>
              <a:xfrm flipH="1" flipV="1">
                <a:off x="2012172" y="2020247"/>
                <a:ext cx="3002" cy="874204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lvl="0" algn="l" defTabSz="650240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grpSp>
            <p:nvGrpSpPr>
              <p:cNvPr id="96" name="Group 223"/>
              <p:cNvGrpSpPr/>
              <p:nvPr/>
            </p:nvGrpSpPr>
            <p:grpSpPr>
              <a:xfrm>
                <a:off x="2472615" y="4946297"/>
                <a:ext cx="694690" cy="1677479"/>
                <a:chOff x="-4565888" y="-4"/>
                <a:chExt cx="1156446" cy="2688816"/>
              </a:xfrm>
            </p:grpSpPr>
            <p:sp>
              <p:nvSpPr>
                <p:cNvPr id="137" name="Shape 221"/>
                <p:cNvSpPr/>
                <p:nvPr/>
              </p:nvSpPr>
              <p:spPr>
                <a:xfrm>
                  <a:off x="-4565888" y="-4"/>
                  <a:ext cx="1156446" cy="2688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600"/>
                      </a:moveTo>
                      <a:cubicBezTo>
                        <a:pt x="21600" y="5588"/>
                        <a:pt x="16765" y="7200"/>
                        <a:pt x="10800" y="7200"/>
                      </a:cubicBezTo>
                      <a:cubicBezTo>
                        <a:pt x="4835" y="7200"/>
                        <a:pt x="0" y="5588"/>
                        <a:pt x="0" y="3600"/>
                      </a:cubicBezTo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25400" cap="flat">
                  <a:solidFill>
                    <a:srgbClr val="8798A6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lvl="0" algn="l" defTabSz="914400">
                    <a:buClr>
                      <a:srgbClr val="000000"/>
                    </a:buClr>
                    <a:defRPr sz="2400">
                      <a:solidFill>
                        <a:srgbClr val="000000"/>
                      </a:solidFill>
                      <a:uFill>
                        <a:solidFill/>
                      </a:u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/>
                </a:p>
              </p:txBody>
            </p:sp>
            <p:sp>
              <p:nvSpPr>
                <p:cNvPr id="138" name="Shape 222"/>
                <p:cNvSpPr/>
                <p:nvPr/>
              </p:nvSpPr>
              <p:spPr>
                <a:xfrm>
                  <a:off x="-4565656" y="755770"/>
                  <a:ext cx="1155980" cy="193304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8100" tIns="38100" rIns="38100" bIns="38100" numCol="1" anchor="t">
                  <a:spAutoFit/>
                </a:bodyPr>
                <a:lstStyle>
                  <a:lvl1pPr defTabSz="1300480">
                    <a:buClr>
                      <a:srgbClr val="FFFFFF"/>
                    </a:buClr>
                    <a:defRPr sz="18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lvl1pPr>
                </a:lstStyle>
                <a:p>
                  <a:pPr lvl="0" algn="ctr">
                    <a:defRPr>
                      <a:solidFill>
                        <a:srgbClr val="000000"/>
                      </a:solidFill>
                      <a:uFillTx/>
                    </a:defRPr>
                  </a:pPr>
                  <a:r>
                    <a:rPr sz="1100" dirty="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</a:rPr>
                    <a:t>User Tracking DB</a:t>
                  </a:r>
                </a:p>
              </p:txBody>
            </p:sp>
          </p:grpSp>
          <p:sp>
            <p:nvSpPr>
              <p:cNvPr id="97" name="Shape 224"/>
              <p:cNvSpPr/>
              <p:nvPr/>
            </p:nvSpPr>
            <p:spPr>
              <a:xfrm flipH="1" flipV="1">
                <a:off x="2396889" y="4370071"/>
                <a:ext cx="423068" cy="576229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lvl="0" algn="l" defTabSz="650240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grpSp>
            <p:nvGrpSpPr>
              <p:cNvPr id="98" name="Group 237"/>
              <p:cNvGrpSpPr/>
              <p:nvPr/>
            </p:nvGrpSpPr>
            <p:grpSpPr>
              <a:xfrm>
                <a:off x="6494051" y="1133505"/>
                <a:ext cx="1482898" cy="1277754"/>
                <a:chOff x="-38478" y="-101379"/>
                <a:chExt cx="2468572" cy="2048102"/>
              </a:xfrm>
            </p:grpSpPr>
            <p:sp>
              <p:nvSpPr>
                <p:cNvPr id="135" name="Shape 234"/>
                <p:cNvSpPr/>
                <p:nvPr/>
              </p:nvSpPr>
              <p:spPr>
                <a:xfrm>
                  <a:off x="-38478" y="1081940"/>
                  <a:ext cx="2468572" cy="8647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8100" tIns="38100" rIns="38100" bIns="38100" numCol="1" anchor="b">
                  <a:spAutoFit/>
                </a:bodyPr>
                <a:lstStyle>
                  <a:lvl1pPr defTabSz="1300480">
                    <a:buClr>
                      <a:srgbClr val="000000"/>
                    </a:buClr>
                    <a:defRPr sz="1800">
                      <a:solidFill>
                        <a:srgbClr val="000000"/>
                      </a:solidFill>
                      <a:uFill>
                        <a:solidFill/>
                      </a:u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lvl1pPr>
                </a:lstStyle>
                <a:p>
                  <a:pPr lvl="0">
                    <a:defRPr>
                      <a:uFillTx/>
                    </a:defRPr>
                  </a:pPr>
                  <a:r>
                    <a:rPr sz="1200" dirty="0">
                      <a:uFill>
                        <a:solidFill/>
                      </a:uFill>
                    </a:rPr>
                    <a:t>Local storage</a:t>
                  </a:r>
                </a:p>
              </p:txBody>
            </p:sp>
            <p:pic>
              <p:nvPicPr>
                <p:cNvPr id="133" name="image21.jpg"/>
                <p:cNvPicPr/>
                <p:nvPr/>
              </p:nvPicPr>
              <p:blipFill>
                <a:blip r:embed="rId4" cstate="print">
                  <a:extLst/>
                </a:blip>
                <a:stretch>
                  <a:fillRect/>
                </a:stretch>
              </p:blipFill>
              <p:spPr>
                <a:xfrm>
                  <a:off x="285913" y="-101379"/>
                  <a:ext cx="1058159" cy="1183318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</p:grpSp>
          <p:grpSp>
            <p:nvGrpSpPr>
              <p:cNvPr id="99" name="Group 255"/>
              <p:cNvGrpSpPr/>
              <p:nvPr/>
            </p:nvGrpSpPr>
            <p:grpSpPr>
              <a:xfrm>
                <a:off x="6756345" y="2677228"/>
                <a:ext cx="1595531" cy="1719032"/>
                <a:chOff x="295001" y="57672"/>
                <a:chExt cx="2656076" cy="2755422"/>
              </a:xfrm>
            </p:grpSpPr>
            <p:sp>
              <p:nvSpPr>
                <p:cNvPr id="131" name="Shape 239"/>
                <p:cNvSpPr/>
                <p:nvPr/>
              </p:nvSpPr>
              <p:spPr>
                <a:xfrm>
                  <a:off x="494612" y="1948312"/>
                  <a:ext cx="2456465" cy="86478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8100" tIns="38100" rIns="38100" bIns="38100" numCol="1" anchor="b">
                  <a:spAutoFit/>
                </a:bodyPr>
                <a:lstStyle>
                  <a:lvl1pPr defTabSz="1300480">
                    <a:buClr>
                      <a:srgbClr val="000000"/>
                    </a:buClr>
                    <a:defRPr sz="1800">
                      <a:solidFill>
                        <a:srgbClr val="000000"/>
                      </a:solidFill>
                      <a:uFill>
                        <a:solidFill/>
                      </a:u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lvl1pPr>
                </a:lstStyle>
                <a:p>
                  <a:pPr lvl="0">
                    <a:defRPr>
                      <a:uFillTx/>
                    </a:defRPr>
                  </a:pPr>
                  <a:r>
                    <a:rPr sz="1200" dirty="0">
                      <a:uFill>
                        <a:solidFill/>
                      </a:uFill>
                    </a:rPr>
                    <a:t>Grid storage</a:t>
                  </a:r>
                </a:p>
              </p:txBody>
            </p:sp>
            <p:grpSp>
              <p:nvGrpSpPr>
                <p:cNvPr id="116" name="Group 254"/>
                <p:cNvGrpSpPr/>
                <p:nvPr/>
              </p:nvGrpSpPr>
              <p:grpSpPr>
                <a:xfrm>
                  <a:off x="295001" y="57672"/>
                  <a:ext cx="2182718" cy="2039211"/>
                  <a:chOff x="0" y="0"/>
                  <a:chExt cx="2182716" cy="2039210"/>
                </a:xfrm>
              </p:grpSpPr>
              <p:sp>
                <p:nvSpPr>
                  <p:cNvPr id="117" name="Shape 241"/>
                  <p:cNvSpPr/>
                  <p:nvPr/>
                </p:nvSpPr>
                <p:spPr>
                  <a:xfrm flipH="1">
                    <a:off x="345367" y="1143541"/>
                    <a:ext cx="740924" cy="51767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18" name="Shape 242"/>
                  <p:cNvSpPr/>
                  <p:nvPr/>
                </p:nvSpPr>
                <p:spPr>
                  <a:xfrm>
                    <a:off x="334613" y="768588"/>
                    <a:ext cx="705574" cy="264508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19" name="Shape 243"/>
                  <p:cNvSpPr/>
                  <p:nvPr/>
                </p:nvSpPr>
                <p:spPr>
                  <a:xfrm>
                    <a:off x="1097673" y="968924"/>
                    <a:ext cx="757055" cy="69229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20" name="Shape 244"/>
                  <p:cNvSpPr/>
                  <p:nvPr/>
                </p:nvSpPr>
                <p:spPr>
                  <a:xfrm flipH="1">
                    <a:off x="1097672" y="754208"/>
                    <a:ext cx="768439" cy="278887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pic>
                <p:nvPicPr>
                  <p:cNvPr id="121" name="image22.jpg"/>
                  <p:cNvPicPr/>
                  <p:nvPr/>
                </p:nvPicPr>
                <p:blipFill>
                  <a:blip r:embed="rId5" cstate="print">
                    <a:extLst/>
                  </a:blip>
                  <a:stretch>
                    <a:fillRect/>
                  </a:stretch>
                </p:blipFill>
                <p:spPr>
                  <a:xfrm>
                    <a:off x="1549504" y="1311982"/>
                    <a:ext cx="633213" cy="727229"/>
                  </a:xfrm>
                  <a:prstGeom prst="rect">
                    <a:avLst/>
                  </a:prstGeom>
                  <a:ln w="12700" cap="flat">
                    <a:noFill/>
                    <a:round/>
                  </a:ln>
                  <a:effectLst/>
                </p:spPr>
              </p:pic>
              <p:pic>
                <p:nvPicPr>
                  <p:cNvPr id="122" name="image22.jpg"/>
                  <p:cNvPicPr/>
                  <p:nvPr/>
                </p:nvPicPr>
                <p:blipFill>
                  <a:blip r:embed="rId5" cstate="print">
                    <a:extLst/>
                  </a:blip>
                  <a:stretch>
                    <a:fillRect/>
                  </a:stretch>
                </p:blipFill>
                <p:spPr>
                  <a:xfrm>
                    <a:off x="792449" y="696964"/>
                    <a:ext cx="633213" cy="727229"/>
                  </a:xfrm>
                  <a:prstGeom prst="rect">
                    <a:avLst/>
                  </a:prstGeom>
                  <a:ln w="12700" cap="flat">
                    <a:noFill/>
                    <a:round/>
                  </a:ln>
                  <a:effectLst/>
                </p:spPr>
              </p:pic>
              <p:pic>
                <p:nvPicPr>
                  <p:cNvPr id="123" name="image22.jpg"/>
                  <p:cNvPicPr/>
                  <p:nvPr/>
                </p:nvPicPr>
                <p:blipFill>
                  <a:blip r:embed="rId5" cstate="print">
                    <a:extLst/>
                  </a:blip>
                  <a:stretch>
                    <a:fillRect/>
                  </a:stretch>
                </p:blipFill>
                <p:spPr>
                  <a:xfrm>
                    <a:off x="1549504" y="26980"/>
                    <a:ext cx="633213" cy="727229"/>
                  </a:xfrm>
                  <a:prstGeom prst="rect">
                    <a:avLst/>
                  </a:prstGeom>
                  <a:ln w="12700" cap="flat">
                    <a:noFill/>
                    <a:round/>
                  </a:ln>
                  <a:effectLst/>
                </p:spPr>
              </p:pic>
              <p:pic>
                <p:nvPicPr>
                  <p:cNvPr id="124" name="image23.jpg"/>
                  <p:cNvPicPr/>
                  <p:nvPr/>
                </p:nvPicPr>
                <p:blipFill>
                  <a:blip r:embed="rId6" cstate="print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669226" cy="768589"/>
                  </a:xfrm>
                  <a:prstGeom prst="rect">
                    <a:avLst/>
                  </a:prstGeom>
                  <a:ln w="12700" cap="flat">
                    <a:noFill/>
                    <a:round/>
                  </a:ln>
                  <a:effectLst/>
                </p:spPr>
              </p:pic>
              <p:pic>
                <p:nvPicPr>
                  <p:cNvPr id="125" name="image22.jpg"/>
                  <p:cNvPicPr/>
                  <p:nvPr/>
                </p:nvPicPr>
                <p:blipFill>
                  <a:blip r:embed="rId5" cstate="print">
                    <a:extLst/>
                  </a:blip>
                  <a:stretch>
                    <a:fillRect/>
                  </a:stretch>
                </p:blipFill>
                <p:spPr>
                  <a:xfrm>
                    <a:off x="12630" y="1309901"/>
                    <a:ext cx="633213" cy="727229"/>
                  </a:xfrm>
                  <a:prstGeom prst="rect">
                    <a:avLst/>
                  </a:prstGeom>
                  <a:ln w="12700" cap="flat">
                    <a:noFill/>
                    <a:round/>
                  </a:ln>
                  <a:effectLst/>
                </p:spPr>
              </p:pic>
              <p:sp>
                <p:nvSpPr>
                  <p:cNvPr id="126" name="Shape 250"/>
                  <p:cNvSpPr/>
                  <p:nvPr/>
                </p:nvSpPr>
                <p:spPr>
                  <a:xfrm>
                    <a:off x="645843" y="1673517"/>
                    <a:ext cx="903661" cy="2082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27" name="Shape 251"/>
                  <p:cNvSpPr/>
                  <p:nvPr/>
                </p:nvSpPr>
                <p:spPr>
                  <a:xfrm>
                    <a:off x="1866111" y="754208"/>
                    <a:ext cx="1" cy="557774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28" name="Shape 252"/>
                  <p:cNvSpPr/>
                  <p:nvPr/>
                </p:nvSpPr>
                <p:spPr>
                  <a:xfrm>
                    <a:off x="669224" y="384294"/>
                    <a:ext cx="880280" cy="630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29" name="Shape 253"/>
                  <p:cNvSpPr/>
                  <p:nvPr/>
                </p:nvSpPr>
                <p:spPr>
                  <a:xfrm flipH="1">
                    <a:off x="329238" y="768588"/>
                    <a:ext cx="5376" cy="54131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818CB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l" defTabSz="457200">
                      <a:defRPr sz="16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00" name="Group 267"/>
              <p:cNvGrpSpPr/>
              <p:nvPr/>
            </p:nvGrpSpPr>
            <p:grpSpPr>
              <a:xfrm>
                <a:off x="6020160" y="4568055"/>
                <a:ext cx="2297389" cy="1685380"/>
                <a:chOff x="-2" y="0"/>
                <a:chExt cx="3824457" cy="2701483"/>
              </a:xfrm>
            </p:grpSpPr>
            <p:grpSp>
              <p:nvGrpSpPr>
                <p:cNvPr id="104" name="Group 259"/>
                <p:cNvGrpSpPr/>
                <p:nvPr/>
              </p:nvGrpSpPr>
              <p:grpSpPr>
                <a:xfrm>
                  <a:off x="-2" y="0"/>
                  <a:ext cx="3824457" cy="2701483"/>
                  <a:chOff x="-1" y="0"/>
                  <a:chExt cx="3824453" cy="2701480"/>
                </a:xfrm>
              </p:grpSpPr>
              <p:sp>
                <p:nvSpPr>
                  <p:cNvPr id="112" name="Shape 256"/>
                  <p:cNvSpPr/>
                  <p:nvPr/>
                </p:nvSpPr>
                <p:spPr>
                  <a:xfrm>
                    <a:off x="-1" y="0"/>
                    <a:ext cx="3824453" cy="27014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79" h="20683" extrusionOk="0">
                        <a:moveTo>
                          <a:pt x="1901" y="6809"/>
                        </a:moveTo>
                        <a:cubicBezTo>
                          <a:pt x="1658" y="4403"/>
                          <a:pt x="2907" y="2186"/>
                          <a:pt x="4691" y="1859"/>
                        </a:cubicBezTo>
                        <a:cubicBezTo>
                          <a:pt x="5414" y="1726"/>
                          <a:pt x="6149" y="1925"/>
                          <a:pt x="6778" y="2422"/>
                        </a:cubicBezTo>
                        <a:cubicBezTo>
                          <a:pt x="7445" y="726"/>
                          <a:pt x="9003" y="81"/>
                          <a:pt x="10259" y="982"/>
                        </a:cubicBezTo>
                        <a:cubicBezTo>
                          <a:pt x="10478" y="1140"/>
                          <a:pt x="10680" y="1340"/>
                          <a:pt x="10857" y="1575"/>
                        </a:cubicBezTo>
                        <a:cubicBezTo>
                          <a:pt x="11377" y="169"/>
                          <a:pt x="12642" y="-402"/>
                          <a:pt x="13683" y="299"/>
                        </a:cubicBezTo>
                        <a:cubicBezTo>
                          <a:pt x="13971" y="493"/>
                          <a:pt x="14222" y="774"/>
                          <a:pt x="14418" y="1120"/>
                        </a:cubicBezTo>
                        <a:cubicBezTo>
                          <a:pt x="15255" y="-210"/>
                          <a:pt x="16734" y="-374"/>
                          <a:pt x="17722" y="753"/>
                        </a:cubicBezTo>
                        <a:cubicBezTo>
                          <a:pt x="18137" y="1227"/>
                          <a:pt x="18417" y="1880"/>
                          <a:pt x="18513" y="2601"/>
                        </a:cubicBezTo>
                        <a:cubicBezTo>
                          <a:pt x="19885" y="3106"/>
                          <a:pt x="20694" y="5019"/>
                          <a:pt x="20321" y="6874"/>
                        </a:cubicBezTo>
                        <a:cubicBezTo>
                          <a:pt x="20289" y="7030"/>
                          <a:pt x="20250" y="7182"/>
                          <a:pt x="20203" y="7331"/>
                        </a:cubicBezTo>
                        <a:cubicBezTo>
                          <a:pt x="21303" y="9264"/>
                          <a:pt x="21034" y="12033"/>
                          <a:pt x="19601" y="13518"/>
                        </a:cubicBezTo>
                        <a:cubicBezTo>
                          <a:pt x="19155" y="13980"/>
                          <a:pt x="18629" y="14279"/>
                          <a:pt x="18072" y="14386"/>
                        </a:cubicBezTo>
                        <a:cubicBezTo>
                          <a:pt x="18060" y="16465"/>
                          <a:pt x="16800" y="18137"/>
                          <a:pt x="15258" y="18121"/>
                        </a:cubicBezTo>
                        <a:cubicBezTo>
                          <a:pt x="14743" y="18115"/>
                          <a:pt x="14238" y="17917"/>
                          <a:pt x="13801" y="17550"/>
                        </a:cubicBezTo>
                        <a:cubicBezTo>
                          <a:pt x="13280" y="19881"/>
                          <a:pt x="11460" y="21198"/>
                          <a:pt x="9738" y="20492"/>
                        </a:cubicBezTo>
                        <a:cubicBezTo>
                          <a:pt x="9016" y="20196"/>
                          <a:pt x="8392" y="19571"/>
                          <a:pt x="7973" y="18722"/>
                        </a:cubicBezTo>
                        <a:cubicBezTo>
                          <a:pt x="6209" y="20158"/>
                          <a:pt x="3920" y="19386"/>
                          <a:pt x="2859" y="16998"/>
                        </a:cubicBezTo>
                        <a:cubicBezTo>
                          <a:pt x="2846" y="16968"/>
                          <a:pt x="2833" y="16937"/>
                          <a:pt x="2820" y="16907"/>
                        </a:cubicBezTo>
                        <a:cubicBezTo>
                          <a:pt x="1666" y="17089"/>
                          <a:pt x="620" y="15978"/>
                          <a:pt x="485" y="14424"/>
                        </a:cubicBezTo>
                        <a:cubicBezTo>
                          <a:pt x="412" y="13596"/>
                          <a:pt x="615" y="12767"/>
                          <a:pt x="1038" y="12159"/>
                        </a:cubicBezTo>
                        <a:cubicBezTo>
                          <a:pt x="39" y="11365"/>
                          <a:pt x="-297" y="9622"/>
                          <a:pt x="288" y="8266"/>
                        </a:cubicBezTo>
                        <a:cubicBezTo>
                          <a:pt x="626" y="7484"/>
                          <a:pt x="1218" y="6967"/>
                          <a:pt x="1883" y="6874"/>
                        </a:cubicBezTo>
                        <a:close/>
                      </a:path>
                    </a:pathLst>
                  </a:custGeom>
                  <a:solidFill>
                    <a:srgbClr val="AEC5D6"/>
                  </a:solidFill>
                  <a:ln w="25400" cap="flat">
                    <a:solidFill>
                      <a:srgbClr val="8798A6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lvl="0" algn="l" defTabSz="914400">
                      <a:buClr>
                        <a:srgbClr val="000000"/>
                      </a:buClr>
                      <a:defRPr sz="2400">
                        <a:solidFill>
                          <a:srgbClr val="000000"/>
                        </a:solidFill>
                        <a:uFill>
                          <a:solidFill/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  <a:endParaRPr/>
                  </a:p>
                </p:txBody>
              </p:sp>
              <p:sp>
                <p:nvSpPr>
                  <p:cNvPr id="113" name="Shape 257"/>
                  <p:cNvSpPr/>
                  <p:nvPr/>
                </p:nvSpPr>
                <p:spPr>
                  <a:xfrm>
                    <a:off x="194181" y="137569"/>
                    <a:ext cx="3504490" cy="22969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80" y="14010"/>
                        </a:moveTo>
                        <a:cubicBezTo>
                          <a:pt x="899" y="14066"/>
                          <a:pt x="417" y="13902"/>
                          <a:pt x="0" y="13542"/>
                        </a:cubicBezTo>
                        <a:moveTo>
                          <a:pt x="2598" y="19137"/>
                        </a:moveTo>
                        <a:cubicBezTo>
                          <a:pt x="2405" y="19250"/>
                          <a:pt x="2202" y="19325"/>
                          <a:pt x="1994" y="19361"/>
                        </a:cubicBezTo>
                        <a:moveTo>
                          <a:pt x="7802" y="21600"/>
                        </a:moveTo>
                        <a:cubicBezTo>
                          <a:pt x="7657" y="21279"/>
                          <a:pt x="7535" y="20936"/>
                          <a:pt x="7438" y="20577"/>
                        </a:cubicBezTo>
                        <a:moveTo>
                          <a:pt x="14532" y="19050"/>
                        </a:moveTo>
                        <a:cubicBezTo>
                          <a:pt x="14510" y="19430"/>
                          <a:pt x="14462" y="19806"/>
                          <a:pt x="14386" y="20172"/>
                        </a:cubicBezTo>
                        <a:moveTo>
                          <a:pt x="17421" y="12116"/>
                        </a:moveTo>
                        <a:cubicBezTo>
                          <a:pt x="18513" y="12896"/>
                          <a:pt x="19202" y="14528"/>
                          <a:pt x="19193" y="16310"/>
                        </a:cubicBezTo>
                        <a:moveTo>
                          <a:pt x="21600" y="7649"/>
                        </a:moveTo>
                        <a:cubicBezTo>
                          <a:pt x="21423" y="8256"/>
                          <a:pt x="21153" y="8794"/>
                          <a:pt x="20811" y="9222"/>
                        </a:cubicBezTo>
                        <a:moveTo>
                          <a:pt x="19707" y="1814"/>
                        </a:moveTo>
                        <a:cubicBezTo>
                          <a:pt x="19737" y="2059"/>
                          <a:pt x="19751" y="2307"/>
                          <a:pt x="19749" y="2556"/>
                        </a:cubicBezTo>
                        <a:moveTo>
                          <a:pt x="14668" y="947"/>
                        </a:moveTo>
                        <a:cubicBezTo>
                          <a:pt x="14771" y="605"/>
                          <a:pt x="14907" y="286"/>
                          <a:pt x="15073" y="0"/>
                        </a:cubicBezTo>
                        <a:moveTo>
                          <a:pt x="10888" y="1399"/>
                        </a:moveTo>
                        <a:cubicBezTo>
                          <a:pt x="10930" y="1115"/>
                          <a:pt x="10996" y="841"/>
                          <a:pt x="11084" y="582"/>
                        </a:cubicBezTo>
                        <a:moveTo>
                          <a:pt x="6452" y="1676"/>
                        </a:moveTo>
                        <a:cubicBezTo>
                          <a:pt x="6709" y="1897"/>
                          <a:pt x="6947" y="2163"/>
                          <a:pt x="7160" y="2469"/>
                        </a:cubicBezTo>
                        <a:moveTo>
                          <a:pt x="1072" y="7905"/>
                        </a:moveTo>
                        <a:cubicBezTo>
                          <a:pt x="1016" y="7632"/>
                          <a:pt x="974" y="7353"/>
                          <a:pt x="948" y="7071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8798A6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lvl="0" algn="l" defTabSz="914400">
                      <a:buClr>
                        <a:srgbClr val="000000"/>
                      </a:buClr>
                      <a:defRPr sz="2400">
                        <a:solidFill>
                          <a:srgbClr val="000000"/>
                        </a:solidFill>
                        <a:uFill>
                          <a:solidFill/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pPr>
                    <a:endParaRPr/>
                  </a:p>
                </p:txBody>
              </p:sp>
              <p:sp>
                <p:nvSpPr>
                  <p:cNvPr id="114" name="Shape 258"/>
                  <p:cNvSpPr/>
                  <p:nvPr/>
                </p:nvSpPr>
                <p:spPr>
                  <a:xfrm>
                    <a:off x="464494" y="1628878"/>
                    <a:ext cx="2919507" cy="96652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8100" tIns="38100" rIns="38100" bIns="38100" numCol="1" anchor="b">
                    <a:spAutoFit/>
                  </a:bodyPr>
                  <a:lstStyle>
                    <a:lvl1pPr defTabSz="1300480">
                      <a:buClr>
                        <a:srgbClr val="FFFFFF"/>
                      </a:buClr>
                      <a:defRPr sz="180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Gill Sans MT"/>
                        <a:ea typeface="Gill Sans MT"/>
                        <a:cs typeface="Gill Sans MT"/>
                        <a:sym typeface="Gill Sans MT"/>
                      </a:defRPr>
                    </a:lvl1pPr>
                  </a:lstStyle>
                  <a:p>
                    <a:pPr lvl="0">
                      <a:defRPr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sz="1400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</a:rPr>
                      <a:t>Cloud Storage</a:t>
                    </a:r>
                  </a:p>
                </p:txBody>
              </p:sp>
            </p:grpSp>
            <p:pic>
              <p:nvPicPr>
                <p:cNvPr id="105" name="image24.jpg"/>
                <p:cNvPicPr/>
                <p:nvPr/>
              </p:nvPicPr>
              <p:blipFill>
                <a:blip r:embed="rId7" cstate="print">
                  <a:extLst/>
                </a:blip>
                <a:stretch>
                  <a:fillRect/>
                </a:stretch>
              </p:blipFill>
              <p:spPr>
                <a:xfrm>
                  <a:off x="500416" y="509857"/>
                  <a:ext cx="475894" cy="532182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  <p:pic>
              <p:nvPicPr>
                <p:cNvPr id="106" name="image24.jpg"/>
                <p:cNvPicPr/>
                <p:nvPr/>
              </p:nvPicPr>
              <p:blipFill>
                <a:blip r:embed="rId7" cstate="print">
                  <a:extLst/>
                </a:blip>
                <a:stretch>
                  <a:fillRect/>
                </a:stretch>
              </p:blipFill>
              <p:spPr>
                <a:xfrm>
                  <a:off x="1195109" y="352404"/>
                  <a:ext cx="475893" cy="532182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  <p:pic>
              <p:nvPicPr>
                <p:cNvPr id="107" name="image24.jpg"/>
                <p:cNvPicPr/>
                <p:nvPr/>
              </p:nvPicPr>
              <p:blipFill>
                <a:blip r:embed="rId7" cstate="print">
                  <a:extLst/>
                </a:blip>
                <a:stretch>
                  <a:fillRect/>
                </a:stretch>
              </p:blipFill>
              <p:spPr>
                <a:xfrm>
                  <a:off x="1331130" y="1042039"/>
                  <a:ext cx="475893" cy="532183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  <p:pic>
              <p:nvPicPr>
                <p:cNvPr id="108" name="image24.jpg"/>
                <p:cNvPicPr/>
                <p:nvPr/>
              </p:nvPicPr>
              <p:blipFill>
                <a:blip r:embed="rId7" cstate="print">
                  <a:extLst/>
                </a:blip>
                <a:stretch>
                  <a:fillRect/>
                </a:stretch>
              </p:blipFill>
              <p:spPr>
                <a:xfrm>
                  <a:off x="612584" y="1200704"/>
                  <a:ext cx="475894" cy="532182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  <p:pic>
              <p:nvPicPr>
                <p:cNvPr id="109" name="image24.jpg"/>
                <p:cNvPicPr/>
                <p:nvPr/>
              </p:nvPicPr>
              <p:blipFill>
                <a:blip r:embed="rId7" cstate="print">
                  <a:extLst/>
                </a:blip>
                <a:stretch>
                  <a:fillRect/>
                </a:stretch>
              </p:blipFill>
              <p:spPr>
                <a:xfrm>
                  <a:off x="2406069" y="1247279"/>
                  <a:ext cx="475894" cy="532182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  <p:pic>
              <p:nvPicPr>
                <p:cNvPr id="110" name="image24.jpg"/>
                <p:cNvPicPr/>
                <p:nvPr/>
              </p:nvPicPr>
              <p:blipFill>
                <a:blip r:embed="rId7" cstate="print">
                  <a:extLst/>
                </a:blip>
                <a:stretch>
                  <a:fillRect/>
                </a:stretch>
              </p:blipFill>
              <p:spPr>
                <a:xfrm>
                  <a:off x="1958481" y="518211"/>
                  <a:ext cx="475894" cy="532183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  <p:pic>
              <p:nvPicPr>
                <p:cNvPr id="111" name="image24.jpg"/>
                <p:cNvPicPr/>
                <p:nvPr/>
              </p:nvPicPr>
              <p:blipFill>
                <a:blip r:embed="rId7" cstate="print">
                  <a:extLst/>
                </a:blip>
                <a:stretch>
                  <a:fillRect/>
                </a:stretch>
              </p:blipFill>
              <p:spPr>
                <a:xfrm>
                  <a:off x="2715903" y="434054"/>
                  <a:ext cx="475894" cy="532182"/>
                </a:xfrm>
                <a:prstGeom prst="rect">
                  <a:avLst/>
                </a:prstGeom>
                <a:ln w="12700" cap="flat">
                  <a:noFill/>
                  <a:round/>
                </a:ln>
                <a:effectLst/>
              </p:spPr>
            </p:pic>
          </p:grpSp>
          <p:sp>
            <p:nvSpPr>
              <p:cNvPr id="101" name="Shape 268"/>
              <p:cNvSpPr/>
              <p:nvPr/>
            </p:nvSpPr>
            <p:spPr>
              <a:xfrm flipV="1">
                <a:off x="3172979" y="3443803"/>
                <a:ext cx="3406156" cy="366957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lvl="0" algn="l" defTabSz="650240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2" name="Shape 269"/>
              <p:cNvSpPr/>
              <p:nvPr/>
            </p:nvSpPr>
            <p:spPr>
              <a:xfrm>
                <a:off x="3131839" y="4072717"/>
                <a:ext cx="3164626" cy="748888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lvl="0" algn="l" defTabSz="650240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3" name="Shape 278"/>
              <p:cNvSpPr/>
              <p:nvPr/>
            </p:nvSpPr>
            <p:spPr>
              <a:xfrm flipV="1">
                <a:off x="1719875" y="4370071"/>
                <a:ext cx="677015" cy="768694"/>
              </a:xfrm>
              <a:prstGeom prst="line">
                <a:avLst/>
              </a:prstGeom>
              <a:ln w="50800">
                <a:solidFill>
                  <a:srgbClr val="F9DD87"/>
                </a:solidFill>
                <a:round/>
                <a:headEnd type="triangle"/>
                <a:tailEnd type="triangle"/>
              </a:ln>
            </p:spPr>
            <p:txBody>
              <a:bodyPr lIns="0" tIns="0" rIns="0" bIns="0"/>
              <a:lstStyle/>
              <a:p>
                <a:pPr lvl="0" algn="l" defTabSz="650240">
                  <a:defRPr sz="16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146" name="Ovale 105"/>
            <p:cNvSpPr/>
            <p:nvPr/>
          </p:nvSpPr>
          <p:spPr>
            <a:xfrm>
              <a:off x="5946005" y="832239"/>
              <a:ext cx="2289197" cy="581275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7" name="Immagin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420" y="1574744"/>
              <a:ext cx="685262" cy="681999"/>
            </a:xfrm>
            <a:prstGeom prst="rect">
              <a:avLst/>
            </a:prstGeom>
          </p:spPr>
        </p:pic>
        <p:sp>
          <p:nvSpPr>
            <p:cNvPr id="148" name="Shape 229"/>
            <p:cNvSpPr/>
            <p:nvPr/>
          </p:nvSpPr>
          <p:spPr>
            <a:xfrm>
              <a:off x="4192225" y="1693902"/>
              <a:ext cx="1684232" cy="9203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b">
              <a:spAutoFit/>
            </a:bodyPr>
            <a:lstStyle>
              <a:lvl1pPr defTabSz="1300480">
                <a:buClr>
                  <a:srgbClr val="8590B2"/>
                </a:buClr>
                <a:defRPr sz="1800">
                  <a:solidFill>
                    <a:srgbClr val="8590B2"/>
                  </a:solidFill>
                  <a:uFill>
                    <a:solidFill>
                      <a:srgbClr val="8590B2"/>
                    </a:solidFill>
                  </a:u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 lvl="0" algn="ctr">
                <a:defRPr>
                  <a:solidFill>
                    <a:srgbClr val="000000"/>
                  </a:solidFill>
                  <a:uFillTx/>
                </a:defRPr>
              </a:pPr>
              <a:r>
                <a:rPr lang="it-IT" sz="1200" dirty="0" smtClean="0">
                  <a:solidFill>
                    <a:srgbClr val="8590B2"/>
                  </a:solidFill>
                  <a:uFill>
                    <a:solidFill>
                      <a:srgbClr val="8590B2"/>
                    </a:solidFill>
                  </a:uFill>
                </a:rPr>
                <a:t>SQL and/or </a:t>
              </a:r>
              <a:r>
                <a:rPr lang="it-IT" sz="1200" dirty="0" err="1" smtClean="0">
                  <a:solidFill>
                    <a:srgbClr val="8590B2"/>
                  </a:solidFill>
                  <a:uFill>
                    <a:solidFill>
                      <a:srgbClr val="8590B2"/>
                    </a:solidFill>
                  </a:uFill>
                </a:rPr>
                <a:t>NoSQL</a:t>
              </a:r>
              <a:r>
                <a:rPr lang="it-IT" sz="1200" dirty="0" smtClean="0">
                  <a:solidFill>
                    <a:srgbClr val="8590B2"/>
                  </a:solidFill>
                  <a:uFill>
                    <a:solidFill>
                      <a:srgbClr val="8590B2"/>
                    </a:solidFill>
                  </a:uFill>
                </a:rPr>
                <a:t> </a:t>
              </a:r>
              <a:r>
                <a:rPr lang="it-IT" sz="1200" dirty="0" err="1" smtClean="0">
                  <a:solidFill>
                    <a:srgbClr val="8590B2"/>
                  </a:solidFill>
                  <a:uFill>
                    <a:solidFill>
                      <a:srgbClr val="8590B2"/>
                    </a:solidFill>
                  </a:uFill>
                </a:rPr>
                <a:t>DBs</a:t>
              </a:r>
              <a:r>
                <a:rPr lang="it-IT" sz="1200" dirty="0" smtClean="0">
                  <a:solidFill>
                    <a:srgbClr val="8590B2"/>
                  </a:solidFill>
                  <a:uFill>
                    <a:solidFill>
                      <a:srgbClr val="8590B2"/>
                    </a:solidFill>
                  </a:uFill>
                </a:rPr>
                <a:t> </a:t>
              </a:r>
              <a:endParaRPr sz="1200" dirty="0">
                <a:solidFill>
                  <a:srgbClr val="8590B2"/>
                </a:solidFill>
                <a:uFill>
                  <a:solidFill>
                    <a:srgbClr val="8590B2"/>
                  </a:solidFill>
                </a:uFill>
              </a:endParaRPr>
            </a:p>
          </p:txBody>
        </p:sp>
        <p:pic>
          <p:nvPicPr>
            <p:cNvPr id="151" name="Immagine 10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924" y="1049872"/>
              <a:ext cx="1017035" cy="858683"/>
            </a:xfrm>
            <a:prstGeom prst="rect">
              <a:avLst/>
            </a:prstGeom>
          </p:spPr>
        </p:pic>
        <p:pic>
          <p:nvPicPr>
            <p:cNvPr id="154" name="Immagine 1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928" y="980740"/>
              <a:ext cx="1017035" cy="858683"/>
            </a:xfrm>
            <a:prstGeom prst="rect">
              <a:avLst/>
            </a:prstGeom>
          </p:spPr>
        </p:pic>
        <p:sp>
          <p:nvSpPr>
            <p:cNvPr id="155" name="Shape 211"/>
            <p:cNvSpPr/>
            <p:nvPr/>
          </p:nvSpPr>
          <p:spPr>
            <a:xfrm flipV="1">
              <a:off x="3131840" y="2317248"/>
              <a:ext cx="1255250" cy="821962"/>
            </a:xfrm>
            <a:prstGeom prst="line">
              <a:avLst/>
            </a:prstGeom>
            <a:ln w="50800">
              <a:solidFill>
                <a:srgbClr val="F9DD87"/>
              </a:solidFill>
              <a:round/>
              <a:headEnd type="triangle"/>
              <a:tailEnd type="triangle"/>
            </a:ln>
          </p:spPr>
          <p:txBody>
            <a:bodyPr lIns="0" tIns="0" rIns="0" bIns="0"/>
            <a:lstStyle/>
            <a:p>
              <a:pPr lvl="0" algn="l" defTabSz="650240">
                <a:defRPr sz="16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58" name="Immagine 1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632" y="1426243"/>
              <a:ext cx="1017035" cy="858683"/>
            </a:xfrm>
            <a:prstGeom prst="rect">
              <a:avLst/>
            </a:prstGeom>
          </p:spPr>
        </p:pic>
        <p:pic>
          <p:nvPicPr>
            <p:cNvPr id="159" name="Picture 6" descr="http://www.di.unisa.it/%7Eads/corso-security/www/CORSO-0102/eToken/images/etoken-due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56" y="5581959"/>
              <a:ext cx="858838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" name="Picture 3" descr="C:\Users\larocca\Desktop\server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144" y="5092560"/>
              <a:ext cx="1098551" cy="1382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05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gLibrary</a:t>
            </a:r>
            <a:r>
              <a:rPr lang="hr-HR" dirty="0" smtClean="0"/>
              <a:t> + </a:t>
            </a:r>
            <a:r>
              <a:rPr lang="hr-HR" dirty="0" err="1" smtClean="0"/>
              <a:t>Bavarian</a:t>
            </a:r>
            <a:r>
              <a:rPr lang="hr-HR" dirty="0" smtClean="0"/>
              <a:t> </a:t>
            </a:r>
            <a:r>
              <a:rPr lang="hr-HR" dirty="0" err="1" smtClean="0"/>
              <a:t>dialects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967882"/>
          </a:xfrm>
        </p:spPr>
        <p:txBody>
          <a:bodyPr/>
          <a:lstStyle/>
          <a:p>
            <a:r>
              <a:rPr lang="hr-HR" dirty="0" err="1" smtClean="0"/>
              <a:t>How</a:t>
            </a:r>
            <a:r>
              <a:rPr lang="hr-HR" dirty="0" smtClean="0"/>
              <a:t> </a:t>
            </a:r>
            <a:r>
              <a:rPr lang="hr-HR" dirty="0" err="1" smtClean="0"/>
              <a:t>existing</a:t>
            </a:r>
            <a:r>
              <a:rPr lang="hr-HR" dirty="0" smtClean="0"/>
              <a:t> DH </a:t>
            </a:r>
            <a:r>
              <a:rPr lang="hr-HR" dirty="0" err="1" smtClean="0"/>
              <a:t>repository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benefit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gLibrary</a:t>
            </a:r>
            <a:endParaRPr lang="hr-HR" dirty="0" smtClean="0"/>
          </a:p>
          <a:p>
            <a:pPr lvl="1"/>
            <a:r>
              <a:rPr lang="hr-HR" dirty="0" err="1" smtClean="0"/>
              <a:t>Easy</a:t>
            </a:r>
            <a:r>
              <a:rPr lang="hr-HR" dirty="0" smtClean="0"/>
              <a:t> </a:t>
            </a:r>
            <a:r>
              <a:rPr lang="hr-HR" dirty="0" err="1" smtClean="0"/>
              <a:t>sharing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data </a:t>
            </a:r>
            <a:r>
              <a:rPr lang="hr-HR" dirty="0" err="1" smtClean="0"/>
              <a:t>replication</a:t>
            </a:r>
            <a:r>
              <a:rPr lang="hr-HR" dirty="0" smtClean="0"/>
              <a:t> </a:t>
            </a:r>
          </a:p>
          <a:p>
            <a:pPr lvl="1"/>
            <a:r>
              <a:rPr lang="hr-HR" dirty="0" err="1" smtClean="0"/>
              <a:t>Scalability</a:t>
            </a:r>
            <a:endParaRPr lang="hr-HR" dirty="0" smtClean="0"/>
          </a:p>
          <a:p>
            <a:pPr lvl="1"/>
            <a:r>
              <a:rPr lang="hr-HR" dirty="0" err="1" smtClean="0"/>
              <a:t>Exploit</a:t>
            </a:r>
            <a:r>
              <a:rPr lang="hr-HR" dirty="0" smtClean="0"/>
              <a:t> </a:t>
            </a:r>
            <a:r>
              <a:rPr lang="hr-HR" dirty="0" err="1" smtClean="0"/>
              <a:t>cloud</a:t>
            </a:r>
            <a:r>
              <a:rPr lang="hr-HR" dirty="0" smtClean="0"/>
              <a:t> </a:t>
            </a:r>
            <a:r>
              <a:rPr lang="hr-HR" dirty="0" err="1" smtClean="0"/>
              <a:t>storage</a:t>
            </a:r>
            <a:r>
              <a:rPr lang="hr-HR" dirty="0" smtClean="0"/>
              <a:t> </a:t>
            </a:r>
            <a:r>
              <a:rPr lang="hr-HR" dirty="0" err="1" smtClean="0"/>
              <a:t>capacities</a:t>
            </a:r>
            <a:endParaRPr lang="hr-HR" dirty="0" smtClean="0"/>
          </a:p>
          <a:p>
            <a:pPr lvl="1"/>
            <a:r>
              <a:rPr lang="hr-HR" dirty="0" err="1" smtClean="0"/>
              <a:t>authN</a:t>
            </a:r>
            <a:r>
              <a:rPr lang="hr-HR" dirty="0" smtClean="0"/>
              <a:t>/</a:t>
            </a:r>
            <a:r>
              <a:rPr lang="hr-HR" dirty="0" err="1" smtClean="0"/>
              <a:t>authZ</a:t>
            </a:r>
            <a:r>
              <a:rPr lang="hr-HR" dirty="0" smtClean="0"/>
              <a:t> </a:t>
            </a:r>
          </a:p>
          <a:p>
            <a:pPr lvl="1"/>
            <a:r>
              <a:rPr lang="hr-HR" dirty="0" smtClean="0"/>
              <a:t>Mobile access</a:t>
            </a:r>
            <a:endParaRPr lang="en-US" dirty="0" smtClean="0"/>
          </a:p>
          <a:p>
            <a:r>
              <a:rPr lang="hr-HR" dirty="0" smtClean="0"/>
              <a:t>Target </a:t>
            </a:r>
            <a:r>
              <a:rPr lang="hr-HR" dirty="0" err="1" smtClean="0"/>
              <a:t>users</a:t>
            </a:r>
            <a:r>
              <a:rPr lang="hr-HR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research groups, institutions, </a:t>
            </a:r>
            <a:r>
              <a:rPr lang="hr-HR" dirty="0" smtClean="0"/>
              <a:t>service </a:t>
            </a:r>
            <a:r>
              <a:rPr lang="hr-HR" dirty="0" err="1" smtClean="0"/>
              <a:t>providers</a:t>
            </a:r>
            <a:endParaRPr lang="hr-HR" dirty="0" smtClean="0"/>
          </a:p>
          <a:p>
            <a:pPr lvl="1"/>
            <a:r>
              <a:rPr lang="hr-HR" dirty="0" err="1" smtClean="0"/>
              <a:t>Respository</a:t>
            </a:r>
            <a:r>
              <a:rPr lang="hr-HR" dirty="0" smtClean="0"/>
              <a:t> </a:t>
            </a:r>
            <a:r>
              <a:rPr lang="hr-HR" dirty="0" err="1" smtClean="0"/>
              <a:t>managers</a:t>
            </a:r>
            <a:r>
              <a:rPr lang="hr-HR" dirty="0" smtClean="0"/>
              <a:t>/</a:t>
            </a:r>
            <a:r>
              <a:rPr lang="hr-HR" dirty="0" err="1" smtClean="0"/>
              <a:t>owners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</a:t>
            </a:r>
            <a:r>
              <a:rPr lang="hr-HR" smtClean="0"/>
              <a:t>Conference</a:t>
            </a:r>
            <a:r>
              <a:rPr lang="en-US" smtClean="0"/>
              <a:t> </a:t>
            </a:r>
            <a:r>
              <a:rPr lang="hr-HR" smtClean="0"/>
              <a:t>6</a:t>
            </a:r>
            <a:r>
              <a:rPr lang="en-US" smtClean="0"/>
              <a:t>-</a:t>
            </a:r>
            <a:r>
              <a:rPr lang="hr-HR" smtClean="0"/>
              <a:t>8</a:t>
            </a:r>
            <a:r>
              <a:rPr lang="en-US" smtClean="0"/>
              <a:t> </a:t>
            </a:r>
            <a:r>
              <a:rPr lang="hr-HR" smtClean="0"/>
              <a:t>April</a:t>
            </a:r>
            <a:r>
              <a:rPr lang="en-US" smtClean="0"/>
              <a:t> 201</a:t>
            </a:r>
            <a:r>
              <a:rPr lang="hr-HR" smtClean="0"/>
              <a:t>6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IAH CC survey - results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DARIAH CC survey - results</Template>
  <TotalTime>2290</TotalTime>
  <Words>1091</Words>
  <Application>Microsoft Office PowerPoint</Application>
  <PresentationFormat>On-screen Show (4:3)</PresentationFormat>
  <Paragraphs>248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ＭＳ Ｐゴシック</vt:lpstr>
      <vt:lpstr>Arial</vt:lpstr>
      <vt:lpstr>Calibri</vt:lpstr>
      <vt:lpstr>Gill Sans MT</vt:lpstr>
      <vt:lpstr>Helvetica</vt:lpstr>
      <vt:lpstr>Segoe UI</vt:lpstr>
      <vt:lpstr>Times New Roman</vt:lpstr>
      <vt:lpstr>Univers Com 45 Light</vt:lpstr>
      <vt:lpstr>Univers Com 63 Bd Extended</vt:lpstr>
      <vt:lpstr>Verdana</vt:lpstr>
      <vt:lpstr>Wingdings</vt:lpstr>
      <vt:lpstr>DARIAH CC survey - results</vt:lpstr>
      <vt:lpstr>EGI Powerpoint Presentation (body)</vt:lpstr>
      <vt:lpstr>EGI Powerpoint Presentation (closing)</vt:lpstr>
      <vt:lpstr>e-Infrastructure demonstrators by the DARIAH Competence Centre for digital Arts and Humanities</vt:lpstr>
      <vt:lpstr>Contents</vt:lpstr>
      <vt:lpstr>Introduction</vt:lpstr>
      <vt:lpstr>DARIAH in a nutshell</vt:lpstr>
      <vt:lpstr>DARIAH today</vt:lpstr>
      <vt:lpstr>DARIAH Competence Centre</vt:lpstr>
      <vt:lpstr>DARIAH CC activity</vt:lpstr>
      <vt:lpstr>Bavarian Dialects (INFN, AAS)</vt:lpstr>
      <vt:lpstr>gLibrary + Bavarian dialects</vt:lpstr>
      <vt:lpstr>PSSE (INFN)</vt:lpstr>
      <vt:lpstr>PSSE</vt:lpstr>
      <vt:lpstr>SIR (GWDG)</vt:lpstr>
      <vt:lpstr>SIR</vt:lpstr>
      <vt:lpstr>DARIAH Science Gateway (SZTAKI)</vt:lpstr>
      <vt:lpstr>DARIAH Science Gateway</vt:lpstr>
      <vt:lpstr>EGI Services</vt:lpstr>
      <vt:lpstr>Exploitation plan</vt:lpstr>
      <vt:lpstr>Exploitation plan</vt:lpstr>
      <vt:lpstr>Integration into DARIAH community</vt:lpstr>
      <vt:lpstr>Dissemination activities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DARIAH CC e-Infrastructure Survey</dc:title>
  <dc:creator>ddavidov</dc:creator>
  <cp:lastModifiedBy>Korisnik</cp:lastModifiedBy>
  <cp:revision>327</cp:revision>
  <dcterms:created xsi:type="dcterms:W3CDTF">2015-11-05T21:05:13Z</dcterms:created>
  <dcterms:modified xsi:type="dcterms:W3CDTF">2016-05-03T13:32:42Z</dcterms:modified>
</cp:coreProperties>
</file>