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4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6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7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8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9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0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1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2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3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4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01" r:id="rId2"/>
    <p:sldMasterId id="2147484114" r:id="rId3"/>
    <p:sldMasterId id="2147484184" r:id="rId4"/>
    <p:sldMasterId id="2147484276" r:id="rId5"/>
    <p:sldMasterId id="2147484313" r:id="rId6"/>
    <p:sldMasterId id="2147484319" r:id="rId7"/>
    <p:sldMasterId id="2147484325" r:id="rId8"/>
    <p:sldMasterId id="2147484337" r:id="rId9"/>
    <p:sldMasterId id="2147484370" r:id="rId10"/>
    <p:sldMasterId id="2147484382" r:id="rId11"/>
    <p:sldMasterId id="2147484395" r:id="rId12"/>
    <p:sldMasterId id="2147484407" r:id="rId13"/>
    <p:sldMasterId id="2147484421" r:id="rId14"/>
    <p:sldMasterId id="2147484451" r:id="rId15"/>
    <p:sldMasterId id="2147484463" r:id="rId16"/>
    <p:sldMasterId id="2147484489" r:id="rId17"/>
    <p:sldMasterId id="2147484501" r:id="rId18"/>
    <p:sldMasterId id="2147484515" r:id="rId19"/>
    <p:sldMasterId id="2147484558" r:id="rId20"/>
    <p:sldMasterId id="2147484571" r:id="rId21"/>
    <p:sldMasterId id="2147484723" r:id="rId22"/>
    <p:sldMasterId id="2147484737" r:id="rId23"/>
    <p:sldMasterId id="2147484749" r:id="rId24"/>
    <p:sldMasterId id="2147484763" r:id="rId25"/>
  </p:sldMasterIdLst>
  <p:notesMasterIdLst>
    <p:notesMasterId r:id="rId85"/>
  </p:notesMasterIdLst>
  <p:sldIdLst>
    <p:sldId id="281" r:id="rId26"/>
    <p:sldId id="1260" r:id="rId27"/>
    <p:sldId id="1267" r:id="rId28"/>
    <p:sldId id="1265" r:id="rId29"/>
    <p:sldId id="1227" r:id="rId30"/>
    <p:sldId id="1053" r:id="rId31"/>
    <p:sldId id="1304" r:id="rId32"/>
    <p:sldId id="1351" r:id="rId33"/>
    <p:sldId id="1266" r:id="rId34"/>
    <p:sldId id="1295" r:id="rId35"/>
    <p:sldId id="1296" r:id="rId36"/>
    <p:sldId id="1297" r:id="rId37"/>
    <p:sldId id="1298" r:id="rId38"/>
    <p:sldId id="1299" r:id="rId39"/>
    <p:sldId id="1300" r:id="rId40"/>
    <p:sldId id="1350" r:id="rId41"/>
    <p:sldId id="1306" r:id="rId42"/>
    <p:sldId id="1247" r:id="rId43"/>
    <p:sldId id="1244" r:id="rId44"/>
    <p:sldId id="1307" r:id="rId45"/>
    <p:sldId id="1280" r:id="rId46"/>
    <p:sldId id="1281" r:id="rId47"/>
    <p:sldId id="1252" r:id="rId48"/>
    <p:sldId id="1275" r:id="rId49"/>
    <p:sldId id="1253" r:id="rId50"/>
    <p:sldId id="1208" r:id="rId51"/>
    <p:sldId id="1282" r:id="rId52"/>
    <p:sldId id="1251" r:id="rId53"/>
    <p:sldId id="1349" r:id="rId54"/>
    <p:sldId id="1292" r:id="rId55"/>
    <p:sldId id="1293" r:id="rId56"/>
    <p:sldId id="1273" r:id="rId57"/>
    <p:sldId id="1319" r:id="rId58"/>
    <p:sldId id="1272" r:id="rId59"/>
    <p:sldId id="1291" r:id="rId60"/>
    <p:sldId id="1274" r:id="rId61"/>
    <p:sldId id="1302" r:id="rId62"/>
    <p:sldId id="1303" r:id="rId63"/>
    <p:sldId id="1315" r:id="rId64"/>
    <p:sldId id="1271" r:id="rId65"/>
    <p:sldId id="1352" r:id="rId66"/>
    <p:sldId id="1353" r:id="rId67"/>
    <p:sldId id="1354" r:id="rId68"/>
    <p:sldId id="1368" r:id="rId69"/>
    <p:sldId id="1369" r:id="rId70"/>
    <p:sldId id="1370" r:id="rId71"/>
    <p:sldId id="1371" r:id="rId72"/>
    <p:sldId id="1372" r:id="rId73"/>
    <p:sldId id="1374" r:id="rId74"/>
    <p:sldId id="1375" r:id="rId75"/>
    <p:sldId id="1363" r:id="rId76"/>
    <p:sldId id="1364" r:id="rId77"/>
    <p:sldId id="1365" r:id="rId78"/>
    <p:sldId id="1376" r:id="rId79"/>
    <p:sldId id="1367" r:id="rId80"/>
    <p:sldId id="606" r:id="rId81"/>
    <p:sldId id="1268" r:id="rId82"/>
    <p:sldId id="1269" r:id="rId83"/>
    <p:sldId id="1097" r:id="rId84"/>
  </p:sldIdLst>
  <p:sldSz cx="9144000" cy="6858000" type="screen4x3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106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212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32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426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5532" algn="l" defTabSz="457106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2640" algn="l" defTabSz="457106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199744" algn="l" defTabSz="457106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6852" algn="l" defTabSz="457106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463"/>
    <a:srgbClr val="163063"/>
    <a:srgbClr val="1F3B63"/>
    <a:srgbClr val="12274B"/>
    <a:srgbClr val="5790FF"/>
    <a:srgbClr val="34A8FF"/>
    <a:srgbClr val="15FF1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828" autoAdjust="0"/>
    <p:restoredTop sz="94660"/>
  </p:normalViewPr>
  <p:slideViewPr>
    <p:cSldViewPr>
      <p:cViewPr>
        <p:scale>
          <a:sx n="99" d="100"/>
          <a:sy n="99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87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76" Type="http://schemas.openxmlformats.org/officeDocument/2006/relationships/slide" Target="slides/slide51.xml"/><Relationship Id="rId84" Type="http://schemas.openxmlformats.org/officeDocument/2006/relationships/slide" Target="slides/slide59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openxmlformats.org/officeDocument/2006/relationships/slide" Target="slides/slide41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77" Type="http://schemas.openxmlformats.org/officeDocument/2006/relationships/slide" Target="slides/slide5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80" Type="http://schemas.openxmlformats.org/officeDocument/2006/relationships/slide" Target="slides/slide5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4" Type="http://schemas.openxmlformats.org/officeDocument/2006/relationships/image" Target="../media/image10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EEC253A-D63C-2140-8D75-4AE483FCD13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3257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21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32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42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5532" algn="l" defTabSz="914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40" algn="l" defTabSz="914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44" algn="l" defTabSz="914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52" algn="l" defTabSz="914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Platshållare för bildobjekt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3730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sv-SE">
              <a:latin typeface="Times New Roman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AEADFE-F310-7C49-943E-2DDF9228CFD8}" type="slidenum">
              <a:rPr lang="sv-SE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sv-S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aseline="0" dirty="0" smtClean="0"/>
              <a:t>Thank </a:t>
            </a:r>
            <a:r>
              <a:rPr lang="sv-SE" baseline="0" dirty="0" err="1" smtClean="0"/>
              <a:t>you</a:t>
            </a:r>
            <a:r>
              <a:rPr lang="sv-SE" baseline="0" dirty="0" smtClean="0"/>
              <a:t> Sigvard for the introduction</a:t>
            </a:r>
          </a:p>
          <a:p>
            <a:r>
              <a:rPr lang="sv-SE" baseline="0" dirty="0" smtClean="0"/>
              <a:t>Hello everyone, </a:t>
            </a:r>
          </a:p>
          <a:p>
            <a:r>
              <a:rPr lang="sv-SE" baseline="0" dirty="0" smtClean="0"/>
              <a:t>Welcome to my PhD </a:t>
            </a:r>
            <a:r>
              <a:rPr lang="sv-SE" baseline="0" dirty="0" err="1" smtClean="0"/>
              <a:t>thesis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defense</a:t>
            </a:r>
            <a:r>
              <a:rPr lang="sv-SE" baseline="0" dirty="0" smtClean="0"/>
              <a:t> where I will present to you the research and results mainly done on the effects of galectins and antibodies in HIV infection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9615A-E283-4FE4-BF28-B11503F9643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720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aseline="0" dirty="0" smtClean="0"/>
              <a:t>Thank </a:t>
            </a:r>
            <a:r>
              <a:rPr lang="sv-SE" baseline="0" dirty="0" err="1" smtClean="0"/>
              <a:t>you</a:t>
            </a:r>
            <a:r>
              <a:rPr lang="sv-SE" baseline="0" dirty="0" smtClean="0"/>
              <a:t> Sigvard for the introduction</a:t>
            </a:r>
          </a:p>
          <a:p>
            <a:r>
              <a:rPr lang="sv-SE" baseline="0" dirty="0" smtClean="0"/>
              <a:t>Hello everyone, </a:t>
            </a:r>
          </a:p>
          <a:p>
            <a:r>
              <a:rPr lang="sv-SE" baseline="0" dirty="0" smtClean="0"/>
              <a:t>Welcome to my PhD </a:t>
            </a:r>
            <a:r>
              <a:rPr lang="sv-SE" baseline="0" dirty="0" err="1" smtClean="0"/>
              <a:t>thesis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defense</a:t>
            </a:r>
            <a:r>
              <a:rPr lang="sv-SE" baseline="0" dirty="0" smtClean="0"/>
              <a:t> where I will present to you the research and results mainly done on the effects of galectins and antibodies in HIV infection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9615A-E283-4FE4-BF28-B11503F9643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7720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pn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pn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pn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png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pn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pn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pn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pn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pn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pn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5.png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2.png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2.png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2.png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2.png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FA899-7844-2A40-8F91-1A842C2AF01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98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4E8DB-7358-664E-9E31-6B6735CC411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74263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 lIns="35717" tIns="35717" rIns="35717" bIns="35717"/>
          <a:lstStyle>
            <a:lvl1pPr marR="0" defTabSz="410751">
              <a:defRPr sz="59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3545086" cy="4018359"/>
          </a:xfrm>
          <a:prstGeom prst="rect">
            <a:avLst/>
          </a:prstGeom>
        </p:spPr>
        <p:txBody>
          <a:bodyPr lIns="35717" tIns="35717" rIns="35717" bIns="35717" anchor="ctr"/>
          <a:lstStyle>
            <a:lvl1pPr marL="571002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883530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196057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08585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21113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7381024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 lIns="35717" tIns="35717" rIns="35717" bIns="35717"/>
          <a:lstStyle>
            <a:lvl1pPr marR="0" defTabSz="410751">
              <a:defRPr sz="59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5464969" y="1946672"/>
            <a:ext cx="2786063" cy="4018359"/>
          </a:xfrm>
          <a:prstGeom prst="rect">
            <a:avLst/>
          </a:prstGeom>
        </p:spPr>
        <p:txBody>
          <a:bodyPr lIns="35717" tIns="35717" rIns="35717" bIns="35717" anchor="ctr"/>
          <a:lstStyle>
            <a:lvl1pPr marL="571002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883530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196057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08585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21113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62291771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gradFill flip="none" rotWithShape="1">
          <a:gsLst>
            <a:gs pos="0">
              <a:srgbClr val="0000CC"/>
            </a:gs>
            <a:gs pos="100000">
              <a:srgbClr val="00005E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92384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r" defTabSz="642915">
              <a:defRPr sz="13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>
                <a:solidFill>
                  <a:srgbClr val="FFFFFF"/>
                </a:solidFill>
                <a:latin typeface="Arial"/>
                <a:ea typeface="Arial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ern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619154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500063" y="5951537"/>
            <a:ext cx="4940301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9FCBDC">
              <a:alpha val="4000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485774" y="5938838"/>
            <a:ext cx="3690939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 w="12700">
            <a:miter lim="400000"/>
          </a:ln>
        </p:spPr>
        <p:txBody>
          <a:bodyPr lIns="45718" tIns="45718" rIns="45718" bIns="45718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-6043" y="5791420"/>
            <a:ext cx="3402315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6A7EA6"/>
              </a:gs>
              <a:gs pos="100000">
                <a:srgbClr val="9FCBDC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642915" fontAlgn="auto">
              <a:spcBef>
                <a:spcPts val="0"/>
              </a:spcBef>
              <a:spcAft>
                <a:spcPts val="0"/>
              </a:spcAft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-9238" y="5787903"/>
            <a:ext cx="3405510" cy="1084385"/>
          </a:xfrm>
          <a:prstGeom prst="line">
            <a:avLst/>
          </a:prstGeom>
          <a:ln w="12700">
            <a:solidFill>
              <a:srgbClr val="5699AD"/>
            </a:solidFill>
            <a:miter/>
          </a:ln>
        </p:spPr>
        <p:txBody>
          <a:bodyPr lIns="45718" tIns="45718" rIns="45718" bIns="45718"/>
          <a:lstStyle/>
          <a:p>
            <a:pPr defTabSz="321457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51" name="image2.jpg" descr="frontpage_molekyl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8100393" y="6381328"/>
            <a:ext cx="1065833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400">
                <a:solidFill>
                  <a:srgbClr val="A80A0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700" kern="0">
                <a:latin typeface="Arial"/>
                <a:ea typeface="Arial"/>
                <a:cs typeface="Arial"/>
              </a:rPr>
              <a:t>Slide ‹#›</a:t>
            </a:r>
          </a:p>
        </p:txBody>
      </p:sp>
      <p:pic>
        <p:nvPicPr>
          <p:cNvPr id="53" name="image3.png" descr="Logo-outlined_screen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8885" y="27458"/>
            <a:ext cx="2160241" cy="312074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457199" y="1481328"/>
            <a:ext cx="4038601" cy="5376673"/>
          </a:xfrm>
          <a:prstGeom prst="rect">
            <a:avLst/>
          </a:prstGeom>
        </p:spPr>
        <p:txBody>
          <a:bodyPr lIns="45718" tIns="45718" rIns="45718" bIns="45718"/>
          <a:lstStyle>
            <a:lvl1pPr marL="320899" marR="0" indent="-243884" defTabSz="642915">
              <a:spcBef>
                <a:spcPts val="281"/>
              </a:spcBef>
              <a:buClr>
                <a:srgbClr val="2DA2BF"/>
              </a:buClr>
              <a:buSzPct val="68000"/>
              <a:buFont typeface="Wingdings 3"/>
              <a:buChar char=""/>
              <a:defRPr sz="2700">
                <a:solidFill>
                  <a:srgbClr val="464646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30181" marR="0" indent="-254487" defTabSz="642915">
              <a:spcBef>
                <a:spcPts val="281"/>
              </a:spcBef>
              <a:buClr>
                <a:srgbClr val="2DA2BF"/>
              </a:buClr>
              <a:buFont typeface="Wingdings 3"/>
              <a:buChar char="◦"/>
              <a:defRPr sz="2700">
                <a:solidFill>
                  <a:srgbClr val="464646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748505" marR="0" indent="-305384" defTabSz="642915">
              <a:spcBef>
                <a:spcPts val="281"/>
              </a:spcBef>
              <a:buClr>
                <a:srgbClr val="2DA2BF"/>
              </a:buClr>
              <a:buFont typeface="Wingdings 3"/>
              <a:buChar char="●"/>
              <a:defRPr sz="2700">
                <a:solidFill>
                  <a:srgbClr val="464646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982231" marR="0" indent="-339316" defTabSz="642915">
              <a:spcBef>
                <a:spcPts val="281"/>
              </a:spcBef>
              <a:buClr>
                <a:srgbClr val="2DA2BF"/>
              </a:buClr>
              <a:buFont typeface="Wingdings 3"/>
              <a:buChar char="●"/>
              <a:defRPr sz="2700">
                <a:solidFill>
                  <a:srgbClr val="464646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142959" marR="0" indent="-339316" defTabSz="642915">
              <a:spcBef>
                <a:spcPts val="281"/>
              </a:spcBef>
              <a:buClr>
                <a:srgbClr val="2DA2BF"/>
              </a:buClr>
              <a:buFont typeface="Wingdings 3"/>
              <a:buChar char="●"/>
              <a:defRPr sz="2700">
                <a:solidFill>
                  <a:srgbClr val="464646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6464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6464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6464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6464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64646"/>
                </a:solidFill>
              </a:rP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457200" y="210947"/>
            <a:ext cx="8229601" cy="1270381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R="0" algn="l" defTabSz="642915">
              <a:defRPr sz="4100" b="1">
                <a:solidFill>
                  <a:srgbClr val="6A7EA6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100" b="1">
                <a:solidFill>
                  <a:srgbClr val="6A7EA6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092173365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500063" y="5951537"/>
            <a:ext cx="4940301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9FCBDC">
              <a:alpha val="4000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485774" y="5938838"/>
            <a:ext cx="3690939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 w="12700">
            <a:miter lim="400000"/>
          </a:ln>
        </p:spPr>
        <p:txBody>
          <a:bodyPr lIns="45718" tIns="45718" rIns="45718" bIns="45718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-6043" y="5791420"/>
            <a:ext cx="3402315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6A7EA6"/>
              </a:gs>
              <a:gs pos="100000">
                <a:srgbClr val="9FCBDC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642915" fontAlgn="auto">
              <a:spcBef>
                <a:spcPts val="0"/>
              </a:spcBef>
              <a:spcAft>
                <a:spcPts val="0"/>
              </a:spcAft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/>
          <p:nvPr/>
        </p:nvSpPr>
        <p:spPr>
          <a:xfrm>
            <a:off x="-9238" y="5787903"/>
            <a:ext cx="3405510" cy="1084385"/>
          </a:xfrm>
          <a:prstGeom prst="line">
            <a:avLst/>
          </a:prstGeom>
          <a:ln w="12700">
            <a:solidFill>
              <a:srgbClr val="5699AD"/>
            </a:solidFill>
            <a:miter/>
          </a:ln>
        </p:spPr>
        <p:txBody>
          <a:bodyPr lIns="45718" tIns="45718" rIns="45718" bIns="45718"/>
          <a:lstStyle/>
          <a:p>
            <a:pPr defTabSz="321457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61" name="image2.jpg" descr="frontpage_molekyl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8100393" y="6381328"/>
            <a:ext cx="1065833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2400">
                <a:solidFill>
                  <a:srgbClr val="A80A0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700" kern="0">
                <a:latin typeface="Arial"/>
                <a:ea typeface="Arial"/>
                <a:cs typeface="Arial"/>
              </a:rPr>
              <a:t>Slide ‹#›</a:t>
            </a:r>
          </a:p>
        </p:txBody>
      </p:sp>
      <p:pic>
        <p:nvPicPr>
          <p:cNvPr id="63" name="image3.png" descr="Logo-outlined_screen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8885" y="27458"/>
            <a:ext cx="2160241" cy="312074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457199" y="1481328"/>
            <a:ext cx="4038601" cy="5376673"/>
          </a:xfrm>
          <a:prstGeom prst="rect">
            <a:avLst/>
          </a:prstGeom>
        </p:spPr>
        <p:txBody>
          <a:bodyPr lIns="45718" tIns="45718" rIns="45718" bIns="45718"/>
          <a:lstStyle>
            <a:lvl1pPr marL="320899" marR="0" indent="-243884" defTabSz="642915">
              <a:spcBef>
                <a:spcPts val="281"/>
              </a:spcBef>
              <a:buClr>
                <a:srgbClr val="2DA2BF"/>
              </a:buClr>
              <a:buSzPct val="68000"/>
              <a:buFont typeface="Wingdings 3"/>
              <a:buChar char=""/>
              <a:defRPr sz="2700">
                <a:solidFill>
                  <a:srgbClr val="464646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530181" marR="0" indent="-254487" defTabSz="642915">
              <a:spcBef>
                <a:spcPts val="281"/>
              </a:spcBef>
              <a:buClr>
                <a:srgbClr val="2DA2BF"/>
              </a:buClr>
              <a:buFont typeface="Wingdings 3"/>
              <a:buChar char="◦"/>
              <a:defRPr sz="2700">
                <a:solidFill>
                  <a:srgbClr val="464646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748505" marR="0" indent="-305384" defTabSz="642915">
              <a:spcBef>
                <a:spcPts val="281"/>
              </a:spcBef>
              <a:buClr>
                <a:srgbClr val="2DA2BF"/>
              </a:buClr>
              <a:buFont typeface="Wingdings 3"/>
              <a:buChar char="●"/>
              <a:defRPr sz="2700">
                <a:solidFill>
                  <a:srgbClr val="464646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982231" marR="0" indent="-339316" defTabSz="642915">
              <a:spcBef>
                <a:spcPts val="281"/>
              </a:spcBef>
              <a:buClr>
                <a:srgbClr val="2DA2BF"/>
              </a:buClr>
              <a:buFont typeface="Wingdings 3"/>
              <a:buChar char="●"/>
              <a:defRPr sz="2700">
                <a:solidFill>
                  <a:srgbClr val="464646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142959" marR="0" indent="-339316" defTabSz="642915">
              <a:spcBef>
                <a:spcPts val="281"/>
              </a:spcBef>
              <a:buClr>
                <a:srgbClr val="2DA2BF"/>
              </a:buClr>
              <a:buFont typeface="Wingdings 3"/>
              <a:buChar char="●"/>
              <a:defRPr sz="2700">
                <a:solidFill>
                  <a:srgbClr val="464646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6464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6464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6464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6464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64646"/>
                </a:solidFill>
              </a:rPr>
              <a:t>Body Level Five</a:t>
            </a:r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457200" y="210947"/>
            <a:ext cx="8229601" cy="1270381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R="0" algn="l" defTabSz="642915">
              <a:defRPr sz="4100" b="1">
                <a:solidFill>
                  <a:srgbClr val="6A7EA6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100" b="1">
                <a:solidFill>
                  <a:srgbClr val="6A7EA6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921315877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Use samp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6"/>
          <p:cNvGrpSpPr/>
          <p:nvPr/>
        </p:nvGrpSpPr>
        <p:grpSpPr>
          <a:xfrm>
            <a:off x="-60226" y="-60191"/>
            <a:ext cx="9262649" cy="7010742"/>
            <a:chOff x="0" y="0"/>
            <a:chExt cx="13173544" cy="9970832"/>
          </a:xfrm>
        </p:grpSpPr>
        <p:sp>
          <p:nvSpPr>
            <p:cNvPr id="67" name="Shape 67"/>
            <p:cNvSpPr/>
            <p:nvPr/>
          </p:nvSpPr>
          <p:spPr>
            <a:xfrm>
              <a:off x="0" y="2615843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5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x="0" y="337130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5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0" y="1893411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5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70" name="Shape 70"/>
            <p:cNvSpPr/>
            <p:nvPr/>
          </p:nvSpPr>
          <p:spPr>
            <a:xfrm>
              <a:off x="0" y="9616414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5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71" name="Shape 71"/>
            <p:cNvSpPr/>
            <p:nvPr/>
          </p:nvSpPr>
          <p:spPr>
            <a:xfrm flipH="1">
              <a:off x="413730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5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12762377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5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 flipH="1">
              <a:off x="6078515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5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 flipH="1">
              <a:off x="1269987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5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75" name="Shape 75"/>
            <p:cNvSpPr/>
            <p:nvPr/>
          </p:nvSpPr>
          <p:spPr>
            <a:xfrm>
              <a:off x="170259" y="85605"/>
              <a:ext cx="12849189" cy="97649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636218" fontAlgn="auto">
                <a:spcBef>
                  <a:spcPts val="0"/>
                </a:spcBef>
                <a:spcAft>
                  <a:spcPts val="0"/>
                </a:spcAft>
                <a:defRPr sz="2400" b="1">
                  <a:solidFill>
                    <a:srgbClr val="9C6114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b="1" kern="0">
                <a:solidFill>
                  <a:srgbClr val="9C611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Shape 77"/>
          <p:cNvSpPr/>
          <p:nvPr/>
        </p:nvSpPr>
        <p:spPr>
          <a:xfrm>
            <a:off x="807516" y="1504957"/>
            <a:ext cx="7533904" cy="1"/>
          </a:xfrm>
          <a:prstGeom prst="line">
            <a:avLst/>
          </a:prstGeom>
          <a:solidFill>
            <a:srgbClr val="4F81BD"/>
          </a:solidFill>
          <a:ln w="12700">
            <a:solidFill>
              <a:srgbClr val="9C6114"/>
            </a:solidFill>
            <a:round/>
          </a:ln>
        </p:spPr>
        <p:txBody>
          <a:bodyPr lIns="45888" tIns="45888" rIns="45888" bIns="45888"/>
          <a:lstStyle/>
          <a:p>
            <a:pPr defTabSz="321457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78" name="image10.png" descr="LundUniversity_C2line RGB 15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6482" y="5605550"/>
            <a:ext cx="711375" cy="95032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242728" y="183242"/>
            <a:ext cx="8679347" cy="65185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888" tIns="45888" rIns="45888" bIns="45888"/>
          <a:lstStyle/>
          <a:p>
            <a:pPr defTabSz="636218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9C6114"/>
                </a:solidFill>
                <a:latin typeface="+mn-lt"/>
                <a:ea typeface="+mn-ea"/>
                <a:cs typeface="+mn-cs"/>
                <a:sym typeface="Arial"/>
              </a:defRPr>
            </a:pPr>
            <a:endParaRPr b="1" kern="0">
              <a:solidFill>
                <a:srgbClr val="9C61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2725248" y="1521739"/>
            <a:ext cx="6201520" cy="12848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888" tIns="45888" rIns="45888" bIns="45888"/>
          <a:lstStyle/>
          <a:p>
            <a:pPr defTabSz="636218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9C6114"/>
                </a:solidFill>
                <a:latin typeface="+mn-lt"/>
                <a:ea typeface="+mn-ea"/>
                <a:cs typeface="+mn-cs"/>
                <a:sym typeface="Arial"/>
              </a:defRPr>
            </a:pPr>
            <a:endParaRPr b="1" kern="0">
              <a:solidFill>
                <a:srgbClr val="9C61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3013274" y="1528911"/>
            <a:ext cx="5755496" cy="717036"/>
          </a:xfrm>
          <a:prstGeom prst="rect">
            <a:avLst/>
          </a:prstGeom>
        </p:spPr>
        <p:txBody>
          <a:bodyPr anchor="b"/>
          <a:lstStyle>
            <a:lvl1pPr marR="0" algn="l" defTabSz="636218">
              <a:defRPr sz="3500">
                <a:solidFill>
                  <a:srgbClr val="9C6114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9C6114"/>
                </a:solidFill>
              </a:rPr>
              <a:t>Title 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3013274" y="2229210"/>
            <a:ext cx="5755496" cy="322703"/>
          </a:xfrm>
          <a:prstGeom prst="rect">
            <a:avLst/>
          </a:prstGeom>
        </p:spPr>
        <p:txBody>
          <a:bodyPr/>
          <a:lstStyle>
            <a:lvl1pPr marL="0" marR="0" indent="0" defTabSz="636218">
              <a:spcBef>
                <a:spcPts val="703"/>
              </a:spcBef>
              <a:buSzTx/>
              <a:buNone/>
              <a:defRPr sz="1100" b="1" cap="all">
                <a:solidFill>
                  <a:srgbClr val="9C6114"/>
                </a:solidFill>
                <a:uFillTx/>
              </a:defRPr>
            </a:lvl1pPr>
            <a:lvl2pPr marL="0" marR="0" indent="321457" defTabSz="636218">
              <a:spcBef>
                <a:spcPts val="703"/>
              </a:spcBef>
              <a:buSzTx/>
              <a:buNone/>
              <a:defRPr sz="1100" b="1" cap="all">
                <a:solidFill>
                  <a:srgbClr val="9C6114"/>
                </a:solidFill>
                <a:uFillTx/>
              </a:defRPr>
            </a:lvl2pPr>
            <a:lvl3pPr marL="0" marR="0" indent="642915" defTabSz="636218">
              <a:spcBef>
                <a:spcPts val="703"/>
              </a:spcBef>
              <a:buSzTx/>
              <a:buNone/>
              <a:defRPr sz="1100" b="1" cap="all">
                <a:solidFill>
                  <a:srgbClr val="9C6114"/>
                </a:solidFill>
                <a:uFillTx/>
              </a:defRPr>
            </a:lvl3pPr>
            <a:lvl4pPr marL="0" marR="0" indent="964372" defTabSz="636218">
              <a:spcBef>
                <a:spcPts val="703"/>
              </a:spcBef>
              <a:buSzTx/>
              <a:buNone/>
              <a:defRPr sz="1100" b="1" cap="all">
                <a:solidFill>
                  <a:srgbClr val="9C6114"/>
                </a:solidFill>
                <a:uFillTx/>
              </a:defRPr>
            </a:lvl4pPr>
            <a:lvl5pPr marL="0" marR="0" indent="1285829" defTabSz="636218">
              <a:spcBef>
                <a:spcPts val="703"/>
              </a:spcBef>
              <a:buSzTx/>
              <a:buNone/>
              <a:defRPr sz="1100" b="1" cap="all">
                <a:solidFill>
                  <a:srgbClr val="9C6114"/>
                </a:solidFill>
                <a:uFillTx/>
              </a:defRPr>
            </a:lvl5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One</a:t>
            </a:r>
          </a:p>
          <a:p>
            <a:pPr lvl="1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Two</a:t>
            </a:r>
          </a:p>
          <a:p>
            <a:pPr lvl="2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Three</a:t>
            </a:r>
          </a:p>
          <a:p>
            <a:pPr lvl="3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Four</a:t>
            </a:r>
          </a:p>
          <a:p>
            <a:pPr lvl="4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Five</a:t>
            </a:r>
          </a:p>
        </p:txBody>
      </p:sp>
      <p:sp>
        <p:nvSpPr>
          <p:cNvPr id="83" name="Shape 83"/>
          <p:cNvSpPr/>
          <p:nvPr/>
        </p:nvSpPr>
        <p:spPr>
          <a:xfrm>
            <a:off x="3009842" y="2220258"/>
            <a:ext cx="5903480" cy="1"/>
          </a:xfrm>
          <a:prstGeom prst="line">
            <a:avLst/>
          </a:prstGeom>
          <a:solidFill>
            <a:srgbClr val="4F81BD"/>
          </a:solidFill>
          <a:ln w="12700">
            <a:solidFill>
              <a:srgbClr val="9C6114"/>
            </a:solidFill>
            <a:round/>
          </a:ln>
        </p:spPr>
        <p:txBody>
          <a:bodyPr lIns="45888" tIns="45888" rIns="45888" bIns="45888"/>
          <a:lstStyle/>
          <a:p>
            <a:pPr defTabSz="321457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84" name="image3.png" descr="Lunds sigill RGB 150.png"/>
          <p:cNvPicPr/>
          <p:nvPr/>
        </p:nvPicPr>
        <p:blipFill>
          <a:blip r:embed="rId3">
            <a:extLst/>
          </a:blip>
          <a:srcRect r="17690" b="21540"/>
          <a:stretch>
            <a:fillRect/>
          </a:stretch>
        </p:blipFill>
        <p:spPr>
          <a:xfrm>
            <a:off x="6412119" y="4294963"/>
            <a:ext cx="2681955" cy="25710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969785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67192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91061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8046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0350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BCEEC-5506-DF48-8374-F7D45F683B2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230770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0083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61550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37882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12670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683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78246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62959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3A937-0437-A74B-9ED6-CD7C0FBBCB2B}" type="slidenum">
              <a:rPr lang="sv-SE">
                <a:latin typeface="Times New Roman"/>
              </a:rPr>
              <a:pPr>
                <a:defRPr/>
              </a:pPr>
              <a:t>‹#›</a:t>
            </a:fld>
            <a:endParaRPr lang="sv-SE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55494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3F92F-5B8D-0D48-A6C2-DFA7F72736CD}" type="slidenum">
              <a:rPr lang="sv-SE">
                <a:latin typeface="Times New Roman"/>
              </a:rPr>
              <a:pPr>
                <a:defRPr/>
              </a:pPr>
              <a:t>‹#›</a:t>
            </a:fld>
            <a:endParaRPr lang="sv-SE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39269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3A1C2-9D54-1742-B345-69580DE3893E}" type="slidenum">
              <a:rPr lang="sv-SE">
                <a:latin typeface="Times New Roman"/>
              </a:rPr>
              <a:pPr>
                <a:defRPr/>
              </a:pPr>
              <a:t>‹#›</a:t>
            </a:fld>
            <a:endParaRPr lang="sv-SE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8530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36414-A901-7543-94B9-5B3B2B8BC65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53573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29D56-0156-3C44-9760-9BE6849DB834}" type="slidenum">
              <a:rPr lang="sv-SE">
                <a:latin typeface="Times New Roman"/>
              </a:rPr>
              <a:pPr>
                <a:defRPr/>
              </a:pPr>
              <a:t>‹#›</a:t>
            </a:fld>
            <a:endParaRPr lang="sv-SE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75506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6652D-E5D3-0648-91D2-C4ECD618B1CE}" type="slidenum">
              <a:rPr lang="sv-SE">
                <a:latin typeface="Times New Roman"/>
              </a:rPr>
              <a:pPr>
                <a:defRPr/>
              </a:pPr>
              <a:t>‹#›</a:t>
            </a:fld>
            <a:endParaRPr lang="sv-SE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55089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23DF1-3B42-FC48-B0F7-3A8E037F6EC5}" type="slidenum">
              <a:rPr lang="sv-SE">
                <a:latin typeface="Times New Roman"/>
              </a:rPr>
              <a:pPr>
                <a:defRPr/>
              </a:pPr>
              <a:t>‹#›</a:t>
            </a:fld>
            <a:endParaRPr lang="sv-SE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91585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9B195-2ADB-EF48-8734-1CCC4AB45722}" type="slidenum">
              <a:rPr lang="sv-SE">
                <a:latin typeface="Times New Roman"/>
              </a:rPr>
              <a:pPr>
                <a:defRPr/>
              </a:pPr>
              <a:t>‹#›</a:t>
            </a:fld>
            <a:endParaRPr lang="sv-SE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14321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0ACAA-DB6D-EF43-8F7C-A906151EAD7D}" type="slidenum">
              <a:rPr lang="sv-SE">
                <a:latin typeface="Times New Roman"/>
              </a:rPr>
              <a:pPr>
                <a:defRPr/>
              </a:pPr>
              <a:t>‹#›</a:t>
            </a:fld>
            <a:endParaRPr lang="sv-SE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53875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A5B61-A7A9-BD40-A28B-70093BD7EFAD}" type="slidenum">
              <a:rPr lang="sv-SE">
                <a:latin typeface="Times New Roman"/>
              </a:rPr>
              <a:pPr>
                <a:defRPr/>
              </a:pPr>
              <a:t>‹#›</a:t>
            </a:fld>
            <a:endParaRPr lang="sv-SE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46306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D02AB-D21B-F84A-9CB3-9431A9A24939}" type="slidenum">
              <a:rPr lang="sv-SE">
                <a:latin typeface="Times New Roman"/>
              </a:rPr>
              <a:pPr>
                <a:defRPr/>
              </a:pPr>
              <a:t>‹#›</a:t>
            </a:fld>
            <a:endParaRPr lang="sv-SE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76481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59EF0-6687-3044-B027-7648A1D32D91}" type="slidenum">
              <a:rPr lang="sv-SE">
                <a:latin typeface="Times New Roman"/>
              </a:rPr>
              <a:pPr>
                <a:defRPr/>
              </a:pPr>
              <a:t>‹#›</a:t>
            </a:fld>
            <a:endParaRPr lang="sv-SE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944710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F9B8F-CA45-7C40-A11D-6DB0F898A7AB}" type="slidenum">
              <a:rPr lang="sv-SE">
                <a:latin typeface="Times New Roman"/>
              </a:rPr>
              <a:pPr>
                <a:defRPr/>
              </a:pPr>
              <a:t>‹#›</a:t>
            </a:fld>
            <a:endParaRPr lang="sv-SE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75546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8210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0F5815-EFDA-8B4B-BC22-CA1AD6EA23C0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119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72163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62815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13407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8821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2701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3544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83935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30" indent="0">
              <a:buNone/>
              <a:defRPr sz="2400"/>
            </a:lvl3pPr>
            <a:lvl4pPr marL="1370900" indent="0">
              <a:buNone/>
              <a:defRPr sz="2000"/>
            </a:lvl4pPr>
            <a:lvl5pPr marL="1827865" indent="0">
              <a:buNone/>
              <a:defRPr sz="2000"/>
            </a:lvl5pPr>
            <a:lvl6pPr marL="2284830" indent="0">
              <a:buNone/>
              <a:defRPr sz="2000"/>
            </a:lvl6pPr>
            <a:lvl7pPr marL="2741799" indent="0">
              <a:buNone/>
              <a:defRPr sz="2000"/>
            </a:lvl7pPr>
            <a:lvl8pPr marL="3198760" indent="0">
              <a:buNone/>
              <a:defRPr sz="2000"/>
            </a:lvl8pPr>
            <a:lvl9pPr marL="36557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88835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35888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2508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62B43D-2A42-7E47-9F81-E2DD46A69D97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2707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FA899-7844-2A40-8F91-1A842C2AF01A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460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BE43C-327E-F34E-892E-003E527EA4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382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FB95-9686-BE45-B7E7-31C9E6A5926E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017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619A5-743A-954A-906E-8291B8812A2A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809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8FB0E-42C1-F84F-9455-1E04F5F0212A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3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A0BD-F181-5345-AC03-49AE2AAF693E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283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D9543-B5EE-E540-A828-6126F6FA41E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830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7267E-0AB7-3847-B4F1-C6E299A29578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734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3576F-5AE0-6946-8DCB-8AE7B2D0D238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5136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4E8DB-7358-664E-9E31-6B6735CC4114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36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62235-126B-954F-8A81-6A55CF12D712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9749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BCEEC-5506-DF48-8374-F7D45F683B2D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411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36414-A901-7543-94B9-5B3B2B8BC654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830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Rubrik, innehåll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91CA864-54EB-174C-8456-FFC486E79CA5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3609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0F5815-EFDA-8B4B-BC22-CA1AD6EA23C0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6359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62B43D-2A42-7E47-9F81-E2DD46A69D97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5160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62235-126B-954F-8A81-6A55CF12D712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0174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1D5E1-0BA5-614C-878B-7C0770D9C53C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6058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DE6AA-9DB1-2448-A33F-53EB4E1FA7F8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9518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F2912-BB33-E444-AF44-500374B5C745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184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F6FEDF-6BA0-5E4F-9FC7-31718059D91D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91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1D5E1-0BA5-614C-878B-7C0770D9C53C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9016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86C3C8-6914-3B44-B327-CF5AE2F3688A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427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4BA16-8CE1-F54A-8A78-9632727B4A6C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4562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0FD6FB-FD16-3148-BDF8-1C215BF8AA3F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0341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D4C62-9015-ED4F-B0CF-056245D26B1E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28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9DCB9B-AB85-2241-B821-AE07FA2079BE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1409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337151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007845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253471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56050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71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DE6AA-9DB1-2448-A33F-53EB4E1FA7F8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3020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561073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791681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1351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7766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87528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531027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4" indent="0" algn="ctr">
              <a:buNone/>
              <a:defRPr/>
            </a:lvl2pPr>
            <a:lvl3pPr marL="913930" indent="0" algn="ctr">
              <a:buNone/>
              <a:defRPr/>
            </a:lvl3pPr>
            <a:lvl4pPr marL="1370900" indent="0" algn="ctr">
              <a:buNone/>
              <a:defRPr/>
            </a:lvl4pPr>
            <a:lvl5pPr marL="1827865" indent="0" algn="ctr">
              <a:buNone/>
              <a:defRPr/>
            </a:lvl5pPr>
            <a:lvl6pPr marL="2284830" indent="0" algn="ctr">
              <a:buNone/>
              <a:defRPr/>
            </a:lvl6pPr>
            <a:lvl7pPr marL="2741799" indent="0" algn="ctr">
              <a:buNone/>
              <a:defRPr/>
            </a:lvl7pPr>
            <a:lvl8pPr marL="3198760" indent="0" algn="ctr">
              <a:buNone/>
              <a:defRPr/>
            </a:lvl8pPr>
            <a:lvl9pPr marL="365573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FA899-7844-2A40-8F91-1A842C2AF01A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6819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BE43C-327E-F34E-892E-003E527EA4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6493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30" indent="0">
              <a:buNone/>
              <a:defRPr sz="1600"/>
            </a:lvl3pPr>
            <a:lvl4pPr marL="1370900" indent="0">
              <a:buNone/>
              <a:defRPr sz="1400"/>
            </a:lvl4pPr>
            <a:lvl5pPr marL="1827865" indent="0">
              <a:buNone/>
              <a:defRPr sz="1400"/>
            </a:lvl5pPr>
            <a:lvl6pPr marL="2284830" indent="0">
              <a:buNone/>
              <a:defRPr sz="1400"/>
            </a:lvl6pPr>
            <a:lvl7pPr marL="2741799" indent="0">
              <a:buNone/>
              <a:defRPr sz="1400"/>
            </a:lvl7pPr>
            <a:lvl8pPr marL="3198760" indent="0">
              <a:buNone/>
              <a:defRPr sz="1400"/>
            </a:lvl8pPr>
            <a:lvl9pPr marL="365573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FB95-9686-BE45-B7E7-31C9E6A5926E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465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619A5-743A-954A-906E-8291B8812A2A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94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F2912-BB33-E444-AF44-500374B5C745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5159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8FB0E-42C1-F84F-9455-1E04F5F0212A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3900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A0BD-F181-5345-AC03-49AE2AAF693E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5871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D9543-B5EE-E540-A828-6126F6FA41E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3965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7267E-0AB7-3847-B4F1-C6E299A29578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2121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30" indent="0">
              <a:buNone/>
              <a:defRPr sz="2400"/>
            </a:lvl3pPr>
            <a:lvl4pPr marL="1370900" indent="0">
              <a:buNone/>
              <a:defRPr sz="2000"/>
            </a:lvl4pPr>
            <a:lvl5pPr marL="1827865" indent="0">
              <a:buNone/>
              <a:defRPr sz="2000"/>
            </a:lvl5pPr>
            <a:lvl6pPr marL="2284830" indent="0">
              <a:buNone/>
              <a:defRPr sz="2000"/>
            </a:lvl6pPr>
            <a:lvl7pPr marL="2741799" indent="0">
              <a:buNone/>
              <a:defRPr sz="2000"/>
            </a:lvl7pPr>
            <a:lvl8pPr marL="3198760" indent="0">
              <a:buNone/>
              <a:defRPr sz="2000"/>
            </a:lvl8pPr>
            <a:lvl9pPr marL="365573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3576F-5AE0-6946-8DCB-8AE7B2D0D238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6495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4E8DB-7358-664E-9E31-6B6735CC4114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8096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BCEEC-5506-DF48-8374-F7D45F683B2D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0943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36414-A901-7543-94B9-5B3B2B8BC654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2407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79BA-4042-4D8C-A361-50FD604D552D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509D-5AC4-4BCC-AEEB-F2FE56D8CFFA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17639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79BA-4042-4D8C-A361-50FD604D552D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509D-5AC4-4BCC-AEEB-F2FE56D8CFFA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659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F6FEDF-6BA0-5E4F-9FC7-31718059D91D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9457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79BA-4042-4D8C-A361-50FD604D552D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509D-5AC4-4BCC-AEEB-F2FE56D8CFFA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779695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79BA-4042-4D8C-A361-50FD604D552D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509D-5AC4-4BCC-AEEB-F2FE56D8CFFA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73950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79BA-4042-4D8C-A361-50FD604D552D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509D-5AC4-4BCC-AEEB-F2FE56D8CFFA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1639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79BA-4042-4D8C-A361-50FD604D552D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509D-5AC4-4BCC-AEEB-F2FE56D8CFFA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49080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79BA-4042-4D8C-A361-50FD604D552D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509D-5AC4-4BCC-AEEB-F2FE56D8CFFA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454893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79BA-4042-4D8C-A361-50FD604D552D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509D-5AC4-4BCC-AEEB-F2FE56D8CFFA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75705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79BA-4042-4D8C-A361-50FD604D552D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509D-5AC4-4BCC-AEEB-F2FE56D8CFFA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960973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79BA-4042-4D8C-A361-50FD604D552D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509D-5AC4-4BCC-AEEB-F2FE56D8CFFA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832577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79BA-4042-4D8C-A361-50FD604D552D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8509D-5AC4-4BCC-AEEB-F2FE56D8CFFA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424555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FA899-7844-2A40-8F91-1A842C2AF01A}" type="slidenum">
              <a:rPr lang="sv-SE">
                <a:solidFill>
                  <a:srgbClr val="FFFFFF"/>
                </a:solidFill>
                <a:latin typeface="Times New Roman"/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34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BE43C-327E-F34E-892E-003E527EA41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4501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86C3C8-6914-3B44-B327-CF5AE2F3688A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068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BE43C-327E-F34E-892E-003E527EA412}" type="slidenum">
              <a:rPr lang="sv-SE">
                <a:solidFill>
                  <a:srgbClr val="FFFFFF"/>
                </a:solidFill>
                <a:latin typeface="Times New Roman"/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23683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FB95-9686-BE45-B7E7-31C9E6A5926E}" type="slidenum">
              <a:rPr lang="sv-SE">
                <a:solidFill>
                  <a:srgbClr val="FFFFFF"/>
                </a:solidFill>
                <a:latin typeface="Times New Roman"/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46167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619A5-743A-954A-906E-8291B8812A2A}" type="slidenum">
              <a:rPr lang="sv-SE">
                <a:solidFill>
                  <a:srgbClr val="FFFFFF"/>
                </a:solidFill>
                <a:latin typeface="Times New Roman"/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674585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8FB0E-42C1-F84F-9455-1E04F5F0212A}" type="slidenum">
              <a:rPr lang="sv-SE">
                <a:solidFill>
                  <a:srgbClr val="FFFFFF"/>
                </a:solidFill>
                <a:latin typeface="Times New Roman"/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112745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A0BD-F181-5345-AC03-49AE2AAF693E}" type="slidenum">
              <a:rPr lang="sv-SE">
                <a:solidFill>
                  <a:srgbClr val="FFFFFF"/>
                </a:solidFill>
                <a:latin typeface="Times New Roman"/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418610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D9543-B5EE-E540-A828-6126F6FA41E2}" type="slidenum">
              <a:rPr lang="sv-SE">
                <a:solidFill>
                  <a:srgbClr val="FFFFFF"/>
                </a:solidFill>
                <a:latin typeface="Times New Roman"/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74360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7267E-0AB7-3847-B4F1-C6E299A29578}" type="slidenum">
              <a:rPr lang="sv-SE">
                <a:solidFill>
                  <a:srgbClr val="FFFFFF"/>
                </a:solidFill>
                <a:latin typeface="Times New Roman"/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87805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3576F-5AE0-6946-8DCB-8AE7B2D0D238}" type="slidenum">
              <a:rPr lang="sv-SE">
                <a:solidFill>
                  <a:srgbClr val="FFFFFF"/>
                </a:solidFill>
                <a:latin typeface="Times New Roman"/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692241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4E8DB-7358-664E-9E31-6B6735CC4114}" type="slidenum">
              <a:rPr lang="sv-SE">
                <a:solidFill>
                  <a:srgbClr val="FFFFFF"/>
                </a:solidFill>
                <a:latin typeface="Times New Roman"/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137376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BCEEC-5506-DF48-8374-F7D45F683B2D}" type="slidenum">
              <a:rPr lang="sv-SE">
                <a:solidFill>
                  <a:srgbClr val="FFFFFF"/>
                </a:solidFill>
                <a:latin typeface="Times New Roman"/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3624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4BA16-8CE1-F54A-8A78-9632727B4A6C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9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36414-A901-7543-94B9-5B3B2B8BC654}" type="slidenum">
              <a:rPr lang="sv-SE">
                <a:solidFill>
                  <a:srgbClr val="FFFFFF"/>
                </a:solidFill>
                <a:latin typeface="Times New Roman"/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249257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Rubrik, innehåll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91CA864-54EB-174C-8456-FFC486E79CA5}" type="slidenum">
              <a:rPr lang="sv-SE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sv-SE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913598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formgivn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377" y="5995987"/>
            <a:ext cx="682625" cy="862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CA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78" y="6500813"/>
            <a:ext cx="1910953" cy="299926"/>
          </a:xfrm>
          <a:prstGeom prst="rect">
            <a:avLst/>
          </a:prstGeom>
          <a:ln w="12700">
            <a:round/>
          </a:ln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R="40618"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L="378003" marR="91388" indent="-337382">
              <a:spcBef>
                <a:spcPts val="422"/>
              </a:spcBef>
              <a:buClrTx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  <a:lvl2pPr marL="774113" marR="91388" indent="-276550">
              <a:spcBef>
                <a:spcPts val="633"/>
              </a:spcBef>
              <a:buClrTx/>
              <a:buChar char="–"/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2pPr>
            <a:lvl3pPr marL="1182574" marR="91388" indent="-228055">
              <a:spcBef>
                <a:spcPts val="492"/>
              </a:spcBef>
              <a:buClrTx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3pPr>
            <a:lvl4pPr marL="1637734" marR="91388" indent="-226265">
              <a:spcBef>
                <a:spcPts val="422"/>
              </a:spcBef>
              <a:buClrTx/>
              <a:buChar char="–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4pPr>
            <a:lvl5pPr marL="2094687" marR="91388" indent="-226265">
              <a:spcBef>
                <a:spcPts val="422"/>
              </a:spcBef>
              <a:buClrTx/>
              <a:buChar char="»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20283880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8274" y="4981572"/>
            <a:ext cx="2182913" cy="1876428"/>
          </a:xfrm>
          <a:prstGeom prst="rect">
            <a:avLst/>
          </a:prstGeom>
          <a:ln w="12700">
            <a:round/>
          </a:ln>
        </p:spPr>
      </p:pic>
      <p:sp>
        <p:nvSpPr>
          <p:cNvPr id="12" name="Shape 12"/>
          <p:cNvSpPr/>
          <p:nvPr/>
        </p:nvSpPr>
        <p:spPr>
          <a:xfrm>
            <a:off x="11" y="4664084"/>
            <a:ext cx="915035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0088A4"/>
              </a:gs>
              <a:gs pos="55000">
                <a:srgbClr val="6ED9F1"/>
              </a:gs>
              <a:gs pos="100000">
                <a:srgbClr val="0088A4"/>
              </a:gs>
            </a:gsLst>
            <a:lin ang="3000000"/>
          </a:grad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6727835" y="6476499"/>
            <a:ext cx="1928813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 anchor="ctr">
            <a:spAutoFit/>
          </a:bodyPr>
          <a:lstStyle>
            <a:lvl1pPr defTabSz="1295400">
              <a:buClr>
                <a:srgbClr val="FFFFFF"/>
              </a:buClr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1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January 24, 2013</a:t>
            </a:r>
          </a:p>
        </p:txBody>
      </p:sp>
      <p:pic>
        <p:nvPicPr>
          <p:cNvPr id="14" name="image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484785"/>
            <a:ext cx="9144000" cy="3312368"/>
          </a:xfrm>
          <a:prstGeom prst="rect">
            <a:avLst/>
          </a:prstGeom>
          <a:ln w="12700">
            <a:round/>
          </a:ln>
        </p:spPr>
      </p:pic>
      <p:sp>
        <p:nvSpPr>
          <p:cNvPr id="15" name="Shape 15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 anchor="ctr">
            <a:spAutoFit/>
          </a:bodyPr>
          <a:lstStyle>
            <a:lvl1pPr defTabSz="1295400">
              <a:buClr>
                <a:srgbClr val="000000"/>
              </a:buClr>
              <a:def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uFillTx/>
              </a:defRPr>
            </a:pPr>
            <a:r>
              <a:rPr sz="1100" ker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April 23, 2014</a:t>
            </a:r>
          </a:p>
        </p:txBody>
      </p:sp>
      <p:pic>
        <p:nvPicPr>
          <p:cNvPr id="16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504" y="692706"/>
            <a:ext cx="4984553" cy="720081"/>
          </a:xfrm>
          <a:prstGeom prst="rect">
            <a:avLst/>
          </a:prstGeom>
          <a:ln w="12700">
            <a:round/>
          </a:ln>
        </p:spPr>
      </p:pic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683578" y="4869160"/>
            <a:ext cx="7768829" cy="1988840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0" indent="0" algn="ctr">
              <a:spcBef>
                <a:spcPts val="422"/>
              </a:spcBef>
              <a:buClr>
                <a:srgbClr val="34B1CB"/>
              </a:buClr>
              <a:buSzTx/>
              <a:buNone/>
              <a:defRPr sz="2700">
                <a:solidFill>
                  <a:srgbClr val="7D92B5"/>
                </a:solidFill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55164" indent="0" algn="ctr">
              <a:spcBef>
                <a:spcPts val="281"/>
              </a:spcBef>
              <a:buClr>
                <a:srgbClr val="34B1CB"/>
              </a:buClr>
              <a:buSzTx/>
              <a:buNone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910328" indent="0" algn="ctr">
              <a:spcBef>
                <a:spcPts val="281"/>
              </a:spcBef>
              <a:buClr>
                <a:srgbClr val="E43634"/>
              </a:buClr>
              <a:buSzTx/>
              <a:buNone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1374416" indent="0" algn="ctr">
              <a:spcBef>
                <a:spcPts val="281"/>
              </a:spcBef>
              <a:buClr>
                <a:srgbClr val="E43634"/>
              </a:buClr>
              <a:buSzTx/>
              <a:buNone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1829585" indent="0" algn="ctr">
              <a:spcBef>
                <a:spcPts val="281"/>
              </a:spcBef>
              <a:buClr>
                <a:srgbClr val="E43634"/>
              </a:buClr>
              <a:buSzTx/>
              <a:buNone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7D92B5"/>
                </a:solidFill>
                <a:uFill>
                  <a:solidFill>
                    <a:srgbClr val="7D92B5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8679289" y="6564512"/>
            <a:ext cx="334538" cy="227223"/>
          </a:xfrm>
          <a:prstGeom prst="rect">
            <a:avLst/>
          </a:prstGeom>
          <a:ln w="12700"/>
        </p:spPr>
        <p:txBody>
          <a:bodyPr/>
          <a:lstStyle>
            <a:lvl1pPr>
              <a:defRPr sz="11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0951527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24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25" name="Shape 25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26" name="Shape 26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27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1712" y="44634"/>
            <a:ext cx="2592288" cy="374489"/>
          </a:xfrm>
          <a:prstGeom prst="rect">
            <a:avLst/>
          </a:prstGeom>
          <a:ln w="12700">
            <a:round/>
          </a:ln>
        </p:spPr>
      </p:pic>
      <p:sp>
        <p:nvSpPr>
          <p:cNvPr id="28" name="Shape 28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31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2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33" name="Shape 33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34" name="Shape 34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sp>
        <p:nvSpPr>
          <p:cNvPr id="35" name="Shape 35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 anchor="ctr">
            <a:spAutoFit/>
          </a:bodyPr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10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April 23, 2014</a:t>
            </a:r>
          </a:p>
        </p:txBody>
      </p:sp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455414" y="274648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4518962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89" indent="-179614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200" indent="-160647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538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233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876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56019008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0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43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44" name="Shape 44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45" name="Shape 45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46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1712" y="44634"/>
            <a:ext cx="2592288" cy="374489"/>
          </a:xfrm>
          <a:prstGeom prst="rect">
            <a:avLst/>
          </a:prstGeom>
          <a:ln w="12700">
            <a:round/>
          </a:ln>
        </p:spPr>
      </p:pic>
      <p:sp>
        <p:nvSpPr>
          <p:cNvPr id="47" name="Shape 47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51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52" name="Shape 52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53" name="Shape 53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sp>
        <p:nvSpPr>
          <p:cNvPr id="54" name="Shape 54"/>
          <p:cNvSpPr/>
          <p:nvPr/>
        </p:nvSpPr>
        <p:spPr>
          <a:xfrm>
            <a:off x="3636973" y="3005140"/>
            <a:ext cx="182563" cy="232173"/>
          </a:xfrm>
          <a:prstGeom prst="chevron">
            <a:avLst>
              <a:gd name="adj" fmla="val 50781"/>
            </a:avLst>
          </a:prstGeom>
          <a:gradFill>
            <a:gsLst>
              <a:gs pos="0">
                <a:srgbClr val="0C9BB5"/>
              </a:gs>
              <a:gs pos="72000">
                <a:srgbClr val="74D6EC"/>
              </a:gs>
              <a:gs pos="100000">
                <a:srgbClr val="9EE1F1"/>
              </a:gs>
            </a:gsLst>
            <a:lin ang="16200000"/>
          </a:gradFill>
          <a:ln w="3175" cap="rnd">
            <a:solidFill>
              <a:srgbClr val="26899D"/>
            </a:solidFill>
            <a:round/>
          </a:ln>
          <a:effectLst>
            <a:outerShdw blurRad="50800" dist="25400" dir="5400000" rotWithShape="0">
              <a:srgbClr val="000000">
                <a:alpha val="46000"/>
              </a:srgbClr>
            </a:outerShdw>
          </a:effectLst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3449638" y="3005140"/>
            <a:ext cx="184151" cy="232173"/>
          </a:xfrm>
          <a:prstGeom prst="chevron">
            <a:avLst>
              <a:gd name="adj" fmla="val 50781"/>
            </a:avLst>
          </a:prstGeom>
          <a:gradFill>
            <a:gsLst>
              <a:gs pos="0">
                <a:srgbClr val="0C9BB5"/>
              </a:gs>
              <a:gs pos="72000">
                <a:srgbClr val="74D6EC"/>
              </a:gs>
              <a:gs pos="100000">
                <a:srgbClr val="9EE1F1"/>
              </a:gs>
            </a:gsLst>
            <a:lin ang="16200000"/>
          </a:gradFill>
          <a:ln w="3175" cap="rnd">
            <a:solidFill>
              <a:srgbClr val="26899D"/>
            </a:solidFill>
            <a:round/>
          </a:ln>
          <a:effectLst>
            <a:outerShdw blurRad="50800" dist="25400" dir="5400000" rotWithShape="0">
              <a:srgbClr val="000000">
                <a:alpha val="46000"/>
              </a:srgbClr>
            </a:outerShdw>
          </a:effectLst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 anchor="ctr">
            <a:spAutoFit/>
          </a:bodyPr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10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April 4, 2014</a:t>
            </a:r>
          </a:p>
        </p:txBody>
      </p:sp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722386" y="1059712"/>
            <a:ext cx="7768829" cy="1830587"/>
          </a:xfrm>
          <a:prstGeom prst="rect">
            <a:avLst/>
          </a:prstGeom>
          <a:ln w="12700"/>
        </p:spPr>
        <p:txBody>
          <a:bodyPr anchor="b"/>
          <a:lstStyle>
            <a:lvl1pPr algn="r">
              <a:defRPr sz="48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8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3922723" y="2931722"/>
            <a:ext cx="4572001" cy="3169389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0" indent="0">
              <a:spcBef>
                <a:spcPts val="422"/>
              </a:spcBef>
              <a:buClr>
                <a:srgbClr val="34B1CB"/>
              </a:buClr>
              <a:buSzTx/>
              <a:buNone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620370" indent="-228472">
              <a:spcBef>
                <a:spcPts val="281"/>
              </a:spcBef>
              <a:buClr>
                <a:srgbClr val="34B1CB"/>
              </a:buClr>
              <a:buSzTx/>
              <a:buNone/>
              <a:defRPr sz="1700">
                <a:latin typeface="+mn-lt"/>
                <a:ea typeface="+mn-ea"/>
                <a:cs typeface="+mn-cs"/>
                <a:sym typeface="Calibri"/>
              </a:defRPr>
            </a:lvl2pPr>
            <a:lvl3pPr marL="858367" indent="-228472">
              <a:spcBef>
                <a:spcPts val="281"/>
              </a:spcBef>
              <a:buClr>
                <a:srgbClr val="E43634"/>
              </a:buClr>
              <a:buSzTx/>
              <a:buNone/>
              <a:defRPr sz="1500">
                <a:latin typeface="+mn-lt"/>
                <a:ea typeface="+mn-ea"/>
                <a:cs typeface="+mn-cs"/>
                <a:sym typeface="Calibri"/>
              </a:defRPr>
            </a:lvl3pPr>
            <a:lvl4pPr marL="1142371" indent="-232044">
              <a:spcBef>
                <a:spcPts val="281"/>
              </a:spcBef>
              <a:buClr>
                <a:srgbClr val="E43634"/>
              </a:buClr>
              <a:buSzTx/>
              <a:buNone/>
              <a:defRPr sz="1300">
                <a:latin typeface="+mn-lt"/>
                <a:ea typeface="+mn-ea"/>
                <a:cs typeface="+mn-cs"/>
                <a:sym typeface="Calibri"/>
              </a:defRPr>
            </a:lvl4pPr>
            <a:lvl5pPr marL="1374416" indent="-232044">
              <a:spcBef>
                <a:spcPts val="281"/>
              </a:spcBef>
              <a:buClr>
                <a:srgbClr val="E43634"/>
              </a:buClr>
              <a:buSzTx/>
              <a:buNone/>
              <a:defRPr sz="13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04289547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64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65" name="Shape 65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66" name="Shape 66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67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1712" y="44634"/>
            <a:ext cx="2592288" cy="374489"/>
          </a:xfrm>
          <a:prstGeom prst="rect">
            <a:avLst/>
          </a:prstGeom>
          <a:ln w="12700">
            <a:round/>
          </a:ln>
        </p:spPr>
      </p:pic>
      <p:sp>
        <p:nvSpPr>
          <p:cNvPr id="68" name="Shape 68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72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73" name="Shape 73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74" name="Shape 74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sp>
        <p:nvSpPr>
          <p:cNvPr id="75" name="Shape 75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 anchor="ctr">
            <a:spAutoFit/>
          </a:bodyPr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10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April 4, 2014</a:t>
            </a:r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455414" y="274648"/>
            <a:ext cx="8233172" cy="1143001"/>
          </a:xfrm>
          <a:prstGeom prst="rect">
            <a:avLst/>
          </a:prstGeom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455415" y="1481328"/>
            <a:ext cx="4036219" cy="5376673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89" indent="-179614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200" indent="-160647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538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233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876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51209345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83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84" name="Shape 84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85" name="Shape 85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86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1712" y="44634"/>
            <a:ext cx="2592288" cy="374489"/>
          </a:xfrm>
          <a:prstGeom prst="rect">
            <a:avLst/>
          </a:prstGeom>
          <a:ln w="12700">
            <a:round/>
          </a:ln>
        </p:spPr>
      </p:pic>
      <p:sp>
        <p:nvSpPr>
          <p:cNvPr id="87" name="Shape 87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91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92" name="Shape 92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93" name="Shape 93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sp>
        <p:nvSpPr>
          <p:cNvPr id="94" name="Shape 94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 anchor="ctr">
            <a:spAutoFit/>
          </a:bodyPr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10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April 4, 2014</a:t>
            </a:r>
          </a:p>
        </p:txBody>
      </p:sp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455414" y="274648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5376863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89" indent="-179614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200" indent="-160647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538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233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876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987890827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02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03" name="Shape 103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104" name="Shape 104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105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1712" y="44634"/>
            <a:ext cx="2592288" cy="374489"/>
          </a:xfrm>
          <a:prstGeom prst="rect">
            <a:avLst/>
          </a:prstGeom>
          <a:ln w="12700">
            <a:round/>
          </a:ln>
        </p:spPr>
      </p:pic>
      <p:sp>
        <p:nvSpPr>
          <p:cNvPr id="106" name="Shape 106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10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11" name="Shape 111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112" name="Shape 112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sp>
        <p:nvSpPr>
          <p:cNvPr id="113" name="Shape 113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 anchor="ctr">
            <a:spAutoFit/>
          </a:bodyPr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10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April 4, 2014</a:t>
            </a:r>
          </a:p>
        </p:txBody>
      </p:sp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455414" y="274648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115" name="Shape 115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5376863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89" indent="-179614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200" indent="-160647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538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233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876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62986654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21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22" name="Shape 122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123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8895" y="27458"/>
            <a:ext cx="2160241" cy="312074"/>
          </a:xfrm>
          <a:prstGeom prst="rect">
            <a:avLst/>
          </a:prstGeom>
          <a:ln w="12700">
            <a:round/>
          </a:ln>
        </p:spPr>
      </p:pic>
      <p:sp>
        <p:nvSpPr>
          <p:cNvPr id="124" name="Shape 124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 anchor="ctr">
            <a:spAutoFit/>
          </a:bodyPr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10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April 4, 2014</a:t>
            </a:r>
          </a:p>
        </p:txBody>
      </p: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455414" y="274648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5376863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89" indent="-179614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200" indent="-160647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538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233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876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7559664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0FD6FB-FD16-3148-BDF8-1C215BF8AA3F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57310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32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33" name="Shape 133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134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8895" y="27458"/>
            <a:ext cx="2160241" cy="312074"/>
          </a:xfrm>
          <a:prstGeom prst="rect">
            <a:avLst/>
          </a:prstGeom>
          <a:ln w="12700">
            <a:round/>
          </a:ln>
        </p:spPr>
      </p:pic>
      <p:sp>
        <p:nvSpPr>
          <p:cNvPr id="135" name="Shape 135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 anchor="ctr">
            <a:spAutoFit/>
          </a:bodyPr>
          <a:lstStyle>
            <a:lvl1pPr defTabSz="1295400">
              <a:buClr>
                <a:srgbClr val="000000"/>
              </a:buClr>
              <a:def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uFillTx/>
              </a:defRPr>
            </a:pPr>
            <a:r>
              <a:rPr sz="1100" ker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April 23, 2014</a:t>
            </a:r>
          </a:p>
        </p:txBody>
      </p:sp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455414" y="274648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3622039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89" indent="-179614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200" indent="-160647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538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233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876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12739146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43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44" name="Shape 144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145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8895" y="27458"/>
            <a:ext cx="2160241" cy="312074"/>
          </a:xfrm>
          <a:prstGeom prst="rect">
            <a:avLst/>
          </a:prstGeom>
          <a:ln w="12700">
            <a:round/>
          </a:ln>
        </p:spPr>
      </p:pic>
      <p:sp>
        <p:nvSpPr>
          <p:cNvPr id="146" name="Shape 146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 anchor="ctr">
            <a:spAutoFit/>
          </a:bodyPr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10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April 4, 2014</a:t>
            </a:r>
          </a:p>
        </p:txBody>
      </p:sp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455414" y="274648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5376863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89" indent="-179614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200" indent="-160647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538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233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876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848344438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54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55" name="Shape 155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156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8895" y="27458"/>
            <a:ext cx="2160241" cy="312074"/>
          </a:xfrm>
          <a:prstGeom prst="rect">
            <a:avLst/>
          </a:prstGeom>
          <a:ln w="12700">
            <a:round/>
          </a:ln>
        </p:spPr>
      </p:pic>
      <p:sp>
        <p:nvSpPr>
          <p:cNvPr id="157" name="Shape 157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 anchor="ctr">
            <a:spAutoFit/>
          </a:bodyPr>
          <a:lstStyle>
            <a:lvl1pPr defTabSz="1295400">
              <a:buClr>
                <a:srgbClr val="000000"/>
              </a:buClr>
              <a:def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uFillTx/>
              </a:defRPr>
            </a:pPr>
            <a:r>
              <a:rPr sz="1100" ker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April 01, 2014</a:t>
            </a:r>
          </a:p>
        </p:txBody>
      </p:sp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455414" y="274648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5376863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89" indent="-179614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200" indent="-160647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538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233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876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86647654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65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66" name="Shape 166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167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8895" y="27458"/>
            <a:ext cx="2160241" cy="312074"/>
          </a:xfrm>
          <a:prstGeom prst="rect">
            <a:avLst/>
          </a:prstGeom>
          <a:ln w="12700">
            <a:round/>
          </a:ln>
        </p:spPr>
      </p:pic>
      <p:sp>
        <p:nvSpPr>
          <p:cNvPr id="168" name="Shape 168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 anchor="ctr">
            <a:spAutoFit/>
          </a:bodyPr>
          <a:lstStyle>
            <a:lvl1pPr defTabSz="1295400">
              <a:buClr>
                <a:srgbClr val="000000"/>
              </a:buClr>
              <a:def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uFillTx/>
              </a:defRPr>
            </a:pPr>
            <a:r>
              <a:rPr sz="1100" ker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April 01, 2014</a:t>
            </a:r>
          </a:p>
        </p:txBody>
      </p:sp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455414" y="274648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5376863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89" indent="-179614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200" indent="-160647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538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233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876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59482901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76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77" name="Shape 177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178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8895" y="27458"/>
            <a:ext cx="2160241" cy="312074"/>
          </a:xfrm>
          <a:prstGeom prst="rect">
            <a:avLst/>
          </a:prstGeom>
          <a:ln w="12700">
            <a:round/>
          </a:ln>
        </p:spPr>
      </p:pic>
      <p:sp>
        <p:nvSpPr>
          <p:cNvPr id="179" name="Shape 179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 anchor="ctr">
            <a:spAutoFit/>
          </a:bodyPr>
          <a:lstStyle>
            <a:lvl1pPr defTabSz="1295400">
              <a:buClr>
                <a:srgbClr val="000000"/>
              </a:buClr>
              <a:def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uFillTx/>
              </a:defRPr>
            </a:pPr>
            <a:r>
              <a:rPr sz="1100" ker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April 23, 2014</a:t>
            </a:r>
          </a:p>
        </p:txBody>
      </p:sp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455414" y="274648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4581748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89" indent="-179614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200" indent="-160647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538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233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876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03351721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500064" y="5951547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Shape 185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32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-8919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9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87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88" name="Shape 188"/>
          <p:cNvSpPr/>
          <p:nvPr/>
        </p:nvSpPr>
        <p:spPr>
          <a:xfrm>
            <a:off x="8100403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189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8895" y="27458"/>
            <a:ext cx="2160241" cy="312074"/>
          </a:xfrm>
          <a:prstGeom prst="rect">
            <a:avLst/>
          </a:prstGeom>
          <a:ln w="12700">
            <a:round/>
          </a:ln>
        </p:spPr>
      </p:pic>
      <p:sp>
        <p:nvSpPr>
          <p:cNvPr id="190" name="Shape 190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 anchor="ctr">
            <a:spAutoFit/>
          </a:bodyPr>
          <a:lstStyle>
            <a:lvl1pPr defTabSz="1295400">
              <a:buClr>
                <a:srgbClr val="000000"/>
              </a:buClr>
              <a:def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uFillTx/>
              </a:defRPr>
            </a:pPr>
            <a:r>
              <a:rPr sz="1100" ker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April 01, 2014</a:t>
            </a:r>
          </a:p>
        </p:txBody>
      </p:sp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455414" y="274648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5376863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89" indent="-179614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200" indent="-160647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538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233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876" indent="-160647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61956855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sldNum" sz="quarter" idx="2"/>
          </p:nvPr>
        </p:nvSpPr>
        <p:spPr>
          <a:xfrm>
            <a:off x="8080050" y="6474025"/>
            <a:ext cx="378161" cy="254152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763062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Title Text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22103" indent="-200807">
              <a:spcBef>
                <a:spcPts val="633"/>
              </a:spcBef>
              <a:buChar char="–"/>
              <a:defRPr sz="2700"/>
            </a:lvl2pPr>
            <a:lvl3pPr marL="803233" indent="-160647">
              <a:spcBef>
                <a:spcPts val="562"/>
              </a:spcBef>
              <a:defRPr sz="2400"/>
            </a:lvl3pPr>
            <a:lvl4pPr marL="1124525" indent="-160647">
              <a:spcBef>
                <a:spcPts val="422"/>
              </a:spcBef>
              <a:buChar char="–"/>
              <a:defRPr sz="2000"/>
            </a:lvl4pPr>
            <a:lvl5pPr marL="1445818" indent="-160647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198" name="Shape 198"/>
          <p:cNvSpPr>
            <a:spLocks noGrp="1"/>
          </p:cNvSpPr>
          <p:nvPr>
            <p:ph type="sldNum" sz="quarter" idx="2"/>
          </p:nvPr>
        </p:nvSpPr>
        <p:spPr>
          <a:xfrm>
            <a:off x="8082894" y="6474025"/>
            <a:ext cx="373521" cy="25415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471887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FA899-7844-2A40-8F91-1A842C2AF01A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8425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BE43C-327E-F34E-892E-003E527EA4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71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D4C62-9015-ED4F-B0CF-056245D26B1E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3393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FB95-9686-BE45-B7E7-31C9E6A5926E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8241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619A5-743A-954A-906E-8291B8812A2A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55882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8FB0E-42C1-F84F-9455-1E04F5F0212A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9684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A0BD-F181-5345-AC03-49AE2AAF693E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7960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D9543-B5EE-E540-A828-6126F6FA41E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7935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7267E-0AB7-3847-B4F1-C6E299A29578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48457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3576F-5AE0-6946-8DCB-8AE7B2D0D238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2960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4E8DB-7358-664E-9E31-6B6735CC4114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5496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BCEEC-5506-DF48-8374-F7D45F683B2D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70191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36414-A901-7543-94B9-5B3B2B8BC654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54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9DCB9B-AB85-2241-B821-AE07FA2079BE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975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0F5815-EFDA-8B4B-BC22-CA1AD6EA23C0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1501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62B43D-2A42-7E47-9F81-E2DD46A69D97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9635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62235-126B-954F-8A81-6A55CF12D712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3848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1D5E1-0BA5-614C-878B-7C0770D9C53C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96150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DE6AA-9DB1-2448-A33F-53EB4E1FA7F8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6094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F2912-BB33-E444-AF44-500374B5C745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5515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F6FEDF-6BA0-5E4F-9FC7-31718059D91D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8486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86C3C8-6914-3B44-B327-CF5AE2F3688A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5013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4BA16-8CE1-F54A-8A78-9632727B4A6C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8055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0FD6FB-FD16-3148-BDF8-1C215BF8AA3F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431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69" indent="0" algn="ctr">
              <a:buNone/>
              <a:defRPr/>
            </a:lvl2pPr>
            <a:lvl3pPr marL="913743" indent="0" algn="ctr">
              <a:buNone/>
              <a:defRPr/>
            </a:lvl3pPr>
            <a:lvl4pPr marL="1370620" indent="0" algn="ctr">
              <a:buNone/>
              <a:defRPr/>
            </a:lvl4pPr>
            <a:lvl5pPr marL="1827491" indent="0" algn="ctr">
              <a:buNone/>
              <a:defRPr/>
            </a:lvl5pPr>
            <a:lvl6pPr marL="2284362" indent="0" algn="ctr">
              <a:buNone/>
              <a:defRPr/>
            </a:lvl6pPr>
            <a:lvl7pPr marL="2741238" indent="0" algn="ctr">
              <a:buNone/>
              <a:defRPr/>
            </a:lvl7pPr>
            <a:lvl8pPr marL="3198104" indent="0" algn="ctr">
              <a:buNone/>
              <a:defRPr/>
            </a:lvl8pPr>
            <a:lvl9pPr marL="365498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FA899-7844-2A40-8F91-1A842C2AF01A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7607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D4C62-9015-ED4F-B0CF-056245D26B1E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2447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9DCB9B-AB85-2241-B821-AE07FA2079BE}" type="slidenum">
              <a:rPr lang="sv-SE">
                <a:solidFill>
                  <a:srgbClr val="FFFFFF"/>
                </a:solidFill>
              </a:rPr>
              <a:pPr/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2371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652000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359646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023006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442185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91505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42228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57574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214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BE43C-327E-F34E-892E-003E527EA4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6668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024321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26571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352148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944515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210276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144947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135563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202530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248500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3727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69" indent="0">
              <a:buNone/>
              <a:defRPr sz="1800"/>
            </a:lvl2pPr>
            <a:lvl3pPr marL="913743" indent="0">
              <a:buNone/>
              <a:defRPr sz="1600"/>
            </a:lvl3pPr>
            <a:lvl4pPr marL="1370620" indent="0">
              <a:buNone/>
              <a:defRPr sz="1400"/>
            </a:lvl4pPr>
            <a:lvl5pPr marL="1827491" indent="0">
              <a:buNone/>
              <a:defRPr sz="1400"/>
            </a:lvl5pPr>
            <a:lvl6pPr marL="2284362" indent="0">
              <a:buNone/>
              <a:defRPr sz="1400"/>
            </a:lvl6pPr>
            <a:lvl7pPr marL="2741238" indent="0">
              <a:buNone/>
              <a:defRPr sz="1400"/>
            </a:lvl7pPr>
            <a:lvl8pPr marL="3198104" indent="0">
              <a:buNone/>
              <a:defRPr sz="1400"/>
            </a:lvl8pPr>
            <a:lvl9pPr marL="365498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FB95-9686-BE45-B7E7-31C9E6A5926E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9822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20899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0767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422897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46202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framsidor150 ny rosa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6312" y="189395"/>
            <a:ext cx="8784457" cy="6510978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98045" y="1519973"/>
            <a:ext cx="6276622" cy="12833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/>
            <a:endParaRPr lang="en-GB" sz="1805" b="1" dirty="0">
              <a:solidFill>
                <a:srgbClr val="9C6114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89560" y="1527136"/>
            <a:ext cx="5825197" cy="716204"/>
          </a:xfrm>
        </p:spPr>
        <p:txBody>
          <a:bodyPr lIns="0" tIns="97200" rIns="0" bIns="82800"/>
          <a:lstStyle>
            <a:lvl1pPr>
              <a:defRPr sz="3609"/>
            </a:lvl1pPr>
          </a:lstStyle>
          <a:p>
            <a:r>
              <a:rPr lang="en-GB" noProof="0" smtClean="0"/>
              <a:t>Single-line 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89560" y="2226623"/>
            <a:ext cx="5825197" cy="322328"/>
          </a:xfrm>
        </p:spPr>
        <p:txBody>
          <a:bodyPr lIns="0" tIns="108000" rIns="0"/>
          <a:lstStyle>
            <a:lvl1pPr marL="0" indent="0" algn="l">
              <a:buNone/>
              <a:defRPr sz="1203" b="1" cap="all" baseline="0">
                <a:solidFill>
                  <a:schemeClr val="tx1"/>
                </a:solidFill>
              </a:defRPr>
            </a:lvl1pPr>
            <a:lvl2pPr marL="458389" indent="0" algn="ctr">
              <a:buNone/>
              <a:defRPr/>
            </a:lvl2pPr>
            <a:lvl3pPr marL="916777" indent="0" algn="ctr">
              <a:buNone/>
              <a:defRPr/>
            </a:lvl3pPr>
            <a:lvl4pPr marL="1375166" indent="0" algn="ctr">
              <a:buNone/>
              <a:defRPr/>
            </a:lvl4pPr>
            <a:lvl5pPr marL="1833555" indent="0" algn="ctr">
              <a:buNone/>
              <a:defRPr/>
            </a:lvl5pPr>
            <a:lvl6pPr marL="2291944" indent="0" algn="ctr">
              <a:buNone/>
              <a:defRPr/>
            </a:lvl6pPr>
            <a:lvl7pPr marL="2750332" indent="0" algn="ctr">
              <a:buNone/>
              <a:defRPr/>
            </a:lvl7pPr>
            <a:lvl8pPr marL="3208721" indent="0" algn="ctr">
              <a:buNone/>
              <a:defRPr/>
            </a:lvl8pPr>
            <a:lvl9pPr marL="366711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86086" y="2217682"/>
            <a:ext cx="597497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Bildobjekt 13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6429566" y="4289979"/>
            <a:ext cx="2714434" cy="2568021"/>
          </a:xfrm>
          <a:prstGeom prst="rect">
            <a:avLst/>
          </a:prstGeom>
        </p:spPr>
      </p:pic>
      <p:pic>
        <p:nvPicPr>
          <p:cNvPr id="16" name="Bildobjekt 15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393" y="381001"/>
            <a:ext cx="719990" cy="94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20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framsidor150 ny rosa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6312" y="189395"/>
            <a:ext cx="8784457" cy="6510978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98045" y="1519974"/>
            <a:ext cx="6276622" cy="18520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/>
            <a:endParaRPr lang="en-GB" sz="1805" b="1" dirty="0">
              <a:solidFill>
                <a:srgbClr val="9C6114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89560" y="1514569"/>
            <a:ext cx="5825197" cy="1192513"/>
          </a:xfrm>
        </p:spPr>
        <p:txBody>
          <a:bodyPr lIns="0" tIns="97200" rIns="0" bIns="82800" anchor="t" anchorCtr="0"/>
          <a:lstStyle>
            <a:lvl1pPr>
              <a:defRPr sz="3609"/>
            </a:lvl1pPr>
          </a:lstStyle>
          <a:p>
            <a:r>
              <a:rPr lang="en-GB" noProof="0" smtClean="0"/>
              <a:t>Two-line</a:t>
            </a:r>
            <a:br>
              <a:rPr lang="en-GB" noProof="0" smtClean="0"/>
            </a:br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89560" y="2784614"/>
            <a:ext cx="5825197" cy="322328"/>
          </a:xfrm>
        </p:spPr>
        <p:txBody>
          <a:bodyPr lIns="0" tIns="108000" rIns="0"/>
          <a:lstStyle>
            <a:lvl1pPr marL="0" indent="0" algn="l">
              <a:buNone/>
              <a:defRPr sz="1203" b="1" cap="all" baseline="0">
                <a:solidFill>
                  <a:schemeClr val="tx1"/>
                </a:solidFill>
              </a:defRPr>
            </a:lvl1pPr>
            <a:lvl2pPr marL="458389" indent="0" algn="ctr">
              <a:buNone/>
              <a:defRPr/>
            </a:lvl2pPr>
            <a:lvl3pPr marL="916777" indent="0" algn="ctr">
              <a:buNone/>
              <a:defRPr/>
            </a:lvl3pPr>
            <a:lvl4pPr marL="1375166" indent="0" algn="ctr">
              <a:buNone/>
              <a:defRPr/>
            </a:lvl4pPr>
            <a:lvl5pPr marL="1833555" indent="0" algn="ctr">
              <a:buNone/>
              <a:defRPr/>
            </a:lvl5pPr>
            <a:lvl6pPr marL="2291944" indent="0" algn="ctr">
              <a:buNone/>
              <a:defRPr/>
            </a:lvl6pPr>
            <a:lvl7pPr marL="2750332" indent="0" algn="ctr">
              <a:buNone/>
              <a:defRPr/>
            </a:lvl7pPr>
            <a:lvl8pPr marL="3208721" indent="0" algn="ctr">
              <a:buNone/>
              <a:defRPr/>
            </a:lvl8pPr>
            <a:lvl9pPr marL="366711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86086" y="2775672"/>
            <a:ext cx="597497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6429566" y="4289979"/>
            <a:ext cx="2714434" cy="2568021"/>
          </a:xfrm>
          <a:prstGeom prst="rect">
            <a:avLst/>
          </a:prstGeom>
        </p:spPr>
      </p:pic>
      <p:pic>
        <p:nvPicPr>
          <p:cNvPr id="10" name="Bildobjekt 9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393" y="381001"/>
            <a:ext cx="719990" cy="94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66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framsidor150 ny grön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6312" y="190536"/>
            <a:ext cx="8784457" cy="6510978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98045" y="1519973"/>
            <a:ext cx="6276622" cy="12833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/>
            <a:endParaRPr lang="en-GB" sz="1805" b="1" dirty="0">
              <a:solidFill>
                <a:srgbClr val="9C6114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89560" y="1527136"/>
            <a:ext cx="5825197" cy="716204"/>
          </a:xfrm>
        </p:spPr>
        <p:txBody>
          <a:bodyPr lIns="0" tIns="97200" rIns="0" bIns="82800"/>
          <a:lstStyle>
            <a:lvl1pPr>
              <a:defRPr sz="3609" baseline="0"/>
            </a:lvl1pPr>
          </a:lstStyle>
          <a:p>
            <a:r>
              <a:rPr lang="en-GB" noProof="0" smtClean="0"/>
              <a:t>Single-line 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89560" y="2226623"/>
            <a:ext cx="5825197" cy="322328"/>
          </a:xfrm>
        </p:spPr>
        <p:txBody>
          <a:bodyPr lIns="0" tIns="108000" rIns="0"/>
          <a:lstStyle>
            <a:lvl1pPr marL="0" indent="0" algn="l">
              <a:buNone/>
              <a:defRPr sz="1203" b="1" cap="all" baseline="0">
                <a:solidFill>
                  <a:schemeClr val="tx1"/>
                </a:solidFill>
              </a:defRPr>
            </a:lvl1pPr>
            <a:lvl2pPr marL="458389" indent="0" algn="ctr">
              <a:buNone/>
              <a:defRPr/>
            </a:lvl2pPr>
            <a:lvl3pPr marL="916777" indent="0" algn="ctr">
              <a:buNone/>
              <a:defRPr/>
            </a:lvl3pPr>
            <a:lvl4pPr marL="1375166" indent="0" algn="ctr">
              <a:buNone/>
              <a:defRPr/>
            </a:lvl4pPr>
            <a:lvl5pPr marL="1833555" indent="0" algn="ctr">
              <a:buNone/>
              <a:defRPr/>
            </a:lvl5pPr>
            <a:lvl6pPr marL="2291944" indent="0" algn="ctr">
              <a:buNone/>
              <a:defRPr/>
            </a:lvl6pPr>
            <a:lvl7pPr marL="2750332" indent="0" algn="ctr">
              <a:buNone/>
              <a:defRPr/>
            </a:lvl7pPr>
            <a:lvl8pPr marL="3208721" indent="0" algn="ctr">
              <a:buNone/>
              <a:defRPr/>
            </a:lvl8pPr>
            <a:lvl9pPr marL="366711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86086" y="2217682"/>
            <a:ext cx="597497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6429566" y="4289979"/>
            <a:ext cx="2714434" cy="2568021"/>
          </a:xfrm>
          <a:prstGeom prst="rect">
            <a:avLst/>
          </a:prstGeom>
        </p:spPr>
      </p:pic>
      <p:pic>
        <p:nvPicPr>
          <p:cNvPr id="12" name="Bildobjekt 11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393" y="381001"/>
            <a:ext cx="719990" cy="94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7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framsidor150 ny grön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6312" y="190536"/>
            <a:ext cx="8784457" cy="6510978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98045" y="1519974"/>
            <a:ext cx="6276622" cy="18520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/>
            <a:endParaRPr lang="en-GB" sz="1805" b="1" dirty="0">
              <a:solidFill>
                <a:srgbClr val="9C6114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89560" y="1514569"/>
            <a:ext cx="5825197" cy="1192513"/>
          </a:xfrm>
        </p:spPr>
        <p:txBody>
          <a:bodyPr lIns="0" tIns="97200" rIns="0" bIns="82800" anchor="t" anchorCtr="0"/>
          <a:lstStyle>
            <a:lvl1pPr>
              <a:defRPr sz="3609" baseline="0"/>
            </a:lvl1pPr>
          </a:lstStyle>
          <a:p>
            <a:r>
              <a:rPr lang="en-GB" noProof="0" smtClean="0"/>
              <a:t>Two-line</a:t>
            </a:r>
            <a:br>
              <a:rPr lang="en-GB" noProof="0" smtClean="0"/>
            </a:br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89560" y="2784614"/>
            <a:ext cx="5825197" cy="322328"/>
          </a:xfrm>
        </p:spPr>
        <p:txBody>
          <a:bodyPr lIns="0" tIns="108000" rIns="0"/>
          <a:lstStyle>
            <a:lvl1pPr marL="0" indent="0" algn="l">
              <a:buNone/>
              <a:defRPr sz="1203" b="1" cap="all" baseline="0">
                <a:solidFill>
                  <a:schemeClr val="tx1"/>
                </a:solidFill>
              </a:defRPr>
            </a:lvl1pPr>
            <a:lvl2pPr marL="458389" indent="0" algn="ctr">
              <a:buNone/>
              <a:defRPr/>
            </a:lvl2pPr>
            <a:lvl3pPr marL="916777" indent="0" algn="ctr">
              <a:buNone/>
              <a:defRPr/>
            </a:lvl3pPr>
            <a:lvl4pPr marL="1375166" indent="0" algn="ctr">
              <a:buNone/>
              <a:defRPr/>
            </a:lvl4pPr>
            <a:lvl5pPr marL="1833555" indent="0" algn="ctr">
              <a:buNone/>
              <a:defRPr/>
            </a:lvl5pPr>
            <a:lvl6pPr marL="2291944" indent="0" algn="ctr">
              <a:buNone/>
              <a:defRPr/>
            </a:lvl6pPr>
            <a:lvl7pPr marL="2750332" indent="0" algn="ctr">
              <a:buNone/>
              <a:defRPr/>
            </a:lvl7pPr>
            <a:lvl8pPr marL="3208721" indent="0" algn="ctr">
              <a:buNone/>
              <a:defRPr/>
            </a:lvl8pPr>
            <a:lvl9pPr marL="366711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86086" y="2775672"/>
            <a:ext cx="597497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Bildobjekt 13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6429566" y="4289979"/>
            <a:ext cx="2714434" cy="2568021"/>
          </a:xfrm>
          <a:prstGeom prst="rect">
            <a:avLst/>
          </a:prstGeom>
        </p:spPr>
      </p:pic>
      <p:pic>
        <p:nvPicPr>
          <p:cNvPr id="13" name="Bildobjekt 12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393" y="381001"/>
            <a:ext cx="719990" cy="94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7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67975" y="1853390"/>
            <a:ext cx="7707876" cy="3572255"/>
          </a:xfrm>
        </p:spPr>
        <p:txBody>
          <a:bodyPr/>
          <a:lstStyle>
            <a:lvl1pPr>
              <a:spcAft>
                <a:spcPts val="0"/>
              </a:spcAft>
              <a:defRPr sz="2206"/>
            </a:lvl1pPr>
            <a:lvl2pPr>
              <a:spcAft>
                <a:spcPts val="0"/>
              </a:spcAft>
              <a:buClr>
                <a:schemeClr val="tx2"/>
              </a:buClr>
              <a:defRPr sz="2206"/>
            </a:lvl2pPr>
            <a:lvl3pPr>
              <a:spcAft>
                <a:spcPts val="0"/>
              </a:spcAft>
              <a:buClr>
                <a:schemeClr val="tx2"/>
              </a:buClr>
              <a:defRPr/>
            </a:lvl3pPr>
            <a:lvl4pPr>
              <a:spcAft>
                <a:spcPts val="0"/>
              </a:spcAft>
              <a:buClr>
                <a:schemeClr val="tx2"/>
              </a:buClr>
              <a:defRPr/>
            </a:lvl4pPr>
          </a:lstStyle>
          <a:p>
            <a:pPr lvl="0"/>
            <a:r>
              <a:rPr lang="en-GB" noProof="0" smtClean="0"/>
              <a:t>Add text</a:t>
            </a:r>
          </a:p>
          <a:p>
            <a:pPr lvl="1"/>
            <a:r>
              <a:rPr lang="en-GB" noProof="0" smtClean="0"/>
              <a:t>Level two</a:t>
            </a:r>
          </a:p>
          <a:p>
            <a:pPr lvl="2"/>
            <a:r>
              <a:rPr lang="en-GB" noProof="0" smtClean="0"/>
              <a:t>Level three</a:t>
            </a:r>
          </a:p>
          <a:p>
            <a:pPr lvl="3"/>
            <a:r>
              <a:rPr lang="en-GB" noProof="0" smtClean="0"/>
              <a:t>Level four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757088" y="1503211"/>
            <a:ext cx="76251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8184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1994" y="1670562"/>
            <a:ext cx="3181351" cy="372960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6"/>
            </a:lvl1pPr>
            <a:lvl2pPr>
              <a:defRPr sz="1805"/>
            </a:lvl2pPr>
            <a:lvl3pPr>
              <a:defRPr sz="1604"/>
            </a:lvl3pPr>
            <a:lvl4pPr>
              <a:defRPr sz="1404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4115607" y="1670561"/>
            <a:ext cx="4280102" cy="3729603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6"/>
            </a:lvl1pPr>
            <a:lvl2pPr>
              <a:spcAft>
                <a:spcPts val="0"/>
              </a:spcAft>
              <a:buClr>
                <a:schemeClr val="tx2"/>
              </a:buClr>
              <a:defRPr sz="2206"/>
            </a:lvl2pPr>
            <a:lvl3pPr>
              <a:spcAft>
                <a:spcPts val="0"/>
              </a:spcAft>
              <a:buClr>
                <a:schemeClr val="tx2"/>
              </a:buClr>
              <a:defRPr sz="2005"/>
            </a:lvl3pPr>
            <a:lvl4pPr>
              <a:spcAft>
                <a:spcPts val="0"/>
              </a:spcAft>
              <a:buClr>
                <a:schemeClr val="tx2"/>
              </a:buClr>
              <a:defRPr sz="20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GB" noProof="0" smtClean="0"/>
              <a:t>Add text</a:t>
            </a:r>
          </a:p>
          <a:p>
            <a:pPr lvl="1"/>
            <a:r>
              <a:rPr lang="en-GB" noProof="0" smtClean="0"/>
              <a:t>Level two</a:t>
            </a:r>
          </a:p>
          <a:p>
            <a:pPr lvl="2"/>
            <a:r>
              <a:rPr lang="en-GB" noProof="0" smtClean="0"/>
              <a:t>Level three</a:t>
            </a:r>
          </a:p>
          <a:p>
            <a:pPr lvl="3"/>
            <a:r>
              <a:rPr lang="en-GB" noProof="0" smtClean="0"/>
              <a:t>Level four</a:t>
            </a:r>
          </a:p>
        </p:txBody>
      </p:sp>
    </p:spTree>
    <p:extLst>
      <p:ext uri="{BB962C8B-B14F-4D97-AF65-F5344CB8AC3E}">
        <p14:creationId xmlns:p14="http://schemas.microsoft.com/office/powerpoint/2010/main" val="2623922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619A5-743A-954A-906E-8291B8812A2A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2796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for large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/>
            <a:endParaRPr lang="en-GB" sz="1805" b="1" dirty="0" smtClean="0">
              <a:solidFill>
                <a:srgbClr val="000000"/>
              </a:solidFill>
              <a:latin typeface="Arial"/>
              <a:ea typeface="ＭＳ Ｐゴシック" charset="-128"/>
            </a:endParaRPr>
          </a:p>
        </p:txBody>
      </p:sp>
      <p:pic>
        <p:nvPicPr>
          <p:cNvPr id="5" name="Bildobjekt 4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2632" y="5599045"/>
            <a:ext cx="719990" cy="94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03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 bwMode="auto">
          <a:xfrm>
            <a:off x="185461" y="183029"/>
            <a:ext cx="8784457" cy="65109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/>
            <a:endParaRPr lang="en-GB" sz="1805" b="1" dirty="0">
              <a:solidFill>
                <a:srgbClr val="9C6114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28" name="Rektangel 27"/>
          <p:cNvSpPr/>
          <p:nvPr userDrawn="1"/>
        </p:nvSpPr>
        <p:spPr bwMode="auto">
          <a:xfrm>
            <a:off x="2698045" y="1519973"/>
            <a:ext cx="6276622" cy="12833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/>
            <a:endParaRPr lang="en-GB" sz="1805" b="1" dirty="0">
              <a:solidFill>
                <a:srgbClr val="9C6114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29" name="Rubrik 1"/>
          <p:cNvSpPr>
            <a:spLocks noGrp="1"/>
          </p:cNvSpPr>
          <p:nvPr>
            <p:ph type="ctrTitle" hasCustomPrompt="1"/>
          </p:nvPr>
        </p:nvSpPr>
        <p:spPr>
          <a:xfrm>
            <a:off x="2989560" y="1527136"/>
            <a:ext cx="5825197" cy="716204"/>
          </a:xfrm>
        </p:spPr>
        <p:txBody>
          <a:bodyPr lIns="0" tIns="97200" rIns="0" bIns="82800"/>
          <a:lstStyle>
            <a:lvl1pPr>
              <a:defRPr sz="3609"/>
            </a:lvl1pPr>
          </a:lstStyle>
          <a:p>
            <a:r>
              <a:rPr lang="en-GB" noProof="0" smtClean="0"/>
              <a:t>One-line title</a:t>
            </a:r>
            <a:endParaRPr lang="en-GB" noProof="0"/>
          </a:p>
        </p:txBody>
      </p:sp>
      <p:sp>
        <p:nvSpPr>
          <p:cNvPr id="3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89560" y="2226623"/>
            <a:ext cx="5825197" cy="322328"/>
          </a:xfrm>
        </p:spPr>
        <p:txBody>
          <a:bodyPr lIns="0" tIns="108000" rIns="0"/>
          <a:lstStyle>
            <a:lvl1pPr marL="0" marR="0" indent="0" algn="l" defTabSz="907228" rtl="0" eaLnBrk="1" fontAlgn="base" latinLnBrk="0" hangingPunct="1">
              <a:lnSpc>
                <a:spcPct val="100000"/>
              </a:lnSpc>
              <a:spcBef>
                <a:spcPts val="1003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203" b="1" cap="all" baseline="0">
                <a:solidFill>
                  <a:schemeClr val="tx1"/>
                </a:solidFill>
              </a:defRPr>
            </a:lvl1pPr>
            <a:lvl2pPr marL="458389" indent="0" algn="ctr">
              <a:buNone/>
              <a:defRPr/>
            </a:lvl2pPr>
            <a:lvl3pPr marL="916777" indent="0" algn="ctr">
              <a:buNone/>
              <a:defRPr/>
            </a:lvl3pPr>
            <a:lvl4pPr marL="1375166" indent="0" algn="ctr">
              <a:buNone/>
              <a:defRPr/>
            </a:lvl4pPr>
            <a:lvl5pPr marL="1833555" indent="0" algn="ctr">
              <a:buNone/>
              <a:defRPr/>
            </a:lvl5pPr>
            <a:lvl6pPr marL="2291944" indent="0" algn="ctr">
              <a:buNone/>
              <a:defRPr/>
            </a:lvl6pPr>
            <a:lvl7pPr marL="2750332" indent="0" algn="ctr">
              <a:buNone/>
              <a:defRPr/>
            </a:lvl7pPr>
            <a:lvl8pPr marL="3208721" indent="0" algn="ctr">
              <a:buNone/>
              <a:defRPr/>
            </a:lvl8pPr>
            <a:lvl9pPr marL="366711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31" name="Rak 30"/>
          <p:cNvCxnSpPr/>
          <p:nvPr userDrawn="1"/>
        </p:nvCxnSpPr>
        <p:spPr bwMode="auto">
          <a:xfrm>
            <a:off x="2986086" y="2217682"/>
            <a:ext cx="597497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Bildobjekt 7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429566" y="4289979"/>
            <a:ext cx="2714434" cy="256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94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 bwMode="auto">
          <a:xfrm>
            <a:off x="185461" y="183029"/>
            <a:ext cx="8784457" cy="65109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/>
            <a:endParaRPr lang="en-GB" sz="1805" b="1" dirty="0">
              <a:solidFill>
                <a:srgbClr val="9C6114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11" name="Rektangel 10"/>
          <p:cNvSpPr/>
          <p:nvPr userDrawn="1"/>
        </p:nvSpPr>
        <p:spPr bwMode="auto">
          <a:xfrm>
            <a:off x="2698045" y="1519974"/>
            <a:ext cx="6276622" cy="18520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/>
            <a:endParaRPr lang="en-GB" sz="1805" b="1" dirty="0">
              <a:solidFill>
                <a:srgbClr val="9C6114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89560" y="1514569"/>
            <a:ext cx="5825197" cy="1192513"/>
          </a:xfrm>
        </p:spPr>
        <p:txBody>
          <a:bodyPr lIns="0" tIns="97200" rIns="0" bIns="82800" anchor="t" anchorCtr="0"/>
          <a:lstStyle>
            <a:lvl1pPr>
              <a:defRPr sz="3609"/>
            </a:lvl1pPr>
          </a:lstStyle>
          <a:p>
            <a:r>
              <a:rPr lang="en-GB" noProof="0" smtClean="0"/>
              <a:t>Two-line</a:t>
            </a:r>
            <a:br>
              <a:rPr lang="en-GB" noProof="0" smtClean="0"/>
            </a:br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89560" y="2784614"/>
            <a:ext cx="5825197" cy="322328"/>
          </a:xfrm>
        </p:spPr>
        <p:txBody>
          <a:bodyPr lIns="0" tIns="108000" rIns="0"/>
          <a:lstStyle>
            <a:lvl1pPr marL="0" indent="0" algn="l">
              <a:buNone/>
              <a:defRPr sz="1203" b="1" cap="all" baseline="0">
                <a:solidFill>
                  <a:schemeClr val="tx1"/>
                </a:solidFill>
              </a:defRPr>
            </a:lvl1pPr>
            <a:lvl2pPr marL="458389" indent="0" algn="ctr">
              <a:buNone/>
              <a:defRPr/>
            </a:lvl2pPr>
            <a:lvl3pPr marL="916777" indent="0" algn="ctr">
              <a:buNone/>
              <a:defRPr/>
            </a:lvl3pPr>
            <a:lvl4pPr marL="1375166" indent="0" algn="ctr">
              <a:buNone/>
              <a:defRPr/>
            </a:lvl4pPr>
            <a:lvl5pPr marL="1833555" indent="0" algn="ctr">
              <a:buNone/>
              <a:defRPr/>
            </a:lvl5pPr>
            <a:lvl6pPr marL="2291944" indent="0" algn="ctr">
              <a:buNone/>
              <a:defRPr/>
            </a:lvl6pPr>
            <a:lvl7pPr marL="2750332" indent="0" algn="ctr">
              <a:buNone/>
              <a:defRPr/>
            </a:lvl7pPr>
            <a:lvl8pPr marL="3208721" indent="0" algn="ctr">
              <a:buNone/>
              <a:defRPr/>
            </a:lvl8pPr>
            <a:lvl9pPr marL="366711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86086" y="2775672"/>
            <a:ext cx="597497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Bildobjekt 9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429566" y="4289979"/>
            <a:ext cx="2714434" cy="256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2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bulleted list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3117" y="1662591"/>
            <a:ext cx="4441370" cy="372960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6"/>
            </a:lvl1pPr>
            <a:lvl2pPr>
              <a:defRPr sz="1805"/>
            </a:lvl2pPr>
            <a:lvl3pPr>
              <a:defRPr sz="1604"/>
            </a:lvl3pPr>
            <a:lvl4pPr>
              <a:defRPr sz="1404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5431569" y="1662591"/>
            <a:ext cx="2964140" cy="3729603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6"/>
            </a:lvl1pPr>
            <a:lvl2pPr>
              <a:spcAft>
                <a:spcPts val="0"/>
              </a:spcAft>
              <a:buClr>
                <a:schemeClr val="tx2"/>
              </a:buClr>
              <a:defRPr sz="2206"/>
            </a:lvl2pPr>
            <a:lvl3pPr>
              <a:spcAft>
                <a:spcPts val="0"/>
              </a:spcAft>
              <a:buClr>
                <a:schemeClr val="tx2"/>
              </a:buClr>
              <a:defRPr sz="2005"/>
            </a:lvl3pPr>
            <a:lvl4pPr>
              <a:spcAft>
                <a:spcPts val="0"/>
              </a:spcAft>
              <a:buClr>
                <a:schemeClr val="tx2"/>
              </a:buClr>
              <a:defRPr sz="20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GB" noProof="0" smtClean="0"/>
              <a:t>Add text</a:t>
            </a:r>
          </a:p>
          <a:p>
            <a:pPr lvl="1"/>
            <a:r>
              <a:rPr lang="en-GB" noProof="0" smtClean="0"/>
              <a:t>Level two</a:t>
            </a:r>
          </a:p>
          <a:p>
            <a:pPr lvl="2"/>
            <a:r>
              <a:rPr lang="en-GB" noProof="0" smtClean="0"/>
              <a:t>Level three</a:t>
            </a:r>
          </a:p>
          <a:p>
            <a:pPr lvl="3"/>
            <a:r>
              <a:rPr lang="en-GB" noProof="0" smtClean="0"/>
              <a:t>Level four</a:t>
            </a:r>
          </a:p>
        </p:txBody>
      </p:sp>
    </p:spTree>
    <p:extLst>
      <p:ext uri="{BB962C8B-B14F-4D97-AF65-F5344CB8AC3E}">
        <p14:creationId xmlns:p14="http://schemas.microsoft.com/office/powerpoint/2010/main" val="337344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abell 4"/>
          <p:cNvSpPr>
            <a:spLocks noGrp="1"/>
          </p:cNvSpPr>
          <p:nvPr>
            <p:ph type="tbl" sz="quarter" idx="10"/>
          </p:nvPr>
        </p:nvSpPr>
        <p:spPr>
          <a:xfrm>
            <a:off x="793448" y="1785722"/>
            <a:ext cx="7582935" cy="359850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53473" y="284496"/>
            <a:ext cx="7709927" cy="11427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smtClean="0"/>
              <a:t>Title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228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 bwMode="auto"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/>
            <a:endParaRPr lang="sv-SE" sz="1805" b="1" dirty="0" smtClean="0">
              <a:solidFill>
                <a:srgbClr val="000000"/>
              </a:solidFill>
              <a:latin typeface="Arial"/>
              <a:ea typeface="ＭＳ Ｐゴシック" charset="-128"/>
            </a:endParaRPr>
          </a:p>
        </p:txBody>
      </p:sp>
      <p:pic>
        <p:nvPicPr>
          <p:cNvPr id="6" name="Bildobjekt 5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7752" y="1284396"/>
            <a:ext cx="3159929" cy="416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4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srgbClr val="9C6114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srgbClr val="9C6114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2B68E5-6413-4DCA-9C70-D7BCD234152C}" type="slidenum">
              <a:rPr lang="it-IT" altLang="en-US" sz="1800">
                <a:solidFill>
                  <a:srgbClr val="9C6114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it-IT" altLang="en-US" sz="1800">
              <a:solidFill>
                <a:srgbClr val="9C611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592995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FA899-7844-2A40-8F91-1A842C2AF01A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8944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BE43C-327E-F34E-892E-003E527EA41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9115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FB95-9686-BE45-B7E7-31C9E6A5926E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97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9" indent="0">
              <a:buNone/>
              <a:defRPr sz="2000" b="1"/>
            </a:lvl2pPr>
            <a:lvl3pPr marL="913743" indent="0">
              <a:buNone/>
              <a:defRPr sz="1800" b="1"/>
            </a:lvl3pPr>
            <a:lvl4pPr marL="1370620" indent="0">
              <a:buNone/>
              <a:defRPr sz="1600" b="1"/>
            </a:lvl4pPr>
            <a:lvl5pPr marL="1827491" indent="0">
              <a:buNone/>
              <a:defRPr sz="1600" b="1"/>
            </a:lvl5pPr>
            <a:lvl6pPr marL="2284362" indent="0">
              <a:buNone/>
              <a:defRPr sz="1600" b="1"/>
            </a:lvl6pPr>
            <a:lvl7pPr marL="2741238" indent="0">
              <a:buNone/>
              <a:defRPr sz="1600" b="1"/>
            </a:lvl7pPr>
            <a:lvl8pPr marL="3198104" indent="0">
              <a:buNone/>
              <a:defRPr sz="1600" b="1"/>
            </a:lvl8pPr>
            <a:lvl9pPr marL="365498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9" indent="0">
              <a:buNone/>
              <a:defRPr sz="2000" b="1"/>
            </a:lvl2pPr>
            <a:lvl3pPr marL="913743" indent="0">
              <a:buNone/>
              <a:defRPr sz="1800" b="1"/>
            </a:lvl3pPr>
            <a:lvl4pPr marL="1370620" indent="0">
              <a:buNone/>
              <a:defRPr sz="1600" b="1"/>
            </a:lvl4pPr>
            <a:lvl5pPr marL="1827491" indent="0">
              <a:buNone/>
              <a:defRPr sz="1600" b="1"/>
            </a:lvl5pPr>
            <a:lvl6pPr marL="2284362" indent="0">
              <a:buNone/>
              <a:defRPr sz="1600" b="1"/>
            </a:lvl6pPr>
            <a:lvl7pPr marL="2741238" indent="0">
              <a:buNone/>
              <a:defRPr sz="1600" b="1"/>
            </a:lvl7pPr>
            <a:lvl8pPr marL="3198104" indent="0">
              <a:buNone/>
              <a:defRPr sz="1600" b="1"/>
            </a:lvl8pPr>
            <a:lvl9pPr marL="365498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8FB0E-42C1-F84F-9455-1E04F5F0212A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9679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619A5-743A-954A-906E-8291B8812A2A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0573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8FB0E-42C1-F84F-9455-1E04F5F0212A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2146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A0BD-F181-5345-AC03-49AE2AAF693E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3039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D9543-B5EE-E540-A828-6126F6FA41E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6781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7267E-0AB7-3847-B4F1-C6E299A29578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52134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3576F-5AE0-6946-8DCB-8AE7B2D0D238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1374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4E8DB-7358-664E-9E31-6B6735CC4114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9464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BCEEC-5506-DF48-8374-F7D45F683B2D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99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36414-A901-7543-94B9-5B3B2B8BC654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4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FB95-9686-BE45-B7E7-31C9E6A5926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0427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A0BD-F181-5345-AC03-49AE2AAF693E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07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D9543-B5EE-E540-A828-6126F6FA41E2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230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69" indent="0">
              <a:buNone/>
              <a:defRPr sz="1200"/>
            </a:lvl2pPr>
            <a:lvl3pPr marL="913743" indent="0">
              <a:buNone/>
              <a:defRPr sz="1000"/>
            </a:lvl3pPr>
            <a:lvl4pPr marL="1370620" indent="0">
              <a:buNone/>
              <a:defRPr sz="900"/>
            </a:lvl4pPr>
            <a:lvl5pPr marL="1827491" indent="0">
              <a:buNone/>
              <a:defRPr sz="900"/>
            </a:lvl5pPr>
            <a:lvl6pPr marL="2284362" indent="0">
              <a:buNone/>
              <a:defRPr sz="900"/>
            </a:lvl6pPr>
            <a:lvl7pPr marL="2741238" indent="0">
              <a:buNone/>
              <a:defRPr sz="900"/>
            </a:lvl7pPr>
            <a:lvl8pPr marL="3198104" indent="0">
              <a:buNone/>
              <a:defRPr sz="900"/>
            </a:lvl8pPr>
            <a:lvl9pPr marL="365498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7267E-0AB7-3847-B4F1-C6E299A29578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63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69" indent="0">
              <a:buNone/>
              <a:defRPr sz="2800"/>
            </a:lvl2pPr>
            <a:lvl3pPr marL="913743" indent="0">
              <a:buNone/>
              <a:defRPr sz="2400"/>
            </a:lvl3pPr>
            <a:lvl4pPr marL="1370620" indent="0">
              <a:buNone/>
              <a:defRPr sz="2000"/>
            </a:lvl4pPr>
            <a:lvl5pPr marL="1827491" indent="0">
              <a:buNone/>
              <a:defRPr sz="2000"/>
            </a:lvl5pPr>
            <a:lvl6pPr marL="2284362" indent="0">
              <a:buNone/>
              <a:defRPr sz="2000"/>
            </a:lvl6pPr>
            <a:lvl7pPr marL="2741238" indent="0">
              <a:buNone/>
              <a:defRPr sz="2000"/>
            </a:lvl7pPr>
            <a:lvl8pPr marL="3198104" indent="0">
              <a:buNone/>
              <a:defRPr sz="2000"/>
            </a:lvl8pPr>
            <a:lvl9pPr marL="365498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69" indent="0">
              <a:buNone/>
              <a:defRPr sz="1200"/>
            </a:lvl2pPr>
            <a:lvl3pPr marL="913743" indent="0">
              <a:buNone/>
              <a:defRPr sz="1000"/>
            </a:lvl3pPr>
            <a:lvl4pPr marL="1370620" indent="0">
              <a:buNone/>
              <a:defRPr sz="900"/>
            </a:lvl4pPr>
            <a:lvl5pPr marL="1827491" indent="0">
              <a:buNone/>
              <a:defRPr sz="900"/>
            </a:lvl5pPr>
            <a:lvl6pPr marL="2284362" indent="0">
              <a:buNone/>
              <a:defRPr sz="900"/>
            </a:lvl6pPr>
            <a:lvl7pPr marL="2741238" indent="0">
              <a:buNone/>
              <a:defRPr sz="900"/>
            </a:lvl7pPr>
            <a:lvl8pPr marL="3198104" indent="0">
              <a:buNone/>
              <a:defRPr sz="900"/>
            </a:lvl8pPr>
            <a:lvl9pPr marL="365498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3576F-5AE0-6946-8DCB-8AE7B2D0D238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60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4E8DB-7358-664E-9E31-6B6735CC4114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65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BCEEC-5506-DF48-8374-F7D45F683B2D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06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36414-A901-7543-94B9-5B3B2B8BC654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2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formgivn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377" y="5995987"/>
            <a:ext cx="682625" cy="862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CA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78" y="6500813"/>
            <a:ext cx="1910953" cy="299926"/>
          </a:xfrm>
          <a:prstGeom prst="rect">
            <a:avLst/>
          </a:prstGeom>
          <a:ln w="12700">
            <a:round/>
          </a:ln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R="40630"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L="378117" marR="91416" indent="-337486">
              <a:spcBef>
                <a:spcPts val="422"/>
              </a:spcBef>
              <a:buClrTx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  <a:lvl2pPr marL="774352" marR="91416" indent="-276634">
              <a:spcBef>
                <a:spcPts val="633"/>
              </a:spcBef>
              <a:buClrTx/>
              <a:buChar char="–"/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2pPr>
            <a:lvl3pPr marL="1182938" marR="91416" indent="-228127">
              <a:spcBef>
                <a:spcPts val="492"/>
              </a:spcBef>
              <a:buClrTx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3pPr>
            <a:lvl4pPr marL="1638238" marR="91416" indent="-226336">
              <a:spcBef>
                <a:spcPts val="422"/>
              </a:spcBef>
              <a:buClrTx/>
              <a:buChar char="–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4pPr>
            <a:lvl5pPr marL="2095330" marR="91416" indent="-226336">
              <a:spcBef>
                <a:spcPts val="422"/>
              </a:spcBef>
              <a:buClrTx/>
              <a:buChar char="»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2821218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formgivn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377" y="5995987"/>
            <a:ext cx="682625" cy="862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CA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78" y="6500813"/>
            <a:ext cx="1910953" cy="299926"/>
          </a:xfrm>
          <a:prstGeom prst="rect">
            <a:avLst/>
          </a:prstGeom>
          <a:ln w="12700">
            <a:round/>
          </a:ln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R="40612"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L="377946" marR="91373" indent="-337331">
              <a:spcBef>
                <a:spcPts val="422"/>
              </a:spcBef>
              <a:buClrTx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  <a:lvl2pPr marL="773994" marR="91373" indent="-276507">
              <a:spcBef>
                <a:spcPts val="633"/>
              </a:spcBef>
              <a:buClrTx/>
              <a:buChar char="–"/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2pPr>
            <a:lvl3pPr marL="1182393" marR="91373" indent="-228020">
              <a:spcBef>
                <a:spcPts val="492"/>
              </a:spcBef>
              <a:buClrTx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3pPr>
            <a:lvl4pPr marL="1637482" marR="91373" indent="-226229">
              <a:spcBef>
                <a:spcPts val="422"/>
              </a:spcBef>
              <a:buClrTx/>
              <a:buChar char="–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4pPr>
            <a:lvl5pPr marL="2094366" marR="91373" indent="-226229">
              <a:spcBef>
                <a:spcPts val="422"/>
              </a:spcBef>
              <a:buClrTx/>
              <a:buChar char="»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4553976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8277" y="4981572"/>
            <a:ext cx="2182913" cy="1876428"/>
          </a:xfrm>
          <a:prstGeom prst="rect">
            <a:avLst/>
          </a:prstGeom>
          <a:ln w="12700">
            <a:round/>
          </a:ln>
        </p:spPr>
      </p:pic>
      <p:sp>
        <p:nvSpPr>
          <p:cNvPr id="12" name="Shape 12"/>
          <p:cNvSpPr/>
          <p:nvPr/>
        </p:nvSpPr>
        <p:spPr>
          <a:xfrm>
            <a:off x="14" y="4664087"/>
            <a:ext cx="915035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0088A4"/>
              </a:gs>
              <a:gs pos="55000">
                <a:srgbClr val="6ED9F1"/>
              </a:gs>
              <a:gs pos="100000">
                <a:srgbClr val="0088A4"/>
              </a:gs>
            </a:gsLst>
            <a:lin ang="3000000"/>
          </a:grad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6727838" y="6476499"/>
            <a:ext cx="1928813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 anchor="ctr">
            <a:spAutoFit/>
          </a:bodyPr>
          <a:lstStyle>
            <a:lvl1pPr defTabSz="1295400">
              <a:buClr>
                <a:srgbClr val="FFFFFF"/>
              </a:buClr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1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January 24, 2013</a:t>
            </a:r>
          </a:p>
        </p:txBody>
      </p:sp>
      <p:pic>
        <p:nvPicPr>
          <p:cNvPr id="14" name="image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484785"/>
            <a:ext cx="9144000" cy="3312368"/>
          </a:xfrm>
          <a:prstGeom prst="rect">
            <a:avLst/>
          </a:prstGeom>
          <a:ln w="12700">
            <a:round/>
          </a:ln>
        </p:spPr>
      </p:pic>
      <p:sp>
        <p:nvSpPr>
          <p:cNvPr id="15" name="Shape 15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 anchor="ctr">
            <a:spAutoFit/>
          </a:bodyPr>
          <a:lstStyle>
            <a:lvl1pPr defTabSz="1295400">
              <a:buClr>
                <a:srgbClr val="000000"/>
              </a:buClr>
              <a:def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uFillTx/>
              </a:defRPr>
            </a:pPr>
            <a:r>
              <a:rPr sz="1100" ker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April 23, 2014</a:t>
            </a:r>
          </a:p>
        </p:txBody>
      </p:sp>
      <p:pic>
        <p:nvPicPr>
          <p:cNvPr id="16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504" y="692709"/>
            <a:ext cx="4984553" cy="720081"/>
          </a:xfrm>
          <a:prstGeom prst="rect">
            <a:avLst/>
          </a:prstGeom>
          <a:ln w="12700">
            <a:round/>
          </a:ln>
        </p:spPr>
      </p:pic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683581" y="4869160"/>
            <a:ext cx="7768829" cy="1988840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0" indent="0" algn="ctr">
              <a:spcBef>
                <a:spcPts val="422"/>
              </a:spcBef>
              <a:buClr>
                <a:srgbClr val="34B1CB"/>
              </a:buClr>
              <a:buSzTx/>
              <a:buNone/>
              <a:defRPr sz="2700">
                <a:solidFill>
                  <a:srgbClr val="7D92B5"/>
                </a:solidFill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55095" indent="0" algn="ctr">
              <a:spcBef>
                <a:spcPts val="281"/>
              </a:spcBef>
              <a:buClr>
                <a:srgbClr val="34B1CB"/>
              </a:buClr>
              <a:buSzTx/>
              <a:buNone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910188" indent="0" algn="ctr">
              <a:spcBef>
                <a:spcPts val="281"/>
              </a:spcBef>
              <a:buClr>
                <a:srgbClr val="E43634"/>
              </a:buClr>
              <a:buSzTx/>
              <a:buNone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1374203" indent="0" algn="ctr">
              <a:spcBef>
                <a:spcPts val="281"/>
              </a:spcBef>
              <a:buClr>
                <a:srgbClr val="E43634"/>
              </a:buClr>
              <a:buSzTx/>
              <a:buNone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1829305" indent="0" algn="ctr">
              <a:spcBef>
                <a:spcPts val="281"/>
              </a:spcBef>
              <a:buClr>
                <a:srgbClr val="E43634"/>
              </a:buClr>
              <a:buSzTx/>
              <a:buNone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7D92B5"/>
                </a:solidFill>
                <a:uFill>
                  <a:solidFill>
                    <a:srgbClr val="7D92B5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8679289" y="6564512"/>
            <a:ext cx="334538" cy="227223"/>
          </a:xfrm>
          <a:prstGeom prst="rect">
            <a:avLst/>
          </a:prstGeom>
          <a:ln w="12700"/>
        </p:spPr>
        <p:txBody>
          <a:bodyPr/>
          <a:lstStyle>
            <a:lvl1pPr>
              <a:defRPr sz="11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92728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619A5-743A-954A-906E-8291B8812A2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8714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24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25" name="Shape 25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26" name="Shape 26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27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1712" y="44637"/>
            <a:ext cx="2592288" cy="374489"/>
          </a:xfrm>
          <a:prstGeom prst="rect">
            <a:avLst/>
          </a:prstGeom>
          <a:ln w="12700">
            <a:round/>
          </a:ln>
        </p:spPr>
      </p:pic>
      <p:sp>
        <p:nvSpPr>
          <p:cNvPr id="28" name="Shape 28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31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2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33" name="Shape 33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34" name="Shape 34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sp>
        <p:nvSpPr>
          <p:cNvPr id="35" name="Shape 35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 anchor="ctr">
            <a:spAutoFit/>
          </a:bodyPr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10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April 23, 2014</a:t>
            </a:r>
          </a:p>
        </p:txBody>
      </p:sp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455414" y="274651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4518962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50" indent="-179587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133" indent="-160622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445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110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727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4415593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0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43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44" name="Shape 44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45" name="Shape 45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46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1712" y="44637"/>
            <a:ext cx="2592288" cy="374489"/>
          </a:xfrm>
          <a:prstGeom prst="rect">
            <a:avLst/>
          </a:prstGeom>
          <a:ln w="12700">
            <a:round/>
          </a:ln>
        </p:spPr>
      </p:pic>
      <p:sp>
        <p:nvSpPr>
          <p:cNvPr id="47" name="Shape 47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51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52" name="Shape 52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53" name="Shape 53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sp>
        <p:nvSpPr>
          <p:cNvPr id="54" name="Shape 54"/>
          <p:cNvSpPr/>
          <p:nvPr/>
        </p:nvSpPr>
        <p:spPr>
          <a:xfrm>
            <a:off x="3636976" y="3005140"/>
            <a:ext cx="182563" cy="232173"/>
          </a:xfrm>
          <a:prstGeom prst="chevron">
            <a:avLst>
              <a:gd name="adj" fmla="val 50781"/>
            </a:avLst>
          </a:prstGeom>
          <a:gradFill>
            <a:gsLst>
              <a:gs pos="0">
                <a:srgbClr val="0C9BB5"/>
              </a:gs>
              <a:gs pos="72000">
                <a:srgbClr val="74D6EC"/>
              </a:gs>
              <a:gs pos="100000">
                <a:srgbClr val="9EE1F1"/>
              </a:gs>
            </a:gsLst>
            <a:lin ang="16200000"/>
          </a:gradFill>
          <a:ln w="3175" cap="rnd">
            <a:solidFill>
              <a:srgbClr val="26899D"/>
            </a:solidFill>
            <a:round/>
          </a:ln>
          <a:effectLst>
            <a:outerShdw blurRad="50800" dist="25400" dir="5400000" rotWithShape="0">
              <a:srgbClr val="000000">
                <a:alpha val="46000"/>
              </a:srgbClr>
            </a:outerShdw>
          </a:effectLst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3449638" y="3005140"/>
            <a:ext cx="184151" cy="232173"/>
          </a:xfrm>
          <a:prstGeom prst="chevron">
            <a:avLst>
              <a:gd name="adj" fmla="val 50781"/>
            </a:avLst>
          </a:prstGeom>
          <a:gradFill>
            <a:gsLst>
              <a:gs pos="0">
                <a:srgbClr val="0C9BB5"/>
              </a:gs>
              <a:gs pos="72000">
                <a:srgbClr val="74D6EC"/>
              </a:gs>
              <a:gs pos="100000">
                <a:srgbClr val="9EE1F1"/>
              </a:gs>
            </a:gsLst>
            <a:lin ang="16200000"/>
          </a:gradFill>
          <a:ln w="3175" cap="rnd">
            <a:solidFill>
              <a:srgbClr val="26899D"/>
            </a:solidFill>
            <a:round/>
          </a:ln>
          <a:effectLst>
            <a:outerShdw blurRad="50800" dist="25400" dir="5400000" rotWithShape="0">
              <a:srgbClr val="000000">
                <a:alpha val="46000"/>
              </a:srgbClr>
            </a:outerShdw>
          </a:effectLst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 anchor="ctr">
            <a:spAutoFit/>
          </a:bodyPr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10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April 4, 2014</a:t>
            </a:r>
          </a:p>
        </p:txBody>
      </p:sp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722389" y="1059712"/>
            <a:ext cx="7768829" cy="1830587"/>
          </a:xfrm>
          <a:prstGeom prst="rect">
            <a:avLst/>
          </a:prstGeom>
          <a:ln w="12700"/>
        </p:spPr>
        <p:txBody>
          <a:bodyPr anchor="b"/>
          <a:lstStyle>
            <a:lvl1pPr algn="r">
              <a:defRPr sz="48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8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3922726" y="2931725"/>
            <a:ext cx="4572001" cy="3169389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0" indent="0">
              <a:spcBef>
                <a:spcPts val="422"/>
              </a:spcBef>
              <a:buClr>
                <a:srgbClr val="34B1CB"/>
              </a:buClr>
              <a:buSzTx/>
              <a:buNone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620274" indent="-228436">
              <a:spcBef>
                <a:spcPts val="281"/>
              </a:spcBef>
              <a:buClr>
                <a:srgbClr val="34B1CB"/>
              </a:buClr>
              <a:buSzTx/>
              <a:buNone/>
              <a:defRPr sz="1700">
                <a:latin typeface="+mn-lt"/>
                <a:ea typeface="+mn-ea"/>
                <a:cs typeface="+mn-cs"/>
                <a:sym typeface="Calibri"/>
              </a:defRPr>
            </a:lvl2pPr>
            <a:lvl3pPr marL="858235" indent="-228436">
              <a:spcBef>
                <a:spcPts val="281"/>
              </a:spcBef>
              <a:buClr>
                <a:srgbClr val="E43634"/>
              </a:buClr>
              <a:buSzTx/>
              <a:buNone/>
              <a:defRPr sz="1500">
                <a:latin typeface="+mn-lt"/>
                <a:ea typeface="+mn-ea"/>
                <a:cs typeface="+mn-cs"/>
                <a:sym typeface="Calibri"/>
              </a:defRPr>
            </a:lvl3pPr>
            <a:lvl4pPr marL="1142196" indent="-232008">
              <a:spcBef>
                <a:spcPts val="281"/>
              </a:spcBef>
              <a:buClr>
                <a:srgbClr val="E43634"/>
              </a:buClr>
              <a:buSzTx/>
              <a:buNone/>
              <a:defRPr sz="1300">
                <a:latin typeface="+mn-lt"/>
                <a:ea typeface="+mn-ea"/>
                <a:cs typeface="+mn-cs"/>
                <a:sym typeface="Calibri"/>
              </a:defRPr>
            </a:lvl4pPr>
            <a:lvl5pPr marL="1374203" indent="-232008">
              <a:spcBef>
                <a:spcPts val="281"/>
              </a:spcBef>
              <a:buClr>
                <a:srgbClr val="E43634"/>
              </a:buClr>
              <a:buSzTx/>
              <a:buNone/>
              <a:defRPr sz="13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1801639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64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65" name="Shape 65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66" name="Shape 66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67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1712" y="44637"/>
            <a:ext cx="2592288" cy="374489"/>
          </a:xfrm>
          <a:prstGeom prst="rect">
            <a:avLst/>
          </a:prstGeom>
          <a:ln w="12700">
            <a:round/>
          </a:ln>
        </p:spPr>
      </p:pic>
      <p:sp>
        <p:nvSpPr>
          <p:cNvPr id="68" name="Shape 68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72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73" name="Shape 73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74" name="Shape 74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sp>
        <p:nvSpPr>
          <p:cNvPr id="75" name="Shape 75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 anchor="ctr">
            <a:spAutoFit/>
          </a:bodyPr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10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April 4, 2014</a:t>
            </a:r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455414" y="274651"/>
            <a:ext cx="8233172" cy="1143001"/>
          </a:xfrm>
          <a:prstGeom prst="rect">
            <a:avLst/>
          </a:prstGeom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455415" y="1481328"/>
            <a:ext cx="4036219" cy="5376673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50" indent="-179587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133" indent="-160622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445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110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727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7159871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83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84" name="Shape 84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85" name="Shape 85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86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1712" y="44637"/>
            <a:ext cx="2592288" cy="374489"/>
          </a:xfrm>
          <a:prstGeom prst="rect">
            <a:avLst/>
          </a:prstGeom>
          <a:ln w="12700">
            <a:round/>
          </a:ln>
        </p:spPr>
      </p:pic>
      <p:sp>
        <p:nvSpPr>
          <p:cNvPr id="87" name="Shape 87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91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92" name="Shape 92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93" name="Shape 93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sp>
        <p:nvSpPr>
          <p:cNvPr id="94" name="Shape 94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 anchor="ctr">
            <a:spAutoFit/>
          </a:bodyPr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10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April 4, 2014</a:t>
            </a:r>
          </a:p>
        </p:txBody>
      </p:sp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455414" y="274651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5376863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50" indent="-179587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133" indent="-160622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445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110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727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4974348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02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03" name="Shape 103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104" name="Shape 104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105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1712" y="44637"/>
            <a:ext cx="2592288" cy="374489"/>
          </a:xfrm>
          <a:prstGeom prst="rect">
            <a:avLst/>
          </a:prstGeom>
          <a:ln w="12700">
            <a:round/>
          </a:ln>
        </p:spPr>
      </p:pic>
      <p:sp>
        <p:nvSpPr>
          <p:cNvPr id="106" name="Shape 106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10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11" name="Shape 111"/>
          <p:cNvSpPr/>
          <p:nvPr/>
        </p:nvSpPr>
        <p:spPr>
          <a:xfrm>
            <a:off x="3397251" y="6381328"/>
            <a:ext cx="2366368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algn="ctr"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Confidential</a:t>
            </a:r>
          </a:p>
        </p:txBody>
      </p:sp>
      <p:sp>
        <p:nvSpPr>
          <p:cNvPr id="112" name="Shape 112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sp>
        <p:nvSpPr>
          <p:cNvPr id="113" name="Shape 113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 anchor="ctr">
            <a:spAutoFit/>
          </a:bodyPr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10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April 4, 2014</a:t>
            </a:r>
          </a:p>
        </p:txBody>
      </p:sp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455414" y="274651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115" name="Shape 115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5376863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50" indent="-179587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133" indent="-160622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445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110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727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04567755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21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22" name="Shape 122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123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8898" y="27458"/>
            <a:ext cx="2160241" cy="312074"/>
          </a:xfrm>
          <a:prstGeom prst="rect">
            <a:avLst/>
          </a:prstGeom>
          <a:ln w="12700">
            <a:round/>
          </a:ln>
        </p:spPr>
      </p:pic>
      <p:sp>
        <p:nvSpPr>
          <p:cNvPr id="124" name="Shape 124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 anchor="ctr">
            <a:spAutoFit/>
          </a:bodyPr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10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April 4, 2014</a:t>
            </a:r>
          </a:p>
        </p:txBody>
      </p: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455414" y="274651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5376863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50" indent="-179587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133" indent="-160622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445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110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727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7933878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32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33" name="Shape 133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134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8898" y="27458"/>
            <a:ext cx="2160241" cy="312074"/>
          </a:xfrm>
          <a:prstGeom prst="rect">
            <a:avLst/>
          </a:prstGeom>
          <a:ln w="12700">
            <a:round/>
          </a:ln>
        </p:spPr>
      </p:pic>
      <p:sp>
        <p:nvSpPr>
          <p:cNvPr id="135" name="Shape 135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 anchor="ctr">
            <a:spAutoFit/>
          </a:bodyPr>
          <a:lstStyle>
            <a:lvl1pPr defTabSz="1295400">
              <a:buClr>
                <a:srgbClr val="000000"/>
              </a:buClr>
              <a:def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uFillTx/>
              </a:defRPr>
            </a:pPr>
            <a:r>
              <a:rPr sz="1100" ker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April 23, 2014</a:t>
            </a:r>
          </a:p>
        </p:txBody>
      </p:sp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455414" y="274651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3622039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50" indent="-179587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133" indent="-160622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445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110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727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7641561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43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44" name="Shape 144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145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8898" y="27458"/>
            <a:ext cx="2160241" cy="312074"/>
          </a:xfrm>
          <a:prstGeom prst="rect">
            <a:avLst/>
          </a:prstGeom>
          <a:ln w="12700">
            <a:round/>
          </a:ln>
        </p:spPr>
      </p:pic>
      <p:sp>
        <p:nvSpPr>
          <p:cNvPr id="146" name="Shape 146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 anchor="ctr">
            <a:spAutoFit/>
          </a:bodyPr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 sz="1800"/>
            </a:pPr>
            <a:r>
              <a:rPr sz="110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April 4, 2014</a:t>
            </a:r>
          </a:p>
        </p:txBody>
      </p:sp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455414" y="274651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5376863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50" indent="-179587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133" indent="-160622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445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110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727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6210553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54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55" name="Shape 155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156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8898" y="27458"/>
            <a:ext cx="2160241" cy="312074"/>
          </a:xfrm>
          <a:prstGeom prst="rect">
            <a:avLst/>
          </a:prstGeom>
          <a:ln w="12700">
            <a:round/>
          </a:ln>
        </p:spPr>
      </p:pic>
      <p:sp>
        <p:nvSpPr>
          <p:cNvPr id="157" name="Shape 157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 anchor="ctr">
            <a:spAutoFit/>
          </a:bodyPr>
          <a:lstStyle>
            <a:lvl1pPr defTabSz="1295400">
              <a:buClr>
                <a:srgbClr val="000000"/>
              </a:buClr>
              <a:def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uFillTx/>
              </a:defRPr>
            </a:pPr>
            <a:r>
              <a:rPr sz="1100" ker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April 01, 2014</a:t>
            </a:r>
          </a:p>
        </p:txBody>
      </p:sp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455414" y="274651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5376863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50" indent="-179587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133" indent="-160622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445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110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727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5425896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65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66" name="Shape 166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167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8898" y="27458"/>
            <a:ext cx="2160241" cy="312074"/>
          </a:xfrm>
          <a:prstGeom prst="rect">
            <a:avLst/>
          </a:prstGeom>
          <a:ln w="12700">
            <a:round/>
          </a:ln>
        </p:spPr>
      </p:pic>
      <p:sp>
        <p:nvSpPr>
          <p:cNvPr id="168" name="Shape 168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 anchor="ctr">
            <a:spAutoFit/>
          </a:bodyPr>
          <a:lstStyle>
            <a:lvl1pPr defTabSz="1295400">
              <a:buClr>
                <a:srgbClr val="000000"/>
              </a:buClr>
              <a:def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uFillTx/>
              </a:defRPr>
            </a:pPr>
            <a:r>
              <a:rPr sz="1100" ker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April 01, 2014</a:t>
            </a:r>
          </a:p>
        </p:txBody>
      </p:sp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455414" y="274651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5376863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50" indent="-179587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133" indent="-160622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445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110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727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8615202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8FB0E-42C1-F84F-9455-1E04F5F0212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03905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76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77" name="Shape 177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178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8898" y="27458"/>
            <a:ext cx="2160241" cy="312074"/>
          </a:xfrm>
          <a:prstGeom prst="rect">
            <a:avLst/>
          </a:prstGeom>
          <a:ln w="12700">
            <a:round/>
          </a:ln>
        </p:spPr>
      </p:pic>
      <p:sp>
        <p:nvSpPr>
          <p:cNvPr id="179" name="Shape 179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 anchor="ctr">
            <a:spAutoFit/>
          </a:bodyPr>
          <a:lstStyle>
            <a:lvl1pPr defTabSz="1295400">
              <a:buClr>
                <a:srgbClr val="000000"/>
              </a:buClr>
              <a:def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uFillTx/>
              </a:defRPr>
            </a:pPr>
            <a:r>
              <a:rPr sz="1100" ker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April 23, 2014</a:t>
            </a:r>
          </a:p>
        </p:txBody>
      </p:sp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455414" y="274651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4581748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50" indent="-179587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133" indent="-160622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445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110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727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95172359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500064" y="5951550"/>
            <a:ext cx="4938118" cy="9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AED5E3">
              <a:alpha val="40000"/>
            </a:srgbClr>
          </a:solidFill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485775" y="5938839"/>
            <a:ext cx="3690938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/>
          <a:ln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Shape 185"/>
          <p:cNvSpPr/>
          <p:nvPr/>
        </p:nvSpPr>
        <p:spPr>
          <a:xfrm>
            <a:off x="-8928" y="5791420"/>
            <a:ext cx="3402314" cy="1080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round/>
          </a:ln>
        </p:spPr>
        <p:txBody>
          <a:bodyPr lIns="0" tIns="0" rIns="0" bIns="0"/>
          <a:lstStyle/>
          <a:p>
            <a:pPr defTabSz="910188" fontAlgn="auto">
              <a:spcBef>
                <a:spcPts val="0"/>
              </a:spcBef>
              <a:spcAft>
                <a:spcPts val="0"/>
              </a:spcAft>
              <a:defRPr sz="2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pPr>
            <a:endParaRPr kern="0">
              <a:solidFill>
                <a:sysClr val="windowText" lastClr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-8916" y="5787906"/>
            <a:ext cx="3405509" cy="1084383"/>
          </a:xfrm>
          <a:prstGeom prst="line">
            <a:avLst/>
          </a:prstGeom>
          <a:ln w="12065">
            <a:solidFill>
              <a:srgbClr val="6FB2C2"/>
            </a:solidFill>
            <a:miter lim="400000"/>
          </a:ln>
        </p:spPr>
        <p:txBody>
          <a:bodyPr lIns="0" tIns="0" rIns="0" bIns="0"/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87" name="imag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2321" y="5414858"/>
            <a:ext cx="1678856" cy="1443143"/>
          </a:xfrm>
          <a:prstGeom prst="rect">
            <a:avLst/>
          </a:prstGeom>
          <a:ln w="12700">
            <a:round/>
          </a:ln>
        </p:spPr>
      </p:pic>
      <p:sp>
        <p:nvSpPr>
          <p:cNvPr id="188" name="Shape 188"/>
          <p:cNvSpPr/>
          <p:nvPr/>
        </p:nvSpPr>
        <p:spPr>
          <a:xfrm>
            <a:off x="8100406" y="6381328"/>
            <a:ext cx="1080493" cy="315709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>
            <a:spAutoFit/>
          </a:bodyPr>
          <a:lstStyle>
            <a:lvl1pPr defTabSz="1295400">
              <a:buClr>
                <a:srgbClr val="B91D05"/>
              </a:buClr>
              <a:defRPr sz="2400">
                <a:solidFill>
                  <a:srgbClr val="B91D05"/>
                </a:solidFill>
                <a:uFill>
                  <a:solidFill>
                    <a:srgbClr val="B91D05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uFillTx/>
              </a:defRPr>
            </a:pPr>
            <a:r>
              <a:rPr sz="1700" kern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rPr>
              <a:t>Slide </a:t>
            </a:r>
          </a:p>
        </p:txBody>
      </p:sp>
      <p:pic>
        <p:nvPicPr>
          <p:cNvPr id="189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8898" y="27458"/>
            <a:ext cx="2160241" cy="312074"/>
          </a:xfrm>
          <a:prstGeom prst="rect">
            <a:avLst/>
          </a:prstGeom>
          <a:ln w="12700">
            <a:round/>
          </a:ln>
        </p:spPr>
      </p:pic>
      <p:sp>
        <p:nvSpPr>
          <p:cNvPr id="190" name="Shape 190"/>
          <p:cNvSpPr/>
          <p:nvPr/>
        </p:nvSpPr>
        <p:spPr>
          <a:xfrm>
            <a:off x="455415" y="6423318"/>
            <a:ext cx="2143125" cy="227223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 anchor="ctr">
            <a:spAutoFit/>
          </a:bodyPr>
          <a:lstStyle>
            <a:lvl1pPr defTabSz="1295400">
              <a:buClr>
                <a:srgbClr val="000000"/>
              </a:buClr>
              <a:defRPr sz="16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uFillTx/>
              </a:defRPr>
            </a:pPr>
            <a:r>
              <a:rPr sz="1100" ker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April 01, 2014</a:t>
            </a:r>
          </a:p>
        </p:txBody>
      </p:sp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455414" y="274651"/>
            <a:ext cx="8233172" cy="1143001"/>
          </a:xfrm>
          <a:prstGeom prst="rect">
            <a:avLst/>
          </a:prstGeom>
          <a:ln w="12700"/>
        </p:spPr>
        <p:txBody>
          <a:bodyPr/>
          <a:lstStyle>
            <a:lvl1pPr algn="l">
              <a:def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4100" b="1">
                <a:solidFill>
                  <a:srgbClr val="7D92B5"/>
                </a:solidFill>
                <a:effectLst>
                  <a:outerShdw blurRad="38100" dist="25400" dir="5400000" rotWithShape="0">
                    <a:srgbClr val="000000">
                      <a:alpha val="25000"/>
                    </a:srgbClr>
                  </a:outerShdw>
                </a:effectLst>
                <a:uFill>
                  <a:solidFill>
                    <a:srgbClr val="7D92B5"/>
                  </a:solidFill>
                </a:uFill>
              </a:rPr>
              <a:t>Title Text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xfrm>
            <a:off x="455414" y="1481138"/>
            <a:ext cx="8233172" cy="5376863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256550" indent="-179587">
              <a:spcBef>
                <a:spcPts val="422"/>
              </a:spcBef>
              <a:buClr>
                <a:srgbClr val="34B1CB"/>
              </a:buClr>
              <a:buSzPct val="68000"/>
              <a:buFont typeface="Wingdings 3"/>
              <a:buChar char=""/>
              <a:def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436133" indent="-160622">
              <a:spcBef>
                <a:spcPts val="281"/>
              </a:spcBef>
              <a:buClr>
                <a:srgbClr val="34B1CB"/>
              </a:buClr>
              <a:buFont typeface="Verdana"/>
              <a:buChar char="◦"/>
              <a:def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603445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803110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963727" indent="-160622">
              <a:spcBef>
                <a:spcPts val="281"/>
              </a:spcBef>
              <a:buClr>
                <a:srgbClr val="E43634"/>
              </a:buClr>
              <a:buFont typeface="Wingdings 2"/>
              <a:buChar char=""/>
              <a:def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585858"/>
                </a:solidFill>
                <a:uFill>
                  <a:solidFill>
                    <a:srgbClr val="585858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4195482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sldNum" sz="quarter" idx="2"/>
          </p:nvPr>
        </p:nvSpPr>
        <p:spPr>
          <a:xfrm>
            <a:off x="8080053" y="6474025"/>
            <a:ext cx="378161" cy="254152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41480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Title Text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22022" indent="-200776">
              <a:spcBef>
                <a:spcPts val="633"/>
              </a:spcBef>
              <a:buChar char="–"/>
              <a:defRPr sz="2700"/>
            </a:lvl2pPr>
            <a:lvl3pPr marL="803110" indent="-160622">
              <a:spcBef>
                <a:spcPts val="562"/>
              </a:spcBef>
              <a:defRPr sz="2400"/>
            </a:lvl3pPr>
            <a:lvl4pPr marL="1124351" indent="-160622">
              <a:spcBef>
                <a:spcPts val="422"/>
              </a:spcBef>
              <a:buChar char="–"/>
              <a:defRPr sz="2000"/>
            </a:lvl4pPr>
            <a:lvl5pPr marL="1445596" indent="-160622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198" name="Shape 198"/>
          <p:cNvSpPr>
            <a:spLocks noGrp="1"/>
          </p:cNvSpPr>
          <p:nvPr>
            <p:ph type="sldNum" sz="quarter" idx="2"/>
          </p:nvPr>
        </p:nvSpPr>
        <p:spPr>
          <a:xfrm>
            <a:off x="8082894" y="6474025"/>
            <a:ext cx="373521" cy="25415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37199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2F2F9-9608-D24C-8DB5-816143811922}" type="slidenum">
              <a:rPr lang="sv-SE">
                <a:solidFill>
                  <a:srgbClr val="FFFF99"/>
                </a:solidFill>
              </a:rPr>
              <a:pPr/>
              <a:t>‹#›</a:t>
            </a:fld>
            <a:endParaRPr lang="sv-SE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216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B05E4-A26B-7A4C-A171-F8D89FA8F85F}" type="slidenum">
              <a:rPr lang="sv-SE">
                <a:solidFill>
                  <a:srgbClr val="FFFF99"/>
                </a:solidFill>
              </a:rPr>
              <a:pPr/>
              <a:t>‹#›</a:t>
            </a:fld>
            <a:endParaRPr lang="sv-SE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219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38E92-69B8-1849-95C8-B0F9E49CBBB5}" type="slidenum">
              <a:rPr lang="sv-SE">
                <a:solidFill>
                  <a:srgbClr val="FFFF99"/>
                </a:solidFill>
              </a:rPr>
              <a:pPr/>
              <a:t>‹#›</a:t>
            </a:fld>
            <a:endParaRPr lang="sv-SE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00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73362-DB6B-E04E-81CB-729CD407411D}" type="slidenum">
              <a:rPr lang="sv-SE">
                <a:solidFill>
                  <a:srgbClr val="FFFF99"/>
                </a:solidFill>
              </a:rPr>
              <a:pPr/>
              <a:t>‹#›</a:t>
            </a:fld>
            <a:endParaRPr lang="sv-SE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779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DB681-366E-914B-A7C9-D3F05866D8AF}" type="slidenum">
              <a:rPr lang="sv-SE">
                <a:solidFill>
                  <a:srgbClr val="FFFF99"/>
                </a:solidFill>
              </a:rPr>
              <a:pPr/>
              <a:t>‹#›</a:t>
            </a:fld>
            <a:endParaRPr lang="sv-SE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7373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A0F53B-CD03-8047-AB75-DDA44C38B9E6}" type="slidenum">
              <a:rPr lang="sv-SE">
                <a:solidFill>
                  <a:srgbClr val="FFFF99"/>
                </a:solidFill>
              </a:rPr>
              <a:pPr/>
              <a:t>‹#›</a:t>
            </a:fld>
            <a:endParaRPr lang="sv-SE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5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A0BD-F181-5345-AC03-49AE2AAF693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82850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6E30F-014E-9042-84E9-3BFA14D200A5}" type="slidenum">
              <a:rPr lang="sv-SE">
                <a:solidFill>
                  <a:srgbClr val="FFFF99"/>
                </a:solidFill>
              </a:rPr>
              <a:pPr/>
              <a:t>‹#›</a:t>
            </a:fld>
            <a:endParaRPr lang="sv-SE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676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10530-5F4C-C24C-B7D5-969D0E3D688F}" type="slidenum">
              <a:rPr lang="sv-SE">
                <a:solidFill>
                  <a:srgbClr val="FFFF99"/>
                </a:solidFill>
              </a:rPr>
              <a:pPr/>
              <a:t>‹#›</a:t>
            </a:fld>
            <a:endParaRPr lang="sv-SE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40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8ED55-30EE-614E-81F6-83654341B89C}" type="slidenum">
              <a:rPr lang="sv-SE">
                <a:solidFill>
                  <a:srgbClr val="FFFF99"/>
                </a:solidFill>
              </a:rPr>
              <a:pPr/>
              <a:t>‹#›</a:t>
            </a:fld>
            <a:endParaRPr lang="sv-SE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657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786D8-CA14-C24F-A207-B6BCA352BEDC}" type="slidenum">
              <a:rPr lang="sv-SE">
                <a:solidFill>
                  <a:srgbClr val="FFFF99"/>
                </a:solidFill>
              </a:rPr>
              <a:pPr/>
              <a:t>‹#›</a:t>
            </a:fld>
            <a:endParaRPr lang="sv-SE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931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FFFF99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3D7E6-AFE7-154E-B5E6-51C9A4EE95DD}" type="slidenum">
              <a:rPr lang="sv-SE">
                <a:solidFill>
                  <a:srgbClr val="FFFF99"/>
                </a:solidFill>
              </a:rPr>
              <a:pPr/>
              <a:t>‹#›</a:t>
            </a:fld>
            <a:endParaRPr lang="sv-SE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152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36414-A901-7543-94B9-5B3B2B8BC654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963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samp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 bwMode="auto">
          <a:xfrm>
            <a:off x="185461" y="183029"/>
            <a:ext cx="8784457" cy="65109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/>
            <a:endParaRPr lang="en-GB" sz="1805" b="1" dirty="0">
              <a:solidFill>
                <a:srgbClr val="9C6114"/>
              </a:solidFill>
              <a:latin typeface="Arial"/>
              <a:ea typeface="ＭＳ Ｐゴシック" charset="-128"/>
              <a:cs typeface="+mn-cs"/>
            </a:endParaRPr>
          </a:p>
        </p:txBody>
      </p:sp>
      <p:sp>
        <p:nvSpPr>
          <p:cNvPr id="11" name="Rektangel 10"/>
          <p:cNvSpPr/>
          <p:nvPr userDrawn="1"/>
        </p:nvSpPr>
        <p:spPr bwMode="auto">
          <a:xfrm>
            <a:off x="2698045" y="1519974"/>
            <a:ext cx="6276622" cy="18520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defTabSz="907228"/>
            <a:endParaRPr lang="en-GB" sz="1805" b="1" dirty="0">
              <a:solidFill>
                <a:srgbClr val="9C6114"/>
              </a:solidFill>
              <a:latin typeface="Arial"/>
              <a:ea typeface="ＭＳ Ｐゴシック" charset="-128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89560" y="1514569"/>
            <a:ext cx="5825197" cy="1192513"/>
          </a:xfrm>
        </p:spPr>
        <p:txBody>
          <a:bodyPr lIns="0" tIns="97200" rIns="0" bIns="82800" anchor="t" anchorCtr="0"/>
          <a:lstStyle>
            <a:lvl1pPr>
              <a:defRPr sz="3609"/>
            </a:lvl1pPr>
          </a:lstStyle>
          <a:p>
            <a:r>
              <a:rPr lang="en-GB" noProof="0" smtClean="0"/>
              <a:t>Two-line</a:t>
            </a:r>
            <a:br>
              <a:rPr lang="en-GB" noProof="0" smtClean="0"/>
            </a:br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89560" y="2784614"/>
            <a:ext cx="5825197" cy="322328"/>
          </a:xfrm>
        </p:spPr>
        <p:txBody>
          <a:bodyPr lIns="0" tIns="108000" rIns="0"/>
          <a:lstStyle>
            <a:lvl1pPr marL="0" indent="0" algn="l">
              <a:buNone/>
              <a:defRPr sz="1203" b="1" cap="all" baseline="0">
                <a:solidFill>
                  <a:schemeClr val="tx1"/>
                </a:solidFill>
              </a:defRPr>
            </a:lvl1pPr>
            <a:lvl2pPr marL="458389" indent="0" algn="ctr">
              <a:buNone/>
              <a:defRPr/>
            </a:lvl2pPr>
            <a:lvl3pPr marL="916777" indent="0" algn="ctr">
              <a:buNone/>
              <a:defRPr/>
            </a:lvl3pPr>
            <a:lvl4pPr marL="1375166" indent="0" algn="ctr">
              <a:buNone/>
              <a:defRPr/>
            </a:lvl4pPr>
            <a:lvl5pPr marL="1833555" indent="0" algn="ctr">
              <a:buNone/>
              <a:defRPr/>
            </a:lvl5pPr>
            <a:lvl6pPr marL="2291944" indent="0" algn="ctr">
              <a:buNone/>
              <a:defRPr/>
            </a:lvl6pPr>
            <a:lvl7pPr marL="2750332" indent="0" algn="ctr">
              <a:buNone/>
              <a:defRPr/>
            </a:lvl7pPr>
            <a:lvl8pPr marL="3208721" indent="0" algn="ctr">
              <a:buNone/>
              <a:defRPr/>
            </a:lvl8pPr>
            <a:lvl9pPr marL="366711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86086" y="2775672"/>
            <a:ext cx="597497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Bildobjekt 9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429566" y="4289979"/>
            <a:ext cx="2714434" cy="256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16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formgivn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377" y="5995987"/>
            <a:ext cx="682625" cy="862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CA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78" y="6500813"/>
            <a:ext cx="1910953" cy="299926"/>
          </a:xfrm>
          <a:prstGeom prst="rect">
            <a:avLst/>
          </a:prstGeom>
          <a:ln w="12700">
            <a:round/>
          </a:ln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R="40630"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L="378117" marR="91416" indent="-337486">
              <a:spcBef>
                <a:spcPts val="422"/>
              </a:spcBef>
              <a:buClrTx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774352" marR="91416" indent="-276634">
              <a:spcBef>
                <a:spcPts val="633"/>
              </a:spcBef>
              <a:buClrTx/>
              <a:buChar char="–"/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2938" marR="91416" indent="-228127">
              <a:spcBef>
                <a:spcPts val="492"/>
              </a:spcBef>
              <a:buClrTx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638238" marR="91416" indent="-226336">
              <a:spcBef>
                <a:spcPts val="422"/>
              </a:spcBef>
              <a:buClrTx/>
              <a:buChar char="–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5330" marR="91416" indent="-226336">
              <a:spcBef>
                <a:spcPts val="422"/>
              </a:spcBef>
              <a:buClrTx/>
              <a:buChar char="»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3968009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22261" indent="-200870">
              <a:spcBef>
                <a:spcPts val="633"/>
              </a:spcBef>
              <a:buChar char="–"/>
              <a:defRPr sz="2700"/>
            </a:lvl2pPr>
            <a:lvl3pPr marL="803479" indent="-160696">
              <a:spcBef>
                <a:spcPts val="562"/>
              </a:spcBef>
              <a:defRPr sz="2400"/>
            </a:lvl3pPr>
            <a:lvl4pPr marL="1124872" indent="-160696">
              <a:spcBef>
                <a:spcPts val="422"/>
              </a:spcBef>
              <a:buChar char="–"/>
              <a:defRPr sz="2000"/>
            </a:lvl4pPr>
            <a:lvl5pPr marL="1446262" indent="-160696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8082894" y="6474025"/>
            <a:ext cx="373521" cy="25415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771914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se sample 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9"/>
          <p:cNvGrpSpPr/>
          <p:nvPr/>
        </p:nvGrpSpPr>
        <p:grpSpPr>
          <a:xfrm>
            <a:off x="-60225" y="-60191"/>
            <a:ext cx="9262649" cy="7010742"/>
            <a:chOff x="0" y="0"/>
            <a:chExt cx="13173544" cy="9970832"/>
          </a:xfrm>
        </p:grpSpPr>
        <p:sp>
          <p:nvSpPr>
            <p:cNvPr id="20" name="Shape 20"/>
            <p:cNvSpPr/>
            <p:nvPr/>
          </p:nvSpPr>
          <p:spPr>
            <a:xfrm>
              <a:off x="0" y="2615843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391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1" name="Shape 21"/>
            <p:cNvSpPr/>
            <p:nvPr/>
          </p:nvSpPr>
          <p:spPr>
            <a:xfrm>
              <a:off x="0" y="337130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391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2" name="Shape 22"/>
            <p:cNvSpPr/>
            <p:nvPr/>
          </p:nvSpPr>
          <p:spPr>
            <a:xfrm>
              <a:off x="0" y="1893411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391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3" name="Shape 23"/>
            <p:cNvSpPr/>
            <p:nvPr/>
          </p:nvSpPr>
          <p:spPr>
            <a:xfrm>
              <a:off x="0" y="9616414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391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 flipH="1">
              <a:off x="413730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391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5" name="Shape 25"/>
            <p:cNvSpPr/>
            <p:nvPr/>
          </p:nvSpPr>
          <p:spPr>
            <a:xfrm flipH="1">
              <a:off x="12762377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391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6" name="Shape 26"/>
            <p:cNvSpPr/>
            <p:nvPr/>
          </p:nvSpPr>
          <p:spPr>
            <a:xfrm flipH="1">
              <a:off x="6078515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391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7" name="Shape 27"/>
            <p:cNvSpPr/>
            <p:nvPr/>
          </p:nvSpPr>
          <p:spPr>
            <a:xfrm flipH="1">
              <a:off x="1269987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391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8" name="Shape 28"/>
            <p:cNvSpPr/>
            <p:nvPr/>
          </p:nvSpPr>
          <p:spPr>
            <a:xfrm>
              <a:off x="170259" y="85605"/>
              <a:ext cx="12849189" cy="97649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636086" fontAlgn="auto">
                <a:spcBef>
                  <a:spcPts val="0"/>
                </a:spcBef>
                <a:spcAft>
                  <a:spcPts val="0"/>
                </a:spcAft>
                <a:defRPr sz="2400" b="1">
                  <a:solidFill>
                    <a:srgbClr val="9C6114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b="1" kern="0">
                <a:solidFill>
                  <a:srgbClr val="9C611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Shape 30"/>
          <p:cNvSpPr/>
          <p:nvPr/>
        </p:nvSpPr>
        <p:spPr>
          <a:xfrm>
            <a:off x="807516" y="1504961"/>
            <a:ext cx="7533904" cy="1"/>
          </a:xfrm>
          <a:prstGeom prst="line">
            <a:avLst/>
          </a:prstGeom>
          <a:solidFill>
            <a:srgbClr val="4F81BD"/>
          </a:solidFill>
          <a:ln w="12700">
            <a:solidFill>
              <a:srgbClr val="9C6114"/>
            </a:solidFill>
            <a:round/>
          </a:ln>
        </p:spPr>
        <p:txBody>
          <a:bodyPr lIns="45879" tIns="45879" rIns="45879" bIns="45879"/>
          <a:lstStyle/>
          <a:p>
            <a:pPr defTabSz="321391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1" name="image10.png" descr="LundUniversity_C2line RGB 15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6486" y="5605550"/>
            <a:ext cx="711375" cy="95032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/>
          <p:nvPr/>
        </p:nvSpPr>
        <p:spPr>
          <a:xfrm>
            <a:off x="242729" y="183246"/>
            <a:ext cx="8679347" cy="65185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879" tIns="45879" rIns="45879" bIns="45879"/>
          <a:lstStyle/>
          <a:p>
            <a:pPr defTabSz="636086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9C6114"/>
                </a:solidFill>
                <a:latin typeface="+mn-lt"/>
                <a:ea typeface="+mn-ea"/>
                <a:cs typeface="+mn-cs"/>
                <a:sym typeface="Arial"/>
              </a:defRPr>
            </a:pPr>
            <a:endParaRPr b="1" kern="0">
              <a:solidFill>
                <a:srgbClr val="9C61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2725248" y="1521743"/>
            <a:ext cx="6201520" cy="12848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879" tIns="45879" rIns="45879" bIns="45879"/>
          <a:lstStyle/>
          <a:p>
            <a:pPr defTabSz="636086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9C6114"/>
                </a:solidFill>
                <a:latin typeface="+mn-lt"/>
                <a:ea typeface="+mn-ea"/>
                <a:cs typeface="+mn-cs"/>
                <a:sym typeface="Arial"/>
              </a:defRPr>
            </a:pPr>
            <a:endParaRPr b="1" kern="0">
              <a:solidFill>
                <a:srgbClr val="9C61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3013274" y="1528911"/>
            <a:ext cx="5755496" cy="71703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>
            <a:lvl1pPr algn="l" defTabSz="636086">
              <a:defRPr sz="3500">
                <a:solidFill>
                  <a:srgbClr val="9C6114"/>
                </a:solidFill>
                <a:uFillTx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9C6114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3013274" y="2229214"/>
            <a:ext cx="5755496" cy="32270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L="0" indent="0" defTabSz="636086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indent="321391" defTabSz="636086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indent="642783" defTabSz="636086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indent="964174" defTabSz="636086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indent="1285565" defTabSz="636086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One</a:t>
            </a:r>
          </a:p>
          <a:p>
            <a:pPr lvl="1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Two</a:t>
            </a:r>
          </a:p>
          <a:p>
            <a:pPr lvl="2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Three</a:t>
            </a:r>
          </a:p>
          <a:p>
            <a:pPr lvl="3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Four</a:t>
            </a:r>
          </a:p>
          <a:p>
            <a:pPr lvl="4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Five</a:t>
            </a:r>
          </a:p>
        </p:txBody>
      </p:sp>
      <p:sp>
        <p:nvSpPr>
          <p:cNvPr id="36" name="Shape 36"/>
          <p:cNvSpPr/>
          <p:nvPr/>
        </p:nvSpPr>
        <p:spPr>
          <a:xfrm>
            <a:off x="3009842" y="2220262"/>
            <a:ext cx="5903480" cy="1"/>
          </a:xfrm>
          <a:prstGeom prst="line">
            <a:avLst/>
          </a:prstGeom>
          <a:solidFill>
            <a:srgbClr val="4F81BD"/>
          </a:solidFill>
          <a:ln w="12700">
            <a:solidFill>
              <a:srgbClr val="9C6114"/>
            </a:solidFill>
            <a:round/>
          </a:ln>
        </p:spPr>
        <p:txBody>
          <a:bodyPr lIns="45879" tIns="45879" rIns="45879" bIns="45879"/>
          <a:lstStyle/>
          <a:p>
            <a:pPr defTabSz="321391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7" name="image3.png" descr="Lunds sigill RGB 150.png"/>
          <p:cNvPicPr/>
          <p:nvPr/>
        </p:nvPicPr>
        <p:blipFill>
          <a:blip r:embed="rId3">
            <a:extLst/>
          </a:blip>
          <a:srcRect r="17690" b="21540"/>
          <a:stretch>
            <a:fillRect/>
          </a:stretch>
        </p:blipFill>
        <p:spPr>
          <a:xfrm>
            <a:off x="6412120" y="4294964"/>
            <a:ext cx="2681955" cy="25710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344194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D9543-B5EE-E540-A828-6126F6FA41E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94784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2 lines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8"/>
          <p:cNvGrpSpPr/>
          <p:nvPr/>
        </p:nvGrpSpPr>
        <p:grpSpPr>
          <a:xfrm>
            <a:off x="-60225" y="-60191"/>
            <a:ext cx="9262649" cy="7010742"/>
            <a:chOff x="0" y="0"/>
            <a:chExt cx="13173544" cy="9970832"/>
          </a:xfrm>
        </p:grpSpPr>
        <p:sp>
          <p:nvSpPr>
            <p:cNvPr id="39" name="Shape 39"/>
            <p:cNvSpPr/>
            <p:nvPr/>
          </p:nvSpPr>
          <p:spPr>
            <a:xfrm>
              <a:off x="0" y="2615843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391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0" name="Shape 40"/>
            <p:cNvSpPr/>
            <p:nvPr/>
          </p:nvSpPr>
          <p:spPr>
            <a:xfrm>
              <a:off x="0" y="337130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391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0" y="1893411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391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2" name="Shape 42"/>
            <p:cNvSpPr/>
            <p:nvPr/>
          </p:nvSpPr>
          <p:spPr>
            <a:xfrm>
              <a:off x="0" y="9616414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391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3" name="Shape 43"/>
            <p:cNvSpPr/>
            <p:nvPr/>
          </p:nvSpPr>
          <p:spPr>
            <a:xfrm flipH="1">
              <a:off x="413730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391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 flipH="1">
              <a:off x="12762377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391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5" name="Shape 45"/>
            <p:cNvSpPr/>
            <p:nvPr/>
          </p:nvSpPr>
          <p:spPr>
            <a:xfrm flipH="1">
              <a:off x="6078515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391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6" name="Shape 46"/>
            <p:cNvSpPr/>
            <p:nvPr/>
          </p:nvSpPr>
          <p:spPr>
            <a:xfrm flipH="1">
              <a:off x="1269987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391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7" name="Shape 47"/>
            <p:cNvSpPr/>
            <p:nvPr/>
          </p:nvSpPr>
          <p:spPr>
            <a:xfrm>
              <a:off x="170259" y="85605"/>
              <a:ext cx="12849189" cy="97649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636086" fontAlgn="auto">
                <a:spcBef>
                  <a:spcPts val="0"/>
                </a:spcBef>
                <a:spcAft>
                  <a:spcPts val="0"/>
                </a:spcAft>
                <a:defRPr sz="2400" b="1">
                  <a:solidFill>
                    <a:srgbClr val="9C6114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b="1" kern="0">
                <a:solidFill>
                  <a:srgbClr val="9C611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Shape 49"/>
          <p:cNvSpPr/>
          <p:nvPr/>
        </p:nvSpPr>
        <p:spPr>
          <a:xfrm>
            <a:off x="807516" y="1504961"/>
            <a:ext cx="7533904" cy="1"/>
          </a:xfrm>
          <a:prstGeom prst="line">
            <a:avLst/>
          </a:prstGeom>
          <a:solidFill>
            <a:srgbClr val="4F81BD"/>
          </a:solidFill>
          <a:ln w="12700">
            <a:solidFill>
              <a:srgbClr val="9C6114"/>
            </a:solidFill>
            <a:round/>
          </a:ln>
        </p:spPr>
        <p:txBody>
          <a:bodyPr lIns="45879" tIns="45879" rIns="45879" bIns="45879"/>
          <a:lstStyle/>
          <a:p>
            <a:pPr defTabSz="321391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50" name="image10.png" descr="LundUniversity_C2line RGB 15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6486" y="5605550"/>
            <a:ext cx="711375" cy="950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4.jpeg" descr="framsidor150 ny grö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569" y="190762"/>
            <a:ext cx="8679347" cy="6518543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2725248" y="1521740"/>
            <a:ext cx="6201520" cy="18541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879" tIns="45879" rIns="45879" bIns="45879"/>
          <a:lstStyle/>
          <a:p>
            <a:pPr defTabSz="636086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9C6114"/>
                </a:solidFill>
                <a:latin typeface="+mn-lt"/>
                <a:ea typeface="+mn-ea"/>
                <a:cs typeface="+mn-cs"/>
                <a:sym typeface="Arial"/>
              </a:defRPr>
            </a:pPr>
            <a:endParaRPr b="1" kern="0">
              <a:solidFill>
                <a:srgbClr val="9C61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3013274" y="1516332"/>
            <a:ext cx="5755496" cy="127152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/>
          <a:lstStyle>
            <a:lvl1pPr algn="l" defTabSz="636086">
              <a:defRPr sz="3500">
                <a:solidFill>
                  <a:srgbClr val="9C6114"/>
                </a:solidFill>
                <a:uFillTx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9C6114"/>
                </a:solidFill>
              </a:rP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3013274" y="2787852"/>
            <a:ext cx="5755496" cy="203720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L="0" indent="0" defTabSz="636086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indent="321391" defTabSz="636086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indent="642783" defTabSz="636086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indent="964174" defTabSz="636086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indent="1285565" defTabSz="636086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One</a:t>
            </a:r>
          </a:p>
          <a:p>
            <a:pPr lvl="1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Two</a:t>
            </a:r>
          </a:p>
          <a:p>
            <a:pPr lvl="2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Three</a:t>
            </a:r>
          </a:p>
          <a:p>
            <a:pPr lvl="3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Four</a:t>
            </a:r>
          </a:p>
          <a:p>
            <a:pPr lvl="4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Five</a:t>
            </a:r>
          </a:p>
        </p:txBody>
      </p:sp>
      <p:sp>
        <p:nvSpPr>
          <p:cNvPr id="55" name="Shape 55"/>
          <p:cNvSpPr/>
          <p:nvPr/>
        </p:nvSpPr>
        <p:spPr>
          <a:xfrm>
            <a:off x="3009842" y="2778901"/>
            <a:ext cx="5903480" cy="1"/>
          </a:xfrm>
          <a:prstGeom prst="line">
            <a:avLst/>
          </a:prstGeom>
          <a:solidFill>
            <a:srgbClr val="4F81BD"/>
          </a:solidFill>
          <a:ln w="12700">
            <a:solidFill>
              <a:srgbClr val="9C6114"/>
            </a:solidFill>
            <a:round/>
          </a:ln>
        </p:spPr>
        <p:txBody>
          <a:bodyPr lIns="45879" tIns="45879" rIns="45879" bIns="45879"/>
          <a:lstStyle/>
          <a:p>
            <a:pPr defTabSz="321391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56" name="image3.png" descr="Lunds sigill RGB 150.png"/>
          <p:cNvPicPr/>
          <p:nvPr/>
        </p:nvPicPr>
        <p:blipFill>
          <a:blip r:embed="rId4">
            <a:extLst/>
          </a:blip>
          <a:srcRect r="17690" b="21540"/>
          <a:stretch>
            <a:fillRect/>
          </a:stretch>
        </p:blipFill>
        <p:spPr>
          <a:xfrm>
            <a:off x="6412120" y="4294964"/>
            <a:ext cx="2681955" cy="2571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10.png" descr="LundUniversity_C2line RGB 15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069" y="381443"/>
            <a:ext cx="711375" cy="9503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794056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formgivn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377" y="5995987"/>
            <a:ext cx="682625" cy="862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CA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78" y="6500813"/>
            <a:ext cx="1910953" cy="299926"/>
          </a:xfrm>
          <a:prstGeom prst="rect">
            <a:avLst/>
          </a:prstGeom>
          <a:ln w="12700">
            <a:round/>
          </a:ln>
        </p:spPr>
      </p:pic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R="40632"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L="378136" marR="91421" indent="-337503">
              <a:spcBef>
                <a:spcPts val="422"/>
              </a:spcBef>
              <a:buClrTx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774392" marR="91421" indent="-276648">
              <a:spcBef>
                <a:spcPts val="633"/>
              </a:spcBef>
              <a:buClrTx/>
              <a:buChar char="–"/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2999" marR="91421" indent="-228139">
              <a:spcBef>
                <a:spcPts val="492"/>
              </a:spcBef>
              <a:buClrTx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638322" marR="91421" indent="-226348">
              <a:spcBef>
                <a:spcPts val="422"/>
              </a:spcBef>
              <a:buClrTx/>
              <a:buChar char="–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5437" marR="91421" indent="-226348">
              <a:spcBef>
                <a:spcPts val="422"/>
              </a:spcBef>
              <a:buClrTx/>
              <a:buChar char="»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59837320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tandardformgivn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377" y="5995987"/>
            <a:ext cx="682625" cy="862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CA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78" y="6500813"/>
            <a:ext cx="1910953" cy="299926"/>
          </a:xfrm>
          <a:prstGeom prst="rect">
            <a:avLst/>
          </a:prstGeom>
          <a:ln w="12700">
            <a:round/>
          </a:ln>
        </p:spPr>
      </p:pic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R="40632"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L="378136" marR="91421" indent="-337503">
              <a:spcBef>
                <a:spcPts val="422"/>
              </a:spcBef>
              <a:buClrTx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774392" marR="91421" indent="-276648">
              <a:spcBef>
                <a:spcPts val="633"/>
              </a:spcBef>
              <a:buClrTx/>
              <a:buChar char="–"/>
              <a:defRPr sz="2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2999" marR="91421" indent="-228139">
              <a:spcBef>
                <a:spcPts val="492"/>
              </a:spcBef>
              <a:buClrTx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638322" marR="91421" indent="-226348">
              <a:spcBef>
                <a:spcPts val="422"/>
              </a:spcBef>
              <a:buClrTx/>
              <a:buChar char="–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5437" marR="91421" indent="-226348">
              <a:spcBef>
                <a:spcPts val="422"/>
              </a:spcBef>
              <a:buClrTx/>
              <a:buChar char="»"/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5129623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22287" indent="-200880">
              <a:spcBef>
                <a:spcPts val="633"/>
              </a:spcBef>
              <a:buChar char="–"/>
              <a:defRPr sz="2700"/>
            </a:lvl2pPr>
            <a:lvl3pPr marL="803520" indent="-160704">
              <a:spcBef>
                <a:spcPts val="562"/>
              </a:spcBef>
              <a:defRPr sz="2400"/>
            </a:lvl3pPr>
            <a:lvl4pPr marL="1124930" indent="-160704">
              <a:spcBef>
                <a:spcPts val="422"/>
              </a:spcBef>
              <a:buChar char="–"/>
              <a:defRPr sz="2000"/>
            </a:lvl4pPr>
            <a:lvl5pPr marL="1446336" indent="-160704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8082894" y="6474025"/>
            <a:ext cx="373521" cy="25415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02039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se sample 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9"/>
          <p:cNvGrpSpPr/>
          <p:nvPr/>
        </p:nvGrpSpPr>
        <p:grpSpPr>
          <a:xfrm>
            <a:off x="-60225" y="-60191"/>
            <a:ext cx="9262649" cy="7010742"/>
            <a:chOff x="0" y="0"/>
            <a:chExt cx="13173544" cy="9970832"/>
          </a:xfrm>
        </p:grpSpPr>
        <p:sp>
          <p:nvSpPr>
            <p:cNvPr id="20" name="Shape 20"/>
            <p:cNvSpPr/>
            <p:nvPr/>
          </p:nvSpPr>
          <p:spPr>
            <a:xfrm>
              <a:off x="0" y="2615843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0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1" name="Shape 21"/>
            <p:cNvSpPr/>
            <p:nvPr/>
          </p:nvSpPr>
          <p:spPr>
            <a:xfrm>
              <a:off x="0" y="337130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0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2" name="Shape 22"/>
            <p:cNvSpPr/>
            <p:nvPr/>
          </p:nvSpPr>
          <p:spPr>
            <a:xfrm>
              <a:off x="0" y="1893411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0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3" name="Shape 23"/>
            <p:cNvSpPr/>
            <p:nvPr/>
          </p:nvSpPr>
          <p:spPr>
            <a:xfrm>
              <a:off x="0" y="9616414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0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 flipH="1">
              <a:off x="413730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0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5" name="Shape 25"/>
            <p:cNvSpPr/>
            <p:nvPr/>
          </p:nvSpPr>
          <p:spPr>
            <a:xfrm flipH="1">
              <a:off x="12762377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0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6" name="Shape 26"/>
            <p:cNvSpPr/>
            <p:nvPr/>
          </p:nvSpPr>
          <p:spPr>
            <a:xfrm flipH="1">
              <a:off x="6078515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0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7" name="Shape 27"/>
            <p:cNvSpPr/>
            <p:nvPr/>
          </p:nvSpPr>
          <p:spPr>
            <a:xfrm flipH="1">
              <a:off x="1269987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0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8" name="Shape 28"/>
            <p:cNvSpPr/>
            <p:nvPr/>
          </p:nvSpPr>
          <p:spPr>
            <a:xfrm>
              <a:off x="170259" y="85605"/>
              <a:ext cx="12849189" cy="97649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636119" fontAlgn="auto">
                <a:spcBef>
                  <a:spcPts val="0"/>
                </a:spcBef>
                <a:spcAft>
                  <a:spcPts val="0"/>
                </a:spcAft>
                <a:defRPr sz="2400" b="1">
                  <a:solidFill>
                    <a:srgbClr val="9C6114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b="1" kern="0">
                <a:solidFill>
                  <a:srgbClr val="9C611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Shape 30"/>
          <p:cNvSpPr/>
          <p:nvPr/>
        </p:nvSpPr>
        <p:spPr>
          <a:xfrm>
            <a:off x="807516" y="1504960"/>
            <a:ext cx="7533904" cy="1"/>
          </a:xfrm>
          <a:prstGeom prst="line">
            <a:avLst/>
          </a:prstGeom>
          <a:solidFill>
            <a:srgbClr val="4F81BD"/>
          </a:solidFill>
          <a:ln w="12700">
            <a:solidFill>
              <a:srgbClr val="9C6114"/>
            </a:solidFill>
            <a:round/>
          </a:ln>
        </p:spPr>
        <p:txBody>
          <a:bodyPr lIns="45881" tIns="45881" rIns="45881" bIns="45881"/>
          <a:lstStyle/>
          <a:p>
            <a:pPr defTabSz="321407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1" name="image10.png" descr="LundUniversity_C2line RGB 15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6485" y="5605550"/>
            <a:ext cx="711375" cy="95032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/>
          <p:nvPr/>
        </p:nvSpPr>
        <p:spPr>
          <a:xfrm>
            <a:off x="242729" y="183245"/>
            <a:ext cx="8679347" cy="65185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881" tIns="45881" rIns="45881" bIns="45881"/>
          <a:lstStyle/>
          <a:p>
            <a:pPr defTabSz="636119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9C6114"/>
                </a:solidFill>
                <a:latin typeface="+mn-lt"/>
                <a:ea typeface="+mn-ea"/>
                <a:cs typeface="+mn-cs"/>
                <a:sym typeface="Arial"/>
              </a:defRPr>
            </a:pPr>
            <a:endParaRPr b="1" kern="0">
              <a:solidFill>
                <a:srgbClr val="9C61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2725248" y="1521742"/>
            <a:ext cx="6201520" cy="12848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881" tIns="45881" rIns="45881" bIns="45881"/>
          <a:lstStyle/>
          <a:p>
            <a:pPr defTabSz="636119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9C6114"/>
                </a:solidFill>
                <a:latin typeface="+mn-lt"/>
                <a:ea typeface="+mn-ea"/>
                <a:cs typeface="+mn-cs"/>
                <a:sym typeface="Arial"/>
              </a:defRPr>
            </a:pPr>
            <a:endParaRPr b="1" kern="0">
              <a:solidFill>
                <a:srgbClr val="9C61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3013274" y="1528911"/>
            <a:ext cx="5755496" cy="71703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>
            <a:lvl1pPr algn="l" defTabSz="636119">
              <a:defRPr sz="3500">
                <a:solidFill>
                  <a:srgbClr val="9C6114"/>
                </a:solidFill>
                <a:uFillTx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9C6114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3013274" y="2229213"/>
            <a:ext cx="5755496" cy="32270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L="0" indent="0" defTabSz="636119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indent="321407" defTabSz="636119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indent="642816" defTabSz="636119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indent="964224" defTabSz="636119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indent="1285631" defTabSz="636119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One</a:t>
            </a:r>
          </a:p>
          <a:p>
            <a:pPr lvl="1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Two</a:t>
            </a:r>
          </a:p>
          <a:p>
            <a:pPr lvl="2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Three</a:t>
            </a:r>
          </a:p>
          <a:p>
            <a:pPr lvl="3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Four</a:t>
            </a:r>
          </a:p>
          <a:p>
            <a:pPr lvl="4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Five</a:t>
            </a:r>
          </a:p>
        </p:txBody>
      </p:sp>
      <p:sp>
        <p:nvSpPr>
          <p:cNvPr id="36" name="Shape 36"/>
          <p:cNvSpPr/>
          <p:nvPr/>
        </p:nvSpPr>
        <p:spPr>
          <a:xfrm>
            <a:off x="3009842" y="2220261"/>
            <a:ext cx="5903480" cy="1"/>
          </a:xfrm>
          <a:prstGeom prst="line">
            <a:avLst/>
          </a:prstGeom>
          <a:solidFill>
            <a:srgbClr val="4F81BD"/>
          </a:solidFill>
          <a:ln w="12700">
            <a:solidFill>
              <a:srgbClr val="9C6114"/>
            </a:solidFill>
            <a:round/>
          </a:ln>
        </p:spPr>
        <p:txBody>
          <a:bodyPr lIns="45881" tIns="45881" rIns="45881" bIns="45881"/>
          <a:lstStyle/>
          <a:p>
            <a:pPr defTabSz="321407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7" name="image3.png" descr="Lunds sigill RGB 150.png"/>
          <p:cNvPicPr/>
          <p:nvPr/>
        </p:nvPicPr>
        <p:blipFill>
          <a:blip r:embed="rId3">
            <a:extLst/>
          </a:blip>
          <a:srcRect r="17690" b="21540"/>
          <a:stretch>
            <a:fillRect/>
          </a:stretch>
        </p:blipFill>
        <p:spPr>
          <a:xfrm>
            <a:off x="6412120" y="4294964"/>
            <a:ext cx="2681955" cy="25710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421682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2 lines gre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8"/>
          <p:cNvGrpSpPr/>
          <p:nvPr/>
        </p:nvGrpSpPr>
        <p:grpSpPr>
          <a:xfrm>
            <a:off x="-60225" y="-60191"/>
            <a:ext cx="9262649" cy="7010742"/>
            <a:chOff x="0" y="0"/>
            <a:chExt cx="13173544" cy="9970832"/>
          </a:xfrm>
        </p:grpSpPr>
        <p:sp>
          <p:nvSpPr>
            <p:cNvPr id="39" name="Shape 39"/>
            <p:cNvSpPr/>
            <p:nvPr/>
          </p:nvSpPr>
          <p:spPr>
            <a:xfrm>
              <a:off x="0" y="2615843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0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0" name="Shape 40"/>
            <p:cNvSpPr/>
            <p:nvPr/>
          </p:nvSpPr>
          <p:spPr>
            <a:xfrm>
              <a:off x="0" y="337130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0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0" y="1893411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0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2" name="Shape 42"/>
            <p:cNvSpPr/>
            <p:nvPr/>
          </p:nvSpPr>
          <p:spPr>
            <a:xfrm>
              <a:off x="0" y="9616414"/>
              <a:ext cx="13173545" cy="1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0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3" name="Shape 43"/>
            <p:cNvSpPr/>
            <p:nvPr/>
          </p:nvSpPr>
          <p:spPr>
            <a:xfrm flipH="1">
              <a:off x="413730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0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 flipH="1">
              <a:off x="12762377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0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5" name="Shape 45"/>
            <p:cNvSpPr/>
            <p:nvPr/>
          </p:nvSpPr>
          <p:spPr>
            <a:xfrm flipH="1">
              <a:off x="6078515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0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6" name="Shape 46"/>
            <p:cNvSpPr/>
            <p:nvPr/>
          </p:nvSpPr>
          <p:spPr>
            <a:xfrm flipH="1">
              <a:off x="1269987" y="0"/>
              <a:ext cx="1" cy="9970833"/>
            </a:xfrm>
            <a:prstGeom prst="line">
              <a:avLst/>
            </a:prstGeom>
            <a:solidFill>
              <a:srgbClr val="4F81BD"/>
            </a:solidFill>
            <a:ln w="12700" cap="flat">
              <a:solidFill>
                <a:srgbClr val="000080"/>
              </a:solidFill>
              <a:prstDash val="solid"/>
              <a:round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321407" fontAlgn="auto">
                <a:spcBef>
                  <a:spcPts val="0"/>
                </a:spcBef>
                <a:spcAft>
                  <a:spcPts val="0"/>
                </a:spcAft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 ker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47" name="Shape 47"/>
            <p:cNvSpPr/>
            <p:nvPr/>
          </p:nvSpPr>
          <p:spPr>
            <a:xfrm>
              <a:off x="170259" y="85605"/>
              <a:ext cx="12849189" cy="97649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265" tIns="65265" rIns="65265" bIns="65265" numCol="1" anchor="t">
              <a:noAutofit/>
            </a:bodyPr>
            <a:lstStyle/>
            <a:p>
              <a:pPr defTabSz="636119" fontAlgn="auto">
                <a:spcBef>
                  <a:spcPts val="0"/>
                </a:spcBef>
                <a:spcAft>
                  <a:spcPts val="0"/>
                </a:spcAft>
                <a:defRPr sz="2400" b="1">
                  <a:solidFill>
                    <a:srgbClr val="9C6114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b="1" kern="0">
                <a:solidFill>
                  <a:srgbClr val="9C611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Shape 49"/>
          <p:cNvSpPr/>
          <p:nvPr/>
        </p:nvSpPr>
        <p:spPr>
          <a:xfrm>
            <a:off x="807516" y="1504960"/>
            <a:ext cx="7533904" cy="1"/>
          </a:xfrm>
          <a:prstGeom prst="line">
            <a:avLst/>
          </a:prstGeom>
          <a:solidFill>
            <a:srgbClr val="4F81BD"/>
          </a:solidFill>
          <a:ln w="12700">
            <a:solidFill>
              <a:srgbClr val="9C6114"/>
            </a:solidFill>
            <a:round/>
          </a:ln>
        </p:spPr>
        <p:txBody>
          <a:bodyPr lIns="45881" tIns="45881" rIns="45881" bIns="45881"/>
          <a:lstStyle/>
          <a:p>
            <a:pPr defTabSz="321407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50" name="image10.png" descr="LundUniversity_C2line RGB 15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6485" y="5605550"/>
            <a:ext cx="711375" cy="950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4.jpeg" descr="framsidor150 ny grö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569" y="190761"/>
            <a:ext cx="8679347" cy="6518543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2725248" y="1521740"/>
            <a:ext cx="6201520" cy="18541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881" tIns="45881" rIns="45881" bIns="45881"/>
          <a:lstStyle/>
          <a:p>
            <a:pPr defTabSz="636119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9C6114"/>
                </a:solidFill>
                <a:latin typeface="+mn-lt"/>
                <a:ea typeface="+mn-ea"/>
                <a:cs typeface="+mn-cs"/>
                <a:sym typeface="Arial"/>
              </a:defRPr>
            </a:pPr>
            <a:endParaRPr b="1" kern="0">
              <a:solidFill>
                <a:srgbClr val="9C61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3013274" y="1516331"/>
            <a:ext cx="5755496" cy="127152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/>
          <a:lstStyle>
            <a:lvl1pPr algn="l" defTabSz="636119">
              <a:defRPr sz="3500">
                <a:solidFill>
                  <a:srgbClr val="9C6114"/>
                </a:solidFill>
                <a:uFillTx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9C6114"/>
                </a:solidFill>
              </a:rP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3013274" y="2787851"/>
            <a:ext cx="5755496" cy="203720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marL="0" indent="0" defTabSz="636119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indent="321407" defTabSz="636119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indent="642816" defTabSz="636119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indent="964224" defTabSz="636119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indent="1285631" defTabSz="636119">
              <a:buClrTx/>
              <a:buSzTx/>
              <a:buNone/>
              <a:defRPr sz="1100" b="1" cap="all">
                <a:solidFill>
                  <a:srgbClr val="9C6114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One</a:t>
            </a:r>
          </a:p>
          <a:p>
            <a:pPr lvl="1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Two</a:t>
            </a:r>
          </a:p>
          <a:p>
            <a:pPr lvl="2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Three</a:t>
            </a:r>
          </a:p>
          <a:p>
            <a:pPr lvl="3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Four</a:t>
            </a:r>
          </a:p>
          <a:p>
            <a:pPr lvl="4">
              <a:defRPr sz="1800" b="0" cap="none">
                <a:solidFill>
                  <a:srgbClr val="000000"/>
                </a:solidFill>
              </a:defRPr>
            </a:pPr>
            <a:r>
              <a:rPr sz="1100" b="1" cap="all">
                <a:solidFill>
                  <a:srgbClr val="9C6114"/>
                </a:solidFill>
              </a:rPr>
              <a:t>Body Level Five</a:t>
            </a:r>
          </a:p>
        </p:txBody>
      </p:sp>
      <p:sp>
        <p:nvSpPr>
          <p:cNvPr id="55" name="Shape 55"/>
          <p:cNvSpPr/>
          <p:nvPr/>
        </p:nvSpPr>
        <p:spPr>
          <a:xfrm>
            <a:off x="3009842" y="2778900"/>
            <a:ext cx="5903480" cy="1"/>
          </a:xfrm>
          <a:prstGeom prst="line">
            <a:avLst/>
          </a:prstGeom>
          <a:solidFill>
            <a:srgbClr val="4F81BD"/>
          </a:solidFill>
          <a:ln w="12700">
            <a:solidFill>
              <a:srgbClr val="9C6114"/>
            </a:solidFill>
            <a:round/>
          </a:ln>
        </p:spPr>
        <p:txBody>
          <a:bodyPr lIns="45881" tIns="45881" rIns="45881" bIns="45881"/>
          <a:lstStyle/>
          <a:p>
            <a:pPr defTabSz="321407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56" name="image3.png" descr="Lunds sigill RGB 150.png"/>
          <p:cNvPicPr/>
          <p:nvPr/>
        </p:nvPicPr>
        <p:blipFill>
          <a:blip r:embed="rId4">
            <a:extLst/>
          </a:blip>
          <a:srcRect r="17690" b="21540"/>
          <a:stretch>
            <a:fillRect/>
          </a:stretch>
        </p:blipFill>
        <p:spPr>
          <a:xfrm>
            <a:off x="6412120" y="4294964"/>
            <a:ext cx="2681955" cy="2571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10.png" descr="LundUniversity_C2line RGB 15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068" y="381443"/>
            <a:ext cx="711375" cy="9503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65584257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47765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16409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56222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72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7267E-0AB7-3847-B4F1-C6E299A2957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19542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4658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3524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280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73204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3098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9256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5626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formg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74512" indent="-276690">
              <a:spcBef>
                <a:spcPts val="633"/>
              </a:spcBef>
              <a:buChar char="–"/>
              <a:defRPr sz="2700"/>
            </a:lvl2pPr>
            <a:lvl3pPr marL="1183181" indent="-228175">
              <a:spcBef>
                <a:spcPts val="492"/>
              </a:spcBef>
              <a:defRPr sz="2400"/>
            </a:lvl3pPr>
            <a:lvl4pPr>
              <a:buChar char="–"/>
            </a:lvl4pPr>
            <a:lvl5pPr>
              <a:buChar char="»"/>
            </a:lvl5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88087605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 marR="0" defTabSz="410751">
              <a:defRPr sz="59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/>
          <a:lstStyle>
            <a:lvl1pPr marL="0" marR="0" indent="0" algn="ctr" defTabSz="410751">
              <a:spcBef>
                <a:spcPts val="0"/>
              </a:spcBef>
              <a:buSzTx/>
              <a:buNone/>
              <a:defRPr sz="25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410751">
              <a:spcBef>
                <a:spcPts val="0"/>
              </a:spcBef>
              <a:buSzTx/>
              <a:buNone/>
              <a:defRPr sz="25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410751">
              <a:spcBef>
                <a:spcPts val="0"/>
              </a:spcBef>
              <a:buSzTx/>
              <a:buNone/>
              <a:defRPr sz="25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410751">
              <a:spcBef>
                <a:spcPts val="0"/>
              </a:spcBef>
              <a:buSzTx/>
              <a:buNone/>
              <a:defRPr sz="25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410751">
              <a:spcBef>
                <a:spcPts val="0"/>
              </a:spcBef>
              <a:buSzTx/>
              <a:buNone/>
              <a:defRPr sz="25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24440430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 lIns="35717" tIns="35717" rIns="35717" bIns="35717"/>
          <a:lstStyle>
            <a:lvl1pPr marR="0" defTabSz="410751">
              <a:defRPr sz="59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 lIns="35717" tIns="35717" rIns="35717" bIns="35717" anchor="ctr"/>
          <a:lstStyle>
            <a:lvl1pPr marL="625056" marR="0" indent="-401822" defTabSz="410751">
              <a:spcBef>
                <a:spcPts val="1687"/>
              </a:spcBef>
              <a:buSzPct val="171000"/>
              <a:defRPr sz="3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marR="0" indent="-401822" defTabSz="410751">
              <a:spcBef>
                <a:spcPts val="1687"/>
              </a:spcBef>
              <a:buSzPct val="171000"/>
              <a:defRPr sz="3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marR="0" indent="-401822" defTabSz="410751">
              <a:spcBef>
                <a:spcPts val="1687"/>
              </a:spcBef>
              <a:buSzPct val="171000"/>
              <a:defRPr sz="3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marR="0" indent="-401822" defTabSz="410751">
              <a:spcBef>
                <a:spcPts val="1687"/>
              </a:spcBef>
              <a:buSzPct val="171000"/>
              <a:defRPr sz="3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marR="0" indent="-401822" defTabSz="410751">
              <a:spcBef>
                <a:spcPts val="1687"/>
              </a:spcBef>
              <a:buSzPct val="171000"/>
              <a:defRPr sz="3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7760726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3576F-5AE0-6946-8DCB-8AE7B2D0D23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43358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 lIns="35717" tIns="35717" rIns="35717" bIns="35717"/>
          <a:lstStyle>
            <a:lvl1pPr marR="0" defTabSz="410751">
              <a:defRPr sz="59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 numCol="2" spcCol="367890"/>
          <a:lstStyle>
            <a:lvl1pPr marL="571002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883530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196057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08585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21113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6422679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lIns="35717" tIns="35717" rIns="35717" bIns="35717" anchor="ctr"/>
          <a:lstStyle>
            <a:lvl1pPr marL="625056" marR="0" indent="-401822" defTabSz="410751">
              <a:spcBef>
                <a:spcPts val="3375"/>
              </a:spcBef>
              <a:buSzPct val="171000"/>
              <a:defRPr sz="3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937584" marR="0" indent="-401822" defTabSz="410751">
              <a:spcBef>
                <a:spcPts val="3375"/>
              </a:spcBef>
              <a:buSzPct val="171000"/>
              <a:defRPr sz="3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250112" marR="0" indent="-401822" defTabSz="410751">
              <a:spcBef>
                <a:spcPts val="3375"/>
              </a:spcBef>
              <a:buSzPct val="171000"/>
              <a:defRPr sz="3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62640" marR="0" indent="-401822" defTabSz="410751">
              <a:spcBef>
                <a:spcPts val="3375"/>
              </a:spcBef>
              <a:buSzPct val="171000"/>
              <a:defRPr sz="3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75168" marR="0" indent="-401822" defTabSz="410751">
              <a:spcBef>
                <a:spcPts val="3375"/>
              </a:spcBef>
              <a:buSzPct val="171000"/>
              <a:defRPr sz="30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28809758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106871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 lIns="35717" tIns="35717" rIns="35717" bIns="35717"/>
          <a:lstStyle>
            <a:lvl1pPr marR="0" defTabSz="410751">
              <a:defRPr sz="59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566532362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 lIns="35717" tIns="35717" rIns="35717" bIns="35717"/>
          <a:lstStyle>
            <a:lvl1pPr marR="0" defTabSz="410751">
              <a:defRPr sz="59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9599476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 lIns="35717" tIns="35717" rIns="35717" bIns="35717"/>
          <a:lstStyle>
            <a:lvl1pPr marR="0" defTabSz="410751">
              <a:defRPr sz="59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548164105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Reflec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 lIns="35717" tIns="35717" rIns="35717" bIns="35717"/>
          <a:lstStyle>
            <a:lvl1pPr marR="0" defTabSz="410751">
              <a:defRPr sz="59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958481205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46484" y="1071562"/>
            <a:ext cx="4125516" cy="2321719"/>
          </a:xfrm>
          <a:prstGeom prst="rect">
            <a:avLst/>
          </a:prstGeom>
        </p:spPr>
        <p:txBody>
          <a:bodyPr anchor="b"/>
          <a:lstStyle>
            <a:lvl1pPr marR="0" defTabSz="410751">
              <a:defRPr sz="49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446484" y="3446859"/>
            <a:ext cx="4125516" cy="2321719"/>
          </a:xfrm>
          <a:prstGeom prst="rect">
            <a:avLst/>
          </a:prstGeom>
        </p:spPr>
        <p:txBody>
          <a:bodyPr/>
          <a:lstStyle>
            <a:lvl1pPr marL="0" marR="0" indent="0" algn="ctr" defTabSz="410751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410751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410751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410751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410751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93771336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 Reflec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446484" y="1071562"/>
            <a:ext cx="4125516" cy="2321719"/>
          </a:xfrm>
          <a:prstGeom prst="rect">
            <a:avLst/>
          </a:prstGeom>
        </p:spPr>
        <p:txBody>
          <a:bodyPr anchor="b"/>
          <a:lstStyle>
            <a:lvl1pPr marR="0" defTabSz="410751">
              <a:defRPr sz="49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446484" y="3446859"/>
            <a:ext cx="4125516" cy="2321719"/>
          </a:xfrm>
          <a:prstGeom prst="rect">
            <a:avLst/>
          </a:prstGeom>
        </p:spPr>
        <p:txBody>
          <a:bodyPr/>
          <a:lstStyle>
            <a:lvl1pPr marL="0" marR="0" indent="0" algn="ctr" defTabSz="410751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0" marR="0" indent="0" algn="ctr" defTabSz="410751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0" algn="ctr" defTabSz="410751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0" algn="ctr" defTabSz="410751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0" algn="ctr" defTabSz="410751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8742782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 lIns="35717" tIns="35717" rIns="35717" bIns="35717"/>
          <a:lstStyle>
            <a:lvl1pPr marR="0" defTabSz="410751">
              <a:defRPr sz="59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3545086" cy="4018359"/>
          </a:xfrm>
          <a:prstGeom prst="rect">
            <a:avLst/>
          </a:prstGeom>
        </p:spPr>
        <p:txBody>
          <a:bodyPr lIns="35717" tIns="35717" rIns="35717" bIns="35717" anchor="ctr"/>
          <a:lstStyle>
            <a:lvl1pPr marL="571002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883530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196057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508585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1821113" marR="0" indent="-347767" defTabSz="410751">
              <a:spcBef>
                <a:spcPts val="2672"/>
              </a:spcBef>
              <a:buSzPct val="171000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9264296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17" Type="http://schemas.openxmlformats.org/officeDocument/2006/relationships/theme" Target="../theme/theme19.xml"/><Relationship Id="rId2" Type="http://schemas.openxmlformats.org/officeDocument/2006/relationships/slideLayout" Target="../slideLayouts/slideLayout213.xml"/><Relationship Id="rId16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5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Relationship Id="rId1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B9747C4-6AD5-1045-A30A-AE156DBA19A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21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32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42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30" indent="-34283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798" indent="-28569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765" indent="-2285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599872" indent="-2285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6980" indent="-2285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087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92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99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404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65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bakgrundsrubriken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BD62528C-65FF-5648-9557-160850472C55}" type="slidenum">
              <a:rPr lang="sv-SE">
                <a:latin typeface="Times New Roman"/>
              </a:rPr>
              <a:pPr>
                <a:defRPr/>
              </a:pPr>
              <a:t>‹#›</a:t>
            </a:fld>
            <a:endParaRPr lang="sv-SE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73392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  <p:sldLayoutId id="2147484387" r:id="rId5"/>
    <p:sldLayoutId id="2147484388" r:id="rId6"/>
    <p:sldLayoutId id="2147484389" r:id="rId7"/>
    <p:sldLayoutId id="2147484390" r:id="rId8"/>
    <p:sldLayoutId id="2147484391" r:id="rId9"/>
    <p:sldLayoutId id="2147484392" r:id="rId10"/>
    <p:sldLayoutId id="2147484393" r:id="rId11"/>
    <p:sldLayoutId id="21474843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2" tIns="45697" rIns="91392" bIns="456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0"/>
            <a:ext cx="8229600" cy="4525963"/>
          </a:xfrm>
          <a:prstGeom prst="rect">
            <a:avLst/>
          </a:prstGeom>
        </p:spPr>
        <p:txBody>
          <a:bodyPr vert="horz" lIns="91392" tIns="45697" rIns="91392" bIns="456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392" tIns="45697" rIns="91392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392" tIns="45697" rIns="91392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392" tIns="45697" rIns="91392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363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6" r:id="rId1"/>
    <p:sldLayoutId id="2147484397" r:id="rId2"/>
    <p:sldLayoutId id="2147484398" r:id="rId3"/>
    <p:sldLayoutId id="2147484399" r:id="rId4"/>
    <p:sldLayoutId id="2147484400" r:id="rId5"/>
    <p:sldLayoutId id="2147484401" r:id="rId6"/>
    <p:sldLayoutId id="2147484402" r:id="rId7"/>
    <p:sldLayoutId id="2147484403" r:id="rId8"/>
    <p:sldLayoutId id="2147484404" r:id="rId9"/>
    <p:sldLayoutId id="2147484405" r:id="rId10"/>
    <p:sldLayoutId id="2147484406" r:id="rId11"/>
  </p:sldLayoutIdLst>
  <p:txStyles>
    <p:titleStyle>
      <a:lvl1pPr algn="ctr" defTabSz="9139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7" indent="-342727" algn="l" defTabSz="91393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70" indent="-285603" algn="l" defTabSz="9139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2" indent="-228481" algn="l" defTabSz="91393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0" indent="-228481" algn="l" defTabSz="91393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0" indent="-228481" algn="l" defTabSz="91393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16" indent="-228481" algn="l" defTabSz="9139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0" indent="-228481" algn="l" defTabSz="9139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48" indent="-228481" algn="l" defTabSz="9139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11" indent="-228481" algn="l" defTabSz="9139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5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9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B9747C4-6AD5-1045-A30A-AE156DBA19A0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7290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  <p:sldLayoutId id="2147484419" r:id="rId12"/>
    <p:sldLayoutId id="214748442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bakgrundsrubriken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pitchFamily="18" charset="0"/>
                <a:ea typeface="+mn-ea"/>
              </a:defRPr>
            </a:lvl1pPr>
          </a:lstStyle>
          <a:p>
            <a:pPr algn="ctr"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7647DA4-9793-CE42-911E-5966A4B5EAB3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846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  <p:sldLayoutId id="21474844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516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92" tIns="45697" rIns="91392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B9747C4-6AD5-1045-A30A-AE156DBA19A0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50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70" r:id="rId7"/>
    <p:sldLayoutId id="2147484471" r:id="rId8"/>
    <p:sldLayoutId id="2147484472" r:id="rId9"/>
    <p:sldLayoutId id="2147484473" r:id="rId10"/>
    <p:sldLayoutId id="2147484474" r:id="rId11"/>
    <p:sldLayoutId id="21474844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69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39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09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78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727" indent="-34272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570" indent="-2856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412" indent="-22848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599380" indent="-22848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6350" indent="-22848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3316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80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248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211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5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9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C2679BA-4042-4D8C-A361-50FD604D552D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7E8509D-5AC4-4BCC-AEEB-F2FE56D8CFFA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96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493" r:id="rId4"/>
    <p:sldLayoutId id="2147484494" r:id="rId5"/>
    <p:sldLayoutId id="2147484495" r:id="rId6"/>
    <p:sldLayoutId id="2147484496" r:id="rId7"/>
    <p:sldLayoutId id="2147484497" r:id="rId8"/>
    <p:sldLayoutId id="2147484498" r:id="rId9"/>
    <p:sldLayoutId id="2147484499" r:id="rId10"/>
    <p:sldLayoutId id="21474845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B9747C4-6AD5-1045-A30A-AE156DBA19A0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291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02" r:id="rId1"/>
    <p:sldLayoutId id="2147484503" r:id="rId2"/>
    <p:sldLayoutId id="2147484504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10" r:id="rId9"/>
    <p:sldLayoutId id="2147484511" r:id="rId10"/>
    <p:sldLayoutId id="2147484512" r:id="rId11"/>
    <p:sldLayoutId id="2147484513" r:id="rId12"/>
    <p:sldLayoutId id="214748451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87586" y="383977"/>
            <a:ext cx="7768828" cy="1598414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 anchor="ctr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87586" y="1982401"/>
            <a:ext cx="7768828" cy="4875609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3" tIns="26773" rIns="26773" bIns="26773"/>
          <a:lstStyle>
            <a:lvl2pPr marL="742950" indent="-285750">
              <a:spcBef>
                <a:spcPts val="900"/>
              </a:spcBef>
              <a:buChar char="–"/>
              <a:defRPr sz="3800"/>
            </a:lvl2pPr>
            <a:lvl3pPr marL="1143000" indent="-228600">
              <a:spcBef>
                <a:spcPts val="800"/>
              </a:spcBef>
              <a:defRPr sz="3400"/>
            </a:lvl3pPr>
            <a:lvl4pPr marL="1600200" indent="-228600">
              <a:spcBef>
                <a:spcPts val="600"/>
              </a:spcBef>
              <a:buChar char="–"/>
              <a:defRPr sz="2800"/>
            </a:lvl4pPr>
            <a:lvl5pPr marL="2057400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073693" y="6474024"/>
            <a:ext cx="382721" cy="254154"/>
          </a:xfrm>
          <a:prstGeom prst="rect">
            <a:avLst/>
          </a:prstGeom>
          <a:ln>
            <a:round/>
          </a:ln>
        </p:spPr>
        <p:txBody>
          <a:bodyPr wrap="none" lIns="26773" tIns="26773" rIns="26773" bIns="26773">
            <a:spAutoFit/>
          </a:bodyPr>
          <a:lstStyle>
            <a:lvl1pPr algn="r" defTabSz="910328">
              <a:defRPr sz="1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sv-SE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kern="0"/>
          </a:p>
        </p:txBody>
      </p:sp>
    </p:spTree>
    <p:extLst>
      <p:ext uri="{BB962C8B-B14F-4D97-AF65-F5344CB8AC3E}">
        <p14:creationId xmlns:p14="http://schemas.microsoft.com/office/powerpoint/2010/main" val="21821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  <p:sldLayoutId id="2147484527" r:id="rId12"/>
    <p:sldLayoutId id="2147484528" r:id="rId13"/>
    <p:sldLayoutId id="2147484529" r:id="rId14"/>
    <p:sldLayoutId id="2147484530" r:id="rId15"/>
    <p:sldLayoutId id="2147484531" r:id="rId16"/>
  </p:sldLayoutIdLst>
  <p:transition spd="med"/>
  <p:txStyles>
    <p:titleStyle>
      <a:lvl1pPr algn="ctr" defTabSz="91032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1pPr>
      <a:lvl2pPr indent="160647" algn="ctr" defTabSz="91032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2pPr>
      <a:lvl3pPr indent="321291" algn="ctr" defTabSz="91032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3pPr>
      <a:lvl4pPr indent="481938" algn="ctr" defTabSz="91032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4pPr>
      <a:lvl5pPr indent="642585" algn="ctr" defTabSz="91032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5pPr>
      <a:lvl6pPr indent="803233" algn="ctr" defTabSz="91032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6pPr>
      <a:lvl7pPr indent="963876" algn="ctr" defTabSz="91032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7pPr>
      <a:lvl8pPr indent="1124525" algn="ctr" defTabSz="91032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8pPr>
      <a:lvl9pPr indent="1285171" algn="ctr" defTabSz="91032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240971" indent="-240971" defTabSz="910328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1pPr>
      <a:lvl2pPr marL="553807" indent="-232513" defTabSz="910328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2pPr>
      <a:lvl3pPr marL="850483" indent="-207896" defTabSz="910328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3pPr>
      <a:lvl4pPr marL="1216323" indent="-252443" defTabSz="910328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4pPr>
      <a:lvl5pPr marL="1537615" indent="-252443" defTabSz="910328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5pPr>
      <a:lvl6pPr marL="2353594" indent="-631112" defTabSz="910328">
        <a:spcBef>
          <a:spcPts val="703"/>
        </a:spcBef>
        <a:buClr>
          <a:srgbClr val="FFFFFF"/>
        </a:buClr>
        <a:buSzPct val="171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6pPr>
      <a:lvl7pPr marL="2603491" indent="-631112" defTabSz="910328">
        <a:spcBef>
          <a:spcPts val="703"/>
        </a:spcBef>
        <a:buClr>
          <a:srgbClr val="FFFFFF"/>
        </a:buClr>
        <a:buSzPct val="171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7pPr>
      <a:lvl8pPr marL="2853387" indent="-631112" defTabSz="910328">
        <a:spcBef>
          <a:spcPts val="703"/>
        </a:spcBef>
        <a:buClr>
          <a:srgbClr val="FFFFFF"/>
        </a:buClr>
        <a:buSzPct val="171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8pPr>
      <a:lvl9pPr marL="3103280" indent="-631112" defTabSz="910328">
        <a:spcBef>
          <a:spcPts val="703"/>
        </a:spcBef>
        <a:buClr>
          <a:srgbClr val="FFFFFF"/>
        </a:buClr>
        <a:buSzPct val="171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algn="r" defTabSz="91032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1pPr>
      <a:lvl2pPr algn="r" defTabSz="91032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2pPr>
      <a:lvl3pPr algn="r" defTabSz="91032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3pPr>
      <a:lvl4pPr algn="r" defTabSz="91032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4pPr>
      <a:lvl5pPr algn="r" defTabSz="91032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5pPr>
      <a:lvl6pPr algn="r" defTabSz="91032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6pPr>
      <a:lvl7pPr algn="r" defTabSz="91032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7pPr>
      <a:lvl8pPr algn="r" defTabSz="91032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8pPr>
      <a:lvl9pPr algn="r" defTabSz="91032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bakgrundsrubriken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pitchFamily="18" charset="0"/>
                <a:ea typeface="+mn-ea"/>
              </a:defRPr>
            </a:lvl1pPr>
          </a:lstStyle>
          <a:p>
            <a:pPr algn="ctr"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7647DA4-9793-CE42-911E-5966A4B5EAB3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053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21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32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42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30" indent="-34283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798" indent="-28569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765" indent="-2285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599872" indent="-2285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6980" indent="-2285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087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92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99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404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B9747C4-6AD5-1045-A30A-AE156DBA19A0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058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  <p:sldLayoutId id="214748457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bakgrundsrubriken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pitchFamily="18" charset="0"/>
                <a:ea typeface="+mn-ea"/>
              </a:defRPr>
            </a:lvl1pPr>
          </a:lstStyle>
          <a:p>
            <a:pPr algn="ctr"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7647DA4-9793-CE42-911E-5966A4B5EAB3}" type="slidenum">
              <a:rPr lang="sv-SE" smtClean="0">
                <a:solidFill>
                  <a:srgbClr val="FFFFFF"/>
                </a:solidFill>
              </a:rPr>
              <a:pPr/>
              <a:t>‹#›</a:t>
            </a:fld>
            <a:endParaRPr lang="sv-SE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443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  <p:sldLayoutId id="21474845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980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4" r:id="rId1"/>
    <p:sldLayoutId id="2147484725" r:id="rId2"/>
    <p:sldLayoutId id="2147484726" r:id="rId3"/>
    <p:sldLayoutId id="2147484727" r:id="rId4"/>
    <p:sldLayoutId id="2147484728" r:id="rId5"/>
    <p:sldLayoutId id="2147484729" r:id="rId6"/>
    <p:sldLayoutId id="2147484730" r:id="rId7"/>
    <p:sldLayoutId id="2147484731" r:id="rId8"/>
    <p:sldLayoutId id="2147484732" r:id="rId9"/>
    <p:sldLayoutId id="2147484733" r:id="rId10"/>
    <p:sldLayoutId id="2147484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A11ED43-EEE7-4E15-B641-C46A433D0F4F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696606-E03D-4797-BBA1-9C875CABA81E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847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8" r:id="rId1"/>
    <p:sldLayoutId id="2147484739" r:id="rId2"/>
    <p:sldLayoutId id="2147484740" r:id="rId3"/>
    <p:sldLayoutId id="2147484741" r:id="rId4"/>
    <p:sldLayoutId id="2147484742" r:id="rId5"/>
    <p:sldLayoutId id="2147484743" r:id="rId6"/>
    <p:sldLayoutId id="2147484744" r:id="rId7"/>
    <p:sldLayoutId id="2147484745" r:id="rId8"/>
    <p:sldLayoutId id="2147484746" r:id="rId9"/>
    <p:sldLayoutId id="2147484747" r:id="rId10"/>
    <p:sldLayoutId id="2147484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 30"/>
          <p:cNvGrpSpPr/>
          <p:nvPr/>
        </p:nvGrpSpPr>
        <p:grpSpPr>
          <a:xfrm>
            <a:off x="-121163" y="-60121"/>
            <a:ext cx="9374826" cy="7002606"/>
            <a:chOff x="-119270" y="-59968"/>
            <a:chExt cx="9228344" cy="6984776"/>
          </a:xfrm>
        </p:grpSpPr>
        <p:cxnSp>
          <p:nvCxnSpPr>
            <p:cNvPr id="25" name="Rak 24"/>
            <p:cNvCxnSpPr/>
            <p:nvPr userDrawn="1"/>
          </p:nvCxnSpPr>
          <p:spPr bwMode="auto">
            <a:xfrm>
              <a:off x="-119270" y="1772485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Rak 12"/>
            <p:cNvCxnSpPr/>
            <p:nvPr/>
          </p:nvCxnSpPr>
          <p:spPr bwMode="auto">
            <a:xfrm>
              <a:off x="-119270" y="176199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Rak 13"/>
            <p:cNvCxnSpPr/>
            <p:nvPr/>
          </p:nvCxnSpPr>
          <p:spPr bwMode="auto">
            <a:xfrm>
              <a:off x="-119270" y="1266406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Rak 14"/>
            <p:cNvCxnSpPr/>
            <p:nvPr/>
          </p:nvCxnSpPr>
          <p:spPr bwMode="auto">
            <a:xfrm>
              <a:off x="-119270" y="6676531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Rak 15"/>
            <p:cNvCxnSpPr/>
            <p:nvPr/>
          </p:nvCxnSpPr>
          <p:spPr bwMode="auto">
            <a:xfrm>
              <a:off x="170557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Rak 16"/>
            <p:cNvCxnSpPr/>
            <p:nvPr/>
          </p:nvCxnSpPr>
          <p:spPr bwMode="auto">
            <a:xfrm>
              <a:off x="8821042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Rak 19"/>
            <p:cNvCxnSpPr/>
            <p:nvPr/>
          </p:nvCxnSpPr>
          <p:spPr bwMode="auto">
            <a:xfrm>
              <a:off x="4138857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Rak 22"/>
            <p:cNvCxnSpPr/>
            <p:nvPr/>
          </p:nvCxnSpPr>
          <p:spPr bwMode="auto">
            <a:xfrm>
              <a:off x="770383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ktangel 11"/>
            <p:cNvSpPr/>
            <p:nvPr userDrawn="1"/>
          </p:nvSpPr>
          <p:spPr bwMode="auto">
            <a:xfrm>
              <a:off x="0" y="0"/>
              <a:ext cx="9001125" cy="684053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7228"/>
              <a:endParaRPr lang="en-GB" sz="1805" b="1" dirty="0">
                <a:solidFill>
                  <a:srgbClr val="9C6114"/>
                </a:solidFill>
                <a:latin typeface="Arial"/>
                <a:ea typeface="ＭＳ Ｐゴシック" charset="-128"/>
              </a:endParaRPr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3474" y="284496"/>
            <a:ext cx="7725825" cy="114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7976" y="1848614"/>
            <a:ext cx="7710530" cy="357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Add text</a:t>
            </a:r>
          </a:p>
          <a:p>
            <a:pPr lvl="1"/>
            <a:r>
              <a:rPr lang="en-GB" noProof="0" smtClean="0"/>
              <a:t>Level two</a:t>
            </a:r>
          </a:p>
          <a:p>
            <a:pPr lvl="2"/>
            <a:r>
              <a:rPr lang="en-GB" noProof="0" smtClean="0"/>
              <a:t>Level three</a:t>
            </a:r>
          </a:p>
          <a:p>
            <a:pPr lvl="3"/>
            <a:r>
              <a:rPr lang="en-GB" noProof="0" smtClean="0"/>
              <a:t>Level four</a:t>
            </a:r>
          </a:p>
        </p:txBody>
      </p:sp>
      <p:cxnSp>
        <p:nvCxnSpPr>
          <p:cNvPr id="10" name="Rak 9"/>
          <p:cNvCxnSpPr/>
          <p:nvPr/>
        </p:nvCxnSpPr>
        <p:spPr bwMode="auto">
          <a:xfrm>
            <a:off x="757088" y="1503211"/>
            <a:ext cx="76251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Bildobjekt 20" descr="LundUniversity_C2line RGB 150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992632" y="5599045"/>
            <a:ext cx="719990" cy="94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3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0" r:id="rId1"/>
    <p:sldLayoutId id="2147484751" r:id="rId2"/>
    <p:sldLayoutId id="2147484752" r:id="rId3"/>
    <p:sldLayoutId id="2147484753" r:id="rId4"/>
    <p:sldLayoutId id="2147484754" r:id="rId5"/>
    <p:sldLayoutId id="2147484755" r:id="rId6"/>
    <p:sldLayoutId id="2147484756" r:id="rId7"/>
    <p:sldLayoutId id="2147484757" r:id="rId8"/>
    <p:sldLayoutId id="2147484758" r:id="rId9"/>
    <p:sldLayoutId id="2147484759" r:id="rId10"/>
    <p:sldLayoutId id="2147484760" r:id="rId11"/>
    <p:sldLayoutId id="2147484761" r:id="rId12"/>
    <p:sldLayoutId id="2147484762" r:id="rId13"/>
  </p:sldLayoutIdLst>
  <p:timing>
    <p:tnLst>
      <p:par>
        <p:cTn id="1" dur="indefinite" restart="never" nodeType="tmRoot"/>
      </p:par>
    </p:tnLst>
  </p:timing>
  <p:txStyles>
    <p:titleStyle>
      <a:lvl1pPr algn="l" defTabSz="907228" rtl="0" eaLnBrk="1" fontAlgn="base" hangingPunct="1">
        <a:spcBef>
          <a:spcPct val="0"/>
        </a:spcBef>
        <a:spcAft>
          <a:spcPct val="0"/>
        </a:spcAft>
        <a:defRPr sz="3609" b="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l" defTabSz="907228" rtl="0" eaLnBrk="1" fontAlgn="base" hangingPunct="1">
        <a:spcBef>
          <a:spcPct val="0"/>
        </a:spcBef>
        <a:spcAft>
          <a:spcPct val="0"/>
        </a:spcAft>
        <a:defRPr sz="3008" b="1">
          <a:solidFill>
            <a:schemeClr val="tx1"/>
          </a:solidFill>
          <a:latin typeface="Arial" charset="0"/>
          <a:ea typeface="ＭＳ Ｐゴシック" charset="-128"/>
        </a:defRPr>
      </a:lvl2pPr>
      <a:lvl3pPr algn="l" defTabSz="907228" rtl="0" eaLnBrk="1" fontAlgn="base" hangingPunct="1">
        <a:spcBef>
          <a:spcPct val="0"/>
        </a:spcBef>
        <a:spcAft>
          <a:spcPct val="0"/>
        </a:spcAft>
        <a:defRPr sz="3008" b="1">
          <a:solidFill>
            <a:schemeClr val="tx1"/>
          </a:solidFill>
          <a:latin typeface="Arial" charset="0"/>
          <a:ea typeface="ＭＳ Ｐゴシック" charset="-128"/>
        </a:defRPr>
      </a:lvl3pPr>
      <a:lvl4pPr algn="l" defTabSz="907228" rtl="0" eaLnBrk="1" fontAlgn="base" hangingPunct="1">
        <a:spcBef>
          <a:spcPct val="0"/>
        </a:spcBef>
        <a:spcAft>
          <a:spcPct val="0"/>
        </a:spcAft>
        <a:defRPr sz="3008" b="1">
          <a:solidFill>
            <a:schemeClr val="tx1"/>
          </a:solidFill>
          <a:latin typeface="Arial" charset="0"/>
          <a:ea typeface="ＭＳ Ｐゴシック" charset="-128"/>
        </a:defRPr>
      </a:lvl4pPr>
      <a:lvl5pPr algn="l" defTabSz="907228" rtl="0" eaLnBrk="1" fontAlgn="base" hangingPunct="1">
        <a:spcBef>
          <a:spcPct val="0"/>
        </a:spcBef>
        <a:spcAft>
          <a:spcPct val="0"/>
        </a:spcAft>
        <a:defRPr sz="3008" b="1">
          <a:solidFill>
            <a:schemeClr val="tx1"/>
          </a:solidFill>
          <a:latin typeface="Arial" charset="0"/>
          <a:ea typeface="ＭＳ Ｐゴシック" charset="-128"/>
        </a:defRPr>
      </a:lvl5pPr>
      <a:lvl6pPr marL="458389" algn="l" defTabSz="907228" rtl="0" eaLnBrk="1" fontAlgn="base" hangingPunct="1">
        <a:spcBef>
          <a:spcPct val="0"/>
        </a:spcBef>
        <a:spcAft>
          <a:spcPct val="0"/>
        </a:spcAft>
        <a:defRPr sz="3008" b="1">
          <a:solidFill>
            <a:schemeClr val="tx1"/>
          </a:solidFill>
          <a:latin typeface="Arial" charset="0"/>
        </a:defRPr>
      </a:lvl6pPr>
      <a:lvl7pPr marL="916777" algn="l" defTabSz="907228" rtl="0" eaLnBrk="1" fontAlgn="base" hangingPunct="1">
        <a:spcBef>
          <a:spcPct val="0"/>
        </a:spcBef>
        <a:spcAft>
          <a:spcPct val="0"/>
        </a:spcAft>
        <a:defRPr sz="3008" b="1">
          <a:solidFill>
            <a:schemeClr val="tx1"/>
          </a:solidFill>
          <a:latin typeface="Arial" charset="0"/>
        </a:defRPr>
      </a:lvl7pPr>
      <a:lvl8pPr marL="1375166" algn="l" defTabSz="907228" rtl="0" eaLnBrk="1" fontAlgn="base" hangingPunct="1">
        <a:spcBef>
          <a:spcPct val="0"/>
        </a:spcBef>
        <a:spcAft>
          <a:spcPct val="0"/>
        </a:spcAft>
        <a:defRPr sz="3008" b="1">
          <a:solidFill>
            <a:schemeClr val="tx1"/>
          </a:solidFill>
          <a:latin typeface="Arial" charset="0"/>
        </a:defRPr>
      </a:lvl8pPr>
      <a:lvl9pPr marL="1833555" algn="l" defTabSz="907228" rtl="0" eaLnBrk="1" fontAlgn="base" hangingPunct="1">
        <a:spcBef>
          <a:spcPct val="0"/>
        </a:spcBef>
        <a:spcAft>
          <a:spcPct val="0"/>
        </a:spcAft>
        <a:defRPr sz="3008" b="1">
          <a:solidFill>
            <a:schemeClr val="tx1"/>
          </a:solidFill>
          <a:latin typeface="Arial" charset="0"/>
        </a:defRPr>
      </a:lvl9pPr>
    </p:titleStyle>
    <p:bodyStyle>
      <a:lvl1pPr marL="230786" indent="-230786" algn="l" defTabSz="907228" rtl="0" eaLnBrk="1" fontAlgn="base" hangingPunct="1">
        <a:spcBef>
          <a:spcPts val="1003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2206" b="0">
          <a:solidFill>
            <a:schemeClr val="tx2"/>
          </a:solidFill>
          <a:latin typeface="+mn-lt"/>
          <a:ea typeface="ＭＳ Ｐゴシック" charset="-128"/>
          <a:cs typeface="+mn-cs"/>
        </a:defRPr>
      </a:lvl1pPr>
      <a:lvl2pPr marL="701908" indent="-248294" algn="l" defTabSz="907228" rtl="0" eaLnBrk="1" fontAlgn="base" hangingPunct="1">
        <a:spcBef>
          <a:spcPts val="1003"/>
        </a:spcBef>
        <a:spcAft>
          <a:spcPts val="0"/>
        </a:spcAft>
        <a:buClr>
          <a:schemeClr val="tx1"/>
        </a:buClr>
        <a:buChar char="–"/>
        <a:defRPr sz="2206" b="0">
          <a:solidFill>
            <a:schemeClr val="tx2"/>
          </a:solidFill>
          <a:latin typeface="+mn-lt"/>
          <a:ea typeface="ＭＳ Ｐゴシック" charset="-128"/>
        </a:defRPr>
      </a:lvl2pPr>
      <a:lvl3pPr marL="1091856" indent="-179854" algn="l" defTabSz="907228" rtl="0" eaLnBrk="1" fontAlgn="base" hangingPunct="1">
        <a:spcBef>
          <a:spcPts val="1003"/>
        </a:spcBef>
        <a:spcAft>
          <a:spcPts val="0"/>
        </a:spcAft>
        <a:buClr>
          <a:schemeClr val="tx1"/>
        </a:buClr>
        <a:buFont typeface="Lucida Grande"/>
        <a:buChar char="»"/>
        <a:defRPr sz="2005" b="0">
          <a:solidFill>
            <a:schemeClr val="tx2"/>
          </a:solidFill>
          <a:latin typeface="+mn-lt"/>
          <a:ea typeface="ＭＳ Ｐゴシック" charset="-128"/>
        </a:defRPr>
      </a:lvl3pPr>
      <a:lvl4pPr marL="1555021" indent="-194179" algn="l" defTabSz="907228" rtl="0" eaLnBrk="1" fontAlgn="base" hangingPunct="1">
        <a:spcBef>
          <a:spcPts val="1003"/>
        </a:spcBef>
        <a:spcAft>
          <a:spcPts val="0"/>
        </a:spcAft>
        <a:buClr>
          <a:schemeClr val="tx1"/>
        </a:buClr>
        <a:buChar char="–"/>
        <a:defRPr sz="2005" b="0">
          <a:solidFill>
            <a:schemeClr val="tx2"/>
          </a:solidFill>
          <a:latin typeface="+mn-lt"/>
          <a:ea typeface="ＭＳ Ｐゴシック" charset="-128"/>
        </a:defRPr>
      </a:lvl4pPr>
      <a:lvl5pPr marL="2042059" indent="-227603" algn="l" defTabSz="907228" rtl="0" eaLnBrk="1" fontAlgn="base" hangingPunct="1">
        <a:spcBef>
          <a:spcPct val="20000"/>
        </a:spcBef>
        <a:spcAft>
          <a:spcPct val="0"/>
        </a:spcAft>
        <a:buChar char="»"/>
        <a:defRPr sz="2005" b="1">
          <a:solidFill>
            <a:schemeClr val="tx1"/>
          </a:solidFill>
          <a:latin typeface="+mn-lt"/>
          <a:ea typeface="ＭＳ Ｐゴシック" charset="-128"/>
        </a:defRPr>
      </a:lvl5pPr>
      <a:lvl6pPr marL="2500447" indent="-227603" algn="l" defTabSz="907228" rtl="0" eaLnBrk="1" fontAlgn="base" hangingPunct="1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  <a:ea typeface="ＭＳ Ｐゴシック" charset="-128"/>
        </a:defRPr>
      </a:lvl6pPr>
      <a:lvl7pPr marL="2958836" indent="-227603" algn="l" defTabSz="907228" rtl="0" eaLnBrk="1" fontAlgn="base" hangingPunct="1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  <a:ea typeface="ＭＳ Ｐゴシック" charset="-128"/>
        </a:defRPr>
      </a:lvl7pPr>
      <a:lvl8pPr marL="3417225" indent="-227603" algn="l" defTabSz="907228" rtl="0" eaLnBrk="1" fontAlgn="base" hangingPunct="1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  <a:ea typeface="ＭＳ Ｐゴシック" charset="-128"/>
        </a:defRPr>
      </a:lvl8pPr>
      <a:lvl9pPr marL="3875613" indent="-227603" algn="l" defTabSz="907228" rtl="0" eaLnBrk="1" fontAlgn="base" hangingPunct="1">
        <a:spcBef>
          <a:spcPct val="20000"/>
        </a:spcBef>
        <a:spcAft>
          <a:spcPct val="0"/>
        </a:spcAft>
        <a:buChar char="»"/>
        <a:defRPr sz="2005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sv-SE"/>
      </a:defPPr>
      <a:lvl1pPr marL="0" algn="l" defTabSz="458389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89" algn="l" defTabSz="458389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777" algn="l" defTabSz="458389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166" algn="l" defTabSz="458389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555" algn="l" defTabSz="458389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944" algn="l" defTabSz="458389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332" algn="l" defTabSz="458389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721" algn="l" defTabSz="458389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7110" algn="l" defTabSz="458389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B9747C4-6AD5-1045-A30A-AE156DBA19A0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796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  <p:sldLayoutId id="21474847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73" tIns="45687" rIns="91373" bIns="456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73" tIns="45687" rIns="91373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3" tIns="45687" rIns="91373" bIns="45687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3" tIns="45687" rIns="91373" bIns="45687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3" tIns="45687" rIns="91373" bIns="45687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B9747C4-6AD5-1045-A30A-AE156DBA19A0}" type="slidenum">
              <a:rPr 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0207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31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686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3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062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74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657" indent="-34265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418" indent="-28554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178" indent="-22843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599052" indent="-22843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5930" indent="-22843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2802" indent="-22843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672" indent="-22843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547" indent="-22843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415" indent="-22843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9" algn="l" defTabSz="91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43" algn="l" defTabSz="91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20" algn="l" defTabSz="91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91" algn="l" defTabSz="91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62" algn="l" defTabSz="91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38" algn="l" defTabSz="91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04" algn="l" defTabSz="91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82" algn="l" defTabSz="9137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87586" y="383977"/>
            <a:ext cx="7768828" cy="1598414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 anchor="ctr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87586" y="1982404"/>
            <a:ext cx="7768828" cy="4875609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70" tIns="26770" rIns="26770" bIns="26770"/>
          <a:lstStyle>
            <a:lvl2pPr marL="742950" indent="-285750">
              <a:spcBef>
                <a:spcPts val="900"/>
              </a:spcBef>
              <a:buChar char="–"/>
              <a:defRPr sz="3800"/>
            </a:lvl2pPr>
            <a:lvl3pPr marL="1143000" indent="-228600">
              <a:spcBef>
                <a:spcPts val="800"/>
              </a:spcBef>
              <a:defRPr sz="3400"/>
            </a:lvl3pPr>
            <a:lvl4pPr marL="1600200" indent="-228600">
              <a:spcBef>
                <a:spcPts val="600"/>
              </a:spcBef>
              <a:buChar char="–"/>
              <a:defRPr sz="2800"/>
            </a:lvl4pPr>
            <a:lvl5pPr marL="2057400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073693" y="6474024"/>
            <a:ext cx="382721" cy="254154"/>
          </a:xfrm>
          <a:prstGeom prst="rect">
            <a:avLst/>
          </a:prstGeom>
          <a:ln>
            <a:round/>
          </a:ln>
        </p:spPr>
        <p:txBody>
          <a:bodyPr wrap="none" lIns="26770" tIns="26770" rIns="26770" bIns="26770">
            <a:spAutoFit/>
          </a:bodyPr>
          <a:lstStyle>
            <a:lvl1pPr algn="r" defTabSz="910188">
              <a:defRPr sz="1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sv-SE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kern="0"/>
          </a:p>
        </p:txBody>
      </p:sp>
    </p:spTree>
    <p:extLst>
      <p:ext uri="{BB962C8B-B14F-4D97-AF65-F5344CB8AC3E}">
        <p14:creationId xmlns:p14="http://schemas.microsoft.com/office/powerpoint/2010/main" val="407299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  <p:sldLayoutId id="2147484196" r:id="rId12"/>
    <p:sldLayoutId id="2147484197" r:id="rId13"/>
    <p:sldLayoutId id="2147484198" r:id="rId14"/>
    <p:sldLayoutId id="2147484199" r:id="rId15"/>
    <p:sldLayoutId id="2147484200" r:id="rId16"/>
  </p:sldLayoutIdLst>
  <p:transition spd="med"/>
  <p:txStyles>
    <p:titleStyle>
      <a:lvl1pPr algn="ctr" defTabSz="91018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1pPr>
      <a:lvl2pPr indent="160622" algn="ctr" defTabSz="91018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2pPr>
      <a:lvl3pPr indent="321241" algn="ctr" defTabSz="91018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3pPr>
      <a:lvl4pPr indent="481865" algn="ctr" defTabSz="91018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4pPr>
      <a:lvl5pPr indent="642486" algn="ctr" defTabSz="91018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5pPr>
      <a:lvl6pPr indent="803110" algn="ctr" defTabSz="91018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6pPr>
      <a:lvl7pPr indent="963727" algn="ctr" defTabSz="91018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7pPr>
      <a:lvl8pPr indent="1124351" algn="ctr" defTabSz="91018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8pPr>
      <a:lvl9pPr indent="1284973" algn="ctr" defTabSz="910188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240935" indent="-240935" defTabSz="910188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1pPr>
      <a:lvl2pPr marL="553721" indent="-232477" defTabSz="910188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2pPr>
      <a:lvl3pPr marL="850354" indent="-207864" defTabSz="910188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3pPr>
      <a:lvl4pPr marL="1216136" indent="-252404" defTabSz="910188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4pPr>
      <a:lvl5pPr marL="1537379" indent="-252404" defTabSz="910188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5pPr>
      <a:lvl6pPr marL="2353231" indent="-631015" defTabSz="910188">
        <a:spcBef>
          <a:spcPts val="703"/>
        </a:spcBef>
        <a:buClr>
          <a:srgbClr val="FFFFFF"/>
        </a:buClr>
        <a:buSzPct val="171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6pPr>
      <a:lvl7pPr marL="2603092" indent="-631015" defTabSz="910188">
        <a:spcBef>
          <a:spcPts val="703"/>
        </a:spcBef>
        <a:buClr>
          <a:srgbClr val="FFFFFF"/>
        </a:buClr>
        <a:buSzPct val="171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7pPr>
      <a:lvl8pPr marL="2852949" indent="-631015" defTabSz="910188">
        <a:spcBef>
          <a:spcPts val="703"/>
        </a:spcBef>
        <a:buClr>
          <a:srgbClr val="FFFFFF"/>
        </a:buClr>
        <a:buSzPct val="171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8pPr>
      <a:lvl9pPr marL="3102804" indent="-631015" defTabSz="910188">
        <a:spcBef>
          <a:spcPts val="703"/>
        </a:spcBef>
        <a:buClr>
          <a:srgbClr val="FFFFFF"/>
        </a:buClr>
        <a:buSzPct val="171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algn="r" defTabSz="91018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1pPr>
      <a:lvl2pPr algn="r" defTabSz="91018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2pPr>
      <a:lvl3pPr algn="r" defTabSz="91018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3pPr>
      <a:lvl4pPr algn="r" defTabSz="91018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4pPr>
      <a:lvl5pPr algn="r" defTabSz="91018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5pPr>
      <a:lvl6pPr algn="r" defTabSz="91018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6pPr>
      <a:lvl7pPr algn="r" defTabSz="91018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7pPr>
      <a:lvl8pPr algn="r" defTabSz="91018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8pPr>
      <a:lvl9pPr algn="r" defTabSz="910188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v-SE" smtClean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v-SE" smtClean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2BFD355-9446-5A44-9FBF-7A2692ED424F}" type="slidenum">
              <a:rPr lang="sv-SE" smtClean="0">
                <a:solidFill>
                  <a:srgbClr val="FFFF99"/>
                </a:solidFill>
              </a:rPr>
              <a:pPr/>
              <a:t>‹#›</a:t>
            </a:fld>
            <a:endParaRPr lang="sv-SE" smtClean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933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735" r:id="rId12"/>
    <p:sldLayoutId id="214748473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21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32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42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830" indent="-34283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8" indent="-285692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765" indent="-228552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872" indent="-228552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980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087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192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299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404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87586" y="383977"/>
            <a:ext cx="7768828" cy="1598414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2" tIns="26782" rIns="26782" bIns="26782" anchor="ctr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87586" y="1982395"/>
            <a:ext cx="7768828" cy="4875609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2" tIns="26782" rIns="26782" bIns="26782"/>
          <a:lstStyle>
            <a:lvl2pPr marL="742950" indent="-285750">
              <a:spcBef>
                <a:spcPts val="900"/>
              </a:spcBef>
              <a:buChar char="–"/>
              <a:defRPr sz="3800"/>
            </a:lvl2pPr>
            <a:lvl3pPr marL="1143000" indent="-228600">
              <a:spcBef>
                <a:spcPts val="800"/>
              </a:spcBef>
              <a:defRPr sz="3400"/>
            </a:lvl3pPr>
            <a:lvl4pPr marL="1600200" indent="-228600">
              <a:spcBef>
                <a:spcPts val="600"/>
              </a:spcBef>
              <a:buChar char="–"/>
              <a:defRPr sz="2800"/>
            </a:lvl4pPr>
            <a:lvl5pPr marL="2057400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073693" y="6474024"/>
            <a:ext cx="382721" cy="254154"/>
          </a:xfrm>
          <a:prstGeom prst="rect">
            <a:avLst/>
          </a:prstGeom>
          <a:ln>
            <a:round/>
          </a:ln>
        </p:spPr>
        <p:txBody>
          <a:bodyPr wrap="none" lIns="26782" tIns="26782" rIns="26782" bIns="26782">
            <a:spAutoFit/>
          </a:bodyPr>
          <a:lstStyle>
            <a:lvl1pPr algn="r" defTabSz="910609">
              <a:defRPr sz="130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sv-SE" kern="0" smtClean="0">
                <a:solidFill>
                  <a:srgbClr val="FFFFFF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469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4" r:id="rId1"/>
    <p:sldLayoutId id="2147484316" r:id="rId2"/>
    <p:sldLayoutId id="2147484317" r:id="rId3"/>
    <p:sldLayoutId id="2147484318" r:id="rId4"/>
  </p:sldLayoutIdLst>
  <p:transition spd="med"/>
  <p:txStyles>
    <p:titleStyle>
      <a:lvl1pPr algn="ctr" defTabSz="910609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1pPr>
      <a:lvl2pPr indent="160696" algn="ctr" defTabSz="910609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2pPr>
      <a:lvl3pPr indent="321391" algn="ctr" defTabSz="910609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3pPr>
      <a:lvl4pPr indent="482086" algn="ctr" defTabSz="910609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4pPr>
      <a:lvl5pPr indent="642783" algn="ctr" defTabSz="910609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5pPr>
      <a:lvl6pPr indent="803479" algn="ctr" defTabSz="910609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6pPr>
      <a:lvl7pPr indent="964174" algn="ctr" defTabSz="910609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7pPr>
      <a:lvl8pPr indent="1124872" algn="ctr" defTabSz="910609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8pPr>
      <a:lvl9pPr indent="1285565" algn="ctr" defTabSz="910609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241044" indent="-241044" defTabSz="910609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1pPr>
      <a:lvl2pPr marL="553977" indent="-232585" defTabSz="910609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2pPr>
      <a:lvl3pPr marL="850743" indent="-207959" defTabSz="910609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3pPr>
      <a:lvl4pPr marL="1216697" indent="-252521" defTabSz="910609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4pPr>
      <a:lvl5pPr marL="1538087" indent="-252521" defTabSz="910609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5pPr>
      <a:lvl6pPr marL="2354318" indent="-631304" defTabSz="910609">
        <a:spcBef>
          <a:spcPts val="703"/>
        </a:spcBef>
        <a:buClr>
          <a:srgbClr val="FFFFFF"/>
        </a:buClr>
        <a:buSzPct val="171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6pPr>
      <a:lvl7pPr marL="2604291" indent="-631304" defTabSz="910609">
        <a:spcBef>
          <a:spcPts val="703"/>
        </a:spcBef>
        <a:buClr>
          <a:srgbClr val="FFFFFF"/>
        </a:buClr>
        <a:buSzPct val="171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7pPr>
      <a:lvl8pPr marL="2854263" indent="-631304" defTabSz="910609">
        <a:spcBef>
          <a:spcPts val="703"/>
        </a:spcBef>
        <a:buClr>
          <a:srgbClr val="FFFFFF"/>
        </a:buClr>
        <a:buSzPct val="171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8pPr>
      <a:lvl9pPr marL="3104233" indent="-631304" defTabSz="910609">
        <a:spcBef>
          <a:spcPts val="703"/>
        </a:spcBef>
        <a:buClr>
          <a:srgbClr val="FFFFFF"/>
        </a:buClr>
        <a:buSzPct val="171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algn="r" defTabSz="910609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1pPr>
      <a:lvl2pPr algn="r" defTabSz="910609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2pPr>
      <a:lvl3pPr algn="r" defTabSz="910609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3pPr>
      <a:lvl4pPr algn="r" defTabSz="910609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4pPr>
      <a:lvl5pPr algn="r" defTabSz="910609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5pPr>
      <a:lvl6pPr algn="r" defTabSz="910609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6pPr>
      <a:lvl7pPr algn="r" defTabSz="910609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7pPr>
      <a:lvl8pPr algn="r" defTabSz="910609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8pPr>
      <a:lvl9pPr algn="r" defTabSz="910609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87586" y="383977"/>
            <a:ext cx="7768828" cy="1598414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4" tIns="26784" rIns="26784" bIns="26784" anchor="ctr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87586" y="1982394"/>
            <a:ext cx="7768828" cy="4875609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4" tIns="26784" rIns="26784" bIns="26784"/>
          <a:lstStyle>
            <a:lvl2pPr marL="742950" indent="-285750">
              <a:spcBef>
                <a:spcPts val="900"/>
              </a:spcBef>
              <a:buChar char="–"/>
              <a:defRPr sz="3800"/>
            </a:lvl2pPr>
            <a:lvl3pPr marL="1143000" indent="-228600">
              <a:spcBef>
                <a:spcPts val="800"/>
              </a:spcBef>
              <a:defRPr sz="3400"/>
            </a:lvl3pPr>
            <a:lvl4pPr marL="1600200" indent="-228600">
              <a:spcBef>
                <a:spcPts val="600"/>
              </a:spcBef>
              <a:buChar char="–"/>
              <a:defRPr sz="2800"/>
            </a:lvl4pPr>
            <a:lvl5pPr marL="2057400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073693" y="6474024"/>
            <a:ext cx="382721" cy="254154"/>
          </a:xfrm>
          <a:prstGeom prst="rect">
            <a:avLst/>
          </a:prstGeom>
          <a:ln>
            <a:round/>
          </a:ln>
        </p:spPr>
        <p:txBody>
          <a:bodyPr wrap="none" lIns="26784" tIns="26784" rIns="26784" bIns="26784">
            <a:spAutoFit/>
          </a:bodyPr>
          <a:lstStyle>
            <a:lvl1pPr algn="r" defTabSz="910655">
              <a:defRPr sz="130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sv-SE" kern="0" smtClean="0">
                <a:solidFill>
                  <a:srgbClr val="FFFFFF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02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</p:sldLayoutIdLst>
  <p:transition spd="med"/>
  <p:txStyles>
    <p:titleStyle>
      <a:lvl1pPr algn="ctr" defTabSz="910655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1pPr>
      <a:lvl2pPr indent="160704" algn="ctr" defTabSz="910655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2pPr>
      <a:lvl3pPr indent="321407" algn="ctr" defTabSz="910655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3pPr>
      <a:lvl4pPr indent="482111" algn="ctr" defTabSz="910655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4pPr>
      <a:lvl5pPr indent="642816" algn="ctr" defTabSz="910655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5pPr>
      <a:lvl6pPr indent="803520" algn="ctr" defTabSz="910655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6pPr>
      <a:lvl7pPr indent="964224" algn="ctr" defTabSz="910655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7pPr>
      <a:lvl8pPr indent="1124930" algn="ctr" defTabSz="910655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8pPr>
      <a:lvl9pPr indent="1285631" algn="ctr" defTabSz="910655">
        <a:defRPr sz="4400">
          <a:solidFill>
            <a:srgbClr val="FFFB00"/>
          </a:solidFill>
          <a:uFill>
            <a:solidFill>
              <a:srgbClr val="FFFB00"/>
            </a:solidFill>
          </a:uFill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241056" indent="-241056" defTabSz="910655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1pPr>
      <a:lvl2pPr marL="554006" indent="-232597" defTabSz="910655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2pPr>
      <a:lvl3pPr marL="850786" indent="-207969" defTabSz="910655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3pPr>
      <a:lvl4pPr marL="1216759" indent="-252534" defTabSz="910655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4pPr>
      <a:lvl5pPr marL="1538166" indent="-252534" defTabSz="910655">
        <a:spcBef>
          <a:spcPts val="703"/>
        </a:spcBef>
        <a:buClr>
          <a:srgbClr val="FFFFFF"/>
        </a:buClr>
        <a:buSzPct val="100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5pPr>
      <a:lvl6pPr marL="2354439" indent="-631337" defTabSz="910655">
        <a:spcBef>
          <a:spcPts val="703"/>
        </a:spcBef>
        <a:buClr>
          <a:srgbClr val="FFFFFF"/>
        </a:buClr>
        <a:buSzPct val="171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6pPr>
      <a:lvl7pPr marL="2604424" indent="-631337" defTabSz="910655">
        <a:spcBef>
          <a:spcPts val="703"/>
        </a:spcBef>
        <a:buClr>
          <a:srgbClr val="FFFFFF"/>
        </a:buClr>
        <a:buSzPct val="171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7pPr>
      <a:lvl8pPr marL="2854409" indent="-631337" defTabSz="910655">
        <a:spcBef>
          <a:spcPts val="703"/>
        </a:spcBef>
        <a:buClr>
          <a:srgbClr val="FFFFFF"/>
        </a:buClr>
        <a:buSzPct val="171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8pPr>
      <a:lvl9pPr marL="3104392" indent="-631337" defTabSz="910655">
        <a:spcBef>
          <a:spcPts val="703"/>
        </a:spcBef>
        <a:buClr>
          <a:srgbClr val="FFFFFF"/>
        </a:buClr>
        <a:buSzPct val="171000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algn="r" defTabSz="910655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1pPr>
      <a:lvl2pPr algn="r" defTabSz="910655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2pPr>
      <a:lvl3pPr algn="r" defTabSz="910655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3pPr>
      <a:lvl4pPr algn="r" defTabSz="910655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4pPr>
      <a:lvl5pPr algn="r" defTabSz="910655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5pPr>
      <a:lvl6pPr algn="r" defTabSz="910655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6pPr>
      <a:lvl7pPr algn="r" defTabSz="910655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7pPr>
      <a:lvl8pPr algn="r" defTabSz="910655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8pPr>
      <a:lvl9pPr algn="r" defTabSz="910655">
        <a:defRPr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21" tIns="45711" rIns="91421" bIns="45711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06" fontAlgn="auto">
              <a:spcBef>
                <a:spcPts val="0"/>
              </a:spcBef>
              <a:spcAft>
                <a:spcPts val="0"/>
              </a:spcAft>
            </a:pPr>
            <a:fld id="{CA191DDA-828B-EB4F-BB96-783E2C45B800}" type="datetimeFigureOut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06" fontAlgn="auto">
                <a:spcBef>
                  <a:spcPts val="0"/>
                </a:spcBef>
                <a:spcAft>
                  <a:spcPts val="0"/>
                </a:spcAft>
              </a:pPr>
              <a:t>2015-09-28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1" y="6356354"/>
            <a:ext cx="28956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06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06" fontAlgn="auto">
              <a:spcBef>
                <a:spcPts val="0"/>
              </a:spcBef>
              <a:spcAft>
                <a:spcPts val="0"/>
              </a:spcAft>
            </a:pPr>
            <a:fld id="{260B1D61-13D3-D040-8EE0-A96632A1C0A4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0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59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</p:sldLayoutIdLst>
  <p:txStyles>
    <p:titleStyle>
      <a:lvl1pPr algn="ctr" defTabSz="4571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0" indent="-342830" algn="l" defTabSz="45710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8" indent="-285692" algn="l" defTabSz="45710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5" indent="-228552" algn="l" defTabSz="45710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72" indent="-228552" algn="l" defTabSz="45710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0" indent="-228552" algn="l" defTabSz="45710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87" indent="-228552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92" indent="-228552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99" indent="-228552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04" indent="-228552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/>
          <p:cNvPicPr/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8461376" y="5995987"/>
            <a:ext cx="682625" cy="862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CAS.png"/>
          <p:cNvPicPr/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53578" y="6500813"/>
            <a:ext cx="1910953" cy="299926"/>
          </a:xfrm>
          <a:prstGeom prst="rect">
            <a:avLst/>
          </a:prstGeom>
          <a:ln w="12700">
            <a:round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687586" y="383977"/>
            <a:ext cx="7768828" cy="1598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687586" y="1982391"/>
            <a:ext cx="7768828" cy="4875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2pPr marL="1101568" indent="-393529">
              <a:spcBef>
                <a:spcPts val="900"/>
              </a:spcBef>
              <a:buChar char="–"/>
              <a:defRPr sz="3800"/>
            </a:lvl2pPr>
            <a:lvl3pPr marL="1682806" indent="-324527">
              <a:spcBef>
                <a:spcPts val="700"/>
              </a:spcBef>
              <a:defRPr sz="3400"/>
            </a:lvl3pPr>
            <a:lvl4pPr>
              <a:buChar char="–"/>
            </a:lvl4pPr>
            <a:lvl5pPr>
              <a:buChar char="»"/>
            </a:lvl5pPr>
          </a:lstStyle>
          <a:p>
            <a:pPr lvl="0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73496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  <p:sldLayoutId id="2147484350" r:id="rId13"/>
    <p:sldLayoutId id="2147484351" r:id="rId14"/>
    <p:sldLayoutId id="2147484352" r:id="rId15"/>
    <p:sldLayoutId id="2147484353" r:id="rId16"/>
    <p:sldLayoutId id="2147484354" r:id="rId17"/>
    <p:sldLayoutId id="2147484355" r:id="rId18"/>
    <p:sldLayoutId id="2147484356" r:id="rId19"/>
  </p:sldLayoutIdLst>
  <p:transition spd="med"/>
  <p:txStyles>
    <p:titleStyle>
      <a:lvl1pPr marR="40638" algn="ctr" defTabSz="910796">
        <a:defRPr sz="2700">
          <a:uFill>
            <a:solidFill/>
          </a:uFill>
          <a:latin typeface="+mn-lt"/>
          <a:ea typeface="+mn-ea"/>
          <a:cs typeface="+mn-cs"/>
          <a:sym typeface="Arial"/>
        </a:defRPr>
      </a:lvl1pPr>
      <a:lvl2pPr marR="40638" indent="160729" algn="ctr" defTabSz="910796">
        <a:defRPr sz="2700">
          <a:uFill>
            <a:solidFill/>
          </a:uFill>
          <a:latin typeface="+mn-lt"/>
          <a:ea typeface="+mn-ea"/>
          <a:cs typeface="+mn-cs"/>
          <a:sym typeface="Arial"/>
        </a:defRPr>
      </a:lvl2pPr>
      <a:lvl3pPr marR="40638" indent="321457" algn="ctr" defTabSz="910796">
        <a:defRPr sz="2700">
          <a:uFill>
            <a:solidFill/>
          </a:uFill>
          <a:latin typeface="+mn-lt"/>
          <a:ea typeface="+mn-ea"/>
          <a:cs typeface="+mn-cs"/>
          <a:sym typeface="Arial"/>
        </a:defRPr>
      </a:lvl3pPr>
      <a:lvl4pPr marR="40638" indent="482186" algn="ctr" defTabSz="910796">
        <a:defRPr sz="2700">
          <a:uFill>
            <a:solidFill/>
          </a:uFill>
          <a:latin typeface="+mn-lt"/>
          <a:ea typeface="+mn-ea"/>
          <a:cs typeface="+mn-cs"/>
          <a:sym typeface="Arial"/>
        </a:defRPr>
      </a:lvl4pPr>
      <a:lvl5pPr marR="40638" indent="642915" algn="ctr" defTabSz="910796">
        <a:defRPr sz="2700">
          <a:uFill>
            <a:solidFill/>
          </a:uFill>
          <a:latin typeface="+mn-lt"/>
          <a:ea typeface="+mn-ea"/>
          <a:cs typeface="+mn-cs"/>
          <a:sym typeface="Arial"/>
        </a:defRPr>
      </a:lvl5pPr>
      <a:lvl6pPr marR="40638" indent="803643" algn="ctr" defTabSz="910796">
        <a:defRPr sz="2700">
          <a:uFill>
            <a:solidFill/>
          </a:uFill>
          <a:latin typeface="+mn-lt"/>
          <a:ea typeface="+mn-ea"/>
          <a:cs typeface="+mn-cs"/>
          <a:sym typeface="Arial"/>
        </a:defRPr>
      </a:lvl6pPr>
      <a:lvl7pPr marR="40638" indent="964372" algn="ctr" defTabSz="910796">
        <a:defRPr sz="2700">
          <a:uFill>
            <a:solidFill/>
          </a:uFill>
          <a:latin typeface="+mn-lt"/>
          <a:ea typeface="+mn-ea"/>
          <a:cs typeface="+mn-cs"/>
          <a:sym typeface="Arial"/>
        </a:defRPr>
      </a:lvl7pPr>
      <a:lvl8pPr marR="40638" indent="1125101" algn="ctr" defTabSz="910796">
        <a:defRPr sz="2700">
          <a:uFill>
            <a:solidFill/>
          </a:uFill>
          <a:latin typeface="+mn-lt"/>
          <a:ea typeface="+mn-ea"/>
          <a:cs typeface="+mn-cs"/>
          <a:sym typeface="Arial"/>
        </a:defRPr>
      </a:lvl8pPr>
      <a:lvl9pPr marR="40638" indent="1285829" algn="ctr" defTabSz="910796">
        <a:defRPr sz="2700">
          <a:uFill>
            <a:solidFill/>
          </a:uFill>
          <a:latin typeface="+mn-lt"/>
          <a:ea typeface="+mn-ea"/>
          <a:cs typeface="+mn-cs"/>
          <a:sym typeface="Arial"/>
        </a:defRPr>
      </a:lvl9pPr>
    </p:titleStyle>
    <p:bodyStyle>
      <a:lvl1pPr marL="378193" marR="91436" indent="-337554" defTabSz="910796">
        <a:spcBef>
          <a:spcPts val="422"/>
        </a:spcBef>
        <a:buSzPct val="100000"/>
        <a:buChar char="•"/>
        <a:defRPr sz="2000">
          <a:uFill>
            <a:solidFill/>
          </a:uFill>
          <a:latin typeface="+mn-lt"/>
          <a:ea typeface="+mn-ea"/>
          <a:cs typeface="+mn-cs"/>
          <a:sym typeface="Arial"/>
        </a:defRPr>
      </a:lvl1pPr>
      <a:lvl2pPr marL="701699" marR="91436" indent="-203877" defTabSz="910796">
        <a:spcBef>
          <a:spcPts val="422"/>
        </a:spcBef>
        <a:buSzPct val="100000"/>
        <a:buChar char="•"/>
        <a:defRPr sz="2000">
          <a:uFill>
            <a:solidFill/>
          </a:uFill>
          <a:latin typeface="+mn-lt"/>
          <a:ea typeface="+mn-ea"/>
          <a:cs typeface="+mn-cs"/>
          <a:sym typeface="Arial"/>
        </a:defRPr>
      </a:lvl2pPr>
      <a:lvl3pPr marL="1142914" marR="91436" indent="-187908" defTabSz="910796">
        <a:spcBef>
          <a:spcPts val="422"/>
        </a:spcBef>
        <a:buSzPct val="100000"/>
        <a:buChar char="•"/>
        <a:defRPr sz="2000">
          <a:uFill>
            <a:solidFill/>
          </a:uFill>
          <a:latin typeface="+mn-lt"/>
          <a:ea typeface="+mn-ea"/>
          <a:cs typeface="+mn-cs"/>
          <a:sym typeface="Arial"/>
        </a:defRPr>
      </a:lvl3pPr>
      <a:lvl4pPr marL="1638574" marR="91436" indent="-226384" defTabSz="910796">
        <a:spcBef>
          <a:spcPts val="422"/>
        </a:spcBef>
        <a:buSzPct val="100000"/>
        <a:buChar char="•"/>
        <a:defRPr sz="2000">
          <a:uFill>
            <a:solidFill/>
          </a:uFill>
          <a:latin typeface="+mn-lt"/>
          <a:ea typeface="+mn-ea"/>
          <a:cs typeface="+mn-cs"/>
          <a:sym typeface="Arial"/>
        </a:defRPr>
      </a:lvl4pPr>
      <a:lvl5pPr marL="2095758" marR="91436" indent="-226384" defTabSz="910796">
        <a:spcBef>
          <a:spcPts val="422"/>
        </a:spcBef>
        <a:buSzPct val="100000"/>
        <a:buChar char="•"/>
        <a:defRPr sz="2000">
          <a:uFill>
            <a:solidFill/>
          </a:uFill>
          <a:latin typeface="+mn-lt"/>
          <a:ea typeface="+mn-ea"/>
          <a:cs typeface="+mn-cs"/>
          <a:sym typeface="Arial"/>
        </a:defRPr>
      </a:lvl5pPr>
      <a:lvl6pPr marL="2345780" marR="91436" indent="-226384" defTabSz="910796">
        <a:spcBef>
          <a:spcPts val="422"/>
        </a:spcBef>
        <a:buSzPct val="100000"/>
        <a:buChar char="•"/>
        <a:defRPr sz="2000">
          <a:uFill>
            <a:solidFill/>
          </a:uFill>
          <a:latin typeface="+mn-lt"/>
          <a:ea typeface="+mn-ea"/>
          <a:cs typeface="+mn-cs"/>
          <a:sym typeface="Arial"/>
        </a:defRPr>
      </a:lvl6pPr>
      <a:lvl7pPr marL="2595802" marR="91436" indent="-226384" defTabSz="910796">
        <a:spcBef>
          <a:spcPts val="422"/>
        </a:spcBef>
        <a:buSzPct val="100000"/>
        <a:buChar char="•"/>
        <a:defRPr sz="2000">
          <a:uFill>
            <a:solidFill/>
          </a:uFill>
          <a:latin typeface="+mn-lt"/>
          <a:ea typeface="+mn-ea"/>
          <a:cs typeface="+mn-cs"/>
          <a:sym typeface="Arial"/>
        </a:defRPr>
      </a:lvl7pPr>
      <a:lvl8pPr marL="2845825" marR="91436" indent="-226384" defTabSz="910796">
        <a:spcBef>
          <a:spcPts val="422"/>
        </a:spcBef>
        <a:buSzPct val="100000"/>
        <a:buChar char="•"/>
        <a:defRPr sz="2000">
          <a:uFill>
            <a:solidFill/>
          </a:uFill>
          <a:latin typeface="+mn-lt"/>
          <a:ea typeface="+mn-ea"/>
          <a:cs typeface="+mn-cs"/>
          <a:sym typeface="Arial"/>
        </a:defRPr>
      </a:lvl8pPr>
      <a:lvl9pPr marL="3095847" marR="91436" indent="-226384" defTabSz="910796">
        <a:spcBef>
          <a:spcPts val="422"/>
        </a:spcBef>
        <a:buSzPct val="100000"/>
        <a:buChar char="•"/>
        <a:defRPr sz="2000">
          <a:uFill>
            <a:solidFill/>
          </a:uFill>
          <a:latin typeface="+mn-lt"/>
          <a:ea typeface="+mn-ea"/>
          <a:cs typeface="+mn-cs"/>
          <a:sym typeface="Arial"/>
        </a:defRPr>
      </a:lvl9pPr>
    </p:bodyStyle>
    <p:otherStyle>
      <a:lvl1pPr algn="ctr" defTabSz="455398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"/>
        </a:defRPr>
      </a:lvl1pPr>
      <a:lvl2pPr indent="160729" algn="ctr" defTabSz="455398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"/>
        </a:defRPr>
      </a:lvl2pPr>
      <a:lvl3pPr indent="321457" algn="ctr" defTabSz="455398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"/>
        </a:defRPr>
      </a:lvl3pPr>
      <a:lvl4pPr indent="482186" algn="ctr" defTabSz="455398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"/>
        </a:defRPr>
      </a:lvl4pPr>
      <a:lvl5pPr indent="642915" algn="ctr" defTabSz="455398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"/>
        </a:defRPr>
      </a:lvl5pPr>
      <a:lvl6pPr indent="803643" algn="ctr" defTabSz="455398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"/>
        </a:defRPr>
      </a:lvl6pPr>
      <a:lvl7pPr indent="964372" algn="ctr" defTabSz="455398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"/>
        </a:defRPr>
      </a:lvl7pPr>
      <a:lvl8pPr indent="1125101" algn="ctr" defTabSz="455398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"/>
        </a:defRPr>
      </a:lvl8pPr>
      <a:lvl9pPr indent="1285829" algn="ctr" defTabSz="455398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9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6.xml"/><Relationship Id="rId4" Type="http://schemas.openxmlformats.org/officeDocument/2006/relationships/hyperlink" Target="http://www.ncbi.nlm.nih.gov/pubmed/22095546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7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tif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34.xml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tiff"/><Relationship Id="rId7" Type="http://schemas.openxmlformats.org/officeDocument/2006/relationships/image" Target="../media/image87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86.tiff"/><Relationship Id="rId5" Type="http://schemas.openxmlformats.org/officeDocument/2006/relationships/image" Target="../media/image85.tiff"/><Relationship Id="rId4" Type="http://schemas.openxmlformats.org/officeDocument/2006/relationships/image" Target="../media/image84.tiff"/><Relationship Id="rId9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13" Type="http://schemas.openxmlformats.org/officeDocument/2006/relationships/image" Target="../media/image104.emf"/><Relationship Id="rId3" Type="http://schemas.openxmlformats.org/officeDocument/2006/relationships/image" Target="../media/image102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01.wmf"/><Relationship Id="rId2" Type="http://schemas.openxmlformats.org/officeDocument/2006/relationships/slideLayout" Target="../slideLayouts/slideLayout1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8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0.wmf"/><Relationship Id="rId4" Type="http://schemas.openxmlformats.org/officeDocument/2006/relationships/image" Target="../media/image103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0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63.xml"/><Relationship Id="rId6" Type="http://schemas.openxmlformats.org/officeDocument/2006/relationships/image" Target="../media/image110.emf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2.xml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4.jpeg"/><Relationship Id="rId5" Type="http://schemas.openxmlformats.org/officeDocument/2006/relationships/image" Target="../media/image113.emf"/><Relationship Id="rId4" Type="http://schemas.openxmlformats.org/officeDocument/2006/relationships/oleObject" Target="../embeddings/oleObject5.bin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8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971" y="5229200"/>
            <a:ext cx="1490662" cy="971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251520" y="116632"/>
            <a:ext cx="3447139" cy="723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tx2"/>
                </a:solidFill>
                <a:latin typeface="Arial" charset="0"/>
              </a:rPr>
              <a:t>Laboratory medicine, Lund</a:t>
            </a:r>
            <a:endParaRPr lang="en-US" sz="1600" u="sng" dirty="0">
              <a:solidFill>
                <a:schemeClr val="tx2"/>
              </a:solidFill>
              <a:latin typeface="Arial" charset="0"/>
            </a:endParaRPr>
          </a:p>
          <a:p>
            <a:r>
              <a:rPr lang="en-US" sz="1600" b="1" dirty="0" err="1">
                <a:latin typeface="Arial" charset="0"/>
              </a:rPr>
              <a:t>Hakon</a:t>
            </a:r>
            <a:r>
              <a:rPr lang="en-US" sz="1600" b="1" dirty="0">
                <a:latin typeface="Arial" charset="0"/>
              </a:rPr>
              <a:t> </a:t>
            </a:r>
            <a:r>
              <a:rPr lang="en-US" sz="1600" b="1" dirty="0" err="1">
                <a:latin typeface="Arial" charset="0"/>
              </a:rPr>
              <a:t>Leffler</a:t>
            </a:r>
            <a:endParaRPr lang="en-US" sz="1600" b="1" dirty="0">
              <a:latin typeface="Arial" charset="0"/>
            </a:endParaRPr>
          </a:p>
          <a:p>
            <a:r>
              <a:rPr lang="en-US" sz="1600" dirty="0" err="1">
                <a:latin typeface="Arial" charset="0"/>
              </a:rPr>
              <a:t>Barbro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Kahl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Knutsson</a:t>
            </a:r>
            <a:endParaRPr lang="en-US" sz="1600" dirty="0">
              <a:latin typeface="Arial" charset="0"/>
            </a:endParaRPr>
          </a:p>
          <a:p>
            <a:r>
              <a:rPr lang="en-US" sz="1600" dirty="0">
                <a:latin typeface="Arial" charset="0"/>
              </a:rPr>
              <a:t>Emma </a:t>
            </a:r>
            <a:r>
              <a:rPr lang="en-US" sz="1600" dirty="0" err="1">
                <a:latin typeface="Arial" charset="0"/>
              </a:rPr>
              <a:t>Salomonsson</a:t>
            </a:r>
            <a:endParaRPr lang="en-US" sz="1600" dirty="0">
              <a:latin typeface="Arial" charset="0"/>
            </a:endParaRPr>
          </a:p>
          <a:p>
            <a:r>
              <a:rPr lang="en-US" sz="1600" dirty="0">
                <a:latin typeface="Arial" charset="0"/>
              </a:rPr>
              <a:t>Michael </a:t>
            </a:r>
            <a:r>
              <a:rPr lang="en-US" sz="1600" dirty="0" err="1">
                <a:latin typeface="Arial" charset="0"/>
              </a:rPr>
              <a:t>Carlsson</a:t>
            </a:r>
            <a:endParaRPr lang="en-US" sz="1600" dirty="0">
              <a:latin typeface="Arial" charset="0"/>
            </a:endParaRPr>
          </a:p>
          <a:p>
            <a:r>
              <a:rPr lang="en-US" sz="1600" dirty="0">
                <a:latin typeface="Arial" charset="0"/>
              </a:rPr>
              <a:t>Adriana </a:t>
            </a:r>
            <a:r>
              <a:rPr lang="en-US" sz="1600" dirty="0" err="1">
                <a:latin typeface="Arial" charset="0"/>
              </a:rPr>
              <a:t>Lepur</a:t>
            </a:r>
            <a:r>
              <a:rPr lang="en-US" sz="1600" dirty="0">
                <a:latin typeface="Arial" charset="0"/>
              </a:rPr>
              <a:t/>
            </a:r>
            <a:br>
              <a:rPr lang="en-US" sz="1600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>John </a:t>
            </a:r>
            <a:r>
              <a:rPr lang="en-US" sz="1600" dirty="0" err="1">
                <a:latin typeface="Arial" charset="0"/>
              </a:rPr>
              <a:t>Stegmayr</a:t>
            </a:r>
            <a:r>
              <a:rPr lang="en-US" sz="1600" dirty="0">
                <a:latin typeface="Arial" charset="0"/>
              </a:rPr>
              <a:t/>
            </a:r>
            <a:br>
              <a:rPr lang="en-US" sz="1600" dirty="0">
                <a:latin typeface="Arial" charset="0"/>
              </a:rPr>
            </a:br>
            <a:r>
              <a:rPr lang="en-US" sz="1600" dirty="0" err="1">
                <a:latin typeface="Arial" charset="0"/>
              </a:rPr>
              <a:t>Gunjan</a:t>
            </a:r>
            <a:r>
              <a:rPr lang="en-US" sz="1600" dirty="0">
                <a:latin typeface="Arial" charset="0"/>
              </a:rPr>
              <a:t> Sharma</a:t>
            </a:r>
          </a:p>
          <a:p>
            <a:endParaRPr lang="en-US" sz="1600" dirty="0">
              <a:latin typeface="Arial" charset="0"/>
            </a:endParaRPr>
          </a:p>
          <a:p>
            <a:r>
              <a:rPr lang="en-US" sz="1600" dirty="0">
                <a:solidFill>
                  <a:schemeClr val="tx2"/>
                </a:solidFill>
                <a:latin typeface="Arial" charset="0"/>
              </a:rPr>
              <a:t>Organic chemistry, Lund</a:t>
            </a:r>
          </a:p>
          <a:p>
            <a:r>
              <a:rPr lang="en-US" sz="1600" b="1" dirty="0">
                <a:latin typeface="Arial" charset="0"/>
              </a:rPr>
              <a:t>Ulf Nilsson et. al. </a:t>
            </a:r>
          </a:p>
          <a:p>
            <a:r>
              <a:rPr lang="en-US" sz="1600" dirty="0">
                <a:solidFill>
                  <a:srgbClr val="FFFF00"/>
                </a:solidFill>
                <a:latin typeface="Arial" charset="0"/>
              </a:rPr>
              <a:t>Biophysical Chemistry </a:t>
            </a:r>
            <a:r>
              <a:rPr lang="en-US" sz="1600" dirty="0" err="1">
                <a:solidFill>
                  <a:srgbClr val="FFFF00"/>
                </a:solidFill>
                <a:latin typeface="Arial" charset="0"/>
              </a:rPr>
              <a:t>etc</a:t>
            </a:r>
            <a:r>
              <a:rPr lang="en-US" sz="1600" dirty="0">
                <a:solidFill>
                  <a:srgbClr val="FFFF00"/>
                </a:solidFill>
                <a:latin typeface="Arial" charset="0"/>
              </a:rPr>
              <a:t>, Lund</a:t>
            </a:r>
            <a:r>
              <a:rPr lang="en-US" sz="1600" dirty="0">
                <a:latin typeface="Arial" charset="0"/>
              </a:rPr>
              <a:t/>
            </a:r>
            <a:br>
              <a:rPr lang="en-US" sz="1600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>Derek Logan, Mikael </a:t>
            </a:r>
            <a:r>
              <a:rPr lang="en-US" sz="1600" dirty="0" err="1">
                <a:latin typeface="Arial" charset="0"/>
              </a:rPr>
              <a:t>Akke</a:t>
            </a:r>
            <a:r>
              <a:rPr lang="en-US" sz="1600" dirty="0">
                <a:latin typeface="Arial" charset="0"/>
              </a:rPr>
              <a:t>,</a:t>
            </a:r>
            <a:br>
              <a:rPr lang="en-US" sz="1600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>Ulf </a:t>
            </a:r>
            <a:r>
              <a:rPr lang="en-US" sz="1600" dirty="0" err="1">
                <a:latin typeface="Arial" charset="0"/>
              </a:rPr>
              <a:t>Ryde</a:t>
            </a:r>
            <a:r>
              <a:rPr lang="en-US" sz="1600" dirty="0">
                <a:latin typeface="Arial" charset="0"/>
              </a:rPr>
              <a:t> et al. </a:t>
            </a:r>
          </a:p>
          <a:p>
            <a:endParaRPr lang="en-US" sz="1600" dirty="0">
              <a:latin typeface="Arial" charset="0"/>
            </a:endParaRPr>
          </a:p>
          <a:p>
            <a:r>
              <a:rPr lang="en-US" sz="1600" dirty="0">
                <a:solidFill>
                  <a:schemeClr val="tx2"/>
                </a:solidFill>
                <a:latin typeface="Arial" charset="0"/>
              </a:rPr>
              <a:t>Oncology, Lund</a:t>
            </a:r>
          </a:p>
          <a:p>
            <a:r>
              <a:rPr lang="en-US" sz="1600" dirty="0" err="1">
                <a:latin typeface="Arial" charset="0"/>
              </a:rPr>
              <a:t>Håkan</a:t>
            </a:r>
            <a:r>
              <a:rPr lang="en-US" sz="1600" dirty="0">
                <a:latin typeface="Arial" charset="0"/>
              </a:rPr>
              <a:t> Olsson, </a:t>
            </a:r>
            <a:r>
              <a:rPr lang="en-US" sz="1600" dirty="0" err="1">
                <a:latin typeface="Arial" charset="0"/>
              </a:rPr>
              <a:t>Mårten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Fernö</a:t>
            </a:r>
            <a:endParaRPr lang="en-US" sz="1600" b="1" dirty="0">
              <a:latin typeface="Arial" charset="0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Neuroscience, Lund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Tomas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Deierborg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et al.</a:t>
            </a:r>
          </a:p>
          <a:p>
            <a:endParaRPr lang="en-US" sz="1600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Tufts </a:t>
            </a:r>
            <a:r>
              <a:rPr lang="en-US" sz="1600" dirty="0">
                <a:solidFill>
                  <a:srgbClr val="FFFF00"/>
                </a:solidFill>
                <a:latin typeface="Arial" charset="0"/>
              </a:rPr>
              <a:t>Medical Center, Boston</a:t>
            </a:r>
          </a:p>
          <a:p>
            <a:r>
              <a:rPr lang="en-US" sz="1600" dirty="0" err="1">
                <a:latin typeface="Arial" charset="0"/>
              </a:rPr>
              <a:t>Noorjahan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Panjwani</a:t>
            </a:r>
            <a:r>
              <a:rPr lang="en-US" sz="1600" dirty="0">
                <a:latin typeface="Arial" charset="0"/>
              </a:rPr>
              <a:t> et al.</a:t>
            </a:r>
          </a:p>
          <a:p>
            <a:r>
              <a:rPr lang="en-US" sz="1600" dirty="0">
                <a:solidFill>
                  <a:schemeClr val="tx2"/>
                </a:solidFill>
                <a:latin typeface="Arial" charset="0"/>
              </a:rPr>
              <a:t>Kings College, London</a:t>
            </a:r>
          </a:p>
          <a:p>
            <a:r>
              <a:rPr lang="en-US" sz="1600" dirty="0">
                <a:latin typeface="Arial" charset="0"/>
              </a:rPr>
              <a:t>Tariq </a:t>
            </a:r>
            <a:r>
              <a:rPr lang="en-US" sz="1600" dirty="0" err="1">
                <a:latin typeface="Arial" charset="0"/>
              </a:rPr>
              <a:t>Sethi</a:t>
            </a:r>
            <a:r>
              <a:rPr lang="en-US" sz="1600" dirty="0">
                <a:latin typeface="Arial" charset="0"/>
              </a:rPr>
              <a:t> et al. </a:t>
            </a:r>
            <a:br>
              <a:rPr lang="en-US" sz="1600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/>
            </a:r>
            <a:br>
              <a:rPr lang="en-US" sz="1600" dirty="0">
                <a:latin typeface="Arial" charset="0"/>
              </a:rPr>
            </a:br>
            <a:r>
              <a:rPr lang="en-US" sz="1600" dirty="0" err="1">
                <a:solidFill>
                  <a:schemeClr val="tx2"/>
                </a:solidFill>
                <a:latin typeface="Arial" charset="0"/>
              </a:rPr>
              <a:t>Galecto</a:t>
            </a:r>
            <a:r>
              <a:rPr lang="en-US" sz="1600" dirty="0">
                <a:solidFill>
                  <a:schemeClr val="tx2"/>
                </a:solidFill>
                <a:latin typeface="Arial" charset="0"/>
              </a:rPr>
              <a:t> Biotech, Lund-Copenhagen</a:t>
            </a:r>
          </a:p>
          <a:p>
            <a:r>
              <a:rPr lang="en-US" sz="1600" dirty="0">
                <a:latin typeface="Arial" charset="0"/>
              </a:rPr>
              <a:t>Hans </a:t>
            </a:r>
            <a:r>
              <a:rPr lang="en-US" sz="1600" dirty="0" err="1">
                <a:latin typeface="Arial" charset="0"/>
              </a:rPr>
              <a:t>Schambye</a:t>
            </a:r>
            <a:r>
              <a:rPr lang="en-US" sz="1600" dirty="0">
                <a:latin typeface="Arial" charset="0"/>
              </a:rPr>
              <a:t> et al. </a:t>
            </a:r>
          </a:p>
          <a:p>
            <a:endParaRPr lang="en-US" sz="1600" dirty="0">
              <a:latin typeface="Arial" charset="0"/>
            </a:endParaRPr>
          </a:p>
          <a:p>
            <a:endParaRPr lang="en-US" sz="1600" dirty="0">
              <a:latin typeface="Arial" charset="0"/>
            </a:endParaRPr>
          </a:p>
        </p:txBody>
      </p:sp>
      <p:sp>
        <p:nvSpPr>
          <p:cNvPr id="15365" name="Rectangle 13"/>
          <p:cNvSpPr>
            <a:spLocks noChangeArrowheads="1"/>
          </p:cNvSpPr>
          <p:nvPr/>
        </p:nvSpPr>
        <p:spPr bwMode="auto">
          <a:xfrm>
            <a:off x="2915816" y="404664"/>
            <a:ext cx="5976664" cy="83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1" rIns="91421" bIns="45711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Arial"/>
                <a:cs typeface="Arial"/>
              </a:rPr>
              <a:t>Galectins: specificity, function and medical use. </a:t>
            </a:r>
          </a:p>
        </p:txBody>
      </p:sp>
      <p:grpSp>
        <p:nvGrpSpPr>
          <p:cNvPr id="15366" name="Group 14"/>
          <p:cNvGrpSpPr>
            <a:grpSpLocks/>
          </p:cNvGrpSpPr>
          <p:nvPr/>
        </p:nvGrpSpPr>
        <p:grpSpPr bwMode="auto">
          <a:xfrm>
            <a:off x="3314248" y="2132856"/>
            <a:ext cx="5650241" cy="2375346"/>
            <a:chOff x="567" y="663"/>
            <a:chExt cx="4728" cy="1844"/>
          </a:xfrm>
        </p:grpSpPr>
        <p:sp>
          <p:nvSpPr>
            <p:cNvPr id="15367" name="Rectangle 15"/>
            <p:cNvSpPr>
              <a:spLocks noChangeArrowheads="1"/>
            </p:cNvSpPr>
            <p:nvPr/>
          </p:nvSpPr>
          <p:spPr bwMode="auto">
            <a:xfrm>
              <a:off x="567" y="663"/>
              <a:ext cx="4626" cy="181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5368" name="Text Box 16"/>
            <p:cNvSpPr txBox="1">
              <a:spLocks noChangeArrowheads="1"/>
            </p:cNvSpPr>
            <p:nvPr/>
          </p:nvSpPr>
          <p:spPr bwMode="auto">
            <a:xfrm>
              <a:off x="731" y="1278"/>
              <a:ext cx="69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sv-SE" sz="1000">
                  <a:solidFill>
                    <a:schemeClr val="bg2"/>
                  </a:solidFill>
                  <a:latin typeface="Arial" charset="0"/>
                </a:rPr>
                <a:t>Galectin-4</a:t>
              </a:r>
            </a:p>
          </p:txBody>
        </p:sp>
        <p:grpSp>
          <p:nvGrpSpPr>
            <p:cNvPr id="15369" name="Group 17"/>
            <p:cNvGrpSpPr>
              <a:grpSpLocks/>
            </p:cNvGrpSpPr>
            <p:nvPr/>
          </p:nvGrpSpPr>
          <p:grpSpPr bwMode="auto">
            <a:xfrm>
              <a:off x="2694" y="1642"/>
              <a:ext cx="432" cy="285"/>
              <a:chOff x="3113" y="2924"/>
              <a:chExt cx="357" cy="234"/>
            </a:xfrm>
          </p:grpSpPr>
          <p:sp>
            <p:nvSpPr>
              <p:cNvPr id="15430" name="Rectangle 18"/>
              <p:cNvSpPr>
                <a:spLocks noChangeArrowheads="1"/>
              </p:cNvSpPr>
              <p:nvPr/>
            </p:nvSpPr>
            <p:spPr bwMode="auto">
              <a:xfrm rot="10800000">
                <a:off x="3243" y="3022"/>
                <a:ext cx="155" cy="2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31" name="Oval 19"/>
              <p:cNvSpPr>
                <a:spLocks noChangeArrowheads="1"/>
              </p:cNvSpPr>
              <p:nvPr/>
            </p:nvSpPr>
            <p:spPr bwMode="auto">
              <a:xfrm rot="-5400000">
                <a:off x="3079" y="2960"/>
                <a:ext cx="210" cy="1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32" name="AutoShape 20"/>
              <p:cNvSpPr>
                <a:spLocks noChangeArrowheads="1"/>
              </p:cNvSpPr>
              <p:nvPr/>
            </p:nvSpPr>
            <p:spPr bwMode="white">
              <a:xfrm rot="-5400000">
                <a:off x="3097" y="2949"/>
                <a:ext cx="91" cy="5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33" name="Oval 21"/>
              <p:cNvSpPr>
                <a:spLocks noChangeArrowheads="1"/>
              </p:cNvSpPr>
              <p:nvPr/>
            </p:nvSpPr>
            <p:spPr bwMode="auto">
              <a:xfrm rot="5400000">
                <a:off x="3284" y="2972"/>
                <a:ext cx="211" cy="138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34" name="AutoShape 22"/>
              <p:cNvSpPr>
                <a:spLocks noChangeArrowheads="1"/>
              </p:cNvSpPr>
              <p:nvPr/>
            </p:nvSpPr>
            <p:spPr bwMode="white">
              <a:xfrm rot="-5400000">
                <a:off x="3383" y="3070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370" name="Text Box 23"/>
            <p:cNvSpPr txBox="1">
              <a:spLocks noChangeArrowheads="1"/>
            </p:cNvSpPr>
            <p:nvPr/>
          </p:nvSpPr>
          <p:spPr bwMode="auto">
            <a:xfrm>
              <a:off x="2556" y="1295"/>
              <a:ext cx="68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Galectin-8</a:t>
              </a:r>
              <a:endParaRPr lang="sv-SE" sz="1800">
                <a:latin typeface="Arial" charset="0"/>
              </a:endParaRPr>
            </a:p>
          </p:txBody>
        </p:sp>
        <p:grpSp>
          <p:nvGrpSpPr>
            <p:cNvPr id="15371" name="Group 24"/>
            <p:cNvGrpSpPr>
              <a:grpSpLocks/>
            </p:cNvGrpSpPr>
            <p:nvPr/>
          </p:nvGrpSpPr>
          <p:grpSpPr bwMode="auto">
            <a:xfrm>
              <a:off x="1826" y="2043"/>
              <a:ext cx="420" cy="289"/>
              <a:chOff x="2290" y="3021"/>
              <a:chExt cx="346" cy="235"/>
            </a:xfrm>
          </p:grpSpPr>
          <p:sp>
            <p:nvSpPr>
              <p:cNvPr id="15425" name="Rectangle 25"/>
              <p:cNvSpPr>
                <a:spLocks noChangeArrowheads="1"/>
              </p:cNvSpPr>
              <p:nvPr/>
            </p:nvSpPr>
            <p:spPr bwMode="auto">
              <a:xfrm rot="10800000">
                <a:off x="2409" y="3119"/>
                <a:ext cx="155" cy="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26" name="Oval 26"/>
              <p:cNvSpPr>
                <a:spLocks noChangeArrowheads="1"/>
              </p:cNvSpPr>
              <p:nvPr/>
            </p:nvSpPr>
            <p:spPr bwMode="auto">
              <a:xfrm rot="-5400000">
                <a:off x="2255" y="3058"/>
                <a:ext cx="211" cy="1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27" name="AutoShape 27"/>
              <p:cNvSpPr>
                <a:spLocks noChangeArrowheads="1"/>
              </p:cNvSpPr>
              <p:nvPr/>
            </p:nvSpPr>
            <p:spPr bwMode="white">
              <a:xfrm rot="-5400000">
                <a:off x="2275" y="3048"/>
                <a:ext cx="90" cy="5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28" name="Oval 28"/>
              <p:cNvSpPr>
                <a:spLocks noChangeArrowheads="1"/>
              </p:cNvSpPr>
              <p:nvPr/>
            </p:nvSpPr>
            <p:spPr bwMode="auto">
              <a:xfrm rot="5400000">
                <a:off x="2451" y="3071"/>
                <a:ext cx="210" cy="138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29" name="AutoShape 29"/>
              <p:cNvSpPr>
                <a:spLocks noChangeArrowheads="1"/>
              </p:cNvSpPr>
              <p:nvPr/>
            </p:nvSpPr>
            <p:spPr bwMode="white">
              <a:xfrm rot="-5400000">
                <a:off x="2549" y="3168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372" name="Text Box 30"/>
            <p:cNvSpPr txBox="1">
              <a:spLocks noChangeArrowheads="1"/>
            </p:cNvSpPr>
            <p:nvPr/>
          </p:nvSpPr>
          <p:spPr bwMode="auto">
            <a:xfrm>
              <a:off x="1720" y="2319"/>
              <a:ext cx="702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Galectin-9</a:t>
              </a:r>
              <a:endParaRPr lang="sv-SE" sz="1800">
                <a:latin typeface="Arial" charset="0"/>
              </a:endParaRPr>
            </a:p>
          </p:txBody>
        </p:sp>
        <p:grpSp>
          <p:nvGrpSpPr>
            <p:cNvPr id="15373" name="Group 31"/>
            <p:cNvGrpSpPr>
              <a:grpSpLocks/>
            </p:cNvGrpSpPr>
            <p:nvPr/>
          </p:nvGrpSpPr>
          <p:grpSpPr bwMode="auto">
            <a:xfrm>
              <a:off x="2660" y="1029"/>
              <a:ext cx="420" cy="289"/>
              <a:chOff x="3124" y="2477"/>
              <a:chExt cx="346" cy="235"/>
            </a:xfrm>
          </p:grpSpPr>
          <p:sp>
            <p:nvSpPr>
              <p:cNvPr id="15420" name="Rectangle 32"/>
              <p:cNvSpPr>
                <a:spLocks noChangeArrowheads="1"/>
              </p:cNvSpPr>
              <p:nvPr/>
            </p:nvSpPr>
            <p:spPr bwMode="auto">
              <a:xfrm rot="10800000">
                <a:off x="3243" y="2574"/>
                <a:ext cx="155" cy="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21" name="Oval 33"/>
              <p:cNvSpPr>
                <a:spLocks noChangeArrowheads="1"/>
              </p:cNvSpPr>
              <p:nvPr/>
            </p:nvSpPr>
            <p:spPr bwMode="auto">
              <a:xfrm rot="-5400000">
                <a:off x="3089" y="2514"/>
                <a:ext cx="211" cy="1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22" name="AutoShape 34"/>
              <p:cNvSpPr>
                <a:spLocks noChangeArrowheads="1"/>
              </p:cNvSpPr>
              <p:nvPr/>
            </p:nvSpPr>
            <p:spPr bwMode="white">
              <a:xfrm rot="-5400000">
                <a:off x="3109" y="2504"/>
                <a:ext cx="90" cy="5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23" name="Oval 35"/>
              <p:cNvSpPr>
                <a:spLocks noChangeArrowheads="1"/>
              </p:cNvSpPr>
              <p:nvPr/>
            </p:nvSpPr>
            <p:spPr bwMode="auto">
              <a:xfrm rot="5400000">
                <a:off x="3284" y="2526"/>
                <a:ext cx="211" cy="138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24" name="AutoShape 36"/>
              <p:cNvSpPr>
                <a:spLocks noChangeArrowheads="1"/>
              </p:cNvSpPr>
              <p:nvPr/>
            </p:nvSpPr>
            <p:spPr bwMode="white">
              <a:xfrm rot="-5400000">
                <a:off x="3383" y="2624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374" name="Text Box 37"/>
            <p:cNvSpPr txBox="1">
              <a:spLocks noChangeArrowheads="1"/>
            </p:cNvSpPr>
            <p:nvPr/>
          </p:nvSpPr>
          <p:spPr bwMode="auto">
            <a:xfrm>
              <a:off x="2600" y="1930"/>
              <a:ext cx="844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Galectin-12</a:t>
              </a:r>
              <a:endParaRPr lang="sv-SE" sz="1800">
                <a:latin typeface="Arial" charset="0"/>
              </a:endParaRPr>
            </a:p>
          </p:txBody>
        </p:sp>
        <p:grpSp>
          <p:nvGrpSpPr>
            <p:cNvPr id="15375" name="Group 38"/>
            <p:cNvGrpSpPr>
              <a:grpSpLocks/>
            </p:cNvGrpSpPr>
            <p:nvPr/>
          </p:nvGrpSpPr>
          <p:grpSpPr bwMode="auto">
            <a:xfrm>
              <a:off x="680" y="1932"/>
              <a:ext cx="269" cy="193"/>
              <a:chOff x="465" y="2470"/>
              <a:chExt cx="221" cy="158"/>
            </a:xfrm>
          </p:grpSpPr>
          <p:sp>
            <p:nvSpPr>
              <p:cNvPr id="15417" name="Rectangle 39"/>
              <p:cNvSpPr>
                <a:spLocks noChangeArrowheads="1"/>
              </p:cNvSpPr>
              <p:nvPr/>
            </p:nvSpPr>
            <p:spPr bwMode="auto">
              <a:xfrm rot="-5400000">
                <a:off x="551" y="2481"/>
                <a:ext cx="47" cy="2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18" name="Oval 40"/>
              <p:cNvSpPr>
                <a:spLocks noChangeArrowheads="1"/>
              </p:cNvSpPr>
              <p:nvPr/>
            </p:nvSpPr>
            <p:spPr bwMode="auto">
              <a:xfrm rot="10800000">
                <a:off x="476" y="2478"/>
                <a:ext cx="210" cy="13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19" name="AutoShape 41"/>
              <p:cNvSpPr>
                <a:spLocks noChangeArrowheads="1"/>
              </p:cNvSpPr>
              <p:nvPr/>
            </p:nvSpPr>
            <p:spPr bwMode="white">
              <a:xfrm>
                <a:off x="465" y="2559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376" name="Text Box 42"/>
            <p:cNvSpPr txBox="1">
              <a:spLocks noChangeArrowheads="1"/>
            </p:cNvSpPr>
            <p:nvPr/>
          </p:nvSpPr>
          <p:spPr bwMode="auto">
            <a:xfrm>
              <a:off x="663" y="2141"/>
              <a:ext cx="734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Galectin-7</a:t>
              </a:r>
              <a:endParaRPr lang="sv-SE" sz="1800">
                <a:latin typeface="Arial" charset="0"/>
              </a:endParaRPr>
            </a:p>
          </p:txBody>
        </p:sp>
        <p:grpSp>
          <p:nvGrpSpPr>
            <p:cNvPr id="15377" name="Group 43"/>
            <p:cNvGrpSpPr>
              <a:grpSpLocks/>
            </p:cNvGrpSpPr>
            <p:nvPr/>
          </p:nvGrpSpPr>
          <p:grpSpPr bwMode="auto">
            <a:xfrm>
              <a:off x="4541" y="865"/>
              <a:ext cx="378" cy="461"/>
              <a:chOff x="4039" y="980"/>
              <a:chExt cx="308" cy="373"/>
            </a:xfrm>
          </p:grpSpPr>
          <p:sp>
            <p:nvSpPr>
              <p:cNvPr id="15412" name="Oval 44"/>
              <p:cNvSpPr>
                <a:spLocks noChangeArrowheads="1"/>
              </p:cNvSpPr>
              <p:nvPr/>
            </p:nvSpPr>
            <p:spPr bwMode="auto">
              <a:xfrm>
                <a:off x="4118" y="1031"/>
                <a:ext cx="208" cy="136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13" name="AutoShape 45"/>
              <p:cNvSpPr>
                <a:spLocks noChangeArrowheads="1"/>
              </p:cNvSpPr>
              <p:nvPr/>
            </p:nvSpPr>
            <p:spPr bwMode="white">
              <a:xfrm>
                <a:off x="4043" y="980"/>
                <a:ext cx="184" cy="118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14" name="Oval 46"/>
              <p:cNvSpPr>
                <a:spLocks noChangeArrowheads="1"/>
              </p:cNvSpPr>
              <p:nvPr/>
            </p:nvSpPr>
            <p:spPr bwMode="auto">
              <a:xfrm rot="10800000">
                <a:off x="4117" y="1167"/>
                <a:ext cx="209" cy="135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15" name="AutoShape 47"/>
              <p:cNvSpPr>
                <a:spLocks noChangeArrowheads="1"/>
              </p:cNvSpPr>
              <p:nvPr/>
            </p:nvSpPr>
            <p:spPr bwMode="white">
              <a:xfrm rot="10800000">
                <a:off x="4039" y="1234"/>
                <a:ext cx="182" cy="11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16" name="Rectangle 48"/>
              <p:cNvSpPr>
                <a:spLocks noChangeArrowheads="1"/>
              </p:cNvSpPr>
              <p:nvPr/>
            </p:nvSpPr>
            <p:spPr bwMode="white">
              <a:xfrm>
                <a:off x="4111" y="1158"/>
                <a:ext cx="236" cy="17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378" name="Text Box 49"/>
            <p:cNvSpPr txBox="1">
              <a:spLocks noChangeArrowheads="1"/>
            </p:cNvSpPr>
            <p:nvPr/>
          </p:nvSpPr>
          <p:spPr bwMode="auto">
            <a:xfrm>
              <a:off x="4501" y="1268"/>
              <a:ext cx="711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Galectin-1</a:t>
              </a:r>
              <a:endParaRPr lang="sv-SE" sz="1800">
                <a:latin typeface="Arial" charset="0"/>
              </a:endParaRPr>
            </a:p>
          </p:txBody>
        </p:sp>
        <p:grpSp>
          <p:nvGrpSpPr>
            <p:cNvPr id="15379" name="Group 50"/>
            <p:cNvGrpSpPr>
              <a:grpSpLocks/>
            </p:cNvGrpSpPr>
            <p:nvPr/>
          </p:nvGrpSpPr>
          <p:grpSpPr bwMode="auto">
            <a:xfrm>
              <a:off x="4633" y="1700"/>
              <a:ext cx="375" cy="465"/>
              <a:chOff x="4579" y="1435"/>
              <a:chExt cx="310" cy="379"/>
            </a:xfrm>
          </p:grpSpPr>
          <p:sp>
            <p:nvSpPr>
              <p:cNvPr id="15407" name="Oval 51"/>
              <p:cNvSpPr>
                <a:spLocks noChangeArrowheads="1"/>
              </p:cNvSpPr>
              <p:nvPr/>
            </p:nvSpPr>
            <p:spPr bwMode="auto">
              <a:xfrm>
                <a:off x="4659" y="1487"/>
                <a:ext cx="211" cy="137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08" name="Oval 52"/>
              <p:cNvSpPr>
                <a:spLocks noChangeArrowheads="1"/>
              </p:cNvSpPr>
              <p:nvPr/>
            </p:nvSpPr>
            <p:spPr bwMode="auto">
              <a:xfrm rot="10800000">
                <a:off x="4658" y="1624"/>
                <a:ext cx="211" cy="138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09" name="Rectangle 53"/>
              <p:cNvSpPr>
                <a:spLocks noChangeArrowheads="1"/>
              </p:cNvSpPr>
              <p:nvPr/>
            </p:nvSpPr>
            <p:spPr bwMode="white">
              <a:xfrm>
                <a:off x="4652" y="1615"/>
                <a:ext cx="237" cy="1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10" name="AutoShape 54"/>
              <p:cNvSpPr>
                <a:spLocks noChangeArrowheads="1"/>
              </p:cNvSpPr>
              <p:nvPr/>
            </p:nvSpPr>
            <p:spPr bwMode="white">
              <a:xfrm>
                <a:off x="4584" y="1435"/>
                <a:ext cx="184" cy="120"/>
              </a:xfrm>
              <a:prstGeom prst="roundRect">
                <a:avLst>
                  <a:gd name="adj" fmla="val 2916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11" name="AutoShape 55"/>
              <p:cNvSpPr>
                <a:spLocks noChangeArrowheads="1"/>
              </p:cNvSpPr>
              <p:nvPr/>
            </p:nvSpPr>
            <p:spPr bwMode="white">
              <a:xfrm rot="10800000">
                <a:off x="4579" y="1693"/>
                <a:ext cx="185" cy="121"/>
              </a:xfrm>
              <a:prstGeom prst="roundRect">
                <a:avLst>
                  <a:gd name="adj" fmla="val 29463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380" name="Text Box 56"/>
            <p:cNvSpPr txBox="1">
              <a:spLocks noChangeArrowheads="1"/>
            </p:cNvSpPr>
            <p:nvPr/>
          </p:nvSpPr>
          <p:spPr bwMode="auto">
            <a:xfrm>
              <a:off x="4582" y="2125"/>
              <a:ext cx="713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Galectin-2</a:t>
              </a:r>
              <a:endParaRPr lang="sv-SE" sz="1800">
                <a:latin typeface="Arial" charset="0"/>
              </a:endParaRPr>
            </a:p>
          </p:txBody>
        </p:sp>
        <p:grpSp>
          <p:nvGrpSpPr>
            <p:cNvPr id="15381" name="Group 57"/>
            <p:cNvGrpSpPr>
              <a:grpSpLocks/>
            </p:cNvGrpSpPr>
            <p:nvPr/>
          </p:nvGrpSpPr>
          <p:grpSpPr bwMode="auto">
            <a:xfrm>
              <a:off x="3606" y="1875"/>
              <a:ext cx="352" cy="485"/>
              <a:chOff x="3641" y="2543"/>
              <a:chExt cx="351" cy="479"/>
            </a:xfrm>
          </p:grpSpPr>
          <p:sp>
            <p:nvSpPr>
              <p:cNvPr id="15403" name="Rectangle 58"/>
              <p:cNvSpPr>
                <a:spLocks noChangeArrowheads="1"/>
              </p:cNvSpPr>
              <p:nvPr/>
            </p:nvSpPr>
            <p:spPr bwMode="auto">
              <a:xfrm>
                <a:off x="3844" y="2587"/>
                <a:ext cx="44" cy="22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04" name="Oval 59"/>
              <p:cNvSpPr>
                <a:spLocks noChangeArrowheads="1"/>
              </p:cNvSpPr>
              <p:nvPr/>
            </p:nvSpPr>
            <p:spPr bwMode="auto">
              <a:xfrm rot="10800000">
                <a:off x="3737" y="2793"/>
                <a:ext cx="255" cy="168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05" name="AutoShape 60"/>
              <p:cNvSpPr>
                <a:spLocks noChangeArrowheads="1"/>
              </p:cNvSpPr>
              <p:nvPr/>
            </p:nvSpPr>
            <p:spPr bwMode="white">
              <a:xfrm rot="10800000">
                <a:off x="3641" y="2876"/>
                <a:ext cx="224" cy="146"/>
              </a:xfrm>
              <a:prstGeom prst="roundRect">
                <a:avLst>
                  <a:gd name="adj" fmla="val 0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06" name="Oval 61" descr="Diagonalrand från höger smal"/>
              <p:cNvSpPr>
                <a:spLocks noChangeArrowheads="1"/>
              </p:cNvSpPr>
              <p:nvPr/>
            </p:nvSpPr>
            <p:spPr bwMode="auto">
              <a:xfrm>
                <a:off x="3825" y="2543"/>
                <a:ext cx="80" cy="52"/>
              </a:xfrm>
              <a:prstGeom prst="ellipse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382" name="Text Box 62"/>
            <p:cNvSpPr txBox="1">
              <a:spLocks noChangeArrowheads="1"/>
            </p:cNvSpPr>
            <p:nvPr/>
          </p:nvSpPr>
          <p:spPr bwMode="auto">
            <a:xfrm>
              <a:off x="3499" y="2307"/>
              <a:ext cx="683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Galectin-3</a:t>
              </a:r>
              <a:endParaRPr lang="sv-SE" sz="1800">
                <a:latin typeface="Arial" charset="0"/>
              </a:endParaRPr>
            </a:p>
          </p:txBody>
        </p:sp>
        <p:grpSp>
          <p:nvGrpSpPr>
            <p:cNvPr id="15383" name="Group 63"/>
            <p:cNvGrpSpPr>
              <a:grpSpLocks/>
            </p:cNvGrpSpPr>
            <p:nvPr/>
          </p:nvGrpSpPr>
          <p:grpSpPr bwMode="auto">
            <a:xfrm>
              <a:off x="879" y="1049"/>
              <a:ext cx="419" cy="286"/>
              <a:chOff x="1247" y="2682"/>
              <a:chExt cx="346" cy="233"/>
            </a:xfrm>
          </p:grpSpPr>
          <p:sp>
            <p:nvSpPr>
              <p:cNvPr id="15398" name="Rectangle 64"/>
              <p:cNvSpPr>
                <a:spLocks noChangeArrowheads="1"/>
              </p:cNvSpPr>
              <p:nvPr/>
            </p:nvSpPr>
            <p:spPr bwMode="auto">
              <a:xfrm rot="10800000">
                <a:off x="1366" y="2779"/>
                <a:ext cx="155" cy="2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399" name="Oval 65"/>
              <p:cNvSpPr>
                <a:spLocks noChangeArrowheads="1"/>
              </p:cNvSpPr>
              <p:nvPr/>
            </p:nvSpPr>
            <p:spPr bwMode="auto">
              <a:xfrm rot="5400000">
                <a:off x="1407" y="2729"/>
                <a:ext cx="211" cy="138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00" name="AutoShape 66"/>
              <p:cNvSpPr>
                <a:spLocks noChangeArrowheads="1"/>
              </p:cNvSpPr>
              <p:nvPr/>
            </p:nvSpPr>
            <p:spPr bwMode="white">
              <a:xfrm rot="-5400000">
                <a:off x="1506" y="2827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01" name="Oval 67"/>
              <p:cNvSpPr>
                <a:spLocks noChangeArrowheads="1"/>
              </p:cNvSpPr>
              <p:nvPr/>
            </p:nvSpPr>
            <p:spPr bwMode="auto">
              <a:xfrm rot="-5400000">
                <a:off x="1213" y="2718"/>
                <a:ext cx="210" cy="1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402" name="AutoShape 68"/>
              <p:cNvSpPr>
                <a:spLocks noChangeArrowheads="1"/>
              </p:cNvSpPr>
              <p:nvPr/>
            </p:nvSpPr>
            <p:spPr bwMode="white">
              <a:xfrm rot="-5400000">
                <a:off x="1231" y="2707"/>
                <a:ext cx="91" cy="5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384" name="Group 69"/>
            <p:cNvGrpSpPr>
              <a:grpSpLocks/>
            </p:cNvGrpSpPr>
            <p:nvPr/>
          </p:nvGrpSpPr>
          <p:grpSpPr bwMode="auto">
            <a:xfrm flipH="1">
              <a:off x="914" y="1941"/>
              <a:ext cx="268" cy="194"/>
              <a:chOff x="465" y="2470"/>
              <a:chExt cx="221" cy="158"/>
            </a:xfrm>
          </p:grpSpPr>
          <p:sp>
            <p:nvSpPr>
              <p:cNvPr id="15395" name="Rectangle 70"/>
              <p:cNvSpPr>
                <a:spLocks noChangeArrowheads="1"/>
              </p:cNvSpPr>
              <p:nvPr/>
            </p:nvSpPr>
            <p:spPr bwMode="auto">
              <a:xfrm rot="-5400000">
                <a:off x="551" y="2481"/>
                <a:ext cx="47" cy="2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396" name="Oval 71"/>
              <p:cNvSpPr>
                <a:spLocks noChangeArrowheads="1"/>
              </p:cNvSpPr>
              <p:nvPr/>
            </p:nvSpPr>
            <p:spPr bwMode="auto">
              <a:xfrm rot="10800000">
                <a:off x="476" y="2478"/>
                <a:ext cx="210" cy="13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5397" name="AutoShape 72"/>
              <p:cNvSpPr>
                <a:spLocks noChangeArrowheads="1"/>
              </p:cNvSpPr>
              <p:nvPr/>
            </p:nvSpPr>
            <p:spPr bwMode="white">
              <a:xfrm>
                <a:off x="465" y="2559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385" name="Line 73"/>
            <p:cNvSpPr>
              <a:spLocks noChangeShapeType="1"/>
            </p:cNvSpPr>
            <p:nvPr/>
          </p:nvSpPr>
          <p:spPr bwMode="auto">
            <a:xfrm>
              <a:off x="926" y="1845"/>
              <a:ext cx="0" cy="27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386" name="Line 74"/>
            <p:cNvSpPr>
              <a:spLocks noChangeShapeType="1"/>
            </p:cNvSpPr>
            <p:nvPr/>
          </p:nvSpPr>
          <p:spPr bwMode="auto">
            <a:xfrm flipH="1">
              <a:off x="1373" y="754"/>
              <a:ext cx="497" cy="3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387" name="Line 75"/>
            <p:cNvSpPr>
              <a:spLocks noChangeShapeType="1"/>
            </p:cNvSpPr>
            <p:nvPr/>
          </p:nvSpPr>
          <p:spPr bwMode="auto">
            <a:xfrm>
              <a:off x="1978" y="754"/>
              <a:ext cx="20" cy="11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388" name="Line 76"/>
            <p:cNvSpPr>
              <a:spLocks noChangeShapeType="1"/>
            </p:cNvSpPr>
            <p:nvPr/>
          </p:nvSpPr>
          <p:spPr bwMode="auto">
            <a:xfrm>
              <a:off x="2309" y="974"/>
              <a:ext cx="330" cy="6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389" name="Line 77"/>
            <p:cNvSpPr>
              <a:spLocks noChangeShapeType="1"/>
            </p:cNvSpPr>
            <p:nvPr/>
          </p:nvSpPr>
          <p:spPr bwMode="auto">
            <a:xfrm>
              <a:off x="2309" y="974"/>
              <a:ext cx="331" cy="1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390" name="Line 78"/>
            <p:cNvSpPr>
              <a:spLocks noChangeShapeType="1"/>
            </p:cNvSpPr>
            <p:nvPr/>
          </p:nvSpPr>
          <p:spPr bwMode="auto">
            <a:xfrm>
              <a:off x="2089" y="754"/>
              <a:ext cx="220" cy="2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391" name="Line 79"/>
            <p:cNvSpPr>
              <a:spLocks noChangeShapeType="1"/>
            </p:cNvSpPr>
            <p:nvPr/>
          </p:nvSpPr>
          <p:spPr bwMode="auto">
            <a:xfrm rot="17946594" flipH="1">
              <a:off x="815" y="1595"/>
              <a:ext cx="337" cy="1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392" name="Line 80"/>
            <p:cNvSpPr>
              <a:spLocks noChangeShapeType="1"/>
            </p:cNvSpPr>
            <p:nvPr/>
          </p:nvSpPr>
          <p:spPr bwMode="auto">
            <a:xfrm flipH="1">
              <a:off x="4839" y="1426"/>
              <a:ext cx="6" cy="2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393" name="Line 81"/>
            <p:cNvSpPr>
              <a:spLocks noChangeShapeType="1"/>
            </p:cNvSpPr>
            <p:nvPr/>
          </p:nvSpPr>
          <p:spPr bwMode="auto">
            <a:xfrm>
              <a:off x="4000" y="754"/>
              <a:ext cx="501" cy="2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394" name="Line 82"/>
            <p:cNvSpPr>
              <a:spLocks noChangeShapeType="1"/>
            </p:cNvSpPr>
            <p:nvPr/>
          </p:nvSpPr>
          <p:spPr bwMode="auto">
            <a:xfrm>
              <a:off x="3332" y="1034"/>
              <a:ext cx="291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75" name="Text Box 5"/>
          <p:cNvSpPr txBox="1">
            <a:spLocks noChangeArrowheads="1"/>
          </p:cNvSpPr>
          <p:nvPr/>
        </p:nvSpPr>
        <p:spPr bwMode="auto">
          <a:xfrm>
            <a:off x="5712941" y="5301209"/>
            <a:ext cx="3179539" cy="1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1" rIns="91421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CC00"/>
                </a:solidFill>
                <a:latin typeface="Arial" charset="0"/>
              </a:rPr>
              <a:t>Swedish Research Council (VR)</a:t>
            </a:r>
          </a:p>
          <a:p>
            <a:r>
              <a:rPr lang="en-US" sz="1600" dirty="0">
                <a:solidFill>
                  <a:srgbClr val="FFCC00"/>
                </a:solidFill>
                <a:latin typeface="Arial" charset="0"/>
              </a:rPr>
              <a:t>EU-FP7 </a:t>
            </a:r>
            <a:r>
              <a:rPr lang="en-US" sz="1600" dirty="0" smtClean="0">
                <a:solidFill>
                  <a:srgbClr val="FFCC00"/>
                </a:solidFill>
                <a:latin typeface="Arial" charset="0"/>
              </a:rPr>
              <a:t>PANACREAS, KAW , </a:t>
            </a:r>
            <a:r>
              <a:rPr lang="en-US" sz="1600" dirty="0" err="1" smtClean="0">
                <a:solidFill>
                  <a:srgbClr val="FFCC00"/>
                </a:solidFill>
                <a:latin typeface="Arial" charset="0"/>
              </a:rPr>
              <a:t>Galecto</a:t>
            </a:r>
            <a:r>
              <a:rPr lang="en-US" sz="1600" dirty="0" smtClean="0">
                <a:solidFill>
                  <a:srgbClr val="FFCC00"/>
                </a:solidFill>
                <a:latin typeface="Arial" charset="0"/>
              </a:rPr>
              <a:t> Biotech AB, and </a:t>
            </a:r>
            <a:r>
              <a:rPr lang="en-US" sz="1600" dirty="0">
                <a:solidFill>
                  <a:srgbClr val="FFCC00"/>
                </a:solidFill>
                <a:latin typeface="Arial" charset="0"/>
              </a:rPr>
              <a:t/>
            </a:r>
            <a:br>
              <a:rPr lang="en-US" sz="1600" dirty="0">
                <a:solidFill>
                  <a:srgbClr val="FFCC00"/>
                </a:solidFill>
                <a:latin typeface="Arial" charset="0"/>
              </a:rPr>
            </a:br>
            <a:r>
              <a:rPr lang="en-US" sz="1600" dirty="0">
                <a:solidFill>
                  <a:srgbClr val="FFCC00"/>
                </a:solidFill>
                <a:latin typeface="Arial" charset="0"/>
              </a:rPr>
              <a:t>Medical Faculty, Lund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ntent.answcdn.com/main/content/img/McGrawHill/Encyclopedia/images/CE116900FG00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86715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issinglink.ucsf.edu/lm/approach_to_histo/images/electronmicroscopy_clip_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53828"/>
            <a:ext cx="412432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66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-5581650" y="1773609"/>
            <a:ext cx="22034500" cy="6911975"/>
          </a:xfrm>
          <a:prstGeom prst="ellipse">
            <a:avLst/>
          </a:prstGeom>
          <a:solidFill>
            <a:srgbClr val="E2CBE3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2627784" y="692696"/>
            <a:ext cx="1980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36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E</a:t>
            </a:r>
            <a:r>
              <a:rPr lang="sv-SE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xtracellular</a:t>
            </a:r>
            <a:endParaRPr lang="sv-SE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320" name="textruta 2319"/>
          <p:cNvSpPr txBox="1"/>
          <p:nvPr/>
        </p:nvSpPr>
        <p:spPr>
          <a:xfrm>
            <a:off x="3315694" y="4149080"/>
            <a:ext cx="154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36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C</a:t>
            </a:r>
            <a:r>
              <a:rPr lang="sv-SE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ytosolic</a:t>
            </a:r>
            <a:endParaRPr lang="sv-SE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52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-5581650" y="2493689"/>
            <a:ext cx="22034500" cy="6911975"/>
          </a:xfrm>
          <a:prstGeom prst="ellipse">
            <a:avLst/>
          </a:prstGeom>
          <a:solidFill>
            <a:srgbClr val="E2CBE3"/>
          </a:solidFill>
          <a:ln w="57150" cmpd="sng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20" name="textruta 2319"/>
          <p:cNvSpPr txBox="1"/>
          <p:nvPr/>
        </p:nvSpPr>
        <p:spPr>
          <a:xfrm>
            <a:off x="4788024" y="3717032"/>
            <a:ext cx="154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36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C</a:t>
            </a:r>
            <a:r>
              <a:rPr lang="sv-SE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ytosolic</a:t>
            </a:r>
            <a:endParaRPr lang="sv-SE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Ellips 2"/>
          <p:cNvSpPr/>
          <p:nvPr/>
        </p:nvSpPr>
        <p:spPr bwMode="auto">
          <a:xfrm>
            <a:off x="1547664" y="2564904"/>
            <a:ext cx="1368152" cy="93610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Ellips 6"/>
          <p:cNvSpPr/>
          <p:nvPr/>
        </p:nvSpPr>
        <p:spPr bwMode="auto">
          <a:xfrm>
            <a:off x="1547664" y="2564904"/>
            <a:ext cx="1368152" cy="936104"/>
          </a:xfrm>
          <a:prstGeom prst="ellipse">
            <a:avLst/>
          </a:prstGeom>
          <a:solidFill>
            <a:schemeClr val="tx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Ellips 4"/>
          <p:cNvSpPr/>
          <p:nvPr/>
        </p:nvSpPr>
        <p:spPr bwMode="auto">
          <a:xfrm>
            <a:off x="1691680" y="2276872"/>
            <a:ext cx="936104" cy="648072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Ellips 8"/>
          <p:cNvSpPr/>
          <p:nvPr/>
        </p:nvSpPr>
        <p:spPr bwMode="auto">
          <a:xfrm>
            <a:off x="2483768" y="3861048"/>
            <a:ext cx="1368152" cy="936104"/>
          </a:xfrm>
          <a:prstGeom prst="ellipse">
            <a:avLst/>
          </a:prstGeom>
          <a:solidFill>
            <a:schemeClr val="tx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Oval 2"/>
          <p:cNvSpPr>
            <a:spLocks noChangeArrowheads="1"/>
          </p:cNvSpPr>
          <p:nvPr/>
        </p:nvSpPr>
        <p:spPr bwMode="auto">
          <a:xfrm>
            <a:off x="6156176" y="1628800"/>
            <a:ext cx="1368153" cy="1080120"/>
          </a:xfrm>
          <a:prstGeom prst="ellipse">
            <a:avLst/>
          </a:prstGeom>
          <a:solidFill>
            <a:srgbClr val="E2CBE3"/>
          </a:solidFill>
          <a:ln w="57150" cmpd="sng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>
            <a:off x="6084168" y="2348880"/>
            <a:ext cx="1368153" cy="1080120"/>
          </a:xfrm>
          <a:prstGeom prst="ellipse">
            <a:avLst/>
          </a:prstGeom>
          <a:solidFill>
            <a:srgbClr val="E2CBE3"/>
          </a:solidFill>
          <a:ln w="57150" cmpd="sng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2"/>
          <p:cNvSpPr>
            <a:spLocks noChangeArrowheads="1"/>
          </p:cNvSpPr>
          <p:nvPr/>
        </p:nvSpPr>
        <p:spPr bwMode="auto">
          <a:xfrm>
            <a:off x="5508103" y="404664"/>
            <a:ext cx="1368153" cy="1080120"/>
          </a:xfrm>
          <a:prstGeom prst="ellipse">
            <a:avLst/>
          </a:prstGeom>
          <a:solidFill>
            <a:srgbClr val="E2CBE3"/>
          </a:solidFill>
          <a:ln w="57150" cmpd="sng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textruta 21"/>
          <p:cNvSpPr txBox="1"/>
          <p:nvPr/>
        </p:nvSpPr>
        <p:spPr>
          <a:xfrm>
            <a:off x="2627784" y="692696"/>
            <a:ext cx="1980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36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E</a:t>
            </a:r>
            <a:r>
              <a:rPr lang="sv-SE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xtracellular</a:t>
            </a:r>
            <a:endParaRPr lang="sv-SE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42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-5581650" y="2493689"/>
            <a:ext cx="22034500" cy="6911975"/>
          </a:xfrm>
          <a:prstGeom prst="ellipse">
            <a:avLst/>
          </a:prstGeom>
          <a:solidFill>
            <a:srgbClr val="E2CBE3"/>
          </a:solidFill>
          <a:ln w="57150" cmpd="sng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1187624" y="836712"/>
            <a:ext cx="2818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Vesicles</a:t>
            </a:r>
            <a:r>
              <a:rPr lang="sv-SE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in </a:t>
            </a:r>
            <a:r>
              <a:rPr lang="sv-SE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vesicles</a:t>
            </a:r>
            <a:endParaRPr lang="sv-SE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Ellips 2"/>
          <p:cNvSpPr/>
          <p:nvPr/>
        </p:nvSpPr>
        <p:spPr bwMode="auto">
          <a:xfrm>
            <a:off x="1547664" y="2564904"/>
            <a:ext cx="1368152" cy="93610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Ellips 6"/>
          <p:cNvSpPr/>
          <p:nvPr/>
        </p:nvSpPr>
        <p:spPr bwMode="auto">
          <a:xfrm>
            <a:off x="1547664" y="2564904"/>
            <a:ext cx="1584176" cy="1080120"/>
          </a:xfrm>
          <a:prstGeom prst="ellipse">
            <a:avLst/>
          </a:prstGeom>
          <a:solidFill>
            <a:schemeClr val="tx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Ellips 4"/>
          <p:cNvSpPr/>
          <p:nvPr/>
        </p:nvSpPr>
        <p:spPr bwMode="auto">
          <a:xfrm>
            <a:off x="1691680" y="2276872"/>
            <a:ext cx="936104" cy="648072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Ellips 8"/>
          <p:cNvSpPr/>
          <p:nvPr/>
        </p:nvSpPr>
        <p:spPr bwMode="auto">
          <a:xfrm>
            <a:off x="2096033" y="4221088"/>
            <a:ext cx="3052031" cy="2088232"/>
          </a:xfrm>
          <a:prstGeom prst="ellipse">
            <a:avLst/>
          </a:prstGeom>
          <a:solidFill>
            <a:schemeClr val="tx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Ellips 9"/>
          <p:cNvSpPr/>
          <p:nvPr/>
        </p:nvSpPr>
        <p:spPr bwMode="auto">
          <a:xfrm>
            <a:off x="6444208" y="4653136"/>
            <a:ext cx="2210092" cy="1512168"/>
          </a:xfrm>
          <a:prstGeom prst="ellipse">
            <a:avLst/>
          </a:prstGeom>
          <a:solidFill>
            <a:schemeClr val="tx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>
            <a:off x="6084168" y="2348880"/>
            <a:ext cx="1368153" cy="1080120"/>
          </a:xfrm>
          <a:prstGeom prst="ellipse">
            <a:avLst/>
          </a:prstGeom>
          <a:solidFill>
            <a:srgbClr val="E2CBE3"/>
          </a:solidFill>
          <a:ln w="57150" cmpd="sng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2"/>
          <p:cNvSpPr>
            <a:spLocks noChangeArrowheads="1"/>
          </p:cNvSpPr>
          <p:nvPr/>
        </p:nvSpPr>
        <p:spPr bwMode="auto">
          <a:xfrm>
            <a:off x="6804248" y="4869160"/>
            <a:ext cx="1368153" cy="1080120"/>
          </a:xfrm>
          <a:prstGeom prst="ellipse">
            <a:avLst/>
          </a:prstGeom>
          <a:solidFill>
            <a:srgbClr val="E2CBE3"/>
          </a:solidFill>
          <a:ln w="57150" cmpd="sng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2"/>
          <p:cNvSpPr>
            <a:spLocks noChangeArrowheads="1"/>
          </p:cNvSpPr>
          <p:nvPr/>
        </p:nvSpPr>
        <p:spPr bwMode="auto">
          <a:xfrm>
            <a:off x="1763687" y="2204864"/>
            <a:ext cx="1008113" cy="936104"/>
          </a:xfrm>
          <a:prstGeom prst="ellipse">
            <a:avLst/>
          </a:prstGeom>
          <a:solidFill>
            <a:srgbClr val="E2CBE3"/>
          </a:solidFill>
          <a:ln w="57150" cmpd="sng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Oval 2"/>
          <p:cNvSpPr>
            <a:spLocks noChangeArrowheads="1"/>
          </p:cNvSpPr>
          <p:nvPr/>
        </p:nvSpPr>
        <p:spPr bwMode="auto">
          <a:xfrm>
            <a:off x="1979712" y="5157192"/>
            <a:ext cx="1368153" cy="1080120"/>
          </a:xfrm>
          <a:prstGeom prst="ellipse">
            <a:avLst/>
          </a:prstGeom>
          <a:solidFill>
            <a:srgbClr val="E2CBE3"/>
          </a:solidFill>
          <a:ln w="57150" cmpd="sng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Oval 2"/>
          <p:cNvSpPr>
            <a:spLocks noChangeArrowheads="1"/>
          </p:cNvSpPr>
          <p:nvPr/>
        </p:nvSpPr>
        <p:spPr bwMode="auto">
          <a:xfrm>
            <a:off x="1619672" y="5373216"/>
            <a:ext cx="1368153" cy="1080120"/>
          </a:xfrm>
          <a:prstGeom prst="ellipse">
            <a:avLst/>
          </a:prstGeom>
          <a:solidFill>
            <a:srgbClr val="E2CBE3"/>
          </a:solidFill>
          <a:ln w="57150" cmpd="sng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Ellips 17"/>
          <p:cNvSpPr/>
          <p:nvPr/>
        </p:nvSpPr>
        <p:spPr bwMode="auto">
          <a:xfrm>
            <a:off x="5724128" y="2348880"/>
            <a:ext cx="2210092" cy="1512168"/>
          </a:xfrm>
          <a:prstGeom prst="ellipse">
            <a:avLst/>
          </a:prstGeom>
          <a:solidFill>
            <a:schemeClr val="tx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Oval 2"/>
          <p:cNvSpPr>
            <a:spLocks noChangeArrowheads="1"/>
          </p:cNvSpPr>
          <p:nvPr/>
        </p:nvSpPr>
        <p:spPr bwMode="auto">
          <a:xfrm>
            <a:off x="6084168" y="2636912"/>
            <a:ext cx="1368153" cy="1080120"/>
          </a:xfrm>
          <a:prstGeom prst="ellipse">
            <a:avLst/>
          </a:prstGeom>
          <a:solidFill>
            <a:srgbClr val="E2CBE3"/>
          </a:solidFill>
          <a:ln w="57150" cmpd="sng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2"/>
          <p:cNvSpPr>
            <a:spLocks noChangeArrowheads="1"/>
          </p:cNvSpPr>
          <p:nvPr/>
        </p:nvSpPr>
        <p:spPr bwMode="auto">
          <a:xfrm>
            <a:off x="5436096" y="1484784"/>
            <a:ext cx="2952328" cy="1080120"/>
          </a:xfrm>
          <a:prstGeom prst="ellipse">
            <a:avLst/>
          </a:prstGeom>
          <a:solidFill>
            <a:schemeClr val="tx1"/>
          </a:solidFill>
          <a:ln w="57150" cmpd="sng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2"/>
          <p:cNvSpPr>
            <a:spLocks noChangeArrowheads="1"/>
          </p:cNvSpPr>
          <p:nvPr/>
        </p:nvSpPr>
        <p:spPr bwMode="auto">
          <a:xfrm>
            <a:off x="5868144" y="836712"/>
            <a:ext cx="1368153" cy="1080120"/>
          </a:xfrm>
          <a:prstGeom prst="ellipse">
            <a:avLst/>
          </a:prstGeom>
          <a:solidFill>
            <a:srgbClr val="E2CBE3"/>
          </a:solidFill>
          <a:ln w="57150" cmpd="sng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2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-5581650" y="1412875"/>
            <a:ext cx="22034500" cy="6911975"/>
          </a:xfrm>
          <a:prstGeom prst="ellipse">
            <a:avLst/>
          </a:prstGeom>
          <a:solidFill>
            <a:srgbClr val="E2CBE3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795" name="Oval 855"/>
          <p:cNvSpPr>
            <a:spLocks noChangeArrowheads="1"/>
          </p:cNvSpPr>
          <p:nvPr/>
        </p:nvSpPr>
        <p:spPr bwMode="auto">
          <a:xfrm>
            <a:off x="5148263" y="2212975"/>
            <a:ext cx="2119312" cy="143192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3796" name="Group 4"/>
          <p:cNvGrpSpPr>
            <a:grpSpLocks/>
          </p:cNvGrpSpPr>
          <p:nvPr/>
        </p:nvGrpSpPr>
        <p:grpSpPr bwMode="auto">
          <a:xfrm rot="-319390">
            <a:off x="1504950" y="1562100"/>
            <a:ext cx="304800" cy="98425"/>
            <a:chOff x="1020" y="2085"/>
            <a:chExt cx="926" cy="301"/>
          </a:xfrm>
        </p:grpSpPr>
        <p:grpSp>
          <p:nvGrpSpPr>
            <p:cNvPr id="57437" name="Group 5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7477" name="Group 6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87" name="Line 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88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78" name="Group 9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85" name="Line 1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86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79" name="Group 12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83" name="Line 1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84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80" name="Group 15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81" name="Line 1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82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438" name="Group 18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7465" name="Group 19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75" name="Line 2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76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66" name="Group 22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73" name="Line 2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74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67" name="Group 25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71" name="Line 2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72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68" name="Group 28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69" name="Line 2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70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439" name="Group 31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7453" name="Group 32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63" name="Line 3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64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54" name="Group 35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61" name="Line 3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62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55" name="Group 38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59" name="Line 3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60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56" name="Group 41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57" name="Line 4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58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440" name="Group 44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7441" name="Group 45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51" name="Line 4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52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42" name="Group 48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49" name="Line 4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50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43" name="Group 51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47" name="Line 5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48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44" name="Group 54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45" name="Line 5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46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797" name="Group 57"/>
          <p:cNvGrpSpPr>
            <a:grpSpLocks/>
          </p:cNvGrpSpPr>
          <p:nvPr/>
        </p:nvGrpSpPr>
        <p:grpSpPr bwMode="auto">
          <a:xfrm rot="-319390">
            <a:off x="1820863" y="1531938"/>
            <a:ext cx="304800" cy="100012"/>
            <a:chOff x="1020" y="2085"/>
            <a:chExt cx="926" cy="301"/>
          </a:xfrm>
        </p:grpSpPr>
        <p:grpSp>
          <p:nvGrpSpPr>
            <p:cNvPr id="57385" name="Group 58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7425" name="Group 59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35" name="Line 6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36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26" name="Group 62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33" name="Line 6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34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27" name="Group 65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31" name="Line 6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32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28" name="Group 68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29" name="Line 6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30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86" name="Group 71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7413" name="Group 72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23" name="Line 7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24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14" name="Group 75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21" name="Line 7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22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15" name="Group 78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19" name="Line 7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20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16" name="Group 81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17" name="Line 8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18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87" name="Group 84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7401" name="Group 85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11" name="Line 8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12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02" name="Group 88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09" name="Line 8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10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03" name="Group 91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07" name="Line 9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08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04" name="Group 94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05" name="Line 9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06" name="Line 9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88" name="Group 97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7389" name="Group 98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99" name="Line 9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00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90" name="Group 101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97" name="Line 10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98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91" name="Group 104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95" name="Line 10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96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92" name="Group 107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93" name="Line 10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94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798" name="Group 110"/>
          <p:cNvGrpSpPr>
            <a:grpSpLocks/>
          </p:cNvGrpSpPr>
          <p:nvPr/>
        </p:nvGrpSpPr>
        <p:grpSpPr bwMode="auto">
          <a:xfrm rot="-319390">
            <a:off x="2138363" y="1503363"/>
            <a:ext cx="304800" cy="98425"/>
            <a:chOff x="1020" y="2085"/>
            <a:chExt cx="926" cy="301"/>
          </a:xfrm>
        </p:grpSpPr>
        <p:grpSp>
          <p:nvGrpSpPr>
            <p:cNvPr id="57333" name="Group 111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7373" name="Group 112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83" name="Line 11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84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74" name="Group 115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81" name="Line 11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82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75" name="Group 118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79" name="Line 11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80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76" name="Group 121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77" name="Line 12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78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34" name="Group 124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7361" name="Group 125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71" name="Line 12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72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62" name="Group 128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69" name="Line 12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70" name="Line 13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63" name="Group 131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67" name="Line 13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68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64" name="Group 134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65" name="Line 13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66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35" name="Group 137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7349" name="Group 138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59" name="Line 13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60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50" name="Group 141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57" name="Line 14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58" name="Line 14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51" name="Group 144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55" name="Line 14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56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52" name="Group 147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53" name="Line 14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54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36" name="Group 150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7337" name="Group 151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47" name="Line 15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48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38" name="Group 154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45" name="Line 15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46" name="Line 15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39" name="Group 157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43" name="Line 15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44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40" name="Group 160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41" name="Line 16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42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799" name="Group 163"/>
          <p:cNvGrpSpPr>
            <a:grpSpLocks/>
          </p:cNvGrpSpPr>
          <p:nvPr/>
        </p:nvGrpSpPr>
        <p:grpSpPr bwMode="auto">
          <a:xfrm rot="-319390">
            <a:off x="2454275" y="1473200"/>
            <a:ext cx="304800" cy="100013"/>
            <a:chOff x="1020" y="2085"/>
            <a:chExt cx="926" cy="301"/>
          </a:xfrm>
        </p:grpSpPr>
        <p:grpSp>
          <p:nvGrpSpPr>
            <p:cNvPr id="57281" name="Group 164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7321" name="Group 165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31" name="Line 16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32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22" name="Group 168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29" name="Line 16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30" name="Line 17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23" name="Group 171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27" name="Line 17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28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24" name="Group 174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25" name="Line 17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26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282" name="Group 177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7309" name="Group 178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19" name="Line 17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20" name="Line 18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10" name="Group 181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17" name="Line 18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18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11" name="Group 184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15" name="Line 18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16" name="Line 18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12" name="Group 187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13" name="Line 18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14" name="Line 18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283" name="Group 190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7297" name="Group 191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07" name="Line 19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08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98" name="Group 194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05" name="Line 19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06" name="Line 19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99" name="Group 197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03" name="Line 19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04" name="Line 19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00" name="Group 200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01" name="Line 20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02" name="Line 20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284" name="Group 203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7285" name="Group 204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295" name="Line 20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96" name="Line 20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86" name="Group 207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293" name="Line 20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94" name="Line 20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87" name="Group 210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291" name="Line 21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92" name="Line 21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88" name="Group 213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289" name="Line 21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90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0" name="Group 417"/>
          <p:cNvGrpSpPr>
            <a:grpSpLocks/>
          </p:cNvGrpSpPr>
          <p:nvPr/>
        </p:nvGrpSpPr>
        <p:grpSpPr bwMode="auto">
          <a:xfrm rot="-319390">
            <a:off x="2224088" y="612775"/>
            <a:ext cx="536575" cy="1028700"/>
            <a:chOff x="3334" y="-153"/>
            <a:chExt cx="1633" cy="3129"/>
          </a:xfrm>
        </p:grpSpPr>
        <p:sp>
          <p:nvSpPr>
            <p:cNvPr id="56844" name="Rectangle 418"/>
            <p:cNvSpPr>
              <a:spLocks noChangeArrowheads="1"/>
            </p:cNvSpPr>
            <p:nvPr/>
          </p:nvSpPr>
          <p:spPr bwMode="auto">
            <a:xfrm>
              <a:off x="4014" y="2160"/>
              <a:ext cx="272" cy="816"/>
            </a:xfrm>
            <a:prstGeom prst="rect">
              <a:avLst/>
            </a:prstGeom>
            <a:gradFill rotWithShape="1">
              <a:gsLst>
                <a:gs pos="0">
                  <a:srgbClr val="47762F"/>
                </a:gs>
                <a:gs pos="50000">
                  <a:srgbClr val="99FF66"/>
                </a:gs>
                <a:gs pos="100000">
                  <a:srgbClr val="47762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6845" name="Group 419"/>
            <p:cNvGrpSpPr>
              <a:grpSpLocks/>
            </p:cNvGrpSpPr>
            <p:nvPr/>
          </p:nvGrpSpPr>
          <p:grpSpPr bwMode="auto">
            <a:xfrm>
              <a:off x="3334" y="-153"/>
              <a:ext cx="1633" cy="2540"/>
              <a:chOff x="3198" y="528"/>
              <a:chExt cx="1633" cy="2540"/>
            </a:xfrm>
          </p:grpSpPr>
          <p:grpSp>
            <p:nvGrpSpPr>
              <p:cNvPr id="56846" name="Group 420"/>
              <p:cNvGrpSpPr>
                <a:grpSpLocks/>
              </p:cNvGrpSpPr>
              <p:nvPr/>
            </p:nvGrpSpPr>
            <p:grpSpPr bwMode="auto">
              <a:xfrm rot="6843164">
                <a:off x="4480" y="2082"/>
                <a:ext cx="247" cy="363"/>
                <a:chOff x="654" y="589"/>
                <a:chExt cx="265" cy="389"/>
              </a:xfrm>
            </p:grpSpPr>
            <p:sp>
              <p:nvSpPr>
                <p:cNvPr id="5725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5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252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27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8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53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277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54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27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25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5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257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27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58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27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59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26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60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267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6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6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26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6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6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26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6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47" name="Group 452"/>
              <p:cNvGrpSpPr>
                <a:grpSpLocks/>
              </p:cNvGrpSpPr>
              <p:nvPr/>
            </p:nvGrpSpPr>
            <p:grpSpPr bwMode="auto">
              <a:xfrm rot="-6612271">
                <a:off x="3346" y="2284"/>
                <a:ext cx="247" cy="363"/>
                <a:chOff x="654" y="589"/>
                <a:chExt cx="265" cy="389"/>
              </a:xfrm>
            </p:grpSpPr>
            <p:sp>
              <p:nvSpPr>
                <p:cNvPr id="57219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20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221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24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2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24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3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24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224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25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226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24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3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7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24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8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23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3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9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23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3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3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23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3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3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23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3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48" name="Group 484"/>
              <p:cNvGrpSpPr>
                <a:grpSpLocks/>
              </p:cNvGrpSpPr>
              <p:nvPr/>
            </p:nvGrpSpPr>
            <p:grpSpPr bwMode="auto">
              <a:xfrm rot="2820339">
                <a:off x="4508" y="1213"/>
                <a:ext cx="192" cy="363"/>
                <a:chOff x="1832" y="591"/>
                <a:chExt cx="461" cy="872"/>
              </a:xfrm>
            </p:grpSpPr>
            <p:sp>
              <p:nvSpPr>
                <p:cNvPr id="5719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985" y="996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9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096" y="997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92" name="Group 81"/>
                <p:cNvGrpSpPr>
                  <a:grpSpLocks/>
                </p:cNvGrpSpPr>
                <p:nvPr/>
              </p:nvGrpSpPr>
              <p:grpSpPr bwMode="auto">
                <a:xfrm rot="6664">
                  <a:off x="1989" y="1057"/>
                  <a:ext cx="108" cy="136"/>
                  <a:chOff x="630" y="1686"/>
                  <a:chExt cx="96" cy="120"/>
                </a:xfrm>
              </p:grpSpPr>
              <p:sp>
                <p:nvSpPr>
                  <p:cNvPr id="5721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8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93" name="Group 84"/>
                <p:cNvGrpSpPr>
                  <a:grpSpLocks/>
                </p:cNvGrpSpPr>
                <p:nvPr/>
              </p:nvGrpSpPr>
              <p:grpSpPr bwMode="auto">
                <a:xfrm rot="6664">
                  <a:off x="1990" y="1333"/>
                  <a:ext cx="103" cy="130"/>
                  <a:chOff x="606" y="1440"/>
                  <a:chExt cx="90" cy="115"/>
                </a:xfrm>
              </p:grpSpPr>
              <p:sp>
                <p:nvSpPr>
                  <p:cNvPr id="5721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6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94" name="Group 87"/>
                <p:cNvGrpSpPr>
                  <a:grpSpLocks/>
                </p:cNvGrpSpPr>
                <p:nvPr/>
              </p:nvGrpSpPr>
              <p:grpSpPr bwMode="auto">
                <a:xfrm rot="6664">
                  <a:off x="1992" y="1197"/>
                  <a:ext cx="102" cy="130"/>
                  <a:chOff x="606" y="1440"/>
                  <a:chExt cx="90" cy="115"/>
                </a:xfrm>
              </p:grpSpPr>
              <p:sp>
                <p:nvSpPr>
                  <p:cNvPr id="5721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4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19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835" y="933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9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148" y="930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97" name="Group 96"/>
                <p:cNvGrpSpPr>
                  <a:grpSpLocks/>
                </p:cNvGrpSpPr>
                <p:nvPr/>
              </p:nvGrpSpPr>
              <p:grpSpPr bwMode="auto">
                <a:xfrm rot="6664">
                  <a:off x="1835" y="801"/>
                  <a:ext cx="103" cy="131"/>
                  <a:chOff x="606" y="1440"/>
                  <a:chExt cx="90" cy="115"/>
                </a:xfrm>
              </p:grpSpPr>
              <p:sp>
                <p:nvSpPr>
                  <p:cNvPr id="5721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98" name="Group 99"/>
                <p:cNvGrpSpPr>
                  <a:grpSpLocks/>
                </p:cNvGrpSpPr>
                <p:nvPr/>
              </p:nvGrpSpPr>
              <p:grpSpPr bwMode="auto">
                <a:xfrm rot="6664">
                  <a:off x="2152" y="800"/>
                  <a:ext cx="102" cy="131"/>
                  <a:chOff x="606" y="1440"/>
                  <a:chExt cx="90" cy="115"/>
                </a:xfrm>
              </p:grpSpPr>
              <p:sp>
                <p:nvSpPr>
                  <p:cNvPr id="5720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99" name="Group 102"/>
                <p:cNvGrpSpPr>
                  <a:grpSpLocks/>
                </p:cNvGrpSpPr>
                <p:nvPr/>
              </p:nvGrpSpPr>
              <p:grpSpPr bwMode="auto">
                <a:xfrm rot="6664">
                  <a:off x="1832" y="665"/>
                  <a:ext cx="109" cy="136"/>
                  <a:chOff x="630" y="1686"/>
                  <a:chExt cx="96" cy="120"/>
                </a:xfrm>
              </p:grpSpPr>
              <p:sp>
                <p:nvSpPr>
                  <p:cNvPr id="5720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0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00" name="Group 105"/>
                <p:cNvGrpSpPr>
                  <a:grpSpLocks/>
                </p:cNvGrpSpPr>
                <p:nvPr/>
              </p:nvGrpSpPr>
              <p:grpSpPr bwMode="auto">
                <a:xfrm rot="6664">
                  <a:off x="2150" y="664"/>
                  <a:ext cx="109" cy="136"/>
                  <a:chOff x="630" y="1686"/>
                  <a:chExt cx="96" cy="120"/>
                </a:xfrm>
              </p:grpSpPr>
              <p:sp>
                <p:nvSpPr>
                  <p:cNvPr id="5720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06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0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946" y="572"/>
                  <a:ext cx="139" cy="177"/>
                  <a:chOff x="684" y="729"/>
                  <a:chExt cx="123" cy="156"/>
                </a:xfrm>
              </p:grpSpPr>
              <p:sp>
                <p:nvSpPr>
                  <p:cNvPr id="5720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0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202" name="Line 513"/>
                <p:cNvSpPr>
                  <a:spLocks noChangeShapeType="1"/>
                </p:cNvSpPr>
                <p:nvPr/>
              </p:nvSpPr>
              <p:spPr bwMode="auto">
                <a:xfrm>
                  <a:off x="2293" y="667"/>
                  <a:ext cx="0" cy="227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6849" name="Oval 514"/>
              <p:cNvSpPr>
                <a:spLocks noChangeArrowheads="1"/>
              </p:cNvSpPr>
              <p:nvPr/>
            </p:nvSpPr>
            <p:spPr bwMode="auto">
              <a:xfrm>
                <a:off x="3470" y="754"/>
                <a:ext cx="1088" cy="2132"/>
              </a:xfrm>
              <a:prstGeom prst="ellipse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47762F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6850" name="Group 515"/>
              <p:cNvGrpSpPr>
                <a:grpSpLocks/>
              </p:cNvGrpSpPr>
              <p:nvPr/>
            </p:nvGrpSpPr>
            <p:grpSpPr bwMode="auto">
              <a:xfrm rot="-2973546">
                <a:off x="3482" y="696"/>
                <a:ext cx="247" cy="363"/>
                <a:chOff x="654" y="589"/>
                <a:chExt cx="265" cy="389"/>
              </a:xfrm>
            </p:grpSpPr>
            <p:sp>
              <p:nvSpPr>
                <p:cNvPr id="57159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60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61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18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2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18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3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18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164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65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66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18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3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7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18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8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17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7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9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17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7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7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17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7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7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17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7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1" name="Group 547"/>
              <p:cNvGrpSpPr>
                <a:grpSpLocks/>
              </p:cNvGrpSpPr>
              <p:nvPr/>
            </p:nvGrpSpPr>
            <p:grpSpPr bwMode="auto">
              <a:xfrm rot="-1541312">
                <a:off x="3424" y="1208"/>
                <a:ext cx="247" cy="363"/>
                <a:chOff x="654" y="589"/>
                <a:chExt cx="265" cy="389"/>
              </a:xfrm>
            </p:grpSpPr>
            <p:sp>
              <p:nvSpPr>
                <p:cNvPr id="57128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29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30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15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8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1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15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6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2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15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4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133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34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35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15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6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14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7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14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4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8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14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46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14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4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4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14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4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2" name="Group 579"/>
              <p:cNvGrpSpPr>
                <a:grpSpLocks/>
              </p:cNvGrpSpPr>
              <p:nvPr/>
            </p:nvGrpSpPr>
            <p:grpSpPr bwMode="auto">
              <a:xfrm>
                <a:off x="3878" y="1344"/>
                <a:ext cx="247" cy="363"/>
                <a:chOff x="654" y="589"/>
                <a:chExt cx="265" cy="389"/>
              </a:xfrm>
            </p:grpSpPr>
            <p:sp>
              <p:nvSpPr>
                <p:cNvPr id="57097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98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99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12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2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0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12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2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1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12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23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102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03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04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12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2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5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11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9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6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11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7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11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11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11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3" name="Group 611"/>
              <p:cNvGrpSpPr>
                <a:grpSpLocks/>
              </p:cNvGrpSpPr>
              <p:nvPr/>
            </p:nvGrpSpPr>
            <p:grpSpPr bwMode="auto">
              <a:xfrm rot="1604344">
                <a:off x="4283" y="799"/>
                <a:ext cx="247" cy="363"/>
                <a:chOff x="654" y="589"/>
                <a:chExt cx="265" cy="389"/>
              </a:xfrm>
            </p:grpSpPr>
            <p:sp>
              <p:nvSpPr>
                <p:cNvPr id="57066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67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68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09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9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69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09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9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0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09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92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071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72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73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08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90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4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08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5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08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6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08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08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07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4" name="Group 643"/>
              <p:cNvGrpSpPr>
                <a:grpSpLocks/>
              </p:cNvGrpSpPr>
              <p:nvPr/>
            </p:nvGrpSpPr>
            <p:grpSpPr bwMode="auto">
              <a:xfrm>
                <a:off x="4059" y="2070"/>
                <a:ext cx="247" cy="363"/>
                <a:chOff x="654" y="589"/>
                <a:chExt cx="265" cy="389"/>
              </a:xfrm>
            </p:grpSpPr>
            <p:sp>
              <p:nvSpPr>
                <p:cNvPr id="57035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36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37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064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65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38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062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63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39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060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61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040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41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42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058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9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3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056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7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4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054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5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5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052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3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05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04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4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5" name="Group 675"/>
              <p:cNvGrpSpPr>
                <a:grpSpLocks/>
              </p:cNvGrpSpPr>
              <p:nvPr/>
            </p:nvGrpSpPr>
            <p:grpSpPr bwMode="auto">
              <a:xfrm>
                <a:off x="3969" y="528"/>
                <a:ext cx="247" cy="363"/>
                <a:chOff x="654" y="589"/>
                <a:chExt cx="265" cy="389"/>
              </a:xfrm>
            </p:grpSpPr>
            <p:sp>
              <p:nvSpPr>
                <p:cNvPr id="5700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0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06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03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34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07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031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3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08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029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30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00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1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11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027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8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2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025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6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3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02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4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021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2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01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01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1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6" name="Group 707"/>
              <p:cNvGrpSpPr>
                <a:grpSpLocks/>
              </p:cNvGrpSpPr>
              <p:nvPr/>
            </p:nvGrpSpPr>
            <p:grpSpPr bwMode="auto">
              <a:xfrm rot="9258520">
                <a:off x="4241" y="2569"/>
                <a:ext cx="398" cy="411"/>
                <a:chOff x="1842" y="2248"/>
                <a:chExt cx="947" cy="977"/>
              </a:xfrm>
            </p:grpSpPr>
            <p:sp>
              <p:nvSpPr>
                <p:cNvPr id="5696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2348" y="2758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6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459" y="2759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66" name="Group 81"/>
                <p:cNvGrpSpPr>
                  <a:grpSpLocks/>
                </p:cNvGrpSpPr>
                <p:nvPr/>
              </p:nvGrpSpPr>
              <p:grpSpPr bwMode="auto">
                <a:xfrm rot="6664">
                  <a:off x="2352" y="2819"/>
                  <a:ext cx="108" cy="136"/>
                  <a:chOff x="630" y="1686"/>
                  <a:chExt cx="96" cy="120"/>
                </a:xfrm>
              </p:grpSpPr>
              <p:sp>
                <p:nvSpPr>
                  <p:cNvPr id="5700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0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67" name="Group 84"/>
                <p:cNvGrpSpPr>
                  <a:grpSpLocks/>
                </p:cNvGrpSpPr>
                <p:nvPr/>
              </p:nvGrpSpPr>
              <p:grpSpPr bwMode="auto">
                <a:xfrm rot="6664">
                  <a:off x="2353" y="3095"/>
                  <a:ext cx="103" cy="130"/>
                  <a:chOff x="606" y="1440"/>
                  <a:chExt cx="90" cy="115"/>
                </a:xfrm>
              </p:grpSpPr>
              <p:sp>
                <p:nvSpPr>
                  <p:cNvPr id="5700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0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68" name="Group 87"/>
                <p:cNvGrpSpPr>
                  <a:grpSpLocks/>
                </p:cNvGrpSpPr>
                <p:nvPr/>
              </p:nvGrpSpPr>
              <p:grpSpPr bwMode="auto">
                <a:xfrm rot="6664">
                  <a:off x="2355" y="2959"/>
                  <a:ext cx="102" cy="130"/>
                  <a:chOff x="606" y="1440"/>
                  <a:chExt cx="90" cy="115"/>
                </a:xfrm>
              </p:grpSpPr>
              <p:sp>
                <p:nvSpPr>
                  <p:cNvPr id="5699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6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2198" y="2695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7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511" y="2692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71" name="Group 96"/>
                <p:cNvGrpSpPr>
                  <a:grpSpLocks/>
                </p:cNvGrpSpPr>
                <p:nvPr/>
              </p:nvGrpSpPr>
              <p:grpSpPr bwMode="auto">
                <a:xfrm rot="6664">
                  <a:off x="2198" y="2563"/>
                  <a:ext cx="103" cy="131"/>
                  <a:chOff x="606" y="1440"/>
                  <a:chExt cx="90" cy="115"/>
                </a:xfrm>
              </p:grpSpPr>
              <p:sp>
                <p:nvSpPr>
                  <p:cNvPr id="5699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2" name="Group 99"/>
                <p:cNvGrpSpPr>
                  <a:grpSpLocks/>
                </p:cNvGrpSpPr>
                <p:nvPr/>
              </p:nvGrpSpPr>
              <p:grpSpPr bwMode="auto">
                <a:xfrm rot="6664">
                  <a:off x="2515" y="2562"/>
                  <a:ext cx="102" cy="131"/>
                  <a:chOff x="606" y="1440"/>
                  <a:chExt cx="90" cy="115"/>
                </a:xfrm>
              </p:grpSpPr>
              <p:sp>
                <p:nvSpPr>
                  <p:cNvPr id="5699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3" name="Group 102"/>
                <p:cNvGrpSpPr>
                  <a:grpSpLocks/>
                </p:cNvGrpSpPr>
                <p:nvPr/>
              </p:nvGrpSpPr>
              <p:grpSpPr bwMode="auto">
                <a:xfrm rot="6664">
                  <a:off x="2195" y="2427"/>
                  <a:ext cx="109" cy="136"/>
                  <a:chOff x="630" y="1686"/>
                  <a:chExt cx="96" cy="120"/>
                </a:xfrm>
              </p:grpSpPr>
              <p:sp>
                <p:nvSpPr>
                  <p:cNvPr id="5699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4" name="Group 105"/>
                <p:cNvGrpSpPr>
                  <a:grpSpLocks/>
                </p:cNvGrpSpPr>
                <p:nvPr/>
              </p:nvGrpSpPr>
              <p:grpSpPr bwMode="auto">
                <a:xfrm rot="6664">
                  <a:off x="2513" y="2426"/>
                  <a:ext cx="109" cy="136"/>
                  <a:chOff x="630" y="1686"/>
                  <a:chExt cx="96" cy="120"/>
                </a:xfrm>
              </p:grpSpPr>
              <p:sp>
                <p:nvSpPr>
                  <p:cNvPr id="5699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5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1842" y="2248"/>
                  <a:ext cx="139" cy="177"/>
                  <a:chOff x="684" y="729"/>
                  <a:chExt cx="123" cy="156"/>
                </a:xfrm>
              </p:grpSpPr>
              <p:sp>
                <p:nvSpPr>
                  <p:cNvPr id="5698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8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631" y="2334"/>
                  <a:ext cx="139" cy="177"/>
                  <a:chOff x="684" y="729"/>
                  <a:chExt cx="123" cy="156"/>
                </a:xfrm>
              </p:grpSpPr>
              <p:sp>
                <p:nvSpPr>
                  <p:cNvPr id="5698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8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77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1877" y="2565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78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1922" y="2668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79" name="Group 102"/>
                <p:cNvGrpSpPr>
                  <a:grpSpLocks/>
                </p:cNvGrpSpPr>
                <p:nvPr/>
              </p:nvGrpSpPr>
              <p:grpSpPr bwMode="auto">
                <a:xfrm rot="6664">
                  <a:off x="187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56984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85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8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306" y="2335"/>
                  <a:ext cx="139" cy="177"/>
                  <a:chOff x="684" y="729"/>
                  <a:chExt cx="123" cy="156"/>
                </a:xfrm>
              </p:grpSpPr>
              <p:sp>
                <p:nvSpPr>
                  <p:cNvPr id="5698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8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81" name="Line 747"/>
                <p:cNvSpPr>
                  <a:spLocks noChangeShapeType="1"/>
                </p:cNvSpPr>
                <p:nvPr/>
              </p:nvSpPr>
              <p:spPr bwMode="auto">
                <a:xfrm>
                  <a:off x="2014" y="2432"/>
                  <a:ext cx="0" cy="227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857" name="Group 748"/>
              <p:cNvGrpSpPr>
                <a:grpSpLocks/>
              </p:cNvGrpSpPr>
              <p:nvPr/>
            </p:nvGrpSpPr>
            <p:grpSpPr bwMode="auto">
              <a:xfrm rot="-8890855">
                <a:off x="3651" y="2705"/>
                <a:ext cx="247" cy="363"/>
                <a:chOff x="654" y="589"/>
                <a:chExt cx="265" cy="389"/>
              </a:xfrm>
            </p:grpSpPr>
            <p:sp>
              <p:nvSpPr>
                <p:cNvPr id="5693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3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3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96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6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3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96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6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3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95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3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3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4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95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95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95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95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94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4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94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4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8" name="Group 780"/>
              <p:cNvGrpSpPr>
                <a:grpSpLocks/>
              </p:cNvGrpSpPr>
              <p:nvPr/>
            </p:nvGrpSpPr>
            <p:grpSpPr bwMode="auto">
              <a:xfrm rot="-4361917">
                <a:off x="3204" y="1798"/>
                <a:ext cx="395" cy="408"/>
                <a:chOff x="663" y="2251"/>
                <a:chExt cx="947" cy="977"/>
              </a:xfrm>
            </p:grpSpPr>
            <p:sp>
              <p:nvSpPr>
                <p:cNvPr id="56891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169" y="2761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92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1280" y="2762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93" name="Group 81"/>
                <p:cNvGrpSpPr>
                  <a:grpSpLocks/>
                </p:cNvGrpSpPr>
                <p:nvPr/>
              </p:nvGrpSpPr>
              <p:grpSpPr bwMode="auto">
                <a:xfrm rot="6664">
                  <a:off x="1173" y="2822"/>
                  <a:ext cx="108" cy="136"/>
                  <a:chOff x="630" y="1686"/>
                  <a:chExt cx="96" cy="120"/>
                </a:xfrm>
              </p:grpSpPr>
              <p:sp>
                <p:nvSpPr>
                  <p:cNvPr id="5693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3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94" name="Group 84"/>
                <p:cNvGrpSpPr>
                  <a:grpSpLocks/>
                </p:cNvGrpSpPr>
                <p:nvPr/>
              </p:nvGrpSpPr>
              <p:grpSpPr bwMode="auto">
                <a:xfrm rot="6664">
                  <a:off x="1174" y="3098"/>
                  <a:ext cx="103" cy="130"/>
                  <a:chOff x="606" y="1440"/>
                  <a:chExt cx="90" cy="115"/>
                </a:xfrm>
              </p:grpSpPr>
              <p:sp>
                <p:nvSpPr>
                  <p:cNvPr id="5692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3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95" name="Group 87"/>
                <p:cNvGrpSpPr>
                  <a:grpSpLocks/>
                </p:cNvGrpSpPr>
                <p:nvPr/>
              </p:nvGrpSpPr>
              <p:grpSpPr bwMode="auto">
                <a:xfrm rot="6664">
                  <a:off x="1176" y="2962"/>
                  <a:ext cx="102" cy="130"/>
                  <a:chOff x="606" y="1440"/>
                  <a:chExt cx="90" cy="115"/>
                </a:xfrm>
              </p:grpSpPr>
              <p:sp>
                <p:nvSpPr>
                  <p:cNvPr id="5692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896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019" y="2698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97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1332" y="2695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98" name="Group 96"/>
                <p:cNvGrpSpPr>
                  <a:grpSpLocks/>
                </p:cNvGrpSpPr>
                <p:nvPr/>
              </p:nvGrpSpPr>
              <p:grpSpPr bwMode="auto">
                <a:xfrm rot="6664">
                  <a:off x="1019" y="2566"/>
                  <a:ext cx="103" cy="131"/>
                  <a:chOff x="606" y="1440"/>
                  <a:chExt cx="90" cy="115"/>
                </a:xfrm>
              </p:grpSpPr>
              <p:sp>
                <p:nvSpPr>
                  <p:cNvPr id="5692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99" name="Group 99"/>
                <p:cNvGrpSpPr>
                  <a:grpSpLocks/>
                </p:cNvGrpSpPr>
                <p:nvPr/>
              </p:nvGrpSpPr>
              <p:grpSpPr bwMode="auto">
                <a:xfrm rot="6664">
                  <a:off x="1336" y="2565"/>
                  <a:ext cx="102" cy="131"/>
                  <a:chOff x="606" y="1440"/>
                  <a:chExt cx="90" cy="115"/>
                </a:xfrm>
              </p:grpSpPr>
              <p:sp>
                <p:nvSpPr>
                  <p:cNvPr id="5692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0" name="Group 102"/>
                <p:cNvGrpSpPr>
                  <a:grpSpLocks/>
                </p:cNvGrpSpPr>
                <p:nvPr/>
              </p:nvGrpSpPr>
              <p:grpSpPr bwMode="auto">
                <a:xfrm rot="6664">
                  <a:off x="1016" y="2430"/>
                  <a:ext cx="109" cy="136"/>
                  <a:chOff x="630" y="1686"/>
                  <a:chExt cx="96" cy="120"/>
                </a:xfrm>
              </p:grpSpPr>
              <p:sp>
                <p:nvSpPr>
                  <p:cNvPr id="5692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1" name="Group 105"/>
                <p:cNvGrpSpPr>
                  <a:grpSpLocks/>
                </p:cNvGrpSpPr>
                <p:nvPr/>
              </p:nvGrpSpPr>
              <p:grpSpPr bwMode="auto">
                <a:xfrm rot="6664">
                  <a:off x="133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5691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2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663" y="2251"/>
                  <a:ext cx="139" cy="177"/>
                  <a:chOff x="684" y="729"/>
                  <a:chExt cx="123" cy="156"/>
                </a:xfrm>
              </p:grpSpPr>
              <p:sp>
                <p:nvSpPr>
                  <p:cNvPr id="5691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452" y="2337"/>
                  <a:ext cx="139" cy="177"/>
                  <a:chOff x="684" y="729"/>
                  <a:chExt cx="123" cy="156"/>
                </a:xfrm>
              </p:grpSpPr>
              <p:sp>
                <p:nvSpPr>
                  <p:cNvPr id="5691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04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698" y="2568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05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743" y="2671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06" name="Group 102"/>
                <p:cNvGrpSpPr>
                  <a:grpSpLocks/>
                </p:cNvGrpSpPr>
                <p:nvPr/>
              </p:nvGrpSpPr>
              <p:grpSpPr bwMode="auto">
                <a:xfrm rot="6664">
                  <a:off x="695" y="2432"/>
                  <a:ext cx="109" cy="136"/>
                  <a:chOff x="630" y="1686"/>
                  <a:chExt cx="96" cy="120"/>
                </a:xfrm>
              </p:grpSpPr>
              <p:sp>
                <p:nvSpPr>
                  <p:cNvPr id="5691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127" y="2338"/>
                  <a:ext cx="139" cy="177"/>
                  <a:chOff x="684" y="729"/>
                  <a:chExt cx="123" cy="156"/>
                </a:xfrm>
              </p:grpSpPr>
              <p:sp>
                <p:nvSpPr>
                  <p:cNvPr id="5691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8" name="Group 820"/>
                <p:cNvGrpSpPr>
                  <a:grpSpLocks/>
                </p:cNvGrpSpPr>
                <p:nvPr/>
              </p:nvGrpSpPr>
              <p:grpSpPr bwMode="auto">
                <a:xfrm>
                  <a:off x="793" y="2564"/>
                  <a:ext cx="143" cy="113"/>
                  <a:chOff x="793" y="2564"/>
                  <a:chExt cx="143" cy="113"/>
                </a:xfrm>
              </p:grpSpPr>
              <p:sp>
                <p:nvSpPr>
                  <p:cNvPr id="56909" name="AutoShape 821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831" y="2572"/>
                    <a:ext cx="113" cy="97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0" name="Line 8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93" y="2622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9" name="Group 823"/>
              <p:cNvGrpSpPr>
                <a:grpSpLocks/>
              </p:cNvGrpSpPr>
              <p:nvPr/>
            </p:nvGrpSpPr>
            <p:grpSpPr bwMode="auto">
              <a:xfrm rot="4866733">
                <a:off x="4526" y="1583"/>
                <a:ext cx="247" cy="363"/>
                <a:chOff x="654" y="589"/>
                <a:chExt cx="265" cy="389"/>
              </a:xfrm>
            </p:grpSpPr>
            <p:sp>
              <p:nvSpPr>
                <p:cNvPr id="5686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6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62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88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9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63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887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64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88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86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6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67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88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68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88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69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87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70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877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7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7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87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7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7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87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7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3801" name="Oval 855"/>
          <p:cNvSpPr>
            <a:spLocks noChangeArrowheads="1"/>
          </p:cNvSpPr>
          <p:nvPr/>
        </p:nvSpPr>
        <p:spPr bwMode="auto">
          <a:xfrm>
            <a:off x="1116013" y="3213100"/>
            <a:ext cx="2879725" cy="194468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3802" name="Group 1270"/>
          <p:cNvGrpSpPr>
            <a:grpSpLocks/>
          </p:cNvGrpSpPr>
          <p:nvPr/>
        </p:nvGrpSpPr>
        <p:grpSpPr bwMode="auto">
          <a:xfrm rot="9922830">
            <a:off x="1490663" y="3346450"/>
            <a:ext cx="536575" cy="1028700"/>
            <a:chOff x="3334" y="-153"/>
            <a:chExt cx="1633" cy="3129"/>
          </a:xfrm>
        </p:grpSpPr>
        <p:sp>
          <p:nvSpPr>
            <p:cNvPr id="56407" name="Rectangle 1271"/>
            <p:cNvSpPr>
              <a:spLocks noChangeArrowheads="1"/>
            </p:cNvSpPr>
            <p:nvPr/>
          </p:nvSpPr>
          <p:spPr bwMode="auto">
            <a:xfrm>
              <a:off x="4014" y="2160"/>
              <a:ext cx="272" cy="816"/>
            </a:xfrm>
            <a:prstGeom prst="rect">
              <a:avLst/>
            </a:prstGeom>
            <a:gradFill rotWithShape="1">
              <a:gsLst>
                <a:gs pos="0">
                  <a:srgbClr val="47762F"/>
                </a:gs>
                <a:gs pos="50000">
                  <a:srgbClr val="99FF66"/>
                </a:gs>
                <a:gs pos="100000">
                  <a:srgbClr val="47762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6408" name="Group 1272"/>
            <p:cNvGrpSpPr>
              <a:grpSpLocks/>
            </p:cNvGrpSpPr>
            <p:nvPr/>
          </p:nvGrpSpPr>
          <p:grpSpPr bwMode="auto">
            <a:xfrm>
              <a:off x="3334" y="-153"/>
              <a:ext cx="1633" cy="2540"/>
              <a:chOff x="3198" y="528"/>
              <a:chExt cx="1633" cy="2540"/>
            </a:xfrm>
          </p:grpSpPr>
          <p:grpSp>
            <p:nvGrpSpPr>
              <p:cNvPr id="56409" name="Group 1273"/>
              <p:cNvGrpSpPr>
                <a:grpSpLocks/>
              </p:cNvGrpSpPr>
              <p:nvPr/>
            </p:nvGrpSpPr>
            <p:grpSpPr bwMode="auto">
              <a:xfrm rot="6843164">
                <a:off x="4480" y="2082"/>
                <a:ext cx="247" cy="363"/>
                <a:chOff x="654" y="589"/>
                <a:chExt cx="265" cy="389"/>
              </a:xfrm>
            </p:grpSpPr>
            <p:sp>
              <p:nvSpPr>
                <p:cNvPr id="5681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1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1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84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4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1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84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4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1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83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81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1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2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83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83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83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83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82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2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82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2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0" name="Group 1305"/>
              <p:cNvGrpSpPr>
                <a:grpSpLocks/>
              </p:cNvGrpSpPr>
              <p:nvPr/>
            </p:nvGrpSpPr>
            <p:grpSpPr bwMode="auto">
              <a:xfrm rot="-6612271">
                <a:off x="3346" y="2284"/>
                <a:ext cx="247" cy="363"/>
                <a:chOff x="654" y="589"/>
                <a:chExt cx="265" cy="389"/>
              </a:xfrm>
            </p:grpSpPr>
            <p:sp>
              <p:nvSpPr>
                <p:cNvPr id="56782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83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84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81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1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85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80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1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86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80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787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88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89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80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0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80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1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80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2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79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79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9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79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1" name="Group 1337"/>
              <p:cNvGrpSpPr>
                <a:grpSpLocks/>
              </p:cNvGrpSpPr>
              <p:nvPr/>
            </p:nvGrpSpPr>
            <p:grpSpPr bwMode="auto">
              <a:xfrm rot="2820339">
                <a:off x="4508" y="1213"/>
                <a:ext cx="192" cy="363"/>
                <a:chOff x="1832" y="591"/>
                <a:chExt cx="461" cy="872"/>
              </a:xfrm>
            </p:grpSpPr>
            <p:sp>
              <p:nvSpPr>
                <p:cNvPr id="5675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985" y="996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5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096" y="997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55" name="Group 81"/>
                <p:cNvGrpSpPr>
                  <a:grpSpLocks/>
                </p:cNvGrpSpPr>
                <p:nvPr/>
              </p:nvGrpSpPr>
              <p:grpSpPr bwMode="auto">
                <a:xfrm rot="6664">
                  <a:off x="1989" y="1057"/>
                  <a:ext cx="108" cy="136"/>
                  <a:chOff x="630" y="1686"/>
                  <a:chExt cx="96" cy="120"/>
                </a:xfrm>
              </p:grpSpPr>
              <p:sp>
                <p:nvSpPr>
                  <p:cNvPr id="5678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81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56" name="Group 84"/>
                <p:cNvGrpSpPr>
                  <a:grpSpLocks/>
                </p:cNvGrpSpPr>
                <p:nvPr/>
              </p:nvGrpSpPr>
              <p:grpSpPr bwMode="auto">
                <a:xfrm rot="6664">
                  <a:off x="1990" y="1333"/>
                  <a:ext cx="103" cy="130"/>
                  <a:chOff x="606" y="1440"/>
                  <a:chExt cx="90" cy="115"/>
                </a:xfrm>
              </p:grpSpPr>
              <p:sp>
                <p:nvSpPr>
                  <p:cNvPr id="56778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9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57" name="Group 87"/>
                <p:cNvGrpSpPr>
                  <a:grpSpLocks/>
                </p:cNvGrpSpPr>
                <p:nvPr/>
              </p:nvGrpSpPr>
              <p:grpSpPr bwMode="auto">
                <a:xfrm rot="6664">
                  <a:off x="1992" y="1197"/>
                  <a:ext cx="102" cy="130"/>
                  <a:chOff x="606" y="1440"/>
                  <a:chExt cx="90" cy="115"/>
                </a:xfrm>
              </p:grpSpPr>
              <p:sp>
                <p:nvSpPr>
                  <p:cNvPr id="56776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7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75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835" y="933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5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148" y="930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60" name="Group 96"/>
                <p:cNvGrpSpPr>
                  <a:grpSpLocks/>
                </p:cNvGrpSpPr>
                <p:nvPr/>
              </p:nvGrpSpPr>
              <p:grpSpPr bwMode="auto">
                <a:xfrm rot="6664">
                  <a:off x="1835" y="801"/>
                  <a:ext cx="103" cy="131"/>
                  <a:chOff x="606" y="1440"/>
                  <a:chExt cx="90" cy="115"/>
                </a:xfrm>
              </p:grpSpPr>
              <p:sp>
                <p:nvSpPr>
                  <p:cNvPr id="56774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5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61" name="Group 99"/>
                <p:cNvGrpSpPr>
                  <a:grpSpLocks/>
                </p:cNvGrpSpPr>
                <p:nvPr/>
              </p:nvGrpSpPr>
              <p:grpSpPr bwMode="auto">
                <a:xfrm rot="6664">
                  <a:off x="2152" y="800"/>
                  <a:ext cx="102" cy="131"/>
                  <a:chOff x="606" y="1440"/>
                  <a:chExt cx="90" cy="115"/>
                </a:xfrm>
              </p:grpSpPr>
              <p:sp>
                <p:nvSpPr>
                  <p:cNvPr id="56772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3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62" name="Group 102"/>
                <p:cNvGrpSpPr>
                  <a:grpSpLocks/>
                </p:cNvGrpSpPr>
                <p:nvPr/>
              </p:nvGrpSpPr>
              <p:grpSpPr bwMode="auto">
                <a:xfrm rot="6664">
                  <a:off x="1832" y="665"/>
                  <a:ext cx="109" cy="136"/>
                  <a:chOff x="630" y="1686"/>
                  <a:chExt cx="96" cy="120"/>
                </a:xfrm>
              </p:grpSpPr>
              <p:sp>
                <p:nvSpPr>
                  <p:cNvPr id="56770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63" name="Group 105"/>
                <p:cNvGrpSpPr>
                  <a:grpSpLocks/>
                </p:cNvGrpSpPr>
                <p:nvPr/>
              </p:nvGrpSpPr>
              <p:grpSpPr bwMode="auto">
                <a:xfrm rot="6664">
                  <a:off x="2150" y="664"/>
                  <a:ext cx="109" cy="136"/>
                  <a:chOff x="630" y="1686"/>
                  <a:chExt cx="96" cy="120"/>
                </a:xfrm>
              </p:grpSpPr>
              <p:sp>
                <p:nvSpPr>
                  <p:cNvPr id="5676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69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6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946" y="572"/>
                  <a:ext cx="139" cy="177"/>
                  <a:chOff x="684" y="729"/>
                  <a:chExt cx="123" cy="156"/>
                </a:xfrm>
              </p:grpSpPr>
              <p:sp>
                <p:nvSpPr>
                  <p:cNvPr id="5676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6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765" name="Line 1366"/>
                <p:cNvSpPr>
                  <a:spLocks noChangeShapeType="1"/>
                </p:cNvSpPr>
                <p:nvPr/>
              </p:nvSpPr>
              <p:spPr bwMode="auto">
                <a:xfrm>
                  <a:off x="2293" y="667"/>
                  <a:ext cx="0" cy="227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6412" name="Oval 1367"/>
              <p:cNvSpPr>
                <a:spLocks noChangeArrowheads="1"/>
              </p:cNvSpPr>
              <p:nvPr/>
            </p:nvSpPr>
            <p:spPr bwMode="auto">
              <a:xfrm>
                <a:off x="3470" y="754"/>
                <a:ext cx="1088" cy="2132"/>
              </a:xfrm>
              <a:prstGeom prst="ellipse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47762F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6413" name="Group 1368"/>
              <p:cNvGrpSpPr>
                <a:grpSpLocks/>
              </p:cNvGrpSpPr>
              <p:nvPr/>
            </p:nvGrpSpPr>
            <p:grpSpPr bwMode="auto">
              <a:xfrm rot="-2973546">
                <a:off x="3482" y="696"/>
                <a:ext cx="247" cy="363"/>
                <a:chOff x="654" y="589"/>
                <a:chExt cx="265" cy="389"/>
              </a:xfrm>
            </p:grpSpPr>
            <p:sp>
              <p:nvSpPr>
                <p:cNvPr id="56722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23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24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75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5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25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74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5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26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74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727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28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29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74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0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74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1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74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2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73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73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3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73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3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4" name="Group 1400"/>
              <p:cNvGrpSpPr>
                <a:grpSpLocks/>
              </p:cNvGrpSpPr>
              <p:nvPr/>
            </p:nvGrpSpPr>
            <p:grpSpPr bwMode="auto">
              <a:xfrm rot="-1541312">
                <a:off x="3424" y="1208"/>
                <a:ext cx="247" cy="363"/>
                <a:chOff x="654" y="589"/>
                <a:chExt cx="265" cy="389"/>
              </a:xfrm>
            </p:grpSpPr>
            <p:sp>
              <p:nvSpPr>
                <p:cNvPr id="56691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92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93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72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21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94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718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9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95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716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7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696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97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98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714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5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99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712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3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00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710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01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70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09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0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70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0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0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70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0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5" name="Group 1432"/>
              <p:cNvGrpSpPr>
                <a:grpSpLocks/>
              </p:cNvGrpSpPr>
              <p:nvPr/>
            </p:nvGrpSpPr>
            <p:grpSpPr bwMode="auto">
              <a:xfrm>
                <a:off x="3878" y="1344"/>
                <a:ext cx="247" cy="363"/>
                <a:chOff x="654" y="589"/>
                <a:chExt cx="265" cy="389"/>
              </a:xfrm>
            </p:grpSpPr>
            <p:sp>
              <p:nvSpPr>
                <p:cNvPr id="5666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6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62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68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9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63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687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64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68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66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6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67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68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68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68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69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67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70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677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7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7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67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7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7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67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7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6" name="Group 1464"/>
              <p:cNvGrpSpPr>
                <a:grpSpLocks/>
              </p:cNvGrpSpPr>
              <p:nvPr/>
            </p:nvGrpSpPr>
            <p:grpSpPr bwMode="auto">
              <a:xfrm rot="1604344">
                <a:off x="4283" y="799"/>
                <a:ext cx="247" cy="363"/>
                <a:chOff x="654" y="589"/>
                <a:chExt cx="265" cy="389"/>
              </a:xfrm>
            </p:grpSpPr>
            <p:sp>
              <p:nvSpPr>
                <p:cNvPr id="56629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30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31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65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2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65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3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65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634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35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36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65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3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7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65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8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64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4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9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64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4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4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64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4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4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64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4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7" name="Group 1496"/>
              <p:cNvGrpSpPr>
                <a:grpSpLocks/>
              </p:cNvGrpSpPr>
              <p:nvPr/>
            </p:nvGrpSpPr>
            <p:grpSpPr bwMode="auto">
              <a:xfrm>
                <a:off x="4059" y="2070"/>
                <a:ext cx="247" cy="363"/>
                <a:chOff x="654" y="589"/>
                <a:chExt cx="265" cy="389"/>
              </a:xfrm>
            </p:grpSpPr>
            <p:sp>
              <p:nvSpPr>
                <p:cNvPr id="56598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99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00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62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8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1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62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6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2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62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4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603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04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05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62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6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61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7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61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1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8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61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16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61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1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1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61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1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8" name="Group 1528"/>
              <p:cNvGrpSpPr>
                <a:grpSpLocks/>
              </p:cNvGrpSpPr>
              <p:nvPr/>
            </p:nvGrpSpPr>
            <p:grpSpPr bwMode="auto">
              <a:xfrm>
                <a:off x="3969" y="528"/>
                <a:ext cx="247" cy="363"/>
                <a:chOff x="654" y="589"/>
                <a:chExt cx="265" cy="389"/>
              </a:xfrm>
            </p:grpSpPr>
            <p:sp>
              <p:nvSpPr>
                <p:cNvPr id="56567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68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69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59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9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0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59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9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1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59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93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72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73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74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59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9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5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58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9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6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58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7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58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58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58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9" name="Group 1560"/>
              <p:cNvGrpSpPr>
                <a:grpSpLocks/>
              </p:cNvGrpSpPr>
              <p:nvPr/>
            </p:nvGrpSpPr>
            <p:grpSpPr bwMode="auto">
              <a:xfrm rot="9258520">
                <a:off x="4241" y="2569"/>
                <a:ext cx="398" cy="411"/>
                <a:chOff x="1842" y="2248"/>
                <a:chExt cx="947" cy="977"/>
              </a:xfrm>
            </p:grpSpPr>
            <p:sp>
              <p:nvSpPr>
                <p:cNvPr id="56527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2348" y="2758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28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459" y="2759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29" name="Group 81"/>
                <p:cNvGrpSpPr>
                  <a:grpSpLocks/>
                </p:cNvGrpSpPr>
                <p:nvPr/>
              </p:nvGrpSpPr>
              <p:grpSpPr bwMode="auto">
                <a:xfrm rot="6664">
                  <a:off x="2352" y="2819"/>
                  <a:ext cx="108" cy="136"/>
                  <a:chOff x="630" y="1686"/>
                  <a:chExt cx="96" cy="120"/>
                </a:xfrm>
              </p:grpSpPr>
              <p:sp>
                <p:nvSpPr>
                  <p:cNvPr id="5656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6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0" name="Group 84"/>
                <p:cNvGrpSpPr>
                  <a:grpSpLocks/>
                </p:cNvGrpSpPr>
                <p:nvPr/>
              </p:nvGrpSpPr>
              <p:grpSpPr bwMode="auto">
                <a:xfrm rot="6664">
                  <a:off x="2353" y="3095"/>
                  <a:ext cx="103" cy="130"/>
                  <a:chOff x="606" y="1440"/>
                  <a:chExt cx="90" cy="115"/>
                </a:xfrm>
              </p:grpSpPr>
              <p:sp>
                <p:nvSpPr>
                  <p:cNvPr id="5656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6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1" name="Group 87"/>
                <p:cNvGrpSpPr>
                  <a:grpSpLocks/>
                </p:cNvGrpSpPr>
                <p:nvPr/>
              </p:nvGrpSpPr>
              <p:grpSpPr bwMode="auto">
                <a:xfrm rot="6664">
                  <a:off x="2355" y="2959"/>
                  <a:ext cx="102" cy="130"/>
                  <a:chOff x="606" y="1440"/>
                  <a:chExt cx="90" cy="115"/>
                </a:xfrm>
              </p:grpSpPr>
              <p:sp>
                <p:nvSpPr>
                  <p:cNvPr id="5656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62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32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2198" y="2695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33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511" y="2692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34" name="Group 96"/>
                <p:cNvGrpSpPr>
                  <a:grpSpLocks/>
                </p:cNvGrpSpPr>
                <p:nvPr/>
              </p:nvGrpSpPr>
              <p:grpSpPr bwMode="auto">
                <a:xfrm rot="6664">
                  <a:off x="2198" y="2563"/>
                  <a:ext cx="103" cy="131"/>
                  <a:chOff x="606" y="1440"/>
                  <a:chExt cx="90" cy="115"/>
                </a:xfrm>
              </p:grpSpPr>
              <p:sp>
                <p:nvSpPr>
                  <p:cNvPr id="5655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60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5" name="Group 99"/>
                <p:cNvGrpSpPr>
                  <a:grpSpLocks/>
                </p:cNvGrpSpPr>
                <p:nvPr/>
              </p:nvGrpSpPr>
              <p:grpSpPr bwMode="auto">
                <a:xfrm rot="6664">
                  <a:off x="2515" y="2562"/>
                  <a:ext cx="102" cy="131"/>
                  <a:chOff x="606" y="1440"/>
                  <a:chExt cx="90" cy="115"/>
                </a:xfrm>
              </p:grpSpPr>
              <p:sp>
                <p:nvSpPr>
                  <p:cNvPr id="5655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6" name="Group 102"/>
                <p:cNvGrpSpPr>
                  <a:grpSpLocks/>
                </p:cNvGrpSpPr>
                <p:nvPr/>
              </p:nvGrpSpPr>
              <p:grpSpPr bwMode="auto">
                <a:xfrm rot="6664">
                  <a:off x="2195" y="2427"/>
                  <a:ext cx="109" cy="136"/>
                  <a:chOff x="630" y="1686"/>
                  <a:chExt cx="96" cy="120"/>
                </a:xfrm>
              </p:grpSpPr>
              <p:sp>
                <p:nvSpPr>
                  <p:cNvPr id="5655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7" name="Group 105"/>
                <p:cNvGrpSpPr>
                  <a:grpSpLocks/>
                </p:cNvGrpSpPr>
                <p:nvPr/>
              </p:nvGrpSpPr>
              <p:grpSpPr bwMode="auto">
                <a:xfrm rot="6664">
                  <a:off x="2513" y="2426"/>
                  <a:ext cx="109" cy="136"/>
                  <a:chOff x="630" y="1686"/>
                  <a:chExt cx="96" cy="120"/>
                </a:xfrm>
              </p:grpSpPr>
              <p:sp>
                <p:nvSpPr>
                  <p:cNvPr id="5655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8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1842" y="2248"/>
                  <a:ext cx="139" cy="177"/>
                  <a:chOff x="684" y="729"/>
                  <a:chExt cx="123" cy="156"/>
                </a:xfrm>
              </p:grpSpPr>
              <p:sp>
                <p:nvSpPr>
                  <p:cNvPr id="5655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631" y="2334"/>
                  <a:ext cx="139" cy="177"/>
                  <a:chOff x="684" y="729"/>
                  <a:chExt cx="123" cy="156"/>
                </a:xfrm>
              </p:grpSpPr>
              <p:sp>
                <p:nvSpPr>
                  <p:cNvPr id="5654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40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1877" y="2565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41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1922" y="2668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42" name="Group 102"/>
                <p:cNvGrpSpPr>
                  <a:grpSpLocks/>
                </p:cNvGrpSpPr>
                <p:nvPr/>
              </p:nvGrpSpPr>
              <p:grpSpPr bwMode="auto">
                <a:xfrm rot="6664">
                  <a:off x="187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5654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4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4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306" y="2335"/>
                  <a:ext cx="139" cy="177"/>
                  <a:chOff x="684" y="729"/>
                  <a:chExt cx="123" cy="156"/>
                </a:xfrm>
              </p:grpSpPr>
              <p:sp>
                <p:nvSpPr>
                  <p:cNvPr id="5654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4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44" name="Line 1600"/>
                <p:cNvSpPr>
                  <a:spLocks noChangeShapeType="1"/>
                </p:cNvSpPr>
                <p:nvPr/>
              </p:nvSpPr>
              <p:spPr bwMode="auto">
                <a:xfrm>
                  <a:off x="2014" y="2432"/>
                  <a:ext cx="0" cy="227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420" name="Group 1601"/>
              <p:cNvGrpSpPr>
                <a:grpSpLocks/>
              </p:cNvGrpSpPr>
              <p:nvPr/>
            </p:nvGrpSpPr>
            <p:grpSpPr bwMode="auto">
              <a:xfrm rot="-8890855">
                <a:off x="3651" y="2705"/>
                <a:ext cx="247" cy="363"/>
                <a:chOff x="654" y="589"/>
                <a:chExt cx="265" cy="389"/>
              </a:xfrm>
            </p:grpSpPr>
            <p:sp>
              <p:nvSpPr>
                <p:cNvPr id="56496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97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98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52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2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99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52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2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0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52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22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01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02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03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51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20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4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51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5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51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6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51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51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50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21" name="Group 1633"/>
              <p:cNvGrpSpPr>
                <a:grpSpLocks/>
              </p:cNvGrpSpPr>
              <p:nvPr/>
            </p:nvGrpSpPr>
            <p:grpSpPr bwMode="auto">
              <a:xfrm rot="-4361917">
                <a:off x="3204" y="1798"/>
                <a:ext cx="395" cy="408"/>
                <a:chOff x="663" y="2251"/>
                <a:chExt cx="947" cy="977"/>
              </a:xfrm>
            </p:grpSpPr>
            <p:sp>
              <p:nvSpPr>
                <p:cNvPr id="5645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169" y="2761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5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1280" y="2762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56" name="Group 81"/>
                <p:cNvGrpSpPr>
                  <a:grpSpLocks/>
                </p:cNvGrpSpPr>
                <p:nvPr/>
              </p:nvGrpSpPr>
              <p:grpSpPr bwMode="auto">
                <a:xfrm rot="6664">
                  <a:off x="1173" y="2822"/>
                  <a:ext cx="108" cy="136"/>
                  <a:chOff x="630" y="1686"/>
                  <a:chExt cx="96" cy="120"/>
                </a:xfrm>
              </p:grpSpPr>
              <p:sp>
                <p:nvSpPr>
                  <p:cNvPr id="56494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95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57" name="Group 84"/>
                <p:cNvGrpSpPr>
                  <a:grpSpLocks/>
                </p:cNvGrpSpPr>
                <p:nvPr/>
              </p:nvGrpSpPr>
              <p:grpSpPr bwMode="auto">
                <a:xfrm rot="6664">
                  <a:off x="1174" y="3098"/>
                  <a:ext cx="103" cy="130"/>
                  <a:chOff x="606" y="1440"/>
                  <a:chExt cx="90" cy="115"/>
                </a:xfrm>
              </p:grpSpPr>
              <p:sp>
                <p:nvSpPr>
                  <p:cNvPr id="56492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93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58" name="Group 87"/>
                <p:cNvGrpSpPr>
                  <a:grpSpLocks/>
                </p:cNvGrpSpPr>
                <p:nvPr/>
              </p:nvGrpSpPr>
              <p:grpSpPr bwMode="auto">
                <a:xfrm rot="6664">
                  <a:off x="1176" y="2962"/>
                  <a:ext cx="102" cy="130"/>
                  <a:chOff x="606" y="1440"/>
                  <a:chExt cx="90" cy="115"/>
                </a:xfrm>
              </p:grpSpPr>
              <p:sp>
                <p:nvSpPr>
                  <p:cNvPr id="56490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91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45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019" y="2698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6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1332" y="2695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61" name="Group 96"/>
                <p:cNvGrpSpPr>
                  <a:grpSpLocks/>
                </p:cNvGrpSpPr>
                <p:nvPr/>
              </p:nvGrpSpPr>
              <p:grpSpPr bwMode="auto">
                <a:xfrm rot="6664">
                  <a:off x="1019" y="2566"/>
                  <a:ext cx="103" cy="131"/>
                  <a:chOff x="606" y="1440"/>
                  <a:chExt cx="90" cy="115"/>
                </a:xfrm>
              </p:grpSpPr>
              <p:sp>
                <p:nvSpPr>
                  <p:cNvPr id="56488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9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2" name="Group 99"/>
                <p:cNvGrpSpPr>
                  <a:grpSpLocks/>
                </p:cNvGrpSpPr>
                <p:nvPr/>
              </p:nvGrpSpPr>
              <p:grpSpPr bwMode="auto">
                <a:xfrm rot="6664">
                  <a:off x="1336" y="2565"/>
                  <a:ext cx="102" cy="131"/>
                  <a:chOff x="606" y="1440"/>
                  <a:chExt cx="90" cy="115"/>
                </a:xfrm>
              </p:grpSpPr>
              <p:sp>
                <p:nvSpPr>
                  <p:cNvPr id="56486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7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3" name="Group 102"/>
                <p:cNvGrpSpPr>
                  <a:grpSpLocks/>
                </p:cNvGrpSpPr>
                <p:nvPr/>
              </p:nvGrpSpPr>
              <p:grpSpPr bwMode="auto">
                <a:xfrm rot="6664">
                  <a:off x="1016" y="2430"/>
                  <a:ext cx="109" cy="136"/>
                  <a:chOff x="630" y="1686"/>
                  <a:chExt cx="96" cy="120"/>
                </a:xfrm>
              </p:grpSpPr>
              <p:sp>
                <p:nvSpPr>
                  <p:cNvPr id="56484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5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4" name="Group 105"/>
                <p:cNvGrpSpPr>
                  <a:grpSpLocks/>
                </p:cNvGrpSpPr>
                <p:nvPr/>
              </p:nvGrpSpPr>
              <p:grpSpPr bwMode="auto">
                <a:xfrm rot="6664">
                  <a:off x="133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56482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3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5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663" y="2251"/>
                  <a:ext cx="139" cy="177"/>
                  <a:chOff x="684" y="729"/>
                  <a:chExt cx="123" cy="156"/>
                </a:xfrm>
              </p:grpSpPr>
              <p:sp>
                <p:nvSpPr>
                  <p:cNvPr id="5648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452" y="2337"/>
                  <a:ext cx="139" cy="177"/>
                  <a:chOff x="684" y="729"/>
                  <a:chExt cx="123" cy="156"/>
                </a:xfrm>
              </p:grpSpPr>
              <p:sp>
                <p:nvSpPr>
                  <p:cNvPr id="5647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7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467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698" y="2568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68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743" y="2671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69" name="Group 102"/>
                <p:cNvGrpSpPr>
                  <a:grpSpLocks/>
                </p:cNvGrpSpPr>
                <p:nvPr/>
              </p:nvGrpSpPr>
              <p:grpSpPr bwMode="auto">
                <a:xfrm rot="6664">
                  <a:off x="695" y="2432"/>
                  <a:ext cx="109" cy="136"/>
                  <a:chOff x="630" y="1686"/>
                  <a:chExt cx="96" cy="120"/>
                </a:xfrm>
              </p:grpSpPr>
              <p:sp>
                <p:nvSpPr>
                  <p:cNvPr id="5647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7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7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127" y="2338"/>
                  <a:ext cx="139" cy="177"/>
                  <a:chOff x="684" y="729"/>
                  <a:chExt cx="123" cy="156"/>
                </a:xfrm>
              </p:grpSpPr>
              <p:sp>
                <p:nvSpPr>
                  <p:cNvPr id="5647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7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71" name="Group 1673"/>
                <p:cNvGrpSpPr>
                  <a:grpSpLocks/>
                </p:cNvGrpSpPr>
                <p:nvPr/>
              </p:nvGrpSpPr>
              <p:grpSpPr bwMode="auto">
                <a:xfrm>
                  <a:off x="793" y="2564"/>
                  <a:ext cx="143" cy="113"/>
                  <a:chOff x="793" y="2564"/>
                  <a:chExt cx="143" cy="113"/>
                </a:xfrm>
              </p:grpSpPr>
              <p:sp>
                <p:nvSpPr>
                  <p:cNvPr id="56472" name="AutoShape 1674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831" y="2572"/>
                    <a:ext cx="113" cy="97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73" name="Line 16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93" y="2622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22" name="Group 1676"/>
              <p:cNvGrpSpPr>
                <a:grpSpLocks/>
              </p:cNvGrpSpPr>
              <p:nvPr/>
            </p:nvGrpSpPr>
            <p:grpSpPr bwMode="auto">
              <a:xfrm rot="4866733">
                <a:off x="4526" y="1583"/>
                <a:ext cx="247" cy="363"/>
                <a:chOff x="654" y="589"/>
                <a:chExt cx="265" cy="389"/>
              </a:xfrm>
            </p:grpSpPr>
            <p:sp>
              <p:nvSpPr>
                <p:cNvPr id="5642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2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2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45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5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2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45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5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2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44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42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2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3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44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44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44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44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43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3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43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3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33803" name="Group 1709"/>
          <p:cNvGrpSpPr>
            <a:grpSpLocks/>
          </p:cNvGrpSpPr>
          <p:nvPr/>
        </p:nvGrpSpPr>
        <p:grpSpPr bwMode="auto">
          <a:xfrm flipH="1">
            <a:off x="4338638" y="1427163"/>
            <a:ext cx="304800" cy="98425"/>
            <a:chOff x="1020" y="2085"/>
            <a:chExt cx="926" cy="301"/>
          </a:xfrm>
        </p:grpSpPr>
        <p:grpSp>
          <p:nvGrpSpPr>
            <p:cNvPr id="56355" name="Group 1710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6395" name="Group 1711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405" name="Line 171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06" name="Line 171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96" name="Group 1714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403" name="Line 171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04" name="Line 171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97" name="Group 1717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401" name="Line 171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02" name="Line 171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98" name="Group 1720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99" name="Line 172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00" name="Line 172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6356" name="Group 1723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6383" name="Group 1724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93" name="Line 172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94" name="Line 172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84" name="Group 1727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91" name="Line 172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92" name="Line 172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85" name="Group 1730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89" name="Line 173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90" name="Line 173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86" name="Group 1733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87" name="Line 173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88" name="Line 173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6357" name="Group 1736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6371" name="Group 1737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81" name="Line 173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82" name="Line 173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72" name="Group 1740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79" name="Line 174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80" name="Line 174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73" name="Group 1743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77" name="Line 174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78" name="Line 174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74" name="Group 1746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75" name="Line 174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76" name="Line 174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6358" name="Group 1749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6359" name="Group 1750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69" name="Line 175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70" name="Line 175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60" name="Group 1753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67" name="Line 175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68" name="Line 175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61" name="Group 1756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65" name="Line 175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66" name="Line 175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62" name="Group 1759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63" name="Line 176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64" name="Line 176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4" name="Group 1762"/>
          <p:cNvGrpSpPr>
            <a:grpSpLocks/>
          </p:cNvGrpSpPr>
          <p:nvPr/>
        </p:nvGrpSpPr>
        <p:grpSpPr bwMode="auto">
          <a:xfrm flipH="1">
            <a:off x="4021138" y="1427163"/>
            <a:ext cx="304800" cy="98425"/>
            <a:chOff x="1020" y="2085"/>
            <a:chExt cx="926" cy="301"/>
          </a:xfrm>
        </p:grpSpPr>
        <p:grpSp>
          <p:nvGrpSpPr>
            <p:cNvPr id="34799" name="Group 1763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6343" name="Group 1764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53" name="Line 176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54" name="Line 176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44" name="Group 1767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51" name="Line 176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52" name="Line 176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45" name="Group 1770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49" name="Line 177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50" name="Line 177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46" name="Group 1773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47" name="Line 177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48" name="Line 177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800" name="Group 1776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6331" name="Group 1777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41" name="Line 177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42" name="Line 177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32" name="Group 1780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39" name="Line 178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40" name="Line 178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33" name="Group 1783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37" name="Line 178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8" name="Line 178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34" name="Group 1786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35" name="Line 178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6" name="Line 178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801" name="Group 1789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34815" name="Group 1790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29" name="Line 179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0" name="Line 179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20" name="Group 1793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27" name="Line 179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8" name="Line 179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21" name="Group 1796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25" name="Line 179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6" name="Line 179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22" name="Group 1799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23" name="Line 180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4" name="Line 180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802" name="Group 1802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34803" name="Group 1803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813" name="Line 180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14" name="Line 180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804" name="Group 1806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811" name="Line 180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12" name="Line 180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805" name="Group 1809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809" name="Line 181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10" name="Line 181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806" name="Group 1812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807" name="Line 181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08" name="Line 181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5" name="Group 1815"/>
          <p:cNvGrpSpPr>
            <a:grpSpLocks/>
          </p:cNvGrpSpPr>
          <p:nvPr/>
        </p:nvGrpSpPr>
        <p:grpSpPr bwMode="auto">
          <a:xfrm flipH="1">
            <a:off x="3703638" y="1427163"/>
            <a:ext cx="303212" cy="98425"/>
            <a:chOff x="1020" y="2085"/>
            <a:chExt cx="926" cy="301"/>
          </a:xfrm>
        </p:grpSpPr>
        <p:grpSp>
          <p:nvGrpSpPr>
            <p:cNvPr id="34747" name="Group 1816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34787" name="Group 1817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97" name="Line 181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98" name="Line 181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88" name="Group 1820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95" name="Line 182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96" name="Line 182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89" name="Group 1823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93" name="Line 182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94" name="Line 182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90" name="Group 1826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91" name="Line 182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92" name="Line 182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748" name="Group 1829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34775" name="Group 1830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85" name="Line 183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86" name="Line 183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76" name="Group 1833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83" name="Line 183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84" name="Line 183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77" name="Group 1836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81" name="Line 183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82" name="Line 183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78" name="Group 1839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79" name="Line 184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80" name="Line 184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749" name="Group 1842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34763" name="Group 1843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73" name="Line 184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74" name="Line 184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64" name="Group 1846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71" name="Line 184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72" name="Line 184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65" name="Group 1849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69" name="Line 185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70" name="Line 185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66" name="Group 1852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67" name="Line 185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68" name="Line 185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750" name="Group 1855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34751" name="Group 1856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61" name="Line 185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62" name="Line 185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52" name="Group 1859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59" name="Line 186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60" name="Line 186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53" name="Group 1862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57" name="Line 186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58" name="Line 186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54" name="Group 1865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55" name="Line 186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56" name="Line 186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6" name="Group 1868"/>
          <p:cNvGrpSpPr>
            <a:grpSpLocks/>
          </p:cNvGrpSpPr>
          <p:nvPr/>
        </p:nvGrpSpPr>
        <p:grpSpPr bwMode="auto">
          <a:xfrm flipH="1">
            <a:off x="3384550" y="1427163"/>
            <a:ext cx="304800" cy="98425"/>
            <a:chOff x="1020" y="2085"/>
            <a:chExt cx="926" cy="301"/>
          </a:xfrm>
        </p:grpSpPr>
        <p:grpSp>
          <p:nvGrpSpPr>
            <p:cNvPr id="34695" name="Group 1869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34735" name="Group 1870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45" name="Line 187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46" name="Line 187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36" name="Group 1873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43" name="Line 187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44" name="Line 187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37" name="Group 1876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41" name="Line 187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42" name="Line 187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38" name="Group 1879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39" name="Line 188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40" name="Line 188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696" name="Group 1882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34723" name="Group 1883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33" name="Line 188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34" name="Line 188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24" name="Group 1886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31" name="Line 188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32" name="Line 188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25" name="Group 1889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29" name="Line 189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30" name="Line 189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26" name="Group 1892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27" name="Line 189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28" name="Line 189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697" name="Group 1895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34711" name="Group 1896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21" name="Line 189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22" name="Line 189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12" name="Group 1899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19" name="Line 190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20" name="Line 190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13" name="Group 1902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17" name="Line 190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18" name="Line 190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14" name="Group 1905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15" name="Line 190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16" name="Line 190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698" name="Group 1908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34699" name="Group 1909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09" name="Line 191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10" name="Line 191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00" name="Group 1912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07" name="Line 191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08" name="Line 191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01" name="Group 1915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05" name="Line 191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06" name="Line 191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02" name="Group 1918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03" name="Line 191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04" name="Line 192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7" name="Group 2122"/>
          <p:cNvGrpSpPr>
            <a:grpSpLocks/>
          </p:cNvGrpSpPr>
          <p:nvPr/>
        </p:nvGrpSpPr>
        <p:grpSpPr bwMode="auto">
          <a:xfrm flipH="1">
            <a:off x="3346450" y="557213"/>
            <a:ext cx="536575" cy="1028700"/>
            <a:chOff x="3334" y="-153"/>
            <a:chExt cx="1633" cy="3129"/>
          </a:xfrm>
        </p:grpSpPr>
        <p:sp>
          <p:nvSpPr>
            <p:cNvPr id="34258" name="Rectangle 2123"/>
            <p:cNvSpPr>
              <a:spLocks noChangeArrowheads="1"/>
            </p:cNvSpPr>
            <p:nvPr/>
          </p:nvSpPr>
          <p:spPr bwMode="auto">
            <a:xfrm>
              <a:off x="4014" y="2160"/>
              <a:ext cx="272" cy="816"/>
            </a:xfrm>
            <a:prstGeom prst="rect">
              <a:avLst/>
            </a:prstGeom>
            <a:gradFill rotWithShape="1">
              <a:gsLst>
                <a:gs pos="0">
                  <a:srgbClr val="47762F"/>
                </a:gs>
                <a:gs pos="50000">
                  <a:srgbClr val="99FF66"/>
                </a:gs>
                <a:gs pos="100000">
                  <a:srgbClr val="47762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4259" name="Group 2124"/>
            <p:cNvGrpSpPr>
              <a:grpSpLocks/>
            </p:cNvGrpSpPr>
            <p:nvPr/>
          </p:nvGrpSpPr>
          <p:grpSpPr bwMode="auto">
            <a:xfrm>
              <a:off x="3334" y="-153"/>
              <a:ext cx="1633" cy="2540"/>
              <a:chOff x="3198" y="528"/>
              <a:chExt cx="1633" cy="2540"/>
            </a:xfrm>
          </p:grpSpPr>
          <p:grpSp>
            <p:nvGrpSpPr>
              <p:cNvPr id="34260" name="Group 2125"/>
              <p:cNvGrpSpPr>
                <a:grpSpLocks/>
              </p:cNvGrpSpPr>
              <p:nvPr/>
            </p:nvGrpSpPr>
            <p:grpSpPr bwMode="auto">
              <a:xfrm rot="6843164">
                <a:off x="4480" y="2082"/>
                <a:ext cx="247" cy="363"/>
                <a:chOff x="654" y="589"/>
                <a:chExt cx="265" cy="389"/>
              </a:xfrm>
            </p:grpSpPr>
            <p:sp>
              <p:nvSpPr>
                <p:cNvPr id="3466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6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66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69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94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67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691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9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68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689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90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66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7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71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687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8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2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685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6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3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68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4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681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2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67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67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7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1" name="Group 2157"/>
              <p:cNvGrpSpPr>
                <a:grpSpLocks/>
              </p:cNvGrpSpPr>
              <p:nvPr/>
            </p:nvGrpSpPr>
            <p:grpSpPr bwMode="auto">
              <a:xfrm rot="-6612271">
                <a:off x="3346" y="2284"/>
                <a:ext cx="247" cy="363"/>
                <a:chOff x="654" y="589"/>
                <a:chExt cx="265" cy="389"/>
              </a:xfrm>
            </p:grpSpPr>
            <p:sp>
              <p:nvSpPr>
                <p:cNvPr id="3463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3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3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66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6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3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66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6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3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65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63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3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4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65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65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65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65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64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4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64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4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2" name="Group 2189"/>
              <p:cNvGrpSpPr>
                <a:grpSpLocks/>
              </p:cNvGrpSpPr>
              <p:nvPr/>
            </p:nvGrpSpPr>
            <p:grpSpPr bwMode="auto">
              <a:xfrm rot="2820339">
                <a:off x="4508" y="1213"/>
                <a:ext cx="192" cy="363"/>
                <a:chOff x="1832" y="591"/>
                <a:chExt cx="461" cy="872"/>
              </a:xfrm>
            </p:grpSpPr>
            <p:sp>
              <p:nvSpPr>
                <p:cNvPr id="3460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985" y="996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0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096" y="997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06" name="Group 81"/>
                <p:cNvGrpSpPr>
                  <a:grpSpLocks/>
                </p:cNvGrpSpPr>
                <p:nvPr/>
              </p:nvGrpSpPr>
              <p:grpSpPr bwMode="auto">
                <a:xfrm rot="6664">
                  <a:off x="1989" y="1057"/>
                  <a:ext cx="108" cy="136"/>
                  <a:chOff x="630" y="1686"/>
                  <a:chExt cx="96" cy="120"/>
                </a:xfrm>
              </p:grpSpPr>
              <p:sp>
                <p:nvSpPr>
                  <p:cNvPr id="3463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3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07" name="Group 84"/>
                <p:cNvGrpSpPr>
                  <a:grpSpLocks/>
                </p:cNvGrpSpPr>
                <p:nvPr/>
              </p:nvGrpSpPr>
              <p:grpSpPr bwMode="auto">
                <a:xfrm rot="6664">
                  <a:off x="1990" y="1333"/>
                  <a:ext cx="103" cy="130"/>
                  <a:chOff x="606" y="1440"/>
                  <a:chExt cx="90" cy="115"/>
                </a:xfrm>
              </p:grpSpPr>
              <p:sp>
                <p:nvSpPr>
                  <p:cNvPr id="3462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3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08" name="Group 87"/>
                <p:cNvGrpSpPr>
                  <a:grpSpLocks/>
                </p:cNvGrpSpPr>
                <p:nvPr/>
              </p:nvGrpSpPr>
              <p:grpSpPr bwMode="auto">
                <a:xfrm rot="6664">
                  <a:off x="1992" y="1197"/>
                  <a:ext cx="102" cy="130"/>
                  <a:chOff x="606" y="1440"/>
                  <a:chExt cx="90" cy="115"/>
                </a:xfrm>
              </p:grpSpPr>
              <p:sp>
                <p:nvSpPr>
                  <p:cNvPr id="3462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60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835" y="933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1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148" y="930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11" name="Group 96"/>
                <p:cNvGrpSpPr>
                  <a:grpSpLocks/>
                </p:cNvGrpSpPr>
                <p:nvPr/>
              </p:nvGrpSpPr>
              <p:grpSpPr bwMode="auto">
                <a:xfrm rot="6664">
                  <a:off x="1835" y="801"/>
                  <a:ext cx="103" cy="131"/>
                  <a:chOff x="606" y="1440"/>
                  <a:chExt cx="90" cy="115"/>
                </a:xfrm>
              </p:grpSpPr>
              <p:sp>
                <p:nvSpPr>
                  <p:cNvPr id="3462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12" name="Group 99"/>
                <p:cNvGrpSpPr>
                  <a:grpSpLocks/>
                </p:cNvGrpSpPr>
                <p:nvPr/>
              </p:nvGrpSpPr>
              <p:grpSpPr bwMode="auto">
                <a:xfrm rot="6664">
                  <a:off x="2152" y="800"/>
                  <a:ext cx="102" cy="131"/>
                  <a:chOff x="606" y="1440"/>
                  <a:chExt cx="90" cy="115"/>
                </a:xfrm>
              </p:grpSpPr>
              <p:sp>
                <p:nvSpPr>
                  <p:cNvPr id="3462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13" name="Group 102"/>
                <p:cNvGrpSpPr>
                  <a:grpSpLocks/>
                </p:cNvGrpSpPr>
                <p:nvPr/>
              </p:nvGrpSpPr>
              <p:grpSpPr bwMode="auto">
                <a:xfrm rot="6664">
                  <a:off x="1832" y="665"/>
                  <a:ext cx="109" cy="136"/>
                  <a:chOff x="630" y="1686"/>
                  <a:chExt cx="96" cy="120"/>
                </a:xfrm>
              </p:grpSpPr>
              <p:sp>
                <p:nvSpPr>
                  <p:cNvPr id="3462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14" name="Group 105"/>
                <p:cNvGrpSpPr>
                  <a:grpSpLocks/>
                </p:cNvGrpSpPr>
                <p:nvPr/>
              </p:nvGrpSpPr>
              <p:grpSpPr bwMode="auto">
                <a:xfrm rot="6664">
                  <a:off x="2150" y="664"/>
                  <a:ext cx="109" cy="136"/>
                  <a:chOff x="630" y="1686"/>
                  <a:chExt cx="96" cy="120"/>
                </a:xfrm>
              </p:grpSpPr>
              <p:sp>
                <p:nvSpPr>
                  <p:cNvPr id="3461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1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946" y="572"/>
                  <a:ext cx="139" cy="177"/>
                  <a:chOff x="684" y="729"/>
                  <a:chExt cx="123" cy="156"/>
                </a:xfrm>
              </p:grpSpPr>
              <p:sp>
                <p:nvSpPr>
                  <p:cNvPr id="3461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1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616" name="Line 2218"/>
                <p:cNvSpPr>
                  <a:spLocks noChangeShapeType="1"/>
                </p:cNvSpPr>
                <p:nvPr/>
              </p:nvSpPr>
              <p:spPr bwMode="auto">
                <a:xfrm>
                  <a:off x="2293" y="667"/>
                  <a:ext cx="0" cy="227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263" name="Oval 2219"/>
              <p:cNvSpPr>
                <a:spLocks noChangeArrowheads="1"/>
              </p:cNvSpPr>
              <p:nvPr/>
            </p:nvSpPr>
            <p:spPr bwMode="auto">
              <a:xfrm>
                <a:off x="3470" y="754"/>
                <a:ext cx="1088" cy="2132"/>
              </a:xfrm>
              <a:prstGeom prst="ellipse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47762F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264" name="Group 2220"/>
              <p:cNvGrpSpPr>
                <a:grpSpLocks/>
              </p:cNvGrpSpPr>
              <p:nvPr/>
            </p:nvGrpSpPr>
            <p:grpSpPr bwMode="auto">
              <a:xfrm rot="-2973546">
                <a:off x="3482" y="696"/>
                <a:ext cx="247" cy="363"/>
                <a:chOff x="654" y="589"/>
                <a:chExt cx="265" cy="389"/>
              </a:xfrm>
            </p:grpSpPr>
            <p:sp>
              <p:nvSpPr>
                <p:cNvPr id="3457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7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7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60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0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7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60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0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7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59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57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7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8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59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59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59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59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58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8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58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8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5" name="Group 2252"/>
              <p:cNvGrpSpPr>
                <a:grpSpLocks/>
              </p:cNvGrpSpPr>
              <p:nvPr/>
            </p:nvGrpSpPr>
            <p:grpSpPr bwMode="auto">
              <a:xfrm rot="-1541312">
                <a:off x="3424" y="1208"/>
                <a:ext cx="247" cy="363"/>
                <a:chOff x="654" y="589"/>
                <a:chExt cx="265" cy="389"/>
              </a:xfrm>
            </p:grpSpPr>
            <p:sp>
              <p:nvSpPr>
                <p:cNvPr id="34542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43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44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57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7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45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56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7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46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56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547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48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49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56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0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56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1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56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2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55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55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5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55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5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6" name="Group 2284"/>
              <p:cNvGrpSpPr>
                <a:grpSpLocks/>
              </p:cNvGrpSpPr>
              <p:nvPr/>
            </p:nvGrpSpPr>
            <p:grpSpPr bwMode="auto">
              <a:xfrm>
                <a:off x="3878" y="1344"/>
                <a:ext cx="247" cy="363"/>
                <a:chOff x="654" y="589"/>
                <a:chExt cx="265" cy="389"/>
              </a:xfrm>
            </p:grpSpPr>
            <p:sp>
              <p:nvSpPr>
                <p:cNvPr id="34511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12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13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54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41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14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538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9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15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536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7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516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17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18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534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5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19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532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3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20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530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21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52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29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2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52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2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2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52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2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7" name="Group 2316"/>
              <p:cNvGrpSpPr>
                <a:grpSpLocks/>
              </p:cNvGrpSpPr>
              <p:nvPr/>
            </p:nvGrpSpPr>
            <p:grpSpPr bwMode="auto">
              <a:xfrm rot="1604344">
                <a:off x="4283" y="799"/>
                <a:ext cx="247" cy="363"/>
                <a:chOff x="654" y="589"/>
                <a:chExt cx="265" cy="389"/>
              </a:xfrm>
            </p:grpSpPr>
            <p:sp>
              <p:nvSpPr>
                <p:cNvPr id="3448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8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82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50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1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83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507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84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50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48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8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87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50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88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50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89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49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90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497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9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9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49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9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49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9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8" name="Group 2348"/>
              <p:cNvGrpSpPr>
                <a:grpSpLocks/>
              </p:cNvGrpSpPr>
              <p:nvPr/>
            </p:nvGrpSpPr>
            <p:grpSpPr bwMode="auto">
              <a:xfrm>
                <a:off x="4059" y="2070"/>
                <a:ext cx="247" cy="363"/>
                <a:chOff x="654" y="589"/>
                <a:chExt cx="265" cy="389"/>
              </a:xfrm>
            </p:grpSpPr>
            <p:sp>
              <p:nvSpPr>
                <p:cNvPr id="34449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50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51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47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2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47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3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47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454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55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56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47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3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7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47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8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46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6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9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46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6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6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46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6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6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46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6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9" name="Group 2380"/>
              <p:cNvGrpSpPr>
                <a:grpSpLocks/>
              </p:cNvGrpSpPr>
              <p:nvPr/>
            </p:nvGrpSpPr>
            <p:grpSpPr bwMode="auto">
              <a:xfrm>
                <a:off x="3969" y="528"/>
                <a:ext cx="247" cy="363"/>
                <a:chOff x="654" y="589"/>
                <a:chExt cx="265" cy="389"/>
              </a:xfrm>
            </p:grpSpPr>
            <p:sp>
              <p:nvSpPr>
                <p:cNvPr id="34418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19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20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44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8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1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44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6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2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44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4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423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24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25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44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6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43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7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43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3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8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43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36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43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3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3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43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3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70" name="Group 2412"/>
              <p:cNvGrpSpPr>
                <a:grpSpLocks/>
              </p:cNvGrpSpPr>
              <p:nvPr/>
            </p:nvGrpSpPr>
            <p:grpSpPr bwMode="auto">
              <a:xfrm rot="9258520">
                <a:off x="4241" y="2569"/>
                <a:ext cx="398" cy="411"/>
                <a:chOff x="1842" y="2248"/>
                <a:chExt cx="947" cy="977"/>
              </a:xfrm>
            </p:grpSpPr>
            <p:sp>
              <p:nvSpPr>
                <p:cNvPr id="34378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2348" y="2758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79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459" y="2759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80" name="Group 81"/>
                <p:cNvGrpSpPr>
                  <a:grpSpLocks/>
                </p:cNvGrpSpPr>
                <p:nvPr/>
              </p:nvGrpSpPr>
              <p:grpSpPr bwMode="auto">
                <a:xfrm rot="6664">
                  <a:off x="2352" y="2819"/>
                  <a:ext cx="108" cy="136"/>
                  <a:chOff x="630" y="1686"/>
                  <a:chExt cx="96" cy="120"/>
                </a:xfrm>
              </p:grpSpPr>
              <p:sp>
                <p:nvSpPr>
                  <p:cNvPr id="3441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1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1" name="Group 84"/>
                <p:cNvGrpSpPr>
                  <a:grpSpLocks/>
                </p:cNvGrpSpPr>
                <p:nvPr/>
              </p:nvGrpSpPr>
              <p:grpSpPr bwMode="auto">
                <a:xfrm rot="6664">
                  <a:off x="2353" y="3095"/>
                  <a:ext cx="103" cy="130"/>
                  <a:chOff x="606" y="1440"/>
                  <a:chExt cx="90" cy="115"/>
                </a:xfrm>
              </p:grpSpPr>
              <p:sp>
                <p:nvSpPr>
                  <p:cNvPr id="3441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1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2" name="Group 87"/>
                <p:cNvGrpSpPr>
                  <a:grpSpLocks/>
                </p:cNvGrpSpPr>
                <p:nvPr/>
              </p:nvGrpSpPr>
              <p:grpSpPr bwMode="auto">
                <a:xfrm rot="6664">
                  <a:off x="2355" y="2959"/>
                  <a:ext cx="102" cy="130"/>
                  <a:chOff x="606" y="1440"/>
                  <a:chExt cx="90" cy="115"/>
                </a:xfrm>
              </p:grpSpPr>
              <p:sp>
                <p:nvSpPr>
                  <p:cNvPr id="3441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13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83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2198" y="2695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84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511" y="2692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85" name="Group 96"/>
                <p:cNvGrpSpPr>
                  <a:grpSpLocks/>
                </p:cNvGrpSpPr>
                <p:nvPr/>
              </p:nvGrpSpPr>
              <p:grpSpPr bwMode="auto">
                <a:xfrm rot="6664">
                  <a:off x="2198" y="2563"/>
                  <a:ext cx="103" cy="131"/>
                  <a:chOff x="606" y="1440"/>
                  <a:chExt cx="90" cy="115"/>
                </a:xfrm>
              </p:grpSpPr>
              <p:sp>
                <p:nvSpPr>
                  <p:cNvPr id="3441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1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6" name="Group 99"/>
                <p:cNvGrpSpPr>
                  <a:grpSpLocks/>
                </p:cNvGrpSpPr>
                <p:nvPr/>
              </p:nvGrpSpPr>
              <p:grpSpPr bwMode="auto">
                <a:xfrm rot="6664">
                  <a:off x="2515" y="2562"/>
                  <a:ext cx="102" cy="131"/>
                  <a:chOff x="606" y="1440"/>
                  <a:chExt cx="90" cy="115"/>
                </a:xfrm>
              </p:grpSpPr>
              <p:sp>
                <p:nvSpPr>
                  <p:cNvPr id="3440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9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7" name="Group 102"/>
                <p:cNvGrpSpPr>
                  <a:grpSpLocks/>
                </p:cNvGrpSpPr>
                <p:nvPr/>
              </p:nvGrpSpPr>
              <p:grpSpPr bwMode="auto">
                <a:xfrm rot="6664">
                  <a:off x="2195" y="2427"/>
                  <a:ext cx="109" cy="136"/>
                  <a:chOff x="630" y="1686"/>
                  <a:chExt cx="96" cy="120"/>
                </a:xfrm>
              </p:grpSpPr>
              <p:sp>
                <p:nvSpPr>
                  <p:cNvPr id="3440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8" name="Group 105"/>
                <p:cNvGrpSpPr>
                  <a:grpSpLocks/>
                </p:cNvGrpSpPr>
                <p:nvPr/>
              </p:nvGrpSpPr>
              <p:grpSpPr bwMode="auto">
                <a:xfrm rot="6664">
                  <a:off x="2513" y="2426"/>
                  <a:ext cx="109" cy="136"/>
                  <a:chOff x="630" y="1686"/>
                  <a:chExt cx="96" cy="120"/>
                </a:xfrm>
              </p:grpSpPr>
              <p:sp>
                <p:nvSpPr>
                  <p:cNvPr id="3440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9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1842" y="2248"/>
                  <a:ext cx="139" cy="177"/>
                  <a:chOff x="684" y="729"/>
                  <a:chExt cx="123" cy="156"/>
                </a:xfrm>
              </p:grpSpPr>
              <p:sp>
                <p:nvSpPr>
                  <p:cNvPr id="3440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9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631" y="2334"/>
                  <a:ext cx="139" cy="177"/>
                  <a:chOff x="684" y="729"/>
                  <a:chExt cx="123" cy="156"/>
                </a:xfrm>
              </p:grpSpPr>
              <p:sp>
                <p:nvSpPr>
                  <p:cNvPr id="3440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91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1877" y="2565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92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1922" y="2668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93" name="Group 102"/>
                <p:cNvGrpSpPr>
                  <a:grpSpLocks/>
                </p:cNvGrpSpPr>
                <p:nvPr/>
              </p:nvGrpSpPr>
              <p:grpSpPr bwMode="auto">
                <a:xfrm rot="6664">
                  <a:off x="187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3439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9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9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306" y="2335"/>
                  <a:ext cx="139" cy="177"/>
                  <a:chOff x="684" y="729"/>
                  <a:chExt cx="123" cy="156"/>
                </a:xfrm>
              </p:grpSpPr>
              <p:sp>
                <p:nvSpPr>
                  <p:cNvPr id="3439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9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95" name="Line 2452"/>
                <p:cNvSpPr>
                  <a:spLocks noChangeShapeType="1"/>
                </p:cNvSpPr>
                <p:nvPr/>
              </p:nvSpPr>
              <p:spPr bwMode="auto">
                <a:xfrm>
                  <a:off x="2014" y="2432"/>
                  <a:ext cx="0" cy="227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271" name="Group 2453"/>
              <p:cNvGrpSpPr>
                <a:grpSpLocks/>
              </p:cNvGrpSpPr>
              <p:nvPr/>
            </p:nvGrpSpPr>
            <p:grpSpPr bwMode="auto">
              <a:xfrm rot="-8890855">
                <a:off x="3651" y="2705"/>
                <a:ext cx="247" cy="363"/>
                <a:chOff x="654" y="589"/>
                <a:chExt cx="265" cy="389"/>
              </a:xfrm>
            </p:grpSpPr>
            <p:sp>
              <p:nvSpPr>
                <p:cNvPr id="34347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48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49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37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7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0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37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7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1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37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73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52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53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54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37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7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5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36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9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6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36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7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36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36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36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72" name="Group 2485"/>
              <p:cNvGrpSpPr>
                <a:grpSpLocks/>
              </p:cNvGrpSpPr>
              <p:nvPr/>
            </p:nvGrpSpPr>
            <p:grpSpPr bwMode="auto">
              <a:xfrm rot="-4361917">
                <a:off x="3204" y="1798"/>
                <a:ext cx="395" cy="408"/>
                <a:chOff x="663" y="2251"/>
                <a:chExt cx="947" cy="977"/>
              </a:xfrm>
            </p:grpSpPr>
            <p:sp>
              <p:nvSpPr>
                <p:cNvPr id="34305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169" y="2761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06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1280" y="2762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07" name="Group 81"/>
                <p:cNvGrpSpPr>
                  <a:grpSpLocks/>
                </p:cNvGrpSpPr>
                <p:nvPr/>
              </p:nvGrpSpPr>
              <p:grpSpPr bwMode="auto">
                <a:xfrm rot="6664">
                  <a:off x="1173" y="2822"/>
                  <a:ext cx="108" cy="136"/>
                  <a:chOff x="630" y="1686"/>
                  <a:chExt cx="96" cy="120"/>
                </a:xfrm>
              </p:grpSpPr>
              <p:sp>
                <p:nvSpPr>
                  <p:cNvPr id="3434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4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08" name="Group 84"/>
                <p:cNvGrpSpPr>
                  <a:grpSpLocks/>
                </p:cNvGrpSpPr>
                <p:nvPr/>
              </p:nvGrpSpPr>
              <p:grpSpPr bwMode="auto">
                <a:xfrm rot="6664">
                  <a:off x="1174" y="3098"/>
                  <a:ext cx="103" cy="130"/>
                  <a:chOff x="606" y="1440"/>
                  <a:chExt cx="90" cy="115"/>
                </a:xfrm>
              </p:grpSpPr>
              <p:sp>
                <p:nvSpPr>
                  <p:cNvPr id="3434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4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09" name="Group 87"/>
                <p:cNvGrpSpPr>
                  <a:grpSpLocks/>
                </p:cNvGrpSpPr>
                <p:nvPr/>
              </p:nvGrpSpPr>
              <p:grpSpPr bwMode="auto">
                <a:xfrm rot="6664">
                  <a:off x="1176" y="2962"/>
                  <a:ext cx="102" cy="130"/>
                  <a:chOff x="606" y="1440"/>
                  <a:chExt cx="90" cy="115"/>
                </a:xfrm>
              </p:grpSpPr>
              <p:sp>
                <p:nvSpPr>
                  <p:cNvPr id="3434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42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10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019" y="2698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11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1332" y="2695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12" name="Group 96"/>
                <p:cNvGrpSpPr>
                  <a:grpSpLocks/>
                </p:cNvGrpSpPr>
                <p:nvPr/>
              </p:nvGrpSpPr>
              <p:grpSpPr bwMode="auto">
                <a:xfrm rot="6664">
                  <a:off x="1019" y="2566"/>
                  <a:ext cx="103" cy="131"/>
                  <a:chOff x="606" y="1440"/>
                  <a:chExt cx="90" cy="115"/>
                </a:xfrm>
              </p:grpSpPr>
              <p:sp>
                <p:nvSpPr>
                  <p:cNvPr id="3433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40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3" name="Group 99"/>
                <p:cNvGrpSpPr>
                  <a:grpSpLocks/>
                </p:cNvGrpSpPr>
                <p:nvPr/>
              </p:nvGrpSpPr>
              <p:grpSpPr bwMode="auto">
                <a:xfrm rot="6664">
                  <a:off x="1336" y="2565"/>
                  <a:ext cx="102" cy="131"/>
                  <a:chOff x="606" y="1440"/>
                  <a:chExt cx="90" cy="115"/>
                </a:xfrm>
              </p:grpSpPr>
              <p:sp>
                <p:nvSpPr>
                  <p:cNvPr id="3433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4" name="Group 102"/>
                <p:cNvGrpSpPr>
                  <a:grpSpLocks/>
                </p:cNvGrpSpPr>
                <p:nvPr/>
              </p:nvGrpSpPr>
              <p:grpSpPr bwMode="auto">
                <a:xfrm rot="6664">
                  <a:off x="1016" y="2430"/>
                  <a:ext cx="109" cy="136"/>
                  <a:chOff x="630" y="1686"/>
                  <a:chExt cx="96" cy="120"/>
                </a:xfrm>
              </p:grpSpPr>
              <p:sp>
                <p:nvSpPr>
                  <p:cNvPr id="3433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5" name="Group 105"/>
                <p:cNvGrpSpPr>
                  <a:grpSpLocks/>
                </p:cNvGrpSpPr>
                <p:nvPr/>
              </p:nvGrpSpPr>
              <p:grpSpPr bwMode="auto">
                <a:xfrm rot="6664">
                  <a:off x="133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3433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6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663" y="2251"/>
                  <a:ext cx="139" cy="177"/>
                  <a:chOff x="684" y="729"/>
                  <a:chExt cx="123" cy="156"/>
                </a:xfrm>
              </p:grpSpPr>
              <p:sp>
                <p:nvSpPr>
                  <p:cNvPr id="3433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452" y="2337"/>
                  <a:ext cx="139" cy="177"/>
                  <a:chOff x="684" y="729"/>
                  <a:chExt cx="123" cy="156"/>
                </a:xfrm>
              </p:grpSpPr>
              <p:sp>
                <p:nvSpPr>
                  <p:cNvPr id="3432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18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698" y="2568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19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743" y="2671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20" name="Group 102"/>
                <p:cNvGrpSpPr>
                  <a:grpSpLocks/>
                </p:cNvGrpSpPr>
                <p:nvPr/>
              </p:nvGrpSpPr>
              <p:grpSpPr bwMode="auto">
                <a:xfrm rot="6664">
                  <a:off x="695" y="2432"/>
                  <a:ext cx="109" cy="136"/>
                  <a:chOff x="630" y="1686"/>
                  <a:chExt cx="96" cy="120"/>
                </a:xfrm>
              </p:grpSpPr>
              <p:sp>
                <p:nvSpPr>
                  <p:cNvPr id="3432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2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2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127" y="2338"/>
                  <a:ext cx="139" cy="177"/>
                  <a:chOff x="684" y="729"/>
                  <a:chExt cx="123" cy="156"/>
                </a:xfrm>
              </p:grpSpPr>
              <p:sp>
                <p:nvSpPr>
                  <p:cNvPr id="3432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2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22" name="Group 2525"/>
                <p:cNvGrpSpPr>
                  <a:grpSpLocks/>
                </p:cNvGrpSpPr>
                <p:nvPr/>
              </p:nvGrpSpPr>
              <p:grpSpPr bwMode="auto">
                <a:xfrm>
                  <a:off x="793" y="2564"/>
                  <a:ext cx="143" cy="113"/>
                  <a:chOff x="793" y="2564"/>
                  <a:chExt cx="143" cy="113"/>
                </a:xfrm>
              </p:grpSpPr>
              <p:sp>
                <p:nvSpPr>
                  <p:cNvPr id="34323" name="AutoShape 2526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831" y="2572"/>
                    <a:ext cx="113" cy="97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24" name="Line 25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93" y="2622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73" name="Group 2528"/>
              <p:cNvGrpSpPr>
                <a:grpSpLocks/>
              </p:cNvGrpSpPr>
              <p:nvPr/>
            </p:nvGrpSpPr>
            <p:grpSpPr bwMode="auto">
              <a:xfrm rot="4866733">
                <a:off x="4526" y="1583"/>
                <a:ext cx="247" cy="363"/>
                <a:chOff x="654" y="589"/>
                <a:chExt cx="265" cy="389"/>
              </a:xfrm>
            </p:grpSpPr>
            <p:sp>
              <p:nvSpPr>
                <p:cNvPr id="3427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27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276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30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04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77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301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0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78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299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00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27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28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281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297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8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2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295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6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3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29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4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291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2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28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28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8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3808" name="Line 2560"/>
          <p:cNvSpPr>
            <a:spLocks noChangeShapeType="1"/>
          </p:cNvSpPr>
          <p:nvPr/>
        </p:nvSpPr>
        <p:spPr bwMode="auto">
          <a:xfrm flipH="1" flipV="1">
            <a:off x="2124075" y="1968500"/>
            <a:ext cx="215900" cy="7905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33809" name="Line 2561"/>
          <p:cNvSpPr>
            <a:spLocks noChangeShapeType="1"/>
          </p:cNvSpPr>
          <p:nvPr/>
        </p:nvSpPr>
        <p:spPr bwMode="auto">
          <a:xfrm>
            <a:off x="2339975" y="2133600"/>
            <a:ext cx="215900" cy="7905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33810" name="Line 2562"/>
          <p:cNvSpPr>
            <a:spLocks noChangeShapeType="1"/>
          </p:cNvSpPr>
          <p:nvPr/>
        </p:nvSpPr>
        <p:spPr bwMode="auto">
          <a:xfrm rot="14984214" flipH="1">
            <a:off x="2767013" y="5211763"/>
            <a:ext cx="512762" cy="3476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33838" name="Line 2562"/>
          <p:cNvSpPr>
            <a:spLocks noChangeShapeType="1"/>
          </p:cNvSpPr>
          <p:nvPr/>
        </p:nvSpPr>
        <p:spPr bwMode="auto">
          <a:xfrm rot="14984214" flipH="1">
            <a:off x="4850607" y="3094831"/>
            <a:ext cx="19050" cy="60801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33839" name="Oval 855"/>
          <p:cNvSpPr>
            <a:spLocks noChangeArrowheads="1"/>
          </p:cNvSpPr>
          <p:nvPr/>
        </p:nvSpPr>
        <p:spPr bwMode="auto">
          <a:xfrm>
            <a:off x="3132138" y="5300663"/>
            <a:ext cx="2119312" cy="143192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3841" name="Grupp 1"/>
          <p:cNvGrpSpPr>
            <a:grpSpLocks/>
          </p:cNvGrpSpPr>
          <p:nvPr/>
        </p:nvGrpSpPr>
        <p:grpSpPr bwMode="auto">
          <a:xfrm>
            <a:off x="684213" y="476250"/>
            <a:ext cx="488950" cy="641350"/>
            <a:chOff x="899592" y="764704"/>
            <a:chExt cx="915987" cy="1584325"/>
          </a:xfrm>
        </p:grpSpPr>
        <p:grpSp>
          <p:nvGrpSpPr>
            <p:cNvPr id="34093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</p:grpSpPr>
          <p:sp>
            <p:nvSpPr>
              <p:cNvPr id="34127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128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129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</p:grpSpPr>
            <p:sp>
              <p:nvSpPr>
                <p:cNvPr id="34154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55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0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</p:grpSpPr>
            <p:sp>
              <p:nvSpPr>
                <p:cNvPr id="34152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53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1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</p:grpSpPr>
            <p:sp>
              <p:nvSpPr>
                <p:cNvPr id="34150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51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132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133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134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</p:grpSpPr>
            <p:sp>
              <p:nvSpPr>
                <p:cNvPr id="34148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49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5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</p:grpSpPr>
            <p:sp>
              <p:nvSpPr>
                <p:cNvPr id="34146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47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6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</p:grpSpPr>
            <p:sp>
              <p:nvSpPr>
                <p:cNvPr id="34144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45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7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</p:grpSpPr>
            <p:sp>
              <p:nvSpPr>
                <p:cNvPr id="34142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43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8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</p:grpSpPr>
            <p:sp>
              <p:nvSpPr>
                <p:cNvPr id="34140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41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139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4094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4095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</p:grpSpPr>
          <p:sp>
            <p:nvSpPr>
              <p:cNvPr id="34096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97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98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</p:grpSpPr>
            <p:sp>
              <p:nvSpPr>
                <p:cNvPr id="34125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26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99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</p:grpSpPr>
            <p:sp>
              <p:nvSpPr>
                <p:cNvPr id="34123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24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0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</p:grpSpPr>
            <p:sp>
              <p:nvSpPr>
                <p:cNvPr id="34121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22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101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102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103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</p:grpSpPr>
            <p:sp>
              <p:nvSpPr>
                <p:cNvPr id="34119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20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4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</p:grpSpPr>
            <p:sp>
              <p:nvSpPr>
                <p:cNvPr id="34117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18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5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</p:grpSpPr>
            <p:sp>
              <p:nvSpPr>
                <p:cNvPr id="34115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16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6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</p:grpSpPr>
            <p:sp>
              <p:nvSpPr>
                <p:cNvPr id="34113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14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7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</p:grpSpPr>
            <p:sp>
              <p:nvSpPr>
                <p:cNvPr id="34111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12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8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</p:grpSpPr>
            <p:sp>
              <p:nvSpPr>
                <p:cNvPr id="34109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10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42" name="Grupp 2773"/>
          <p:cNvGrpSpPr>
            <a:grpSpLocks/>
          </p:cNvGrpSpPr>
          <p:nvPr/>
        </p:nvGrpSpPr>
        <p:grpSpPr bwMode="auto">
          <a:xfrm>
            <a:off x="3146425" y="3573463"/>
            <a:ext cx="488950" cy="639762"/>
            <a:chOff x="899592" y="764704"/>
            <a:chExt cx="915987" cy="1584325"/>
          </a:xfrm>
        </p:grpSpPr>
        <p:grpSp>
          <p:nvGrpSpPr>
            <p:cNvPr id="34030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</p:grpSpPr>
          <p:sp>
            <p:nvSpPr>
              <p:cNvPr id="34064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65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66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</p:grpSpPr>
            <p:sp>
              <p:nvSpPr>
                <p:cNvPr id="34091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92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67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</p:grpSpPr>
            <p:sp>
              <p:nvSpPr>
                <p:cNvPr id="34089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90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68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</p:grpSpPr>
            <p:sp>
              <p:nvSpPr>
                <p:cNvPr id="34087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88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069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70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71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</p:grpSpPr>
            <p:sp>
              <p:nvSpPr>
                <p:cNvPr id="34085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86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72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</p:grpSpPr>
            <p:sp>
              <p:nvSpPr>
                <p:cNvPr id="34083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84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73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</p:grpSpPr>
            <p:sp>
              <p:nvSpPr>
                <p:cNvPr id="34081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82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74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</p:grpSpPr>
            <p:sp>
              <p:nvSpPr>
                <p:cNvPr id="34079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80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75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</p:grpSpPr>
            <p:sp>
              <p:nvSpPr>
                <p:cNvPr id="34077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78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076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4031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4032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</p:grpSpPr>
          <p:sp>
            <p:nvSpPr>
              <p:cNvPr id="34033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34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35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</p:grpSpPr>
            <p:sp>
              <p:nvSpPr>
                <p:cNvPr id="34062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63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36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</p:grpSpPr>
            <p:sp>
              <p:nvSpPr>
                <p:cNvPr id="34060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61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37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</p:grpSpPr>
            <p:sp>
              <p:nvSpPr>
                <p:cNvPr id="34058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59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038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39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40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</p:grpSpPr>
            <p:sp>
              <p:nvSpPr>
                <p:cNvPr id="34056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57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41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</p:grpSpPr>
            <p:sp>
              <p:nvSpPr>
                <p:cNvPr id="34054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55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42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</p:grpSpPr>
            <p:sp>
              <p:nvSpPr>
                <p:cNvPr id="34052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53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43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</p:grpSpPr>
            <p:sp>
              <p:nvSpPr>
                <p:cNvPr id="34050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51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44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</p:grpSpPr>
            <p:sp>
              <p:nvSpPr>
                <p:cNvPr id="34048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49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45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</p:grpSpPr>
            <p:sp>
              <p:nvSpPr>
                <p:cNvPr id="34046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47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43" name="Grupp 2837"/>
          <p:cNvGrpSpPr>
            <a:grpSpLocks/>
          </p:cNvGrpSpPr>
          <p:nvPr/>
        </p:nvGrpSpPr>
        <p:grpSpPr bwMode="auto">
          <a:xfrm>
            <a:off x="5738813" y="2508250"/>
            <a:ext cx="488950" cy="641350"/>
            <a:chOff x="899592" y="764704"/>
            <a:chExt cx="915987" cy="1584325"/>
          </a:xfrm>
        </p:grpSpPr>
        <p:grpSp>
          <p:nvGrpSpPr>
            <p:cNvPr id="33967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</p:grpSpPr>
          <p:sp>
            <p:nvSpPr>
              <p:cNvPr id="34001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02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03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</p:grpSpPr>
            <p:sp>
              <p:nvSpPr>
                <p:cNvPr id="34028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29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04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</p:grpSpPr>
            <p:sp>
              <p:nvSpPr>
                <p:cNvPr id="34026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27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05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</p:grpSpPr>
            <p:sp>
              <p:nvSpPr>
                <p:cNvPr id="34024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25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006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07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08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</p:grpSpPr>
            <p:sp>
              <p:nvSpPr>
                <p:cNvPr id="34022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23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09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</p:grpSpPr>
            <p:sp>
              <p:nvSpPr>
                <p:cNvPr id="34020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21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10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</p:grpSpPr>
            <p:sp>
              <p:nvSpPr>
                <p:cNvPr id="34018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19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11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</p:grpSpPr>
            <p:sp>
              <p:nvSpPr>
                <p:cNvPr id="34016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17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12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</p:grpSpPr>
            <p:sp>
              <p:nvSpPr>
                <p:cNvPr id="34014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15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013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3968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3969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</p:grpSpPr>
          <p:sp>
            <p:nvSpPr>
              <p:cNvPr id="33970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71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72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</p:grpSpPr>
            <p:sp>
              <p:nvSpPr>
                <p:cNvPr id="33999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00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73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</p:grpSpPr>
            <p:sp>
              <p:nvSpPr>
                <p:cNvPr id="33997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98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74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</p:grpSpPr>
            <p:sp>
              <p:nvSpPr>
                <p:cNvPr id="33995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96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3975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76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77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</p:grpSpPr>
            <p:sp>
              <p:nvSpPr>
                <p:cNvPr id="33993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94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78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</p:grpSpPr>
            <p:sp>
              <p:nvSpPr>
                <p:cNvPr id="33991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92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79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</p:grpSpPr>
            <p:sp>
              <p:nvSpPr>
                <p:cNvPr id="33989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90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80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</p:grpSpPr>
            <p:sp>
              <p:nvSpPr>
                <p:cNvPr id="33987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88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81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</p:grpSpPr>
            <p:sp>
              <p:nvSpPr>
                <p:cNvPr id="33985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86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82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</p:grpSpPr>
            <p:sp>
              <p:nvSpPr>
                <p:cNvPr id="33983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84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2902" name="Grupp 2901"/>
          <p:cNvGrpSpPr/>
          <p:nvPr/>
        </p:nvGrpSpPr>
        <p:grpSpPr>
          <a:xfrm>
            <a:off x="3851920" y="5661248"/>
            <a:ext cx="488941" cy="640763"/>
            <a:chOff x="899592" y="764704"/>
            <a:chExt cx="915987" cy="1584325"/>
          </a:xfrm>
          <a:solidFill>
            <a:srgbClr val="FF9900"/>
          </a:solidFill>
        </p:grpSpPr>
        <p:grpSp>
          <p:nvGrpSpPr>
            <p:cNvPr id="2903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  <a:grpFill/>
          </p:grpSpPr>
          <p:sp>
            <p:nvSpPr>
              <p:cNvPr id="2937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38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39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  <a:grpFill/>
            </p:grpSpPr>
            <p:sp>
              <p:nvSpPr>
                <p:cNvPr id="2964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65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0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  <a:grpFill/>
            </p:grpSpPr>
            <p:sp>
              <p:nvSpPr>
                <p:cNvPr id="2962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63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1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  <a:grpFill/>
            </p:grpSpPr>
            <p:sp>
              <p:nvSpPr>
                <p:cNvPr id="2960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61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942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43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44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  <a:grpFill/>
            </p:grpSpPr>
            <p:sp>
              <p:nvSpPr>
                <p:cNvPr id="2958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59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5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  <a:grpFill/>
            </p:grpSpPr>
            <p:sp>
              <p:nvSpPr>
                <p:cNvPr id="2956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57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6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  <a:grpFill/>
            </p:grpSpPr>
            <p:sp>
              <p:nvSpPr>
                <p:cNvPr id="2954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55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7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  <a:grpFill/>
            </p:grpSpPr>
            <p:sp>
              <p:nvSpPr>
                <p:cNvPr id="2952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53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8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  <a:grpFill/>
            </p:grpSpPr>
            <p:sp>
              <p:nvSpPr>
                <p:cNvPr id="2950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51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949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904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905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  <a:grpFill/>
          </p:grpSpPr>
          <p:sp>
            <p:nvSpPr>
              <p:cNvPr id="2906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07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08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  <a:grpFill/>
            </p:grpSpPr>
            <p:sp>
              <p:nvSpPr>
                <p:cNvPr id="2935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36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09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  <a:grpFill/>
            </p:grpSpPr>
            <p:sp>
              <p:nvSpPr>
                <p:cNvPr id="2933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34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0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31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32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911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12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13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29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30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4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27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28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5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  <a:grpFill/>
            </p:grpSpPr>
            <p:sp>
              <p:nvSpPr>
                <p:cNvPr id="2925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26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6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  <a:grpFill/>
            </p:grpSpPr>
            <p:sp>
              <p:nvSpPr>
                <p:cNvPr id="2923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24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7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  <a:grpFill/>
            </p:grpSpPr>
            <p:sp>
              <p:nvSpPr>
                <p:cNvPr id="2921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22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8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  <a:grpFill/>
            </p:grpSpPr>
            <p:sp>
              <p:nvSpPr>
                <p:cNvPr id="2919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20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2966" name="Grupp 2965"/>
          <p:cNvGrpSpPr/>
          <p:nvPr/>
        </p:nvGrpSpPr>
        <p:grpSpPr>
          <a:xfrm>
            <a:off x="2123728" y="4141771"/>
            <a:ext cx="488941" cy="640763"/>
            <a:chOff x="899592" y="764704"/>
            <a:chExt cx="915987" cy="1584325"/>
          </a:xfrm>
          <a:solidFill>
            <a:srgbClr val="FF9900"/>
          </a:solidFill>
        </p:grpSpPr>
        <p:grpSp>
          <p:nvGrpSpPr>
            <p:cNvPr id="2967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  <a:grpFill/>
          </p:grpSpPr>
          <p:sp>
            <p:nvSpPr>
              <p:cNvPr id="3001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002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003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  <a:grpFill/>
            </p:grpSpPr>
            <p:sp>
              <p:nvSpPr>
                <p:cNvPr id="3028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29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04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  <a:grpFill/>
            </p:grpSpPr>
            <p:sp>
              <p:nvSpPr>
                <p:cNvPr id="3026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27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05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  <a:grpFill/>
            </p:grpSpPr>
            <p:sp>
              <p:nvSpPr>
                <p:cNvPr id="3024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25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006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007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008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  <a:grpFill/>
            </p:grpSpPr>
            <p:sp>
              <p:nvSpPr>
                <p:cNvPr id="3022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23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09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  <a:grpFill/>
            </p:grpSpPr>
            <p:sp>
              <p:nvSpPr>
                <p:cNvPr id="3020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21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10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  <a:grpFill/>
            </p:grpSpPr>
            <p:sp>
              <p:nvSpPr>
                <p:cNvPr id="3018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19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11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  <a:grpFill/>
            </p:grpSpPr>
            <p:sp>
              <p:nvSpPr>
                <p:cNvPr id="3016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17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12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  <a:grpFill/>
            </p:grpSpPr>
            <p:sp>
              <p:nvSpPr>
                <p:cNvPr id="3014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15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013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968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969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  <a:grpFill/>
          </p:grpSpPr>
          <p:sp>
            <p:nvSpPr>
              <p:cNvPr id="2970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71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72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  <a:grpFill/>
            </p:grpSpPr>
            <p:sp>
              <p:nvSpPr>
                <p:cNvPr id="2999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00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73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  <a:grpFill/>
            </p:grpSpPr>
            <p:sp>
              <p:nvSpPr>
                <p:cNvPr id="2997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98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74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95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96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975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76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77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93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94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78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91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92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79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  <a:grpFill/>
            </p:grpSpPr>
            <p:sp>
              <p:nvSpPr>
                <p:cNvPr id="2989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90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80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  <a:grpFill/>
            </p:grpSpPr>
            <p:sp>
              <p:nvSpPr>
                <p:cNvPr id="2987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88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81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  <a:grpFill/>
            </p:grpSpPr>
            <p:sp>
              <p:nvSpPr>
                <p:cNvPr id="2985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86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82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  <a:grpFill/>
            </p:grpSpPr>
            <p:sp>
              <p:nvSpPr>
                <p:cNvPr id="2983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84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46" name="Grupp 3029"/>
          <p:cNvGrpSpPr>
            <a:grpSpLocks/>
          </p:cNvGrpSpPr>
          <p:nvPr/>
        </p:nvGrpSpPr>
        <p:grpSpPr bwMode="auto">
          <a:xfrm>
            <a:off x="1203325" y="404813"/>
            <a:ext cx="488950" cy="641350"/>
            <a:chOff x="899592" y="764704"/>
            <a:chExt cx="915987" cy="1584325"/>
          </a:xfrm>
        </p:grpSpPr>
        <p:grpSp>
          <p:nvGrpSpPr>
            <p:cNvPr id="33904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</p:grpSpPr>
          <p:sp>
            <p:nvSpPr>
              <p:cNvPr id="33938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39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40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</p:grpSpPr>
            <p:sp>
              <p:nvSpPr>
                <p:cNvPr id="33965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66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1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</p:grpSpPr>
            <p:sp>
              <p:nvSpPr>
                <p:cNvPr id="33963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64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2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</p:grpSpPr>
            <p:sp>
              <p:nvSpPr>
                <p:cNvPr id="33961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62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3943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44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45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</p:grpSpPr>
            <p:sp>
              <p:nvSpPr>
                <p:cNvPr id="33959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60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6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</p:grpSpPr>
            <p:sp>
              <p:nvSpPr>
                <p:cNvPr id="33957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58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7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</p:grpSpPr>
            <p:sp>
              <p:nvSpPr>
                <p:cNvPr id="33955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56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8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</p:grpSpPr>
            <p:sp>
              <p:nvSpPr>
                <p:cNvPr id="33953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54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9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</p:grpSpPr>
            <p:sp>
              <p:nvSpPr>
                <p:cNvPr id="33951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52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3950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3905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3906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</p:grpSpPr>
          <p:sp>
            <p:nvSpPr>
              <p:cNvPr id="33907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08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09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</p:grpSpPr>
            <p:sp>
              <p:nvSpPr>
                <p:cNvPr id="33936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37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0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</p:grpSpPr>
            <p:sp>
              <p:nvSpPr>
                <p:cNvPr id="33934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35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1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</p:grpSpPr>
            <p:sp>
              <p:nvSpPr>
                <p:cNvPr id="33932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33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3912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13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14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</p:grpSpPr>
            <p:sp>
              <p:nvSpPr>
                <p:cNvPr id="33930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31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5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</p:grpSpPr>
            <p:sp>
              <p:nvSpPr>
                <p:cNvPr id="33928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29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6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</p:grpSpPr>
            <p:sp>
              <p:nvSpPr>
                <p:cNvPr id="33926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27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7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</p:grpSpPr>
            <p:sp>
              <p:nvSpPr>
                <p:cNvPr id="33924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25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8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</p:grpSpPr>
            <p:sp>
              <p:nvSpPr>
                <p:cNvPr id="33922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23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9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</p:grpSpPr>
            <p:sp>
              <p:nvSpPr>
                <p:cNvPr id="33920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21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47" name="Group 1016"/>
          <p:cNvGrpSpPr>
            <a:grpSpLocks/>
          </p:cNvGrpSpPr>
          <p:nvPr/>
        </p:nvGrpSpPr>
        <p:grpSpPr bwMode="auto">
          <a:xfrm rot="9922830">
            <a:off x="1482725" y="3365500"/>
            <a:ext cx="304800" cy="98425"/>
            <a:chOff x="1020" y="2085"/>
            <a:chExt cx="926" cy="301"/>
          </a:xfrm>
        </p:grpSpPr>
        <p:grpSp>
          <p:nvGrpSpPr>
            <p:cNvPr id="33852" name="Group 1017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33892" name="Group 1018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3902" name="Line 101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03" name="Line 102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93" name="Group 1021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3900" name="Line 102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01" name="Line 102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94" name="Group 1024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3898" name="Line 102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99" name="Line 102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95" name="Group 1027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3896" name="Line 102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97" name="Line 102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3853" name="Group 1030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33880" name="Group 1031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3890" name="Line 103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91" name="Line 103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81" name="Group 1034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3888" name="Line 103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89" name="Line 103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82" name="Group 1037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3886" name="Line 103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87" name="Line 103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83" name="Group 1040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3884" name="Line 104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85" name="Line 104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3854" name="Group 1043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33868" name="Group 1044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3878" name="Line 104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79" name="Line 104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69" name="Group 1047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3876" name="Line 104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77" name="Line 104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70" name="Group 1050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3874" name="Line 105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75" name="Line 105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71" name="Group 1053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3872" name="Line 105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73" name="Line 105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3855" name="Group 1056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33856" name="Group 1057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3866" name="Line 105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67" name="Line 105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57" name="Group 1060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3864" name="Line 106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65" name="Line 106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58" name="Group 1063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3862" name="Line 106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63" name="Line 106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59" name="Group 1066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3860" name="Line 106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61" name="Line 106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8923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-5581650" y="1412875"/>
            <a:ext cx="22034500" cy="6911975"/>
          </a:xfrm>
          <a:prstGeom prst="ellipse">
            <a:avLst/>
          </a:prstGeom>
          <a:solidFill>
            <a:srgbClr val="E2CBE3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795" name="Oval 855"/>
          <p:cNvSpPr>
            <a:spLocks noChangeArrowheads="1"/>
          </p:cNvSpPr>
          <p:nvPr/>
        </p:nvSpPr>
        <p:spPr bwMode="auto">
          <a:xfrm>
            <a:off x="5148263" y="2212975"/>
            <a:ext cx="2119312" cy="143192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3796" name="Group 4"/>
          <p:cNvGrpSpPr>
            <a:grpSpLocks/>
          </p:cNvGrpSpPr>
          <p:nvPr/>
        </p:nvGrpSpPr>
        <p:grpSpPr bwMode="auto">
          <a:xfrm rot="-319390">
            <a:off x="1504950" y="1562100"/>
            <a:ext cx="304800" cy="98425"/>
            <a:chOff x="1020" y="2085"/>
            <a:chExt cx="926" cy="301"/>
          </a:xfrm>
        </p:grpSpPr>
        <p:grpSp>
          <p:nvGrpSpPr>
            <p:cNvPr id="57437" name="Group 5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7477" name="Group 6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87" name="Line 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88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78" name="Group 9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85" name="Line 1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86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79" name="Group 12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83" name="Line 1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84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80" name="Group 15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81" name="Line 1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82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438" name="Group 18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7465" name="Group 19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75" name="Line 2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76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66" name="Group 22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73" name="Line 2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74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67" name="Group 25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71" name="Line 2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72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68" name="Group 28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69" name="Line 2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70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439" name="Group 31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7453" name="Group 32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63" name="Line 3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64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54" name="Group 35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61" name="Line 3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62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55" name="Group 38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59" name="Line 3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60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56" name="Group 41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57" name="Line 4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58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440" name="Group 44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7441" name="Group 45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51" name="Line 4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52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42" name="Group 48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49" name="Line 4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50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43" name="Group 51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47" name="Line 5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48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44" name="Group 54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45" name="Line 5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46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797" name="Group 57"/>
          <p:cNvGrpSpPr>
            <a:grpSpLocks/>
          </p:cNvGrpSpPr>
          <p:nvPr/>
        </p:nvGrpSpPr>
        <p:grpSpPr bwMode="auto">
          <a:xfrm rot="-319390">
            <a:off x="1820863" y="1531938"/>
            <a:ext cx="304800" cy="100012"/>
            <a:chOff x="1020" y="2085"/>
            <a:chExt cx="926" cy="301"/>
          </a:xfrm>
        </p:grpSpPr>
        <p:grpSp>
          <p:nvGrpSpPr>
            <p:cNvPr id="57385" name="Group 58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7425" name="Group 59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35" name="Line 6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36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26" name="Group 62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33" name="Line 6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34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27" name="Group 65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31" name="Line 6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32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28" name="Group 68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29" name="Line 6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30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86" name="Group 71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7413" name="Group 72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23" name="Line 7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24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14" name="Group 75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21" name="Line 7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22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15" name="Group 78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19" name="Line 7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20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16" name="Group 81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17" name="Line 8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18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87" name="Group 84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7401" name="Group 85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11" name="Line 8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12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02" name="Group 88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09" name="Line 8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10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03" name="Group 91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07" name="Line 9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08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04" name="Group 94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05" name="Line 9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06" name="Line 9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88" name="Group 97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7389" name="Group 98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99" name="Line 9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00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90" name="Group 101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97" name="Line 10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98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91" name="Group 104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95" name="Line 10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96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92" name="Group 107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93" name="Line 10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94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798" name="Group 110"/>
          <p:cNvGrpSpPr>
            <a:grpSpLocks/>
          </p:cNvGrpSpPr>
          <p:nvPr/>
        </p:nvGrpSpPr>
        <p:grpSpPr bwMode="auto">
          <a:xfrm rot="-319390">
            <a:off x="2138363" y="1503363"/>
            <a:ext cx="304800" cy="98425"/>
            <a:chOff x="1020" y="2085"/>
            <a:chExt cx="926" cy="301"/>
          </a:xfrm>
        </p:grpSpPr>
        <p:grpSp>
          <p:nvGrpSpPr>
            <p:cNvPr id="57333" name="Group 111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7373" name="Group 112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83" name="Line 11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84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74" name="Group 115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81" name="Line 11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82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75" name="Group 118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79" name="Line 11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80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76" name="Group 121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77" name="Line 12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78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34" name="Group 124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7361" name="Group 125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71" name="Line 12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72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62" name="Group 128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69" name="Line 12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70" name="Line 13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63" name="Group 131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67" name="Line 13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68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64" name="Group 134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65" name="Line 13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66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35" name="Group 137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7349" name="Group 138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59" name="Line 13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60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50" name="Group 141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57" name="Line 14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58" name="Line 14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51" name="Group 144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55" name="Line 14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56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52" name="Group 147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53" name="Line 14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54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36" name="Group 150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7337" name="Group 151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47" name="Line 15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48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38" name="Group 154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45" name="Line 15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46" name="Line 15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39" name="Group 157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43" name="Line 15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44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40" name="Group 160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41" name="Line 16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42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799" name="Group 163"/>
          <p:cNvGrpSpPr>
            <a:grpSpLocks/>
          </p:cNvGrpSpPr>
          <p:nvPr/>
        </p:nvGrpSpPr>
        <p:grpSpPr bwMode="auto">
          <a:xfrm rot="-319390">
            <a:off x="2454275" y="1473200"/>
            <a:ext cx="304800" cy="100013"/>
            <a:chOff x="1020" y="2085"/>
            <a:chExt cx="926" cy="301"/>
          </a:xfrm>
        </p:grpSpPr>
        <p:grpSp>
          <p:nvGrpSpPr>
            <p:cNvPr id="57281" name="Group 164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7321" name="Group 165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31" name="Line 16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32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22" name="Group 168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29" name="Line 16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30" name="Line 17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23" name="Group 171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27" name="Line 17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28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24" name="Group 174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25" name="Line 17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26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282" name="Group 177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7309" name="Group 178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19" name="Line 17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20" name="Line 18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10" name="Group 181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17" name="Line 18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18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11" name="Group 184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15" name="Line 18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16" name="Line 18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12" name="Group 187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13" name="Line 18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14" name="Line 18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283" name="Group 190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7297" name="Group 191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07" name="Line 19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08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98" name="Group 194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05" name="Line 19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06" name="Line 19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99" name="Group 197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03" name="Line 19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04" name="Line 19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00" name="Group 200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01" name="Line 20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02" name="Line 20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284" name="Group 203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7285" name="Group 204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295" name="Line 20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96" name="Line 20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86" name="Group 207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293" name="Line 20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94" name="Line 20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87" name="Group 210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291" name="Line 21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92" name="Line 21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88" name="Group 213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289" name="Line 21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90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0" name="Group 417"/>
          <p:cNvGrpSpPr>
            <a:grpSpLocks/>
          </p:cNvGrpSpPr>
          <p:nvPr/>
        </p:nvGrpSpPr>
        <p:grpSpPr bwMode="auto">
          <a:xfrm rot="-319390">
            <a:off x="2224088" y="612775"/>
            <a:ext cx="536575" cy="1028700"/>
            <a:chOff x="3334" y="-153"/>
            <a:chExt cx="1633" cy="3129"/>
          </a:xfrm>
        </p:grpSpPr>
        <p:sp>
          <p:nvSpPr>
            <p:cNvPr id="56844" name="Rectangle 418"/>
            <p:cNvSpPr>
              <a:spLocks noChangeArrowheads="1"/>
            </p:cNvSpPr>
            <p:nvPr/>
          </p:nvSpPr>
          <p:spPr bwMode="auto">
            <a:xfrm>
              <a:off x="4014" y="2160"/>
              <a:ext cx="272" cy="816"/>
            </a:xfrm>
            <a:prstGeom prst="rect">
              <a:avLst/>
            </a:prstGeom>
            <a:gradFill rotWithShape="1">
              <a:gsLst>
                <a:gs pos="0">
                  <a:srgbClr val="47762F"/>
                </a:gs>
                <a:gs pos="50000">
                  <a:srgbClr val="99FF66"/>
                </a:gs>
                <a:gs pos="100000">
                  <a:srgbClr val="47762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6845" name="Group 419"/>
            <p:cNvGrpSpPr>
              <a:grpSpLocks/>
            </p:cNvGrpSpPr>
            <p:nvPr/>
          </p:nvGrpSpPr>
          <p:grpSpPr bwMode="auto">
            <a:xfrm>
              <a:off x="3334" y="-153"/>
              <a:ext cx="1633" cy="2540"/>
              <a:chOff x="3198" y="528"/>
              <a:chExt cx="1633" cy="2540"/>
            </a:xfrm>
          </p:grpSpPr>
          <p:grpSp>
            <p:nvGrpSpPr>
              <p:cNvPr id="56846" name="Group 420"/>
              <p:cNvGrpSpPr>
                <a:grpSpLocks/>
              </p:cNvGrpSpPr>
              <p:nvPr/>
            </p:nvGrpSpPr>
            <p:grpSpPr bwMode="auto">
              <a:xfrm rot="6843164">
                <a:off x="4480" y="2082"/>
                <a:ext cx="247" cy="363"/>
                <a:chOff x="654" y="589"/>
                <a:chExt cx="265" cy="389"/>
              </a:xfrm>
            </p:grpSpPr>
            <p:sp>
              <p:nvSpPr>
                <p:cNvPr id="5725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5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252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27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8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53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277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54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27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25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5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257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27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58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27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59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26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60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267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6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6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26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6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6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26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6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47" name="Group 452"/>
              <p:cNvGrpSpPr>
                <a:grpSpLocks/>
              </p:cNvGrpSpPr>
              <p:nvPr/>
            </p:nvGrpSpPr>
            <p:grpSpPr bwMode="auto">
              <a:xfrm rot="-6612271">
                <a:off x="3346" y="2284"/>
                <a:ext cx="247" cy="363"/>
                <a:chOff x="654" y="589"/>
                <a:chExt cx="265" cy="389"/>
              </a:xfrm>
            </p:grpSpPr>
            <p:sp>
              <p:nvSpPr>
                <p:cNvPr id="57219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20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221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24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2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24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3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24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224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25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226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24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3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7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24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8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23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3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9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23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3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3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23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3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3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23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3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48" name="Group 484"/>
              <p:cNvGrpSpPr>
                <a:grpSpLocks/>
              </p:cNvGrpSpPr>
              <p:nvPr/>
            </p:nvGrpSpPr>
            <p:grpSpPr bwMode="auto">
              <a:xfrm rot="2820339">
                <a:off x="4508" y="1213"/>
                <a:ext cx="192" cy="363"/>
                <a:chOff x="1832" y="591"/>
                <a:chExt cx="461" cy="872"/>
              </a:xfrm>
            </p:grpSpPr>
            <p:sp>
              <p:nvSpPr>
                <p:cNvPr id="5719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985" y="996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9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096" y="997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92" name="Group 81"/>
                <p:cNvGrpSpPr>
                  <a:grpSpLocks/>
                </p:cNvGrpSpPr>
                <p:nvPr/>
              </p:nvGrpSpPr>
              <p:grpSpPr bwMode="auto">
                <a:xfrm rot="6664">
                  <a:off x="1989" y="1057"/>
                  <a:ext cx="108" cy="136"/>
                  <a:chOff x="630" y="1686"/>
                  <a:chExt cx="96" cy="120"/>
                </a:xfrm>
              </p:grpSpPr>
              <p:sp>
                <p:nvSpPr>
                  <p:cNvPr id="5721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8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93" name="Group 84"/>
                <p:cNvGrpSpPr>
                  <a:grpSpLocks/>
                </p:cNvGrpSpPr>
                <p:nvPr/>
              </p:nvGrpSpPr>
              <p:grpSpPr bwMode="auto">
                <a:xfrm rot="6664">
                  <a:off x="1990" y="1333"/>
                  <a:ext cx="103" cy="130"/>
                  <a:chOff x="606" y="1440"/>
                  <a:chExt cx="90" cy="115"/>
                </a:xfrm>
              </p:grpSpPr>
              <p:sp>
                <p:nvSpPr>
                  <p:cNvPr id="5721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6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94" name="Group 87"/>
                <p:cNvGrpSpPr>
                  <a:grpSpLocks/>
                </p:cNvGrpSpPr>
                <p:nvPr/>
              </p:nvGrpSpPr>
              <p:grpSpPr bwMode="auto">
                <a:xfrm rot="6664">
                  <a:off x="1992" y="1197"/>
                  <a:ext cx="102" cy="130"/>
                  <a:chOff x="606" y="1440"/>
                  <a:chExt cx="90" cy="115"/>
                </a:xfrm>
              </p:grpSpPr>
              <p:sp>
                <p:nvSpPr>
                  <p:cNvPr id="5721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4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19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835" y="933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9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148" y="930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97" name="Group 96"/>
                <p:cNvGrpSpPr>
                  <a:grpSpLocks/>
                </p:cNvGrpSpPr>
                <p:nvPr/>
              </p:nvGrpSpPr>
              <p:grpSpPr bwMode="auto">
                <a:xfrm rot="6664">
                  <a:off x="1835" y="801"/>
                  <a:ext cx="103" cy="131"/>
                  <a:chOff x="606" y="1440"/>
                  <a:chExt cx="90" cy="115"/>
                </a:xfrm>
              </p:grpSpPr>
              <p:sp>
                <p:nvSpPr>
                  <p:cNvPr id="5721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98" name="Group 99"/>
                <p:cNvGrpSpPr>
                  <a:grpSpLocks/>
                </p:cNvGrpSpPr>
                <p:nvPr/>
              </p:nvGrpSpPr>
              <p:grpSpPr bwMode="auto">
                <a:xfrm rot="6664">
                  <a:off x="2152" y="800"/>
                  <a:ext cx="102" cy="131"/>
                  <a:chOff x="606" y="1440"/>
                  <a:chExt cx="90" cy="115"/>
                </a:xfrm>
              </p:grpSpPr>
              <p:sp>
                <p:nvSpPr>
                  <p:cNvPr id="5720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99" name="Group 102"/>
                <p:cNvGrpSpPr>
                  <a:grpSpLocks/>
                </p:cNvGrpSpPr>
                <p:nvPr/>
              </p:nvGrpSpPr>
              <p:grpSpPr bwMode="auto">
                <a:xfrm rot="6664">
                  <a:off x="1832" y="665"/>
                  <a:ext cx="109" cy="136"/>
                  <a:chOff x="630" y="1686"/>
                  <a:chExt cx="96" cy="120"/>
                </a:xfrm>
              </p:grpSpPr>
              <p:sp>
                <p:nvSpPr>
                  <p:cNvPr id="5720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0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00" name="Group 105"/>
                <p:cNvGrpSpPr>
                  <a:grpSpLocks/>
                </p:cNvGrpSpPr>
                <p:nvPr/>
              </p:nvGrpSpPr>
              <p:grpSpPr bwMode="auto">
                <a:xfrm rot="6664">
                  <a:off x="2150" y="664"/>
                  <a:ext cx="109" cy="136"/>
                  <a:chOff x="630" y="1686"/>
                  <a:chExt cx="96" cy="120"/>
                </a:xfrm>
              </p:grpSpPr>
              <p:sp>
                <p:nvSpPr>
                  <p:cNvPr id="5720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06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0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946" y="572"/>
                  <a:ext cx="139" cy="177"/>
                  <a:chOff x="684" y="729"/>
                  <a:chExt cx="123" cy="156"/>
                </a:xfrm>
              </p:grpSpPr>
              <p:sp>
                <p:nvSpPr>
                  <p:cNvPr id="5720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0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202" name="Line 513"/>
                <p:cNvSpPr>
                  <a:spLocks noChangeShapeType="1"/>
                </p:cNvSpPr>
                <p:nvPr/>
              </p:nvSpPr>
              <p:spPr bwMode="auto">
                <a:xfrm>
                  <a:off x="2293" y="667"/>
                  <a:ext cx="0" cy="227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6849" name="Oval 514"/>
              <p:cNvSpPr>
                <a:spLocks noChangeArrowheads="1"/>
              </p:cNvSpPr>
              <p:nvPr/>
            </p:nvSpPr>
            <p:spPr bwMode="auto">
              <a:xfrm>
                <a:off x="3470" y="754"/>
                <a:ext cx="1088" cy="2132"/>
              </a:xfrm>
              <a:prstGeom prst="ellipse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47762F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6850" name="Group 515"/>
              <p:cNvGrpSpPr>
                <a:grpSpLocks/>
              </p:cNvGrpSpPr>
              <p:nvPr/>
            </p:nvGrpSpPr>
            <p:grpSpPr bwMode="auto">
              <a:xfrm rot="-2973546">
                <a:off x="3482" y="696"/>
                <a:ext cx="247" cy="363"/>
                <a:chOff x="654" y="589"/>
                <a:chExt cx="265" cy="389"/>
              </a:xfrm>
            </p:grpSpPr>
            <p:sp>
              <p:nvSpPr>
                <p:cNvPr id="57159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60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61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18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2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18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3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18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164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65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66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18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3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7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18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8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17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7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9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17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7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7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17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7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7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17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7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1" name="Group 547"/>
              <p:cNvGrpSpPr>
                <a:grpSpLocks/>
              </p:cNvGrpSpPr>
              <p:nvPr/>
            </p:nvGrpSpPr>
            <p:grpSpPr bwMode="auto">
              <a:xfrm rot="-1541312">
                <a:off x="3424" y="1208"/>
                <a:ext cx="247" cy="363"/>
                <a:chOff x="654" y="589"/>
                <a:chExt cx="265" cy="389"/>
              </a:xfrm>
            </p:grpSpPr>
            <p:sp>
              <p:nvSpPr>
                <p:cNvPr id="57128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29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30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15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8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1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15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6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2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15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4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133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34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35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15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6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14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7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14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4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8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14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46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14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4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4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14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4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2" name="Group 579"/>
              <p:cNvGrpSpPr>
                <a:grpSpLocks/>
              </p:cNvGrpSpPr>
              <p:nvPr/>
            </p:nvGrpSpPr>
            <p:grpSpPr bwMode="auto">
              <a:xfrm>
                <a:off x="3878" y="1344"/>
                <a:ext cx="247" cy="363"/>
                <a:chOff x="654" y="589"/>
                <a:chExt cx="265" cy="389"/>
              </a:xfrm>
            </p:grpSpPr>
            <p:sp>
              <p:nvSpPr>
                <p:cNvPr id="57097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98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99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12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2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0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12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2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1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12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23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102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03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04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12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2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5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11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9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6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11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7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11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11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11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3" name="Group 611"/>
              <p:cNvGrpSpPr>
                <a:grpSpLocks/>
              </p:cNvGrpSpPr>
              <p:nvPr/>
            </p:nvGrpSpPr>
            <p:grpSpPr bwMode="auto">
              <a:xfrm rot="1604344">
                <a:off x="4283" y="799"/>
                <a:ext cx="247" cy="363"/>
                <a:chOff x="654" y="589"/>
                <a:chExt cx="265" cy="389"/>
              </a:xfrm>
            </p:grpSpPr>
            <p:sp>
              <p:nvSpPr>
                <p:cNvPr id="57066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67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68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09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9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69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09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9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0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09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92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071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72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73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08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90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4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08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5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08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6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08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08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07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4" name="Group 643"/>
              <p:cNvGrpSpPr>
                <a:grpSpLocks/>
              </p:cNvGrpSpPr>
              <p:nvPr/>
            </p:nvGrpSpPr>
            <p:grpSpPr bwMode="auto">
              <a:xfrm>
                <a:off x="4059" y="2070"/>
                <a:ext cx="247" cy="363"/>
                <a:chOff x="654" y="589"/>
                <a:chExt cx="265" cy="389"/>
              </a:xfrm>
            </p:grpSpPr>
            <p:sp>
              <p:nvSpPr>
                <p:cNvPr id="57035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36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37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064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65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38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062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63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39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060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61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040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41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42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058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9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3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056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7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4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054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5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5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052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3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05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04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4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5" name="Group 675"/>
              <p:cNvGrpSpPr>
                <a:grpSpLocks/>
              </p:cNvGrpSpPr>
              <p:nvPr/>
            </p:nvGrpSpPr>
            <p:grpSpPr bwMode="auto">
              <a:xfrm>
                <a:off x="3969" y="528"/>
                <a:ext cx="247" cy="363"/>
                <a:chOff x="654" y="589"/>
                <a:chExt cx="265" cy="389"/>
              </a:xfrm>
            </p:grpSpPr>
            <p:sp>
              <p:nvSpPr>
                <p:cNvPr id="5700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0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06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03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34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07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031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3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08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029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30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00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1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11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027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8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2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025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6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3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02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4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021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2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01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01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1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6" name="Group 707"/>
              <p:cNvGrpSpPr>
                <a:grpSpLocks/>
              </p:cNvGrpSpPr>
              <p:nvPr/>
            </p:nvGrpSpPr>
            <p:grpSpPr bwMode="auto">
              <a:xfrm rot="9258520">
                <a:off x="4241" y="2569"/>
                <a:ext cx="398" cy="411"/>
                <a:chOff x="1842" y="2248"/>
                <a:chExt cx="947" cy="977"/>
              </a:xfrm>
            </p:grpSpPr>
            <p:sp>
              <p:nvSpPr>
                <p:cNvPr id="5696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2348" y="2758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6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459" y="2759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66" name="Group 81"/>
                <p:cNvGrpSpPr>
                  <a:grpSpLocks/>
                </p:cNvGrpSpPr>
                <p:nvPr/>
              </p:nvGrpSpPr>
              <p:grpSpPr bwMode="auto">
                <a:xfrm rot="6664">
                  <a:off x="2352" y="2819"/>
                  <a:ext cx="108" cy="136"/>
                  <a:chOff x="630" y="1686"/>
                  <a:chExt cx="96" cy="120"/>
                </a:xfrm>
              </p:grpSpPr>
              <p:sp>
                <p:nvSpPr>
                  <p:cNvPr id="5700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0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67" name="Group 84"/>
                <p:cNvGrpSpPr>
                  <a:grpSpLocks/>
                </p:cNvGrpSpPr>
                <p:nvPr/>
              </p:nvGrpSpPr>
              <p:grpSpPr bwMode="auto">
                <a:xfrm rot="6664">
                  <a:off x="2353" y="3095"/>
                  <a:ext cx="103" cy="130"/>
                  <a:chOff x="606" y="1440"/>
                  <a:chExt cx="90" cy="115"/>
                </a:xfrm>
              </p:grpSpPr>
              <p:sp>
                <p:nvSpPr>
                  <p:cNvPr id="5700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0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68" name="Group 87"/>
                <p:cNvGrpSpPr>
                  <a:grpSpLocks/>
                </p:cNvGrpSpPr>
                <p:nvPr/>
              </p:nvGrpSpPr>
              <p:grpSpPr bwMode="auto">
                <a:xfrm rot="6664">
                  <a:off x="2355" y="2959"/>
                  <a:ext cx="102" cy="130"/>
                  <a:chOff x="606" y="1440"/>
                  <a:chExt cx="90" cy="115"/>
                </a:xfrm>
              </p:grpSpPr>
              <p:sp>
                <p:nvSpPr>
                  <p:cNvPr id="5699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6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2198" y="2695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7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511" y="2692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71" name="Group 96"/>
                <p:cNvGrpSpPr>
                  <a:grpSpLocks/>
                </p:cNvGrpSpPr>
                <p:nvPr/>
              </p:nvGrpSpPr>
              <p:grpSpPr bwMode="auto">
                <a:xfrm rot="6664">
                  <a:off x="2198" y="2563"/>
                  <a:ext cx="103" cy="131"/>
                  <a:chOff x="606" y="1440"/>
                  <a:chExt cx="90" cy="115"/>
                </a:xfrm>
              </p:grpSpPr>
              <p:sp>
                <p:nvSpPr>
                  <p:cNvPr id="5699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2" name="Group 99"/>
                <p:cNvGrpSpPr>
                  <a:grpSpLocks/>
                </p:cNvGrpSpPr>
                <p:nvPr/>
              </p:nvGrpSpPr>
              <p:grpSpPr bwMode="auto">
                <a:xfrm rot="6664">
                  <a:off x="2515" y="2562"/>
                  <a:ext cx="102" cy="131"/>
                  <a:chOff x="606" y="1440"/>
                  <a:chExt cx="90" cy="115"/>
                </a:xfrm>
              </p:grpSpPr>
              <p:sp>
                <p:nvSpPr>
                  <p:cNvPr id="5699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3" name="Group 102"/>
                <p:cNvGrpSpPr>
                  <a:grpSpLocks/>
                </p:cNvGrpSpPr>
                <p:nvPr/>
              </p:nvGrpSpPr>
              <p:grpSpPr bwMode="auto">
                <a:xfrm rot="6664">
                  <a:off x="2195" y="2427"/>
                  <a:ext cx="109" cy="136"/>
                  <a:chOff x="630" y="1686"/>
                  <a:chExt cx="96" cy="120"/>
                </a:xfrm>
              </p:grpSpPr>
              <p:sp>
                <p:nvSpPr>
                  <p:cNvPr id="5699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4" name="Group 105"/>
                <p:cNvGrpSpPr>
                  <a:grpSpLocks/>
                </p:cNvGrpSpPr>
                <p:nvPr/>
              </p:nvGrpSpPr>
              <p:grpSpPr bwMode="auto">
                <a:xfrm rot="6664">
                  <a:off x="2513" y="2426"/>
                  <a:ext cx="109" cy="136"/>
                  <a:chOff x="630" y="1686"/>
                  <a:chExt cx="96" cy="120"/>
                </a:xfrm>
              </p:grpSpPr>
              <p:sp>
                <p:nvSpPr>
                  <p:cNvPr id="5699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5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1842" y="2248"/>
                  <a:ext cx="139" cy="177"/>
                  <a:chOff x="684" y="729"/>
                  <a:chExt cx="123" cy="156"/>
                </a:xfrm>
              </p:grpSpPr>
              <p:sp>
                <p:nvSpPr>
                  <p:cNvPr id="5698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8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631" y="2334"/>
                  <a:ext cx="139" cy="177"/>
                  <a:chOff x="684" y="729"/>
                  <a:chExt cx="123" cy="156"/>
                </a:xfrm>
              </p:grpSpPr>
              <p:sp>
                <p:nvSpPr>
                  <p:cNvPr id="5698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8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77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1877" y="2565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78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1922" y="2668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79" name="Group 102"/>
                <p:cNvGrpSpPr>
                  <a:grpSpLocks/>
                </p:cNvGrpSpPr>
                <p:nvPr/>
              </p:nvGrpSpPr>
              <p:grpSpPr bwMode="auto">
                <a:xfrm rot="6664">
                  <a:off x="187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56984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85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8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306" y="2335"/>
                  <a:ext cx="139" cy="177"/>
                  <a:chOff x="684" y="729"/>
                  <a:chExt cx="123" cy="156"/>
                </a:xfrm>
              </p:grpSpPr>
              <p:sp>
                <p:nvSpPr>
                  <p:cNvPr id="5698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8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81" name="Line 747"/>
                <p:cNvSpPr>
                  <a:spLocks noChangeShapeType="1"/>
                </p:cNvSpPr>
                <p:nvPr/>
              </p:nvSpPr>
              <p:spPr bwMode="auto">
                <a:xfrm>
                  <a:off x="2014" y="2432"/>
                  <a:ext cx="0" cy="227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857" name="Group 748"/>
              <p:cNvGrpSpPr>
                <a:grpSpLocks/>
              </p:cNvGrpSpPr>
              <p:nvPr/>
            </p:nvGrpSpPr>
            <p:grpSpPr bwMode="auto">
              <a:xfrm rot="-8890855">
                <a:off x="3651" y="2705"/>
                <a:ext cx="247" cy="363"/>
                <a:chOff x="654" y="589"/>
                <a:chExt cx="265" cy="389"/>
              </a:xfrm>
            </p:grpSpPr>
            <p:sp>
              <p:nvSpPr>
                <p:cNvPr id="5693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3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3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96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6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3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96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6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3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95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3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3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4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95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95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95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95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94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4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94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4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8" name="Group 780"/>
              <p:cNvGrpSpPr>
                <a:grpSpLocks/>
              </p:cNvGrpSpPr>
              <p:nvPr/>
            </p:nvGrpSpPr>
            <p:grpSpPr bwMode="auto">
              <a:xfrm rot="-4361917">
                <a:off x="3204" y="1798"/>
                <a:ext cx="395" cy="408"/>
                <a:chOff x="663" y="2251"/>
                <a:chExt cx="947" cy="977"/>
              </a:xfrm>
            </p:grpSpPr>
            <p:sp>
              <p:nvSpPr>
                <p:cNvPr id="56891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169" y="2761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92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1280" y="2762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93" name="Group 81"/>
                <p:cNvGrpSpPr>
                  <a:grpSpLocks/>
                </p:cNvGrpSpPr>
                <p:nvPr/>
              </p:nvGrpSpPr>
              <p:grpSpPr bwMode="auto">
                <a:xfrm rot="6664">
                  <a:off x="1173" y="2822"/>
                  <a:ext cx="108" cy="136"/>
                  <a:chOff x="630" y="1686"/>
                  <a:chExt cx="96" cy="120"/>
                </a:xfrm>
              </p:grpSpPr>
              <p:sp>
                <p:nvSpPr>
                  <p:cNvPr id="5693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3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94" name="Group 84"/>
                <p:cNvGrpSpPr>
                  <a:grpSpLocks/>
                </p:cNvGrpSpPr>
                <p:nvPr/>
              </p:nvGrpSpPr>
              <p:grpSpPr bwMode="auto">
                <a:xfrm rot="6664">
                  <a:off x="1174" y="3098"/>
                  <a:ext cx="103" cy="130"/>
                  <a:chOff x="606" y="1440"/>
                  <a:chExt cx="90" cy="115"/>
                </a:xfrm>
              </p:grpSpPr>
              <p:sp>
                <p:nvSpPr>
                  <p:cNvPr id="5692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3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95" name="Group 87"/>
                <p:cNvGrpSpPr>
                  <a:grpSpLocks/>
                </p:cNvGrpSpPr>
                <p:nvPr/>
              </p:nvGrpSpPr>
              <p:grpSpPr bwMode="auto">
                <a:xfrm rot="6664">
                  <a:off x="1176" y="2962"/>
                  <a:ext cx="102" cy="130"/>
                  <a:chOff x="606" y="1440"/>
                  <a:chExt cx="90" cy="115"/>
                </a:xfrm>
              </p:grpSpPr>
              <p:sp>
                <p:nvSpPr>
                  <p:cNvPr id="5692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896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019" y="2698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97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1332" y="2695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98" name="Group 96"/>
                <p:cNvGrpSpPr>
                  <a:grpSpLocks/>
                </p:cNvGrpSpPr>
                <p:nvPr/>
              </p:nvGrpSpPr>
              <p:grpSpPr bwMode="auto">
                <a:xfrm rot="6664">
                  <a:off x="1019" y="2566"/>
                  <a:ext cx="103" cy="131"/>
                  <a:chOff x="606" y="1440"/>
                  <a:chExt cx="90" cy="115"/>
                </a:xfrm>
              </p:grpSpPr>
              <p:sp>
                <p:nvSpPr>
                  <p:cNvPr id="5692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99" name="Group 99"/>
                <p:cNvGrpSpPr>
                  <a:grpSpLocks/>
                </p:cNvGrpSpPr>
                <p:nvPr/>
              </p:nvGrpSpPr>
              <p:grpSpPr bwMode="auto">
                <a:xfrm rot="6664">
                  <a:off x="1336" y="2565"/>
                  <a:ext cx="102" cy="131"/>
                  <a:chOff x="606" y="1440"/>
                  <a:chExt cx="90" cy="115"/>
                </a:xfrm>
              </p:grpSpPr>
              <p:sp>
                <p:nvSpPr>
                  <p:cNvPr id="5692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0" name="Group 102"/>
                <p:cNvGrpSpPr>
                  <a:grpSpLocks/>
                </p:cNvGrpSpPr>
                <p:nvPr/>
              </p:nvGrpSpPr>
              <p:grpSpPr bwMode="auto">
                <a:xfrm rot="6664">
                  <a:off x="1016" y="2430"/>
                  <a:ext cx="109" cy="136"/>
                  <a:chOff x="630" y="1686"/>
                  <a:chExt cx="96" cy="120"/>
                </a:xfrm>
              </p:grpSpPr>
              <p:sp>
                <p:nvSpPr>
                  <p:cNvPr id="5692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1" name="Group 105"/>
                <p:cNvGrpSpPr>
                  <a:grpSpLocks/>
                </p:cNvGrpSpPr>
                <p:nvPr/>
              </p:nvGrpSpPr>
              <p:grpSpPr bwMode="auto">
                <a:xfrm rot="6664">
                  <a:off x="133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5691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2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663" y="2251"/>
                  <a:ext cx="139" cy="177"/>
                  <a:chOff x="684" y="729"/>
                  <a:chExt cx="123" cy="156"/>
                </a:xfrm>
              </p:grpSpPr>
              <p:sp>
                <p:nvSpPr>
                  <p:cNvPr id="5691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452" y="2337"/>
                  <a:ext cx="139" cy="177"/>
                  <a:chOff x="684" y="729"/>
                  <a:chExt cx="123" cy="156"/>
                </a:xfrm>
              </p:grpSpPr>
              <p:sp>
                <p:nvSpPr>
                  <p:cNvPr id="5691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04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698" y="2568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05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743" y="2671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06" name="Group 102"/>
                <p:cNvGrpSpPr>
                  <a:grpSpLocks/>
                </p:cNvGrpSpPr>
                <p:nvPr/>
              </p:nvGrpSpPr>
              <p:grpSpPr bwMode="auto">
                <a:xfrm rot="6664">
                  <a:off x="695" y="2432"/>
                  <a:ext cx="109" cy="136"/>
                  <a:chOff x="630" y="1686"/>
                  <a:chExt cx="96" cy="120"/>
                </a:xfrm>
              </p:grpSpPr>
              <p:sp>
                <p:nvSpPr>
                  <p:cNvPr id="5691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127" y="2338"/>
                  <a:ext cx="139" cy="177"/>
                  <a:chOff x="684" y="729"/>
                  <a:chExt cx="123" cy="156"/>
                </a:xfrm>
              </p:grpSpPr>
              <p:sp>
                <p:nvSpPr>
                  <p:cNvPr id="5691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8" name="Group 820"/>
                <p:cNvGrpSpPr>
                  <a:grpSpLocks/>
                </p:cNvGrpSpPr>
                <p:nvPr/>
              </p:nvGrpSpPr>
              <p:grpSpPr bwMode="auto">
                <a:xfrm>
                  <a:off x="793" y="2564"/>
                  <a:ext cx="143" cy="113"/>
                  <a:chOff x="793" y="2564"/>
                  <a:chExt cx="143" cy="113"/>
                </a:xfrm>
              </p:grpSpPr>
              <p:sp>
                <p:nvSpPr>
                  <p:cNvPr id="56909" name="AutoShape 821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831" y="2572"/>
                    <a:ext cx="113" cy="97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0" name="Line 8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93" y="2622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9" name="Group 823"/>
              <p:cNvGrpSpPr>
                <a:grpSpLocks/>
              </p:cNvGrpSpPr>
              <p:nvPr/>
            </p:nvGrpSpPr>
            <p:grpSpPr bwMode="auto">
              <a:xfrm rot="4866733">
                <a:off x="4526" y="1583"/>
                <a:ext cx="247" cy="363"/>
                <a:chOff x="654" y="589"/>
                <a:chExt cx="265" cy="389"/>
              </a:xfrm>
            </p:grpSpPr>
            <p:sp>
              <p:nvSpPr>
                <p:cNvPr id="5686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6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62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88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9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63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887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64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88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86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6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67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88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68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88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69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87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70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877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7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7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87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7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7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87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7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3801" name="Oval 855"/>
          <p:cNvSpPr>
            <a:spLocks noChangeArrowheads="1"/>
          </p:cNvSpPr>
          <p:nvPr/>
        </p:nvSpPr>
        <p:spPr bwMode="auto">
          <a:xfrm>
            <a:off x="1116013" y="3213100"/>
            <a:ext cx="2879725" cy="194468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3802" name="Group 1270"/>
          <p:cNvGrpSpPr>
            <a:grpSpLocks/>
          </p:cNvGrpSpPr>
          <p:nvPr/>
        </p:nvGrpSpPr>
        <p:grpSpPr bwMode="auto">
          <a:xfrm rot="9922830">
            <a:off x="1490663" y="3346450"/>
            <a:ext cx="536575" cy="1028700"/>
            <a:chOff x="3334" y="-153"/>
            <a:chExt cx="1633" cy="3129"/>
          </a:xfrm>
        </p:grpSpPr>
        <p:sp>
          <p:nvSpPr>
            <p:cNvPr id="56407" name="Rectangle 1271"/>
            <p:cNvSpPr>
              <a:spLocks noChangeArrowheads="1"/>
            </p:cNvSpPr>
            <p:nvPr/>
          </p:nvSpPr>
          <p:spPr bwMode="auto">
            <a:xfrm>
              <a:off x="4014" y="2160"/>
              <a:ext cx="272" cy="816"/>
            </a:xfrm>
            <a:prstGeom prst="rect">
              <a:avLst/>
            </a:prstGeom>
            <a:gradFill rotWithShape="1">
              <a:gsLst>
                <a:gs pos="0">
                  <a:srgbClr val="47762F"/>
                </a:gs>
                <a:gs pos="50000">
                  <a:srgbClr val="99FF66"/>
                </a:gs>
                <a:gs pos="100000">
                  <a:srgbClr val="47762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6408" name="Group 1272"/>
            <p:cNvGrpSpPr>
              <a:grpSpLocks/>
            </p:cNvGrpSpPr>
            <p:nvPr/>
          </p:nvGrpSpPr>
          <p:grpSpPr bwMode="auto">
            <a:xfrm>
              <a:off x="3334" y="-153"/>
              <a:ext cx="1633" cy="2540"/>
              <a:chOff x="3198" y="528"/>
              <a:chExt cx="1633" cy="2540"/>
            </a:xfrm>
          </p:grpSpPr>
          <p:grpSp>
            <p:nvGrpSpPr>
              <p:cNvPr id="56409" name="Group 1273"/>
              <p:cNvGrpSpPr>
                <a:grpSpLocks/>
              </p:cNvGrpSpPr>
              <p:nvPr/>
            </p:nvGrpSpPr>
            <p:grpSpPr bwMode="auto">
              <a:xfrm rot="6843164">
                <a:off x="4480" y="2082"/>
                <a:ext cx="247" cy="363"/>
                <a:chOff x="654" y="589"/>
                <a:chExt cx="265" cy="389"/>
              </a:xfrm>
            </p:grpSpPr>
            <p:sp>
              <p:nvSpPr>
                <p:cNvPr id="5681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1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1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84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4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1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84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4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1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83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81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1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2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83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83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83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83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82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2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82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2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0" name="Group 1305"/>
              <p:cNvGrpSpPr>
                <a:grpSpLocks/>
              </p:cNvGrpSpPr>
              <p:nvPr/>
            </p:nvGrpSpPr>
            <p:grpSpPr bwMode="auto">
              <a:xfrm rot="-6612271">
                <a:off x="3346" y="2284"/>
                <a:ext cx="247" cy="363"/>
                <a:chOff x="654" y="589"/>
                <a:chExt cx="265" cy="389"/>
              </a:xfrm>
            </p:grpSpPr>
            <p:sp>
              <p:nvSpPr>
                <p:cNvPr id="56782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83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84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81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1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85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80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1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86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80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787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88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89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80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0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80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1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80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2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79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79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9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79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1" name="Group 1337"/>
              <p:cNvGrpSpPr>
                <a:grpSpLocks/>
              </p:cNvGrpSpPr>
              <p:nvPr/>
            </p:nvGrpSpPr>
            <p:grpSpPr bwMode="auto">
              <a:xfrm rot="2820339">
                <a:off x="4508" y="1213"/>
                <a:ext cx="192" cy="363"/>
                <a:chOff x="1832" y="591"/>
                <a:chExt cx="461" cy="872"/>
              </a:xfrm>
            </p:grpSpPr>
            <p:sp>
              <p:nvSpPr>
                <p:cNvPr id="5675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985" y="996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5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096" y="997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55" name="Group 81"/>
                <p:cNvGrpSpPr>
                  <a:grpSpLocks/>
                </p:cNvGrpSpPr>
                <p:nvPr/>
              </p:nvGrpSpPr>
              <p:grpSpPr bwMode="auto">
                <a:xfrm rot="6664">
                  <a:off x="1989" y="1057"/>
                  <a:ext cx="108" cy="136"/>
                  <a:chOff x="630" y="1686"/>
                  <a:chExt cx="96" cy="120"/>
                </a:xfrm>
              </p:grpSpPr>
              <p:sp>
                <p:nvSpPr>
                  <p:cNvPr id="5678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81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56" name="Group 84"/>
                <p:cNvGrpSpPr>
                  <a:grpSpLocks/>
                </p:cNvGrpSpPr>
                <p:nvPr/>
              </p:nvGrpSpPr>
              <p:grpSpPr bwMode="auto">
                <a:xfrm rot="6664">
                  <a:off x="1990" y="1333"/>
                  <a:ext cx="103" cy="130"/>
                  <a:chOff x="606" y="1440"/>
                  <a:chExt cx="90" cy="115"/>
                </a:xfrm>
              </p:grpSpPr>
              <p:sp>
                <p:nvSpPr>
                  <p:cNvPr id="56778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9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57" name="Group 87"/>
                <p:cNvGrpSpPr>
                  <a:grpSpLocks/>
                </p:cNvGrpSpPr>
                <p:nvPr/>
              </p:nvGrpSpPr>
              <p:grpSpPr bwMode="auto">
                <a:xfrm rot="6664">
                  <a:off x="1992" y="1197"/>
                  <a:ext cx="102" cy="130"/>
                  <a:chOff x="606" y="1440"/>
                  <a:chExt cx="90" cy="115"/>
                </a:xfrm>
              </p:grpSpPr>
              <p:sp>
                <p:nvSpPr>
                  <p:cNvPr id="56776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7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75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835" y="933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5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148" y="930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60" name="Group 96"/>
                <p:cNvGrpSpPr>
                  <a:grpSpLocks/>
                </p:cNvGrpSpPr>
                <p:nvPr/>
              </p:nvGrpSpPr>
              <p:grpSpPr bwMode="auto">
                <a:xfrm rot="6664">
                  <a:off x="1835" y="801"/>
                  <a:ext cx="103" cy="131"/>
                  <a:chOff x="606" y="1440"/>
                  <a:chExt cx="90" cy="115"/>
                </a:xfrm>
              </p:grpSpPr>
              <p:sp>
                <p:nvSpPr>
                  <p:cNvPr id="56774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5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61" name="Group 99"/>
                <p:cNvGrpSpPr>
                  <a:grpSpLocks/>
                </p:cNvGrpSpPr>
                <p:nvPr/>
              </p:nvGrpSpPr>
              <p:grpSpPr bwMode="auto">
                <a:xfrm rot="6664">
                  <a:off x="2152" y="800"/>
                  <a:ext cx="102" cy="131"/>
                  <a:chOff x="606" y="1440"/>
                  <a:chExt cx="90" cy="115"/>
                </a:xfrm>
              </p:grpSpPr>
              <p:sp>
                <p:nvSpPr>
                  <p:cNvPr id="56772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3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62" name="Group 102"/>
                <p:cNvGrpSpPr>
                  <a:grpSpLocks/>
                </p:cNvGrpSpPr>
                <p:nvPr/>
              </p:nvGrpSpPr>
              <p:grpSpPr bwMode="auto">
                <a:xfrm rot="6664">
                  <a:off x="1832" y="665"/>
                  <a:ext cx="109" cy="136"/>
                  <a:chOff x="630" y="1686"/>
                  <a:chExt cx="96" cy="120"/>
                </a:xfrm>
              </p:grpSpPr>
              <p:sp>
                <p:nvSpPr>
                  <p:cNvPr id="56770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63" name="Group 105"/>
                <p:cNvGrpSpPr>
                  <a:grpSpLocks/>
                </p:cNvGrpSpPr>
                <p:nvPr/>
              </p:nvGrpSpPr>
              <p:grpSpPr bwMode="auto">
                <a:xfrm rot="6664">
                  <a:off x="2150" y="664"/>
                  <a:ext cx="109" cy="136"/>
                  <a:chOff x="630" y="1686"/>
                  <a:chExt cx="96" cy="120"/>
                </a:xfrm>
              </p:grpSpPr>
              <p:sp>
                <p:nvSpPr>
                  <p:cNvPr id="5676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69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6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946" y="572"/>
                  <a:ext cx="139" cy="177"/>
                  <a:chOff x="684" y="729"/>
                  <a:chExt cx="123" cy="156"/>
                </a:xfrm>
              </p:grpSpPr>
              <p:sp>
                <p:nvSpPr>
                  <p:cNvPr id="5676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6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765" name="Line 1366"/>
                <p:cNvSpPr>
                  <a:spLocks noChangeShapeType="1"/>
                </p:cNvSpPr>
                <p:nvPr/>
              </p:nvSpPr>
              <p:spPr bwMode="auto">
                <a:xfrm>
                  <a:off x="2293" y="667"/>
                  <a:ext cx="0" cy="227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6412" name="Oval 1367"/>
              <p:cNvSpPr>
                <a:spLocks noChangeArrowheads="1"/>
              </p:cNvSpPr>
              <p:nvPr/>
            </p:nvSpPr>
            <p:spPr bwMode="auto">
              <a:xfrm>
                <a:off x="3470" y="754"/>
                <a:ext cx="1088" cy="2132"/>
              </a:xfrm>
              <a:prstGeom prst="ellipse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47762F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6413" name="Group 1368"/>
              <p:cNvGrpSpPr>
                <a:grpSpLocks/>
              </p:cNvGrpSpPr>
              <p:nvPr/>
            </p:nvGrpSpPr>
            <p:grpSpPr bwMode="auto">
              <a:xfrm rot="-2973546">
                <a:off x="3482" y="696"/>
                <a:ext cx="247" cy="363"/>
                <a:chOff x="654" y="589"/>
                <a:chExt cx="265" cy="389"/>
              </a:xfrm>
            </p:grpSpPr>
            <p:sp>
              <p:nvSpPr>
                <p:cNvPr id="56722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23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24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75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5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25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74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5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26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74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727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28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29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74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0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74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1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74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2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73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73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3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73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3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4" name="Group 1400"/>
              <p:cNvGrpSpPr>
                <a:grpSpLocks/>
              </p:cNvGrpSpPr>
              <p:nvPr/>
            </p:nvGrpSpPr>
            <p:grpSpPr bwMode="auto">
              <a:xfrm rot="-1541312">
                <a:off x="3424" y="1208"/>
                <a:ext cx="247" cy="363"/>
                <a:chOff x="654" y="589"/>
                <a:chExt cx="265" cy="389"/>
              </a:xfrm>
            </p:grpSpPr>
            <p:sp>
              <p:nvSpPr>
                <p:cNvPr id="56691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92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93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72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21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94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718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9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95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716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7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696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97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98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714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5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99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712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3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00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710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01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70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09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0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70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0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0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70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0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5" name="Group 1432"/>
              <p:cNvGrpSpPr>
                <a:grpSpLocks/>
              </p:cNvGrpSpPr>
              <p:nvPr/>
            </p:nvGrpSpPr>
            <p:grpSpPr bwMode="auto">
              <a:xfrm>
                <a:off x="3878" y="1344"/>
                <a:ext cx="247" cy="363"/>
                <a:chOff x="654" y="589"/>
                <a:chExt cx="265" cy="389"/>
              </a:xfrm>
            </p:grpSpPr>
            <p:sp>
              <p:nvSpPr>
                <p:cNvPr id="5666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6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62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68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9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63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687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64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68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66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6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67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68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68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68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69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67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70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677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7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7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67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7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7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67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7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6" name="Group 1464"/>
              <p:cNvGrpSpPr>
                <a:grpSpLocks/>
              </p:cNvGrpSpPr>
              <p:nvPr/>
            </p:nvGrpSpPr>
            <p:grpSpPr bwMode="auto">
              <a:xfrm rot="1604344">
                <a:off x="4283" y="799"/>
                <a:ext cx="247" cy="363"/>
                <a:chOff x="654" y="589"/>
                <a:chExt cx="265" cy="389"/>
              </a:xfrm>
            </p:grpSpPr>
            <p:sp>
              <p:nvSpPr>
                <p:cNvPr id="56629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30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31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65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2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65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3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65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634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35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36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65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3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7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65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8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64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4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9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64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4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4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64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4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4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64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4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7" name="Group 1496"/>
              <p:cNvGrpSpPr>
                <a:grpSpLocks/>
              </p:cNvGrpSpPr>
              <p:nvPr/>
            </p:nvGrpSpPr>
            <p:grpSpPr bwMode="auto">
              <a:xfrm>
                <a:off x="4059" y="2070"/>
                <a:ext cx="247" cy="363"/>
                <a:chOff x="654" y="589"/>
                <a:chExt cx="265" cy="389"/>
              </a:xfrm>
            </p:grpSpPr>
            <p:sp>
              <p:nvSpPr>
                <p:cNvPr id="56598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99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00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62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8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1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62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6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2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62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4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603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04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05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62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6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61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7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61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1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8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61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16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61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1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1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61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1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8" name="Group 1528"/>
              <p:cNvGrpSpPr>
                <a:grpSpLocks/>
              </p:cNvGrpSpPr>
              <p:nvPr/>
            </p:nvGrpSpPr>
            <p:grpSpPr bwMode="auto">
              <a:xfrm>
                <a:off x="3969" y="528"/>
                <a:ext cx="247" cy="363"/>
                <a:chOff x="654" y="589"/>
                <a:chExt cx="265" cy="389"/>
              </a:xfrm>
            </p:grpSpPr>
            <p:sp>
              <p:nvSpPr>
                <p:cNvPr id="56567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68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69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59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9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0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59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9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1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59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93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72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73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74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59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9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5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58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9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6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58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7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58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58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58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9" name="Group 1560"/>
              <p:cNvGrpSpPr>
                <a:grpSpLocks/>
              </p:cNvGrpSpPr>
              <p:nvPr/>
            </p:nvGrpSpPr>
            <p:grpSpPr bwMode="auto">
              <a:xfrm rot="9258520">
                <a:off x="4241" y="2569"/>
                <a:ext cx="398" cy="411"/>
                <a:chOff x="1842" y="2248"/>
                <a:chExt cx="947" cy="977"/>
              </a:xfrm>
            </p:grpSpPr>
            <p:sp>
              <p:nvSpPr>
                <p:cNvPr id="56527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2348" y="2758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28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459" y="2759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29" name="Group 81"/>
                <p:cNvGrpSpPr>
                  <a:grpSpLocks/>
                </p:cNvGrpSpPr>
                <p:nvPr/>
              </p:nvGrpSpPr>
              <p:grpSpPr bwMode="auto">
                <a:xfrm rot="6664">
                  <a:off x="2352" y="2819"/>
                  <a:ext cx="108" cy="136"/>
                  <a:chOff x="630" y="1686"/>
                  <a:chExt cx="96" cy="120"/>
                </a:xfrm>
              </p:grpSpPr>
              <p:sp>
                <p:nvSpPr>
                  <p:cNvPr id="5656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6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0" name="Group 84"/>
                <p:cNvGrpSpPr>
                  <a:grpSpLocks/>
                </p:cNvGrpSpPr>
                <p:nvPr/>
              </p:nvGrpSpPr>
              <p:grpSpPr bwMode="auto">
                <a:xfrm rot="6664">
                  <a:off x="2353" y="3095"/>
                  <a:ext cx="103" cy="130"/>
                  <a:chOff x="606" y="1440"/>
                  <a:chExt cx="90" cy="115"/>
                </a:xfrm>
              </p:grpSpPr>
              <p:sp>
                <p:nvSpPr>
                  <p:cNvPr id="5656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6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1" name="Group 87"/>
                <p:cNvGrpSpPr>
                  <a:grpSpLocks/>
                </p:cNvGrpSpPr>
                <p:nvPr/>
              </p:nvGrpSpPr>
              <p:grpSpPr bwMode="auto">
                <a:xfrm rot="6664">
                  <a:off x="2355" y="2959"/>
                  <a:ext cx="102" cy="130"/>
                  <a:chOff x="606" y="1440"/>
                  <a:chExt cx="90" cy="115"/>
                </a:xfrm>
              </p:grpSpPr>
              <p:sp>
                <p:nvSpPr>
                  <p:cNvPr id="5656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62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32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2198" y="2695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33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511" y="2692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34" name="Group 96"/>
                <p:cNvGrpSpPr>
                  <a:grpSpLocks/>
                </p:cNvGrpSpPr>
                <p:nvPr/>
              </p:nvGrpSpPr>
              <p:grpSpPr bwMode="auto">
                <a:xfrm rot="6664">
                  <a:off x="2198" y="2563"/>
                  <a:ext cx="103" cy="131"/>
                  <a:chOff x="606" y="1440"/>
                  <a:chExt cx="90" cy="115"/>
                </a:xfrm>
              </p:grpSpPr>
              <p:sp>
                <p:nvSpPr>
                  <p:cNvPr id="5655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60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5" name="Group 99"/>
                <p:cNvGrpSpPr>
                  <a:grpSpLocks/>
                </p:cNvGrpSpPr>
                <p:nvPr/>
              </p:nvGrpSpPr>
              <p:grpSpPr bwMode="auto">
                <a:xfrm rot="6664">
                  <a:off x="2515" y="2562"/>
                  <a:ext cx="102" cy="131"/>
                  <a:chOff x="606" y="1440"/>
                  <a:chExt cx="90" cy="115"/>
                </a:xfrm>
              </p:grpSpPr>
              <p:sp>
                <p:nvSpPr>
                  <p:cNvPr id="5655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6" name="Group 102"/>
                <p:cNvGrpSpPr>
                  <a:grpSpLocks/>
                </p:cNvGrpSpPr>
                <p:nvPr/>
              </p:nvGrpSpPr>
              <p:grpSpPr bwMode="auto">
                <a:xfrm rot="6664">
                  <a:off x="2195" y="2427"/>
                  <a:ext cx="109" cy="136"/>
                  <a:chOff x="630" y="1686"/>
                  <a:chExt cx="96" cy="120"/>
                </a:xfrm>
              </p:grpSpPr>
              <p:sp>
                <p:nvSpPr>
                  <p:cNvPr id="5655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7" name="Group 105"/>
                <p:cNvGrpSpPr>
                  <a:grpSpLocks/>
                </p:cNvGrpSpPr>
                <p:nvPr/>
              </p:nvGrpSpPr>
              <p:grpSpPr bwMode="auto">
                <a:xfrm rot="6664">
                  <a:off x="2513" y="2426"/>
                  <a:ext cx="109" cy="136"/>
                  <a:chOff x="630" y="1686"/>
                  <a:chExt cx="96" cy="120"/>
                </a:xfrm>
              </p:grpSpPr>
              <p:sp>
                <p:nvSpPr>
                  <p:cNvPr id="5655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8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1842" y="2248"/>
                  <a:ext cx="139" cy="177"/>
                  <a:chOff x="684" y="729"/>
                  <a:chExt cx="123" cy="156"/>
                </a:xfrm>
              </p:grpSpPr>
              <p:sp>
                <p:nvSpPr>
                  <p:cNvPr id="5655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631" y="2334"/>
                  <a:ext cx="139" cy="177"/>
                  <a:chOff x="684" y="729"/>
                  <a:chExt cx="123" cy="156"/>
                </a:xfrm>
              </p:grpSpPr>
              <p:sp>
                <p:nvSpPr>
                  <p:cNvPr id="5654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40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1877" y="2565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41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1922" y="2668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42" name="Group 102"/>
                <p:cNvGrpSpPr>
                  <a:grpSpLocks/>
                </p:cNvGrpSpPr>
                <p:nvPr/>
              </p:nvGrpSpPr>
              <p:grpSpPr bwMode="auto">
                <a:xfrm rot="6664">
                  <a:off x="187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5654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4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4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306" y="2335"/>
                  <a:ext cx="139" cy="177"/>
                  <a:chOff x="684" y="729"/>
                  <a:chExt cx="123" cy="156"/>
                </a:xfrm>
              </p:grpSpPr>
              <p:sp>
                <p:nvSpPr>
                  <p:cNvPr id="5654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4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44" name="Line 1600"/>
                <p:cNvSpPr>
                  <a:spLocks noChangeShapeType="1"/>
                </p:cNvSpPr>
                <p:nvPr/>
              </p:nvSpPr>
              <p:spPr bwMode="auto">
                <a:xfrm>
                  <a:off x="2014" y="2432"/>
                  <a:ext cx="0" cy="227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420" name="Group 1601"/>
              <p:cNvGrpSpPr>
                <a:grpSpLocks/>
              </p:cNvGrpSpPr>
              <p:nvPr/>
            </p:nvGrpSpPr>
            <p:grpSpPr bwMode="auto">
              <a:xfrm rot="-8890855">
                <a:off x="3651" y="2705"/>
                <a:ext cx="247" cy="363"/>
                <a:chOff x="654" y="589"/>
                <a:chExt cx="265" cy="389"/>
              </a:xfrm>
            </p:grpSpPr>
            <p:sp>
              <p:nvSpPr>
                <p:cNvPr id="56496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97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98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52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2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99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52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2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0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52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22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01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02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03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51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20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4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51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5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51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6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51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51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50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21" name="Group 1633"/>
              <p:cNvGrpSpPr>
                <a:grpSpLocks/>
              </p:cNvGrpSpPr>
              <p:nvPr/>
            </p:nvGrpSpPr>
            <p:grpSpPr bwMode="auto">
              <a:xfrm rot="-4361917">
                <a:off x="3204" y="1798"/>
                <a:ext cx="395" cy="408"/>
                <a:chOff x="663" y="2251"/>
                <a:chExt cx="947" cy="977"/>
              </a:xfrm>
            </p:grpSpPr>
            <p:sp>
              <p:nvSpPr>
                <p:cNvPr id="5645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169" y="2761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5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1280" y="2762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56" name="Group 81"/>
                <p:cNvGrpSpPr>
                  <a:grpSpLocks/>
                </p:cNvGrpSpPr>
                <p:nvPr/>
              </p:nvGrpSpPr>
              <p:grpSpPr bwMode="auto">
                <a:xfrm rot="6664">
                  <a:off x="1173" y="2822"/>
                  <a:ext cx="108" cy="136"/>
                  <a:chOff x="630" y="1686"/>
                  <a:chExt cx="96" cy="120"/>
                </a:xfrm>
              </p:grpSpPr>
              <p:sp>
                <p:nvSpPr>
                  <p:cNvPr id="56494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95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57" name="Group 84"/>
                <p:cNvGrpSpPr>
                  <a:grpSpLocks/>
                </p:cNvGrpSpPr>
                <p:nvPr/>
              </p:nvGrpSpPr>
              <p:grpSpPr bwMode="auto">
                <a:xfrm rot="6664">
                  <a:off x="1174" y="3098"/>
                  <a:ext cx="103" cy="130"/>
                  <a:chOff x="606" y="1440"/>
                  <a:chExt cx="90" cy="115"/>
                </a:xfrm>
              </p:grpSpPr>
              <p:sp>
                <p:nvSpPr>
                  <p:cNvPr id="56492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93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58" name="Group 87"/>
                <p:cNvGrpSpPr>
                  <a:grpSpLocks/>
                </p:cNvGrpSpPr>
                <p:nvPr/>
              </p:nvGrpSpPr>
              <p:grpSpPr bwMode="auto">
                <a:xfrm rot="6664">
                  <a:off x="1176" y="2962"/>
                  <a:ext cx="102" cy="130"/>
                  <a:chOff x="606" y="1440"/>
                  <a:chExt cx="90" cy="115"/>
                </a:xfrm>
              </p:grpSpPr>
              <p:sp>
                <p:nvSpPr>
                  <p:cNvPr id="56490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91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45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019" y="2698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6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1332" y="2695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61" name="Group 96"/>
                <p:cNvGrpSpPr>
                  <a:grpSpLocks/>
                </p:cNvGrpSpPr>
                <p:nvPr/>
              </p:nvGrpSpPr>
              <p:grpSpPr bwMode="auto">
                <a:xfrm rot="6664">
                  <a:off x="1019" y="2566"/>
                  <a:ext cx="103" cy="131"/>
                  <a:chOff x="606" y="1440"/>
                  <a:chExt cx="90" cy="115"/>
                </a:xfrm>
              </p:grpSpPr>
              <p:sp>
                <p:nvSpPr>
                  <p:cNvPr id="56488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9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2" name="Group 99"/>
                <p:cNvGrpSpPr>
                  <a:grpSpLocks/>
                </p:cNvGrpSpPr>
                <p:nvPr/>
              </p:nvGrpSpPr>
              <p:grpSpPr bwMode="auto">
                <a:xfrm rot="6664">
                  <a:off x="1336" y="2565"/>
                  <a:ext cx="102" cy="131"/>
                  <a:chOff x="606" y="1440"/>
                  <a:chExt cx="90" cy="115"/>
                </a:xfrm>
              </p:grpSpPr>
              <p:sp>
                <p:nvSpPr>
                  <p:cNvPr id="56486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7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3" name="Group 102"/>
                <p:cNvGrpSpPr>
                  <a:grpSpLocks/>
                </p:cNvGrpSpPr>
                <p:nvPr/>
              </p:nvGrpSpPr>
              <p:grpSpPr bwMode="auto">
                <a:xfrm rot="6664">
                  <a:off x="1016" y="2430"/>
                  <a:ext cx="109" cy="136"/>
                  <a:chOff x="630" y="1686"/>
                  <a:chExt cx="96" cy="120"/>
                </a:xfrm>
              </p:grpSpPr>
              <p:sp>
                <p:nvSpPr>
                  <p:cNvPr id="56484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5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4" name="Group 105"/>
                <p:cNvGrpSpPr>
                  <a:grpSpLocks/>
                </p:cNvGrpSpPr>
                <p:nvPr/>
              </p:nvGrpSpPr>
              <p:grpSpPr bwMode="auto">
                <a:xfrm rot="6664">
                  <a:off x="133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56482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3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5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663" y="2251"/>
                  <a:ext cx="139" cy="177"/>
                  <a:chOff x="684" y="729"/>
                  <a:chExt cx="123" cy="156"/>
                </a:xfrm>
              </p:grpSpPr>
              <p:sp>
                <p:nvSpPr>
                  <p:cNvPr id="5648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452" y="2337"/>
                  <a:ext cx="139" cy="177"/>
                  <a:chOff x="684" y="729"/>
                  <a:chExt cx="123" cy="156"/>
                </a:xfrm>
              </p:grpSpPr>
              <p:sp>
                <p:nvSpPr>
                  <p:cNvPr id="5647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7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467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698" y="2568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68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743" y="2671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69" name="Group 102"/>
                <p:cNvGrpSpPr>
                  <a:grpSpLocks/>
                </p:cNvGrpSpPr>
                <p:nvPr/>
              </p:nvGrpSpPr>
              <p:grpSpPr bwMode="auto">
                <a:xfrm rot="6664">
                  <a:off x="695" y="2432"/>
                  <a:ext cx="109" cy="136"/>
                  <a:chOff x="630" y="1686"/>
                  <a:chExt cx="96" cy="120"/>
                </a:xfrm>
              </p:grpSpPr>
              <p:sp>
                <p:nvSpPr>
                  <p:cNvPr id="5647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7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7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127" y="2338"/>
                  <a:ext cx="139" cy="177"/>
                  <a:chOff x="684" y="729"/>
                  <a:chExt cx="123" cy="156"/>
                </a:xfrm>
              </p:grpSpPr>
              <p:sp>
                <p:nvSpPr>
                  <p:cNvPr id="5647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7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71" name="Group 1673"/>
                <p:cNvGrpSpPr>
                  <a:grpSpLocks/>
                </p:cNvGrpSpPr>
                <p:nvPr/>
              </p:nvGrpSpPr>
              <p:grpSpPr bwMode="auto">
                <a:xfrm>
                  <a:off x="793" y="2564"/>
                  <a:ext cx="143" cy="113"/>
                  <a:chOff x="793" y="2564"/>
                  <a:chExt cx="143" cy="113"/>
                </a:xfrm>
              </p:grpSpPr>
              <p:sp>
                <p:nvSpPr>
                  <p:cNvPr id="56472" name="AutoShape 1674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831" y="2572"/>
                    <a:ext cx="113" cy="97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73" name="Line 16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93" y="2622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22" name="Group 1676"/>
              <p:cNvGrpSpPr>
                <a:grpSpLocks/>
              </p:cNvGrpSpPr>
              <p:nvPr/>
            </p:nvGrpSpPr>
            <p:grpSpPr bwMode="auto">
              <a:xfrm rot="4866733">
                <a:off x="4526" y="1583"/>
                <a:ext cx="247" cy="363"/>
                <a:chOff x="654" y="589"/>
                <a:chExt cx="265" cy="389"/>
              </a:xfrm>
            </p:grpSpPr>
            <p:sp>
              <p:nvSpPr>
                <p:cNvPr id="5642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2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2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45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5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2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45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5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2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44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42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2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3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44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44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44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44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43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3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43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3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33803" name="Group 1709"/>
          <p:cNvGrpSpPr>
            <a:grpSpLocks/>
          </p:cNvGrpSpPr>
          <p:nvPr/>
        </p:nvGrpSpPr>
        <p:grpSpPr bwMode="auto">
          <a:xfrm flipH="1">
            <a:off x="4338638" y="1427163"/>
            <a:ext cx="304800" cy="98425"/>
            <a:chOff x="1020" y="2085"/>
            <a:chExt cx="926" cy="301"/>
          </a:xfrm>
        </p:grpSpPr>
        <p:grpSp>
          <p:nvGrpSpPr>
            <p:cNvPr id="56355" name="Group 1710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6395" name="Group 1711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405" name="Line 171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06" name="Line 171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96" name="Group 1714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403" name="Line 171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04" name="Line 171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97" name="Group 1717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401" name="Line 171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02" name="Line 171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98" name="Group 1720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99" name="Line 172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00" name="Line 172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6356" name="Group 1723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6383" name="Group 1724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93" name="Line 172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94" name="Line 172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84" name="Group 1727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91" name="Line 172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92" name="Line 172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85" name="Group 1730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89" name="Line 173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90" name="Line 173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86" name="Group 1733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87" name="Line 173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88" name="Line 173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6357" name="Group 1736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6371" name="Group 1737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81" name="Line 173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82" name="Line 173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72" name="Group 1740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79" name="Line 174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80" name="Line 174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73" name="Group 1743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77" name="Line 174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78" name="Line 174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74" name="Group 1746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75" name="Line 174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76" name="Line 174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6358" name="Group 1749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6359" name="Group 1750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69" name="Line 175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70" name="Line 175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60" name="Group 1753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67" name="Line 175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68" name="Line 175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61" name="Group 1756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65" name="Line 175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66" name="Line 175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62" name="Group 1759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63" name="Line 176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64" name="Line 176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4" name="Group 1762"/>
          <p:cNvGrpSpPr>
            <a:grpSpLocks/>
          </p:cNvGrpSpPr>
          <p:nvPr/>
        </p:nvGrpSpPr>
        <p:grpSpPr bwMode="auto">
          <a:xfrm flipH="1">
            <a:off x="4021138" y="1427163"/>
            <a:ext cx="304800" cy="98425"/>
            <a:chOff x="1020" y="2085"/>
            <a:chExt cx="926" cy="301"/>
          </a:xfrm>
        </p:grpSpPr>
        <p:grpSp>
          <p:nvGrpSpPr>
            <p:cNvPr id="34799" name="Group 1763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6343" name="Group 1764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53" name="Line 176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54" name="Line 176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44" name="Group 1767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51" name="Line 176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52" name="Line 176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45" name="Group 1770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49" name="Line 177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50" name="Line 177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46" name="Group 1773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47" name="Line 177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48" name="Line 177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800" name="Group 1776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6331" name="Group 1777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41" name="Line 177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42" name="Line 177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32" name="Group 1780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39" name="Line 178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40" name="Line 178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33" name="Group 1783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37" name="Line 178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8" name="Line 178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34" name="Group 1786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35" name="Line 178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6" name="Line 178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801" name="Group 1789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34815" name="Group 1790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29" name="Line 179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0" name="Line 179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20" name="Group 1793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27" name="Line 179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8" name="Line 179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21" name="Group 1796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25" name="Line 179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6" name="Line 179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22" name="Group 1799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23" name="Line 180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4" name="Line 180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802" name="Group 1802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34803" name="Group 1803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813" name="Line 180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14" name="Line 180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804" name="Group 1806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811" name="Line 180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12" name="Line 180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805" name="Group 1809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809" name="Line 181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10" name="Line 181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806" name="Group 1812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807" name="Line 181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08" name="Line 181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5" name="Group 1815"/>
          <p:cNvGrpSpPr>
            <a:grpSpLocks/>
          </p:cNvGrpSpPr>
          <p:nvPr/>
        </p:nvGrpSpPr>
        <p:grpSpPr bwMode="auto">
          <a:xfrm flipH="1">
            <a:off x="3703638" y="1427163"/>
            <a:ext cx="303212" cy="98425"/>
            <a:chOff x="1020" y="2085"/>
            <a:chExt cx="926" cy="301"/>
          </a:xfrm>
        </p:grpSpPr>
        <p:grpSp>
          <p:nvGrpSpPr>
            <p:cNvPr id="34747" name="Group 1816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34787" name="Group 1817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97" name="Line 181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98" name="Line 181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88" name="Group 1820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95" name="Line 182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96" name="Line 182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89" name="Group 1823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93" name="Line 182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94" name="Line 182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90" name="Group 1826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91" name="Line 182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92" name="Line 182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748" name="Group 1829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34775" name="Group 1830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85" name="Line 183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86" name="Line 183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76" name="Group 1833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83" name="Line 183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84" name="Line 183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77" name="Group 1836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81" name="Line 183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82" name="Line 183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78" name="Group 1839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79" name="Line 184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80" name="Line 184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749" name="Group 1842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34763" name="Group 1843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73" name="Line 184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74" name="Line 184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64" name="Group 1846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71" name="Line 184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72" name="Line 184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65" name="Group 1849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69" name="Line 185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70" name="Line 185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66" name="Group 1852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67" name="Line 185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68" name="Line 185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750" name="Group 1855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34751" name="Group 1856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61" name="Line 185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62" name="Line 185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52" name="Group 1859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59" name="Line 186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60" name="Line 186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53" name="Group 1862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57" name="Line 186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58" name="Line 186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54" name="Group 1865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55" name="Line 186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56" name="Line 186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6" name="Group 1868"/>
          <p:cNvGrpSpPr>
            <a:grpSpLocks/>
          </p:cNvGrpSpPr>
          <p:nvPr/>
        </p:nvGrpSpPr>
        <p:grpSpPr bwMode="auto">
          <a:xfrm flipH="1">
            <a:off x="3384550" y="1427163"/>
            <a:ext cx="304800" cy="98425"/>
            <a:chOff x="1020" y="2085"/>
            <a:chExt cx="926" cy="301"/>
          </a:xfrm>
        </p:grpSpPr>
        <p:grpSp>
          <p:nvGrpSpPr>
            <p:cNvPr id="34695" name="Group 1869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34735" name="Group 1870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45" name="Line 187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46" name="Line 187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36" name="Group 1873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43" name="Line 187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44" name="Line 187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37" name="Group 1876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41" name="Line 187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42" name="Line 187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38" name="Group 1879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39" name="Line 188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40" name="Line 188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696" name="Group 1882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34723" name="Group 1883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33" name="Line 188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34" name="Line 188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24" name="Group 1886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31" name="Line 188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32" name="Line 188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25" name="Group 1889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29" name="Line 189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30" name="Line 189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26" name="Group 1892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27" name="Line 189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28" name="Line 189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697" name="Group 1895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34711" name="Group 1896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21" name="Line 189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22" name="Line 189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12" name="Group 1899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19" name="Line 190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20" name="Line 190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13" name="Group 1902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17" name="Line 190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18" name="Line 190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14" name="Group 1905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15" name="Line 190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16" name="Line 190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698" name="Group 1908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34699" name="Group 1909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09" name="Line 191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10" name="Line 191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00" name="Group 1912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07" name="Line 191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08" name="Line 191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01" name="Group 1915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05" name="Line 191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06" name="Line 191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02" name="Group 1918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03" name="Line 191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04" name="Line 192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7" name="Group 2122"/>
          <p:cNvGrpSpPr>
            <a:grpSpLocks/>
          </p:cNvGrpSpPr>
          <p:nvPr/>
        </p:nvGrpSpPr>
        <p:grpSpPr bwMode="auto">
          <a:xfrm flipH="1">
            <a:off x="3346450" y="557213"/>
            <a:ext cx="536575" cy="1028700"/>
            <a:chOff x="3334" y="-153"/>
            <a:chExt cx="1633" cy="3129"/>
          </a:xfrm>
        </p:grpSpPr>
        <p:sp>
          <p:nvSpPr>
            <p:cNvPr id="34258" name="Rectangle 2123"/>
            <p:cNvSpPr>
              <a:spLocks noChangeArrowheads="1"/>
            </p:cNvSpPr>
            <p:nvPr/>
          </p:nvSpPr>
          <p:spPr bwMode="auto">
            <a:xfrm>
              <a:off x="4014" y="2160"/>
              <a:ext cx="272" cy="816"/>
            </a:xfrm>
            <a:prstGeom prst="rect">
              <a:avLst/>
            </a:prstGeom>
            <a:gradFill rotWithShape="1">
              <a:gsLst>
                <a:gs pos="0">
                  <a:srgbClr val="47762F"/>
                </a:gs>
                <a:gs pos="50000">
                  <a:srgbClr val="99FF66"/>
                </a:gs>
                <a:gs pos="100000">
                  <a:srgbClr val="47762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4259" name="Group 2124"/>
            <p:cNvGrpSpPr>
              <a:grpSpLocks/>
            </p:cNvGrpSpPr>
            <p:nvPr/>
          </p:nvGrpSpPr>
          <p:grpSpPr bwMode="auto">
            <a:xfrm>
              <a:off x="3334" y="-153"/>
              <a:ext cx="1633" cy="2540"/>
              <a:chOff x="3198" y="528"/>
              <a:chExt cx="1633" cy="2540"/>
            </a:xfrm>
          </p:grpSpPr>
          <p:grpSp>
            <p:nvGrpSpPr>
              <p:cNvPr id="34260" name="Group 2125"/>
              <p:cNvGrpSpPr>
                <a:grpSpLocks/>
              </p:cNvGrpSpPr>
              <p:nvPr/>
            </p:nvGrpSpPr>
            <p:grpSpPr bwMode="auto">
              <a:xfrm rot="6843164">
                <a:off x="4480" y="2082"/>
                <a:ext cx="247" cy="363"/>
                <a:chOff x="654" y="589"/>
                <a:chExt cx="265" cy="389"/>
              </a:xfrm>
            </p:grpSpPr>
            <p:sp>
              <p:nvSpPr>
                <p:cNvPr id="3466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6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66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69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94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67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691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9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68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689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90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66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7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71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687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8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2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685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6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3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68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4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681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2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67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67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7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1" name="Group 2157"/>
              <p:cNvGrpSpPr>
                <a:grpSpLocks/>
              </p:cNvGrpSpPr>
              <p:nvPr/>
            </p:nvGrpSpPr>
            <p:grpSpPr bwMode="auto">
              <a:xfrm rot="-6612271">
                <a:off x="3346" y="2284"/>
                <a:ext cx="247" cy="363"/>
                <a:chOff x="654" y="589"/>
                <a:chExt cx="265" cy="389"/>
              </a:xfrm>
            </p:grpSpPr>
            <p:sp>
              <p:nvSpPr>
                <p:cNvPr id="3463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3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3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66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6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3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66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6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3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65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63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3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4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65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65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65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65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64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4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64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4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2" name="Group 2189"/>
              <p:cNvGrpSpPr>
                <a:grpSpLocks/>
              </p:cNvGrpSpPr>
              <p:nvPr/>
            </p:nvGrpSpPr>
            <p:grpSpPr bwMode="auto">
              <a:xfrm rot="2820339">
                <a:off x="4508" y="1213"/>
                <a:ext cx="192" cy="363"/>
                <a:chOff x="1832" y="591"/>
                <a:chExt cx="461" cy="872"/>
              </a:xfrm>
            </p:grpSpPr>
            <p:sp>
              <p:nvSpPr>
                <p:cNvPr id="3460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985" y="996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0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096" y="997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06" name="Group 81"/>
                <p:cNvGrpSpPr>
                  <a:grpSpLocks/>
                </p:cNvGrpSpPr>
                <p:nvPr/>
              </p:nvGrpSpPr>
              <p:grpSpPr bwMode="auto">
                <a:xfrm rot="6664">
                  <a:off x="1989" y="1057"/>
                  <a:ext cx="108" cy="136"/>
                  <a:chOff x="630" y="1686"/>
                  <a:chExt cx="96" cy="120"/>
                </a:xfrm>
              </p:grpSpPr>
              <p:sp>
                <p:nvSpPr>
                  <p:cNvPr id="3463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3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07" name="Group 84"/>
                <p:cNvGrpSpPr>
                  <a:grpSpLocks/>
                </p:cNvGrpSpPr>
                <p:nvPr/>
              </p:nvGrpSpPr>
              <p:grpSpPr bwMode="auto">
                <a:xfrm rot="6664">
                  <a:off x="1990" y="1333"/>
                  <a:ext cx="103" cy="130"/>
                  <a:chOff x="606" y="1440"/>
                  <a:chExt cx="90" cy="115"/>
                </a:xfrm>
              </p:grpSpPr>
              <p:sp>
                <p:nvSpPr>
                  <p:cNvPr id="3462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3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08" name="Group 87"/>
                <p:cNvGrpSpPr>
                  <a:grpSpLocks/>
                </p:cNvGrpSpPr>
                <p:nvPr/>
              </p:nvGrpSpPr>
              <p:grpSpPr bwMode="auto">
                <a:xfrm rot="6664">
                  <a:off x="1992" y="1197"/>
                  <a:ext cx="102" cy="130"/>
                  <a:chOff x="606" y="1440"/>
                  <a:chExt cx="90" cy="115"/>
                </a:xfrm>
              </p:grpSpPr>
              <p:sp>
                <p:nvSpPr>
                  <p:cNvPr id="3462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60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835" y="933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1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148" y="930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11" name="Group 96"/>
                <p:cNvGrpSpPr>
                  <a:grpSpLocks/>
                </p:cNvGrpSpPr>
                <p:nvPr/>
              </p:nvGrpSpPr>
              <p:grpSpPr bwMode="auto">
                <a:xfrm rot="6664">
                  <a:off x="1835" y="801"/>
                  <a:ext cx="103" cy="131"/>
                  <a:chOff x="606" y="1440"/>
                  <a:chExt cx="90" cy="115"/>
                </a:xfrm>
              </p:grpSpPr>
              <p:sp>
                <p:nvSpPr>
                  <p:cNvPr id="3462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12" name="Group 99"/>
                <p:cNvGrpSpPr>
                  <a:grpSpLocks/>
                </p:cNvGrpSpPr>
                <p:nvPr/>
              </p:nvGrpSpPr>
              <p:grpSpPr bwMode="auto">
                <a:xfrm rot="6664">
                  <a:off x="2152" y="800"/>
                  <a:ext cx="102" cy="131"/>
                  <a:chOff x="606" y="1440"/>
                  <a:chExt cx="90" cy="115"/>
                </a:xfrm>
              </p:grpSpPr>
              <p:sp>
                <p:nvSpPr>
                  <p:cNvPr id="3462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13" name="Group 102"/>
                <p:cNvGrpSpPr>
                  <a:grpSpLocks/>
                </p:cNvGrpSpPr>
                <p:nvPr/>
              </p:nvGrpSpPr>
              <p:grpSpPr bwMode="auto">
                <a:xfrm rot="6664">
                  <a:off x="1832" y="665"/>
                  <a:ext cx="109" cy="136"/>
                  <a:chOff x="630" y="1686"/>
                  <a:chExt cx="96" cy="120"/>
                </a:xfrm>
              </p:grpSpPr>
              <p:sp>
                <p:nvSpPr>
                  <p:cNvPr id="3462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14" name="Group 105"/>
                <p:cNvGrpSpPr>
                  <a:grpSpLocks/>
                </p:cNvGrpSpPr>
                <p:nvPr/>
              </p:nvGrpSpPr>
              <p:grpSpPr bwMode="auto">
                <a:xfrm rot="6664">
                  <a:off x="2150" y="664"/>
                  <a:ext cx="109" cy="136"/>
                  <a:chOff x="630" y="1686"/>
                  <a:chExt cx="96" cy="120"/>
                </a:xfrm>
              </p:grpSpPr>
              <p:sp>
                <p:nvSpPr>
                  <p:cNvPr id="3461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1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946" y="572"/>
                  <a:ext cx="139" cy="177"/>
                  <a:chOff x="684" y="729"/>
                  <a:chExt cx="123" cy="156"/>
                </a:xfrm>
              </p:grpSpPr>
              <p:sp>
                <p:nvSpPr>
                  <p:cNvPr id="3461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1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616" name="Line 2218"/>
                <p:cNvSpPr>
                  <a:spLocks noChangeShapeType="1"/>
                </p:cNvSpPr>
                <p:nvPr/>
              </p:nvSpPr>
              <p:spPr bwMode="auto">
                <a:xfrm>
                  <a:off x="2293" y="667"/>
                  <a:ext cx="0" cy="227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263" name="Oval 2219"/>
              <p:cNvSpPr>
                <a:spLocks noChangeArrowheads="1"/>
              </p:cNvSpPr>
              <p:nvPr/>
            </p:nvSpPr>
            <p:spPr bwMode="auto">
              <a:xfrm>
                <a:off x="3470" y="754"/>
                <a:ext cx="1088" cy="2132"/>
              </a:xfrm>
              <a:prstGeom prst="ellipse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47762F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264" name="Group 2220"/>
              <p:cNvGrpSpPr>
                <a:grpSpLocks/>
              </p:cNvGrpSpPr>
              <p:nvPr/>
            </p:nvGrpSpPr>
            <p:grpSpPr bwMode="auto">
              <a:xfrm rot="-2973546">
                <a:off x="3482" y="696"/>
                <a:ext cx="247" cy="363"/>
                <a:chOff x="654" y="589"/>
                <a:chExt cx="265" cy="389"/>
              </a:xfrm>
            </p:grpSpPr>
            <p:sp>
              <p:nvSpPr>
                <p:cNvPr id="3457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7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7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60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0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7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60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0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7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59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57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7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8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59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59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59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59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58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8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58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8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5" name="Group 2252"/>
              <p:cNvGrpSpPr>
                <a:grpSpLocks/>
              </p:cNvGrpSpPr>
              <p:nvPr/>
            </p:nvGrpSpPr>
            <p:grpSpPr bwMode="auto">
              <a:xfrm rot="-1541312">
                <a:off x="3424" y="1208"/>
                <a:ext cx="247" cy="363"/>
                <a:chOff x="654" y="589"/>
                <a:chExt cx="265" cy="389"/>
              </a:xfrm>
            </p:grpSpPr>
            <p:sp>
              <p:nvSpPr>
                <p:cNvPr id="34542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43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44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57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7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45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56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7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46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56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547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48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49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56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0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56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1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56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2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55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55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5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55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5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6" name="Group 2284"/>
              <p:cNvGrpSpPr>
                <a:grpSpLocks/>
              </p:cNvGrpSpPr>
              <p:nvPr/>
            </p:nvGrpSpPr>
            <p:grpSpPr bwMode="auto">
              <a:xfrm>
                <a:off x="3878" y="1344"/>
                <a:ext cx="247" cy="363"/>
                <a:chOff x="654" y="589"/>
                <a:chExt cx="265" cy="389"/>
              </a:xfrm>
            </p:grpSpPr>
            <p:sp>
              <p:nvSpPr>
                <p:cNvPr id="34511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12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13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54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41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14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538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9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15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536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7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516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17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18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534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5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19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532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3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20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530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21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52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29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2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52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2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2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52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2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7" name="Group 2316"/>
              <p:cNvGrpSpPr>
                <a:grpSpLocks/>
              </p:cNvGrpSpPr>
              <p:nvPr/>
            </p:nvGrpSpPr>
            <p:grpSpPr bwMode="auto">
              <a:xfrm rot="1604344">
                <a:off x="4283" y="799"/>
                <a:ext cx="247" cy="363"/>
                <a:chOff x="654" y="589"/>
                <a:chExt cx="265" cy="389"/>
              </a:xfrm>
            </p:grpSpPr>
            <p:sp>
              <p:nvSpPr>
                <p:cNvPr id="3448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8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82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50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1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83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507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84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50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48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8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87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50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88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50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89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49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90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497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9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9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49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9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49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9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8" name="Group 2348"/>
              <p:cNvGrpSpPr>
                <a:grpSpLocks/>
              </p:cNvGrpSpPr>
              <p:nvPr/>
            </p:nvGrpSpPr>
            <p:grpSpPr bwMode="auto">
              <a:xfrm>
                <a:off x="4059" y="2070"/>
                <a:ext cx="247" cy="363"/>
                <a:chOff x="654" y="589"/>
                <a:chExt cx="265" cy="389"/>
              </a:xfrm>
            </p:grpSpPr>
            <p:sp>
              <p:nvSpPr>
                <p:cNvPr id="34449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50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51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47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2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47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3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47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454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55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56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47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3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7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47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8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46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6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9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46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6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6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46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6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6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46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6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9" name="Group 2380"/>
              <p:cNvGrpSpPr>
                <a:grpSpLocks/>
              </p:cNvGrpSpPr>
              <p:nvPr/>
            </p:nvGrpSpPr>
            <p:grpSpPr bwMode="auto">
              <a:xfrm>
                <a:off x="3969" y="528"/>
                <a:ext cx="247" cy="363"/>
                <a:chOff x="654" y="589"/>
                <a:chExt cx="265" cy="389"/>
              </a:xfrm>
            </p:grpSpPr>
            <p:sp>
              <p:nvSpPr>
                <p:cNvPr id="34418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19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20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44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8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1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44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6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2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44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4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423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24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25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44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6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43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7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43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3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8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43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36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43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3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3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43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3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70" name="Group 2412"/>
              <p:cNvGrpSpPr>
                <a:grpSpLocks/>
              </p:cNvGrpSpPr>
              <p:nvPr/>
            </p:nvGrpSpPr>
            <p:grpSpPr bwMode="auto">
              <a:xfrm rot="9258520">
                <a:off x="4241" y="2569"/>
                <a:ext cx="398" cy="411"/>
                <a:chOff x="1842" y="2248"/>
                <a:chExt cx="947" cy="977"/>
              </a:xfrm>
            </p:grpSpPr>
            <p:sp>
              <p:nvSpPr>
                <p:cNvPr id="34378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2348" y="2758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79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459" y="2759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80" name="Group 81"/>
                <p:cNvGrpSpPr>
                  <a:grpSpLocks/>
                </p:cNvGrpSpPr>
                <p:nvPr/>
              </p:nvGrpSpPr>
              <p:grpSpPr bwMode="auto">
                <a:xfrm rot="6664">
                  <a:off x="2352" y="2819"/>
                  <a:ext cx="108" cy="136"/>
                  <a:chOff x="630" y="1686"/>
                  <a:chExt cx="96" cy="120"/>
                </a:xfrm>
              </p:grpSpPr>
              <p:sp>
                <p:nvSpPr>
                  <p:cNvPr id="3441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1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1" name="Group 84"/>
                <p:cNvGrpSpPr>
                  <a:grpSpLocks/>
                </p:cNvGrpSpPr>
                <p:nvPr/>
              </p:nvGrpSpPr>
              <p:grpSpPr bwMode="auto">
                <a:xfrm rot="6664">
                  <a:off x="2353" y="3095"/>
                  <a:ext cx="103" cy="130"/>
                  <a:chOff x="606" y="1440"/>
                  <a:chExt cx="90" cy="115"/>
                </a:xfrm>
              </p:grpSpPr>
              <p:sp>
                <p:nvSpPr>
                  <p:cNvPr id="3441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1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2" name="Group 87"/>
                <p:cNvGrpSpPr>
                  <a:grpSpLocks/>
                </p:cNvGrpSpPr>
                <p:nvPr/>
              </p:nvGrpSpPr>
              <p:grpSpPr bwMode="auto">
                <a:xfrm rot="6664">
                  <a:off x="2355" y="2959"/>
                  <a:ext cx="102" cy="130"/>
                  <a:chOff x="606" y="1440"/>
                  <a:chExt cx="90" cy="115"/>
                </a:xfrm>
              </p:grpSpPr>
              <p:sp>
                <p:nvSpPr>
                  <p:cNvPr id="3441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13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83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2198" y="2695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84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511" y="2692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85" name="Group 96"/>
                <p:cNvGrpSpPr>
                  <a:grpSpLocks/>
                </p:cNvGrpSpPr>
                <p:nvPr/>
              </p:nvGrpSpPr>
              <p:grpSpPr bwMode="auto">
                <a:xfrm rot="6664">
                  <a:off x="2198" y="2563"/>
                  <a:ext cx="103" cy="131"/>
                  <a:chOff x="606" y="1440"/>
                  <a:chExt cx="90" cy="115"/>
                </a:xfrm>
              </p:grpSpPr>
              <p:sp>
                <p:nvSpPr>
                  <p:cNvPr id="3441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1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6" name="Group 99"/>
                <p:cNvGrpSpPr>
                  <a:grpSpLocks/>
                </p:cNvGrpSpPr>
                <p:nvPr/>
              </p:nvGrpSpPr>
              <p:grpSpPr bwMode="auto">
                <a:xfrm rot="6664">
                  <a:off x="2515" y="2562"/>
                  <a:ext cx="102" cy="131"/>
                  <a:chOff x="606" y="1440"/>
                  <a:chExt cx="90" cy="115"/>
                </a:xfrm>
              </p:grpSpPr>
              <p:sp>
                <p:nvSpPr>
                  <p:cNvPr id="3440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9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7" name="Group 102"/>
                <p:cNvGrpSpPr>
                  <a:grpSpLocks/>
                </p:cNvGrpSpPr>
                <p:nvPr/>
              </p:nvGrpSpPr>
              <p:grpSpPr bwMode="auto">
                <a:xfrm rot="6664">
                  <a:off x="2195" y="2427"/>
                  <a:ext cx="109" cy="136"/>
                  <a:chOff x="630" y="1686"/>
                  <a:chExt cx="96" cy="120"/>
                </a:xfrm>
              </p:grpSpPr>
              <p:sp>
                <p:nvSpPr>
                  <p:cNvPr id="3440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8" name="Group 105"/>
                <p:cNvGrpSpPr>
                  <a:grpSpLocks/>
                </p:cNvGrpSpPr>
                <p:nvPr/>
              </p:nvGrpSpPr>
              <p:grpSpPr bwMode="auto">
                <a:xfrm rot="6664">
                  <a:off x="2513" y="2426"/>
                  <a:ext cx="109" cy="136"/>
                  <a:chOff x="630" y="1686"/>
                  <a:chExt cx="96" cy="120"/>
                </a:xfrm>
              </p:grpSpPr>
              <p:sp>
                <p:nvSpPr>
                  <p:cNvPr id="3440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9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1842" y="2248"/>
                  <a:ext cx="139" cy="177"/>
                  <a:chOff x="684" y="729"/>
                  <a:chExt cx="123" cy="156"/>
                </a:xfrm>
              </p:grpSpPr>
              <p:sp>
                <p:nvSpPr>
                  <p:cNvPr id="3440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9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631" y="2334"/>
                  <a:ext cx="139" cy="177"/>
                  <a:chOff x="684" y="729"/>
                  <a:chExt cx="123" cy="156"/>
                </a:xfrm>
              </p:grpSpPr>
              <p:sp>
                <p:nvSpPr>
                  <p:cNvPr id="3440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91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1877" y="2565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92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1922" y="2668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93" name="Group 102"/>
                <p:cNvGrpSpPr>
                  <a:grpSpLocks/>
                </p:cNvGrpSpPr>
                <p:nvPr/>
              </p:nvGrpSpPr>
              <p:grpSpPr bwMode="auto">
                <a:xfrm rot="6664">
                  <a:off x="187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3439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9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9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306" y="2335"/>
                  <a:ext cx="139" cy="177"/>
                  <a:chOff x="684" y="729"/>
                  <a:chExt cx="123" cy="156"/>
                </a:xfrm>
              </p:grpSpPr>
              <p:sp>
                <p:nvSpPr>
                  <p:cNvPr id="3439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9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95" name="Line 2452"/>
                <p:cNvSpPr>
                  <a:spLocks noChangeShapeType="1"/>
                </p:cNvSpPr>
                <p:nvPr/>
              </p:nvSpPr>
              <p:spPr bwMode="auto">
                <a:xfrm>
                  <a:off x="2014" y="2432"/>
                  <a:ext cx="0" cy="227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271" name="Group 2453"/>
              <p:cNvGrpSpPr>
                <a:grpSpLocks/>
              </p:cNvGrpSpPr>
              <p:nvPr/>
            </p:nvGrpSpPr>
            <p:grpSpPr bwMode="auto">
              <a:xfrm rot="-8890855">
                <a:off x="3651" y="2705"/>
                <a:ext cx="247" cy="363"/>
                <a:chOff x="654" y="589"/>
                <a:chExt cx="265" cy="389"/>
              </a:xfrm>
            </p:grpSpPr>
            <p:sp>
              <p:nvSpPr>
                <p:cNvPr id="34347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48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49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37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7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0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37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7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1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37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73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52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53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54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37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7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5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36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9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6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36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7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36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36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36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72" name="Group 2485"/>
              <p:cNvGrpSpPr>
                <a:grpSpLocks/>
              </p:cNvGrpSpPr>
              <p:nvPr/>
            </p:nvGrpSpPr>
            <p:grpSpPr bwMode="auto">
              <a:xfrm rot="-4361917">
                <a:off x="3204" y="1798"/>
                <a:ext cx="395" cy="408"/>
                <a:chOff x="663" y="2251"/>
                <a:chExt cx="947" cy="977"/>
              </a:xfrm>
            </p:grpSpPr>
            <p:sp>
              <p:nvSpPr>
                <p:cNvPr id="34305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169" y="2761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06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1280" y="2762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07" name="Group 81"/>
                <p:cNvGrpSpPr>
                  <a:grpSpLocks/>
                </p:cNvGrpSpPr>
                <p:nvPr/>
              </p:nvGrpSpPr>
              <p:grpSpPr bwMode="auto">
                <a:xfrm rot="6664">
                  <a:off x="1173" y="2822"/>
                  <a:ext cx="108" cy="136"/>
                  <a:chOff x="630" y="1686"/>
                  <a:chExt cx="96" cy="120"/>
                </a:xfrm>
              </p:grpSpPr>
              <p:sp>
                <p:nvSpPr>
                  <p:cNvPr id="3434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4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08" name="Group 84"/>
                <p:cNvGrpSpPr>
                  <a:grpSpLocks/>
                </p:cNvGrpSpPr>
                <p:nvPr/>
              </p:nvGrpSpPr>
              <p:grpSpPr bwMode="auto">
                <a:xfrm rot="6664">
                  <a:off x="1174" y="3098"/>
                  <a:ext cx="103" cy="130"/>
                  <a:chOff x="606" y="1440"/>
                  <a:chExt cx="90" cy="115"/>
                </a:xfrm>
              </p:grpSpPr>
              <p:sp>
                <p:nvSpPr>
                  <p:cNvPr id="3434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4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09" name="Group 87"/>
                <p:cNvGrpSpPr>
                  <a:grpSpLocks/>
                </p:cNvGrpSpPr>
                <p:nvPr/>
              </p:nvGrpSpPr>
              <p:grpSpPr bwMode="auto">
                <a:xfrm rot="6664">
                  <a:off x="1176" y="2962"/>
                  <a:ext cx="102" cy="130"/>
                  <a:chOff x="606" y="1440"/>
                  <a:chExt cx="90" cy="115"/>
                </a:xfrm>
              </p:grpSpPr>
              <p:sp>
                <p:nvSpPr>
                  <p:cNvPr id="3434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42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10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019" y="2698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11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1332" y="2695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12" name="Group 96"/>
                <p:cNvGrpSpPr>
                  <a:grpSpLocks/>
                </p:cNvGrpSpPr>
                <p:nvPr/>
              </p:nvGrpSpPr>
              <p:grpSpPr bwMode="auto">
                <a:xfrm rot="6664">
                  <a:off x="1019" y="2566"/>
                  <a:ext cx="103" cy="131"/>
                  <a:chOff x="606" y="1440"/>
                  <a:chExt cx="90" cy="115"/>
                </a:xfrm>
              </p:grpSpPr>
              <p:sp>
                <p:nvSpPr>
                  <p:cNvPr id="3433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40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3" name="Group 99"/>
                <p:cNvGrpSpPr>
                  <a:grpSpLocks/>
                </p:cNvGrpSpPr>
                <p:nvPr/>
              </p:nvGrpSpPr>
              <p:grpSpPr bwMode="auto">
                <a:xfrm rot="6664">
                  <a:off x="1336" y="2565"/>
                  <a:ext cx="102" cy="131"/>
                  <a:chOff x="606" y="1440"/>
                  <a:chExt cx="90" cy="115"/>
                </a:xfrm>
              </p:grpSpPr>
              <p:sp>
                <p:nvSpPr>
                  <p:cNvPr id="3433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4" name="Group 102"/>
                <p:cNvGrpSpPr>
                  <a:grpSpLocks/>
                </p:cNvGrpSpPr>
                <p:nvPr/>
              </p:nvGrpSpPr>
              <p:grpSpPr bwMode="auto">
                <a:xfrm rot="6664">
                  <a:off x="1016" y="2430"/>
                  <a:ext cx="109" cy="136"/>
                  <a:chOff x="630" y="1686"/>
                  <a:chExt cx="96" cy="120"/>
                </a:xfrm>
              </p:grpSpPr>
              <p:sp>
                <p:nvSpPr>
                  <p:cNvPr id="3433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5" name="Group 105"/>
                <p:cNvGrpSpPr>
                  <a:grpSpLocks/>
                </p:cNvGrpSpPr>
                <p:nvPr/>
              </p:nvGrpSpPr>
              <p:grpSpPr bwMode="auto">
                <a:xfrm rot="6664">
                  <a:off x="133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3433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6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663" y="2251"/>
                  <a:ext cx="139" cy="177"/>
                  <a:chOff x="684" y="729"/>
                  <a:chExt cx="123" cy="156"/>
                </a:xfrm>
              </p:grpSpPr>
              <p:sp>
                <p:nvSpPr>
                  <p:cNvPr id="3433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452" y="2337"/>
                  <a:ext cx="139" cy="177"/>
                  <a:chOff x="684" y="729"/>
                  <a:chExt cx="123" cy="156"/>
                </a:xfrm>
              </p:grpSpPr>
              <p:sp>
                <p:nvSpPr>
                  <p:cNvPr id="3432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18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698" y="2568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19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743" y="2671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20" name="Group 102"/>
                <p:cNvGrpSpPr>
                  <a:grpSpLocks/>
                </p:cNvGrpSpPr>
                <p:nvPr/>
              </p:nvGrpSpPr>
              <p:grpSpPr bwMode="auto">
                <a:xfrm rot="6664">
                  <a:off x="695" y="2432"/>
                  <a:ext cx="109" cy="136"/>
                  <a:chOff x="630" y="1686"/>
                  <a:chExt cx="96" cy="120"/>
                </a:xfrm>
              </p:grpSpPr>
              <p:sp>
                <p:nvSpPr>
                  <p:cNvPr id="3432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2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2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127" y="2338"/>
                  <a:ext cx="139" cy="177"/>
                  <a:chOff x="684" y="729"/>
                  <a:chExt cx="123" cy="156"/>
                </a:xfrm>
              </p:grpSpPr>
              <p:sp>
                <p:nvSpPr>
                  <p:cNvPr id="3432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2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22" name="Group 2525"/>
                <p:cNvGrpSpPr>
                  <a:grpSpLocks/>
                </p:cNvGrpSpPr>
                <p:nvPr/>
              </p:nvGrpSpPr>
              <p:grpSpPr bwMode="auto">
                <a:xfrm>
                  <a:off x="793" y="2564"/>
                  <a:ext cx="143" cy="113"/>
                  <a:chOff x="793" y="2564"/>
                  <a:chExt cx="143" cy="113"/>
                </a:xfrm>
              </p:grpSpPr>
              <p:sp>
                <p:nvSpPr>
                  <p:cNvPr id="34323" name="AutoShape 2526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831" y="2572"/>
                    <a:ext cx="113" cy="97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24" name="Line 25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93" y="2622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73" name="Group 2528"/>
              <p:cNvGrpSpPr>
                <a:grpSpLocks/>
              </p:cNvGrpSpPr>
              <p:nvPr/>
            </p:nvGrpSpPr>
            <p:grpSpPr bwMode="auto">
              <a:xfrm rot="4866733">
                <a:off x="4526" y="1583"/>
                <a:ext cx="247" cy="363"/>
                <a:chOff x="654" y="589"/>
                <a:chExt cx="265" cy="389"/>
              </a:xfrm>
            </p:grpSpPr>
            <p:sp>
              <p:nvSpPr>
                <p:cNvPr id="3427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27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276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30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04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77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301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0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78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299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00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27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28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281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297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8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2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295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6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3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29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4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291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2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28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28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8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3808" name="Line 2560"/>
          <p:cNvSpPr>
            <a:spLocks noChangeShapeType="1"/>
          </p:cNvSpPr>
          <p:nvPr/>
        </p:nvSpPr>
        <p:spPr bwMode="auto">
          <a:xfrm flipH="1" flipV="1">
            <a:off x="2124075" y="1968500"/>
            <a:ext cx="215900" cy="7905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33809" name="Line 2561"/>
          <p:cNvSpPr>
            <a:spLocks noChangeShapeType="1"/>
          </p:cNvSpPr>
          <p:nvPr/>
        </p:nvSpPr>
        <p:spPr bwMode="auto">
          <a:xfrm>
            <a:off x="2339975" y="2133600"/>
            <a:ext cx="215900" cy="7905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33810" name="Line 2562"/>
          <p:cNvSpPr>
            <a:spLocks noChangeShapeType="1"/>
          </p:cNvSpPr>
          <p:nvPr/>
        </p:nvSpPr>
        <p:spPr bwMode="auto">
          <a:xfrm rot="14984214" flipH="1">
            <a:off x="2767013" y="5211763"/>
            <a:ext cx="512762" cy="3476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grpSp>
        <p:nvGrpSpPr>
          <p:cNvPr id="33811" name="Group 2563"/>
          <p:cNvGrpSpPr>
            <a:grpSpLocks/>
          </p:cNvGrpSpPr>
          <p:nvPr/>
        </p:nvGrpSpPr>
        <p:grpSpPr bwMode="auto">
          <a:xfrm rot="965322">
            <a:off x="2698750" y="3933825"/>
            <a:ext cx="414338" cy="565150"/>
            <a:chOff x="3641" y="2439"/>
            <a:chExt cx="351" cy="479"/>
          </a:xfrm>
        </p:grpSpPr>
        <p:sp>
          <p:nvSpPr>
            <p:cNvPr id="34254" name="Rectangle 256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5" name="Oval 256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6" name="AutoShape 256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7" name="Oval 256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2" name="Group 2568"/>
          <p:cNvGrpSpPr>
            <a:grpSpLocks/>
          </p:cNvGrpSpPr>
          <p:nvPr/>
        </p:nvGrpSpPr>
        <p:grpSpPr bwMode="auto">
          <a:xfrm rot="2142586" flipV="1">
            <a:off x="3171825" y="4102100"/>
            <a:ext cx="508000" cy="546100"/>
            <a:chOff x="3641" y="2439"/>
            <a:chExt cx="351" cy="479"/>
          </a:xfrm>
        </p:grpSpPr>
        <p:sp>
          <p:nvSpPr>
            <p:cNvPr id="34250" name="Rectangle 256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1" name="Oval 257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2" name="AutoShape 257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3" name="Oval 257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3" name="Group 2573"/>
          <p:cNvGrpSpPr>
            <a:grpSpLocks/>
          </p:cNvGrpSpPr>
          <p:nvPr/>
        </p:nvGrpSpPr>
        <p:grpSpPr bwMode="auto">
          <a:xfrm rot="4086004">
            <a:off x="2369344" y="3372644"/>
            <a:ext cx="414338" cy="565150"/>
            <a:chOff x="3641" y="2439"/>
            <a:chExt cx="351" cy="479"/>
          </a:xfrm>
        </p:grpSpPr>
        <p:sp>
          <p:nvSpPr>
            <p:cNvPr id="34246" name="Rectangle 257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7" name="Oval 257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8" name="AutoShape 257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9" name="Oval 257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4" name="Group 2578"/>
          <p:cNvGrpSpPr>
            <a:grpSpLocks/>
          </p:cNvGrpSpPr>
          <p:nvPr/>
        </p:nvGrpSpPr>
        <p:grpSpPr bwMode="auto">
          <a:xfrm rot="-10041520">
            <a:off x="4643438" y="4797425"/>
            <a:ext cx="414337" cy="565150"/>
            <a:chOff x="3641" y="2439"/>
            <a:chExt cx="351" cy="479"/>
          </a:xfrm>
        </p:grpSpPr>
        <p:sp>
          <p:nvSpPr>
            <p:cNvPr id="34242" name="Rectangle 257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3" name="Oval 258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4" name="AutoShape 258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245" name="Oval 258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5" name="Group 2583"/>
          <p:cNvGrpSpPr>
            <a:grpSpLocks/>
          </p:cNvGrpSpPr>
          <p:nvPr/>
        </p:nvGrpSpPr>
        <p:grpSpPr bwMode="auto">
          <a:xfrm rot="-1954051">
            <a:off x="4572000" y="188913"/>
            <a:ext cx="414338" cy="565150"/>
            <a:chOff x="3641" y="2439"/>
            <a:chExt cx="351" cy="479"/>
          </a:xfrm>
        </p:grpSpPr>
        <p:sp>
          <p:nvSpPr>
            <p:cNvPr id="34238" name="Rectangle 258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9" name="Oval 258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0" name="AutoShape 258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1" name="Oval 258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6" name="Group 2588"/>
          <p:cNvGrpSpPr>
            <a:grpSpLocks/>
          </p:cNvGrpSpPr>
          <p:nvPr/>
        </p:nvGrpSpPr>
        <p:grpSpPr bwMode="auto">
          <a:xfrm rot="2719313">
            <a:off x="5726112" y="330201"/>
            <a:ext cx="415925" cy="565150"/>
            <a:chOff x="3641" y="2439"/>
            <a:chExt cx="351" cy="479"/>
          </a:xfrm>
        </p:grpSpPr>
        <p:sp>
          <p:nvSpPr>
            <p:cNvPr id="34234" name="Rectangle 258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5" name="Oval 259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6" name="AutoShape 259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7" name="Oval 259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7" name="Group 2598"/>
          <p:cNvGrpSpPr>
            <a:grpSpLocks/>
          </p:cNvGrpSpPr>
          <p:nvPr/>
        </p:nvGrpSpPr>
        <p:grpSpPr bwMode="auto">
          <a:xfrm rot="-2517413">
            <a:off x="1547813" y="476250"/>
            <a:ext cx="414337" cy="565150"/>
            <a:chOff x="3641" y="2439"/>
            <a:chExt cx="351" cy="479"/>
          </a:xfrm>
        </p:grpSpPr>
        <p:sp>
          <p:nvSpPr>
            <p:cNvPr id="34230" name="Rectangle 259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1" name="Oval 260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2" name="AutoShape 260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3" name="Oval 260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8" name="Group 2603"/>
          <p:cNvGrpSpPr>
            <a:grpSpLocks/>
          </p:cNvGrpSpPr>
          <p:nvPr/>
        </p:nvGrpSpPr>
        <p:grpSpPr bwMode="auto">
          <a:xfrm rot="1906070">
            <a:off x="3708400" y="0"/>
            <a:ext cx="414338" cy="565150"/>
            <a:chOff x="3641" y="2439"/>
            <a:chExt cx="351" cy="479"/>
          </a:xfrm>
        </p:grpSpPr>
        <p:sp>
          <p:nvSpPr>
            <p:cNvPr id="34226" name="Rectangle 260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7" name="Oval 260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8" name="AutoShape 260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9" name="Oval 260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9" name="Group 2608"/>
          <p:cNvGrpSpPr>
            <a:grpSpLocks/>
          </p:cNvGrpSpPr>
          <p:nvPr/>
        </p:nvGrpSpPr>
        <p:grpSpPr bwMode="auto">
          <a:xfrm rot="3156964">
            <a:off x="5223669" y="618332"/>
            <a:ext cx="414337" cy="565150"/>
            <a:chOff x="3641" y="2439"/>
            <a:chExt cx="351" cy="479"/>
          </a:xfrm>
        </p:grpSpPr>
        <p:sp>
          <p:nvSpPr>
            <p:cNvPr id="34222" name="Rectangle 260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3" name="Oval 261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4" name="AutoShape 261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5" name="Oval 261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0" name="Group 2613"/>
          <p:cNvGrpSpPr>
            <a:grpSpLocks/>
          </p:cNvGrpSpPr>
          <p:nvPr/>
        </p:nvGrpSpPr>
        <p:grpSpPr bwMode="auto">
          <a:xfrm rot="8667467">
            <a:off x="6516688" y="404813"/>
            <a:ext cx="414337" cy="565150"/>
            <a:chOff x="3641" y="2439"/>
            <a:chExt cx="351" cy="479"/>
          </a:xfrm>
        </p:grpSpPr>
        <p:sp>
          <p:nvSpPr>
            <p:cNvPr id="34218" name="Rectangle 261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9" name="Oval 261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0" name="AutoShape 261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1" name="Oval 261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1" name="Group 2618"/>
          <p:cNvGrpSpPr>
            <a:grpSpLocks/>
          </p:cNvGrpSpPr>
          <p:nvPr/>
        </p:nvGrpSpPr>
        <p:grpSpPr bwMode="auto">
          <a:xfrm rot="-2450039">
            <a:off x="7308850" y="836613"/>
            <a:ext cx="414338" cy="565150"/>
            <a:chOff x="3641" y="2439"/>
            <a:chExt cx="351" cy="479"/>
          </a:xfrm>
        </p:grpSpPr>
        <p:sp>
          <p:nvSpPr>
            <p:cNvPr id="34214" name="Rectangle 261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5" name="Oval 262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6" name="AutoShape 262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7" name="Oval 262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3822" name="AutoShape 2624"/>
          <p:cNvSpPr>
            <a:spLocks noChangeArrowheads="1"/>
          </p:cNvSpPr>
          <p:nvPr/>
        </p:nvSpPr>
        <p:spPr bwMode="auto">
          <a:xfrm rot="4744632" flipH="1">
            <a:off x="6611144" y="1462882"/>
            <a:ext cx="720725" cy="185737"/>
          </a:xfrm>
          <a:custGeom>
            <a:avLst/>
            <a:gdLst>
              <a:gd name="T0" fmla="*/ 8878965 w 21600"/>
              <a:gd name="T1" fmla="*/ 0 h 21600"/>
              <a:gd name="T2" fmla="*/ 0 w 21600"/>
              <a:gd name="T3" fmla="*/ 1926 h 21600"/>
              <a:gd name="T4" fmla="*/ 8878965 w 21600"/>
              <a:gd name="T5" fmla="*/ 3182 h 21600"/>
              <a:gd name="T6" fmla="*/ 11813750 w 21600"/>
              <a:gd name="T7" fmla="*/ 192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8 w 21600"/>
              <a:gd name="T13" fmla="*/ 5354 h 21600"/>
              <a:gd name="T14" fmla="*/ 18888 w 21600"/>
              <a:gd name="T15" fmla="*/ 16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grpSp>
        <p:nvGrpSpPr>
          <p:cNvPr id="33823" name="Group 2625"/>
          <p:cNvGrpSpPr>
            <a:grpSpLocks/>
          </p:cNvGrpSpPr>
          <p:nvPr/>
        </p:nvGrpSpPr>
        <p:grpSpPr bwMode="auto">
          <a:xfrm rot="1243369">
            <a:off x="5292725" y="4221163"/>
            <a:ext cx="414338" cy="565150"/>
            <a:chOff x="3641" y="2439"/>
            <a:chExt cx="351" cy="479"/>
          </a:xfrm>
        </p:grpSpPr>
        <p:sp>
          <p:nvSpPr>
            <p:cNvPr id="34210" name="Rectangle 262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1" name="Oval 262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2" name="AutoShape 262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213" name="Oval 262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4" name="Group 2630"/>
          <p:cNvGrpSpPr>
            <a:grpSpLocks/>
          </p:cNvGrpSpPr>
          <p:nvPr/>
        </p:nvGrpSpPr>
        <p:grpSpPr bwMode="auto">
          <a:xfrm rot="-5400000">
            <a:off x="6591300" y="3498851"/>
            <a:ext cx="415925" cy="565150"/>
            <a:chOff x="3641" y="2439"/>
            <a:chExt cx="351" cy="479"/>
          </a:xfrm>
        </p:grpSpPr>
        <p:sp>
          <p:nvSpPr>
            <p:cNvPr id="34206" name="Rectangle 263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07" name="Oval 263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08" name="AutoShape 263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209" name="Oval 263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5" name="Group 2635"/>
          <p:cNvGrpSpPr>
            <a:grpSpLocks/>
          </p:cNvGrpSpPr>
          <p:nvPr/>
        </p:nvGrpSpPr>
        <p:grpSpPr bwMode="auto">
          <a:xfrm rot="1594601">
            <a:off x="7681913" y="2778125"/>
            <a:ext cx="414337" cy="565150"/>
            <a:chOff x="3641" y="2439"/>
            <a:chExt cx="351" cy="479"/>
          </a:xfrm>
        </p:grpSpPr>
        <p:sp>
          <p:nvSpPr>
            <p:cNvPr id="34202" name="Rectangle 263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03" name="Oval 263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04" name="AutoShape 263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205" name="Oval 263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6" name="Group 2645"/>
          <p:cNvGrpSpPr>
            <a:grpSpLocks/>
          </p:cNvGrpSpPr>
          <p:nvPr/>
        </p:nvGrpSpPr>
        <p:grpSpPr bwMode="auto">
          <a:xfrm rot="1243369">
            <a:off x="5091113" y="1755775"/>
            <a:ext cx="414337" cy="565150"/>
            <a:chOff x="3641" y="2439"/>
            <a:chExt cx="351" cy="479"/>
          </a:xfrm>
        </p:grpSpPr>
        <p:sp>
          <p:nvSpPr>
            <p:cNvPr id="34198" name="Rectangle 264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99" name="Oval 264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00" name="AutoShape 264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201" name="Oval 264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7" name="Group 2650"/>
          <p:cNvGrpSpPr>
            <a:grpSpLocks/>
          </p:cNvGrpSpPr>
          <p:nvPr/>
        </p:nvGrpSpPr>
        <p:grpSpPr bwMode="auto">
          <a:xfrm rot="-5400000">
            <a:off x="8031956" y="4075907"/>
            <a:ext cx="414337" cy="565150"/>
            <a:chOff x="3641" y="2439"/>
            <a:chExt cx="351" cy="479"/>
          </a:xfrm>
        </p:grpSpPr>
        <p:sp>
          <p:nvSpPr>
            <p:cNvPr id="34194" name="Rectangle 265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95" name="Oval 265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96" name="AutoShape 265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97" name="Oval 265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8" name="Group 2655"/>
          <p:cNvGrpSpPr>
            <a:grpSpLocks/>
          </p:cNvGrpSpPr>
          <p:nvPr/>
        </p:nvGrpSpPr>
        <p:grpSpPr bwMode="auto">
          <a:xfrm rot="3671647">
            <a:off x="6592094" y="4434682"/>
            <a:ext cx="414337" cy="565150"/>
            <a:chOff x="3641" y="2439"/>
            <a:chExt cx="351" cy="479"/>
          </a:xfrm>
        </p:grpSpPr>
        <p:sp>
          <p:nvSpPr>
            <p:cNvPr id="34190" name="Rectangle 265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91" name="Oval 265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92" name="AutoShape 265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93" name="Oval 265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9" name="Group 2660"/>
          <p:cNvGrpSpPr>
            <a:grpSpLocks/>
          </p:cNvGrpSpPr>
          <p:nvPr/>
        </p:nvGrpSpPr>
        <p:grpSpPr bwMode="auto">
          <a:xfrm rot="-10041520">
            <a:off x="5124450" y="3951288"/>
            <a:ext cx="414338" cy="565150"/>
            <a:chOff x="3641" y="2439"/>
            <a:chExt cx="351" cy="479"/>
          </a:xfrm>
        </p:grpSpPr>
        <p:sp>
          <p:nvSpPr>
            <p:cNvPr id="34186" name="Rectangle 266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87" name="Oval 266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88" name="AutoShape 266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89" name="Oval 266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0" name="Group 2665"/>
          <p:cNvGrpSpPr>
            <a:grpSpLocks/>
          </p:cNvGrpSpPr>
          <p:nvPr/>
        </p:nvGrpSpPr>
        <p:grpSpPr bwMode="auto">
          <a:xfrm rot="1243369">
            <a:off x="5773738" y="3375025"/>
            <a:ext cx="414337" cy="565150"/>
            <a:chOff x="3641" y="2439"/>
            <a:chExt cx="351" cy="479"/>
          </a:xfrm>
        </p:grpSpPr>
        <p:sp>
          <p:nvSpPr>
            <p:cNvPr id="34182" name="Rectangle 266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83" name="Oval 266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84" name="AutoShape 266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85" name="Oval 266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1" name="Group 2670"/>
          <p:cNvGrpSpPr>
            <a:grpSpLocks/>
          </p:cNvGrpSpPr>
          <p:nvPr/>
        </p:nvGrpSpPr>
        <p:grpSpPr bwMode="auto">
          <a:xfrm rot="-5400000">
            <a:off x="7073106" y="2653507"/>
            <a:ext cx="414337" cy="565150"/>
            <a:chOff x="3641" y="2439"/>
            <a:chExt cx="351" cy="479"/>
          </a:xfrm>
        </p:grpSpPr>
        <p:sp>
          <p:nvSpPr>
            <p:cNvPr id="34178" name="Rectangle 267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79" name="Oval 267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80" name="AutoShape 267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81" name="Oval 267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2" name="Grupp 1"/>
          <p:cNvGrpSpPr>
            <a:grpSpLocks/>
          </p:cNvGrpSpPr>
          <p:nvPr/>
        </p:nvGrpSpPr>
        <p:grpSpPr bwMode="auto">
          <a:xfrm>
            <a:off x="7850188" y="2111375"/>
            <a:ext cx="322262" cy="357188"/>
            <a:chOff x="7849489" y="2112121"/>
            <a:chExt cx="323095" cy="357117"/>
          </a:xfrm>
        </p:grpSpPr>
        <p:sp>
          <p:nvSpPr>
            <p:cNvPr id="34176" name="Oval 2677"/>
            <p:cNvSpPr>
              <a:spLocks noChangeArrowheads="1"/>
            </p:cNvSpPr>
            <p:nvPr/>
          </p:nvSpPr>
          <p:spPr bwMode="auto">
            <a:xfrm rot="-7128353">
              <a:off x="7922970" y="2219623"/>
              <a:ext cx="301014" cy="198215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77" name="AutoShape 2678"/>
            <p:cNvSpPr>
              <a:spLocks noChangeArrowheads="1"/>
            </p:cNvSpPr>
            <p:nvPr/>
          </p:nvSpPr>
          <p:spPr bwMode="white">
            <a:xfrm rot="-7128353">
              <a:off x="7803409" y="2158201"/>
              <a:ext cx="264420" cy="172259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</p:grpSp>
      <p:grpSp>
        <p:nvGrpSpPr>
          <p:cNvPr id="33833" name="Group 2680"/>
          <p:cNvGrpSpPr>
            <a:grpSpLocks/>
          </p:cNvGrpSpPr>
          <p:nvPr/>
        </p:nvGrpSpPr>
        <p:grpSpPr bwMode="auto">
          <a:xfrm rot="-10041520">
            <a:off x="5916613" y="4383088"/>
            <a:ext cx="414337" cy="565150"/>
            <a:chOff x="3641" y="2439"/>
            <a:chExt cx="351" cy="479"/>
          </a:xfrm>
        </p:grpSpPr>
        <p:sp>
          <p:nvSpPr>
            <p:cNvPr id="34172" name="Rectangle 268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73" name="Oval 268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74" name="AutoShape 268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75" name="Oval 268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4" name="Group 2685"/>
          <p:cNvGrpSpPr>
            <a:grpSpLocks/>
          </p:cNvGrpSpPr>
          <p:nvPr/>
        </p:nvGrpSpPr>
        <p:grpSpPr bwMode="auto">
          <a:xfrm rot="1243369">
            <a:off x="6132513" y="1214438"/>
            <a:ext cx="414337" cy="565150"/>
            <a:chOff x="3641" y="2439"/>
            <a:chExt cx="351" cy="479"/>
          </a:xfrm>
        </p:grpSpPr>
        <p:sp>
          <p:nvSpPr>
            <p:cNvPr id="34168" name="Rectangle 268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69" name="Oval 268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70" name="AutoShape 268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71" name="Oval 268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5" name="Group 2690"/>
          <p:cNvGrpSpPr>
            <a:grpSpLocks/>
          </p:cNvGrpSpPr>
          <p:nvPr/>
        </p:nvGrpSpPr>
        <p:grpSpPr bwMode="auto">
          <a:xfrm rot="-5400000">
            <a:off x="8512175" y="3228976"/>
            <a:ext cx="415925" cy="565150"/>
            <a:chOff x="3641" y="2439"/>
            <a:chExt cx="351" cy="479"/>
          </a:xfrm>
        </p:grpSpPr>
        <p:sp>
          <p:nvSpPr>
            <p:cNvPr id="34164" name="Rectangle 269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65" name="Oval 269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66" name="AutoShape 269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67" name="Oval 269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6" name="Group 2695"/>
          <p:cNvGrpSpPr>
            <a:grpSpLocks/>
          </p:cNvGrpSpPr>
          <p:nvPr/>
        </p:nvGrpSpPr>
        <p:grpSpPr bwMode="auto">
          <a:xfrm rot="3671647">
            <a:off x="7072312" y="3587751"/>
            <a:ext cx="415925" cy="565150"/>
            <a:chOff x="3641" y="2439"/>
            <a:chExt cx="351" cy="479"/>
          </a:xfrm>
        </p:grpSpPr>
        <p:sp>
          <p:nvSpPr>
            <p:cNvPr id="34160" name="Rectangle 269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61" name="Oval 269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62" name="AutoShape 269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63" name="Oval 269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3838" name="Line 2562"/>
          <p:cNvSpPr>
            <a:spLocks noChangeShapeType="1"/>
          </p:cNvSpPr>
          <p:nvPr/>
        </p:nvSpPr>
        <p:spPr bwMode="auto">
          <a:xfrm rot="14984214" flipH="1">
            <a:off x="4850607" y="3094831"/>
            <a:ext cx="19050" cy="60801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33839" name="Oval 855"/>
          <p:cNvSpPr>
            <a:spLocks noChangeArrowheads="1"/>
          </p:cNvSpPr>
          <p:nvPr/>
        </p:nvSpPr>
        <p:spPr bwMode="auto">
          <a:xfrm>
            <a:off x="3132138" y="5300663"/>
            <a:ext cx="2119312" cy="143192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3840" name="Group 2573"/>
          <p:cNvGrpSpPr>
            <a:grpSpLocks/>
          </p:cNvGrpSpPr>
          <p:nvPr/>
        </p:nvGrpSpPr>
        <p:grpSpPr bwMode="auto">
          <a:xfrm rot="4086004">
            <a:off x="6185694" y="2569369"/>
            <a:ext cx="414338" cy="565150"/>
            <a:chOff x="3641" y="2439"/>
            <a:chExt cx="351" cy="479"/>
          </a:xfrm>
        </p:grpSpPr>
        <p:sp>
          <p:nvSpPr>
            <p:cNvPr id="34156" name="Rectangle 257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57" name="Oval 257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58" name="AutoShape 257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59" name="Oval 257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41" name="Grupp 1"/>
          <p:cNvGrpSpPr>
            <a:grpSpLocks/>
          </p:cNvGrpSpPr>
          <p:nvPr/>
        </p:nvGrpSpPr>
        <p:grpSpPr bwMode="auto">
          <a:xfrm>
            <a:off x="684213" y="476250"/>
            <a:ext cx="488950" cy="641350"/>
            <a:chOff x="899592" y="764704"/>
            <a:chExt cx="915987" cy="1584325"/>
          </a:xfrm>
        </p:grpSpPr>
        <p:grpSp>
          <p:nvGrpSpPr>
            <p:cNvPr id="34093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</p:grpSpPr>
          <p:sp>
            <p:nvSpPr>
              <p:cNvPr id="34127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128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129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</p:grpSpPr>
            <p:sp>
              <p:nvSpPr>
                <p:cNvPr id="34154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55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0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</p:grpSpPr>
            <p:sp>
              <p:nvSpPr>
                <p:cNvPr id="34152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53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1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</p:grpSpPr>
            <p:sp>
              <p:nvSpPr>
                <p:cNvPr id="34150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51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132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133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134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</p:grpSpPr>
            <p:sp>
              <p:nvSpPr>
                <p:cNvPr id="34148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49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5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</p:grpSpPr>
            <p:sp>
              <p:nvSpPr>
                <p:cNvPr id="34146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47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6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</p:grpSpPr>
            <p:sp>
              <p:nvSpPr>
                <p:cNvPr id="34144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45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7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</p:grpSpPr>
            <p:sp>
              <p:nvSpPr>
                <p:cNvPr id="34142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43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8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</p:grpSpPr>
            <p:sp>
              <p:nvSpPr>
                <p:cNvPr id="34140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41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139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4094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4095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</p:grpSpPr>
          <p:sp>
            <p:nvSpPr>
              <p:cNvPr id="34096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97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98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</p:grpSpPr>
            <p:sp>
              <p:nvSpPr>
                <p:cNvPr id="34125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26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99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</p:grpSpPr>
            <p:sp>
              <p:nvSpPr>
                <p:cNvPr id="34123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24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0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</p:grpSpPr>
            <p:sp>
              <p:nvSpPr>
                <p:cNvPr id="34121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22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101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102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103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</p:grpSpPr>
            <p:sp>
              <p:nvSpPr>
                <p:cNvPr id="34119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20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4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</p:grpSpPr>
            <p:sp>
              <p:nvSpPr>
                <p:cNvPr id="34117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18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5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</p:grpSpPr>
            <p:sp>
              <p:nvSpPr>
                <p:cNvPr id="34115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16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6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</p:grpSpPr>
            <p:sp>
              <p:nvSpPr>
                <p:cNvPr id="34113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14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7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</p:grpSpPr>
            <p:sp>
              <p:nvSpPr>
                <p:cNvPr id="34111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12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8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</p:grpSpPr>
            <p:sp>
              <p:nvSpPr>
                <p:cNvPr id="34109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10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42" name="Grupp 2773"/>
          <p:cNvGrpSpPr>
            <a:grpSpLocks/>
          </p:cNvGrpSpPr>
          <p:nvPr/>
        </p:nvGrpSpPr>
        <p:grpSpPr bwMode="auto">
          <a:xfrm>
            <a:off x="3146425" y="3573463"/>
            <a:ext cx="488950" cy="639762"/>
            <a:chOff x="899592" y="764704"/>
            <a:chExt cx="915987" cy="1584325"/>
          </a:xfrm>
        </p:grpSpPr>
        <p:grpSp>
          <p:nvGrpSpPr>
            <p:cNvPr id="34030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</p:grpSpPr>
          <p:sp>
            <p:nvSpPr>
              <p:cNvPr id="34064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65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66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</p:grpSpPr>
            <p:sp>
              <p:nvSpPr>
                <p:cNvPr id="34091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92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67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</p:grpSpPr>
            <p:sp>
              <p:nvSpPr>
                <p:cNvPr id="34089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90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68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</p:grpSpPr>
            <p:sp>
              <p:nvSpPr>
                <p:cNvPr id="34087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88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069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70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71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</p:grpSpPr>
            <p:sp>
              <p:nvSpPr>
                <p:cNvPr id="34085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86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72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</p:grpSpPr>
            <p:sp>
              <p:nvSpPr>
                <p:cNvPr id="34083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84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73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</p:grpSpPr>
            <p:sp>
              <p:nvSpPr>
                <p:cNvPr id="34081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82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74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</p:grpSpPr>
            <p:sp>
              <p:nvSpPr>
                <p:cNvPr id="34079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80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75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</p:grpSpPr>
            <p:sp>
              <p:nvSpPr>
                <p:cNvPr id="34077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78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076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4031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4032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</p:grpSpPr>
          <p:sp>
            <p:nvSpPr>
              <p:cNvPr id="34033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34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35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</p:grpSpPr>
            <p:sp>
              <p:nvSpPr>
                <p:cNvPr id="34062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63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36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</p:grpSpPr>
            <p:sp>
              <p:nvSpPr>
                <p:cNvPr id="34060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61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37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</p:grpSpPr>
            <p:sp>
              <p:nvSpPr>
                <p:cNvPr id="34058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59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038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39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40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</p:grpSpPr>
            <p:sp>
              <p:nvSpPr>
                <p:cNvPr id="34056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57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41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</p:grpSpPr>
            <p:sp>
              <p:nvSpPr>
                <p:cNvPr id="34054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55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42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</p:grpSpPr>
            <p:sp>
              <p:nvSpPr>
                <p:cNvPr id="34052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53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43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</p:grpSpPr>
            <p:sp>
              <p:nvSpPr>
                <p:cNvPr id="34050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51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44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</p:grpSpPr>
            <p:sp>
              <p:nvSpPr>
                <p:cNvPr id="34048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49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45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</p:grpSpPr>
            <p:sp>
              <p:nvSpPr>
                <p:cNvPr id="34046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47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43" name="Grupp 2837"/>
          <p:cNvGrpSpPr>
            <a:grpSpLocks/>
          </p:cNvGrpSpPr>
          <p:nvPr/>
        </p:nvGrpSpPr>
        <p:grpSpPr bwMode="auto">
          <a:xfrm>
            <a:off x="5738813" y="2508250"/>
            <a:ext cx="488950" cy="641350"/>
            <a:chOff x="899592" y="764704"/>
            <a:chExt cx="915987" cy="1584325"/>
          </a:xfrm>
        </p:grpSpPr>
        <p:grpSp>
          <p:nvGrpSpPr>
            <p:cNvPr id="33967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</p:grpSpPr>
          <p:sp>
            <p:nvSpPr>
              <p:cNvPr id="34001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02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03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</p:grpSpPr>
            <p:sp>
              <p:nvSpPr>
                <p:cNvPr id="34028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29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04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</p:grpSpPr>
            <p:sp>
              <p:nvSpPr>
                <p:cNvPr id="34026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27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05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</p:grpSpPr>
            <p:sp>
              <p:nvSpPr>
                <p:cNvPr id="34024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25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006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07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08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</p:grpSpPr>
            <p:sp>
              <p:nvSpPr>
                <p:cNvPr id="34022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23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09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</p:grpSpPr>
            <p:sp>
              <p:nvSpPr>
                <p:cNvPr id="34020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21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10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</p:grpSpPr>
            <p:sp>
              <p:nvSpPr>
                <p:cNvPr id="34018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19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11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</p:grpSpPr>
            <p:sp>
              <p:nvSpPr>
                <p:cNvPr id="34016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17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12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</p:grpSpPr>
            <p:sp>
              <p:nvSpPr>
                <p:cNvPr id="34014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15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013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3968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3969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</p:grpSpPr>
          <p:sp>
            <p:nvSpPr>
              <p:cNvPr id="33970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71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72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</p:grpSpPr>
            <p:sp>
              <p:nvSpPr>
                <p:cNvPr id="33999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00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73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</p:grpSpPr>
            <p:sp>
              <p:nvSpPr>
                <p:cNvPr id="33997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98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74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</p:grpSpPr>
            <p:sp>
              <p:nvSpPr>
                <p:cNvPr id="33995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96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3975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76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77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</p:grpSpPr>
            <p:sp>
              <p:nvSpPr>
                <p:cNvPr id="33993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94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78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</p:grpSpPr>
            <p:sp>
              <p:nvSpPr>
                <p:cNvPr id="33991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92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79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</p:grpSpPr>
            <p:sp>
              <p:nvSpPr>
                <p:cNvPr id="33989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90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80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</p:grpSpPr>
            <p:sp>
              <p:nvSpPr>
                <p:cNvPr id="33987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88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81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</p:grpSpPr>
            <p:sp>
              <p:nvSpPr>
                <p:cNvPr id="33985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86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82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</p:grpSpPr>
            <p:sp>
              <p:nvSpPr>
                <p:cNvPr id="33983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84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2902" name="Grupp 2901"/>
          <p:cNvGrpSpPr/>
          <p:nvPr/>
        </p:nvGrpSpPr>
        <p:grpSpPr>
          <a:xfrm>
            <a:off x="3851920" y="5661248"/>
            <a:ext cx="488941" cy="640763"/>
            <a:chOff x="899592" y="764704"/>
            <a:chExt cx="915987" cy="1584325"/>
          </a:xfrm>
          <a:solidFill>
            <a:srgbClr val="FF9900"/>
          </a:solidFill>
        </p:grpSpPr>
        <p:grpSp>
          <p:nvGrpSpPr>
            <p:cNvPr id="2903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  <a:grpFill/>
          </p:grpSpPr>
          <p:sp>
            <p:nvSpPr>
              <p:cNvPr id="2937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38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39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  <a:grpFill/>
            </p:grpSpPr>
            <p:sp>
              <p:nvSpPr>
                <p:cNvPr id="2964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65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0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  <a:grpFill/>
            </p:grpSpPr>
            <p:sp>
              <p:nvSpPr>
                <p:cNvPr id="2962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63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1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  <a:grpFill/>
            </p:grpSpPr>
            <p:sp>
              <p:nvSpPr>
                <p:cNvPr id="2960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61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942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43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44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  <a:grpFill/>
            </p:grpSpPr>
            <p:sp>
              <p:nvSpPr>
                <p:cNvPr id="2958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59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5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  <a:grpFill/>
            </p:grpSpPr>
            <p:sp>
              <p:nvSpPr>
                <p:cNvPr id="2956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57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6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  <a:grpFill/>
            </p:grpSpPr>
            <p:sp>
              <p:nvSpPr>
                <p:cNvPr id="2954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55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7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  <a:grpFill/>
            </p:grpSpPr>
            <p:sp>
              <p:nvSpPr>
                <p:cNvPr id="2952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53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8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  <a:grpFill/>
            </p:grpSpPr>
            <p:sp>
              <p:nvSpPr>
                <p:cNvPr id="2950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51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949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904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905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  <a:grpFill/>
          </p:grpSpPr>
          <p:sp>
            <p:nvSpPr>
              <p:cNvPr id="2906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07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08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  <a:grpFill/>
            </p:grpSpPr>
            <p:sp>
              <p:nvSpPr>
                <p:cNvPr id="2935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36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09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  <a:grpFill/>
            </p:grpSpPr>
            <p:sp>
              <p:nvSpPr>
                <p:cNvPr id="2933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34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0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31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32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911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12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13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29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30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4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27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28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5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  <a:grpFill/>
            </p:grpSpPr>
            <p:sp>
              <p:nvSpPr>
                <p:cNvPr id="2925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26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6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  <a:grpFill/>
            </p:grpSpPr>
            <p:sp>
              <p:nvSpPr>
                <p:cNvPr id="2923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24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7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  <a:grpFill/>
            </p:grpSpPr>
            <p:sp>
              <p:nvSpPr>
                <p:cNvPr id="2921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22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8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  <a:grpFill/>
            </p:grpSpPr>
            <p:sp>
              <p:nvSpPr>
                <p:cNvPr id="2919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20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2966" name="Grupp 2965"/>
          <p:cNvGrpSpPr/>
          <p:nvPr/>
        </p:nvGrpSpPr>
        <p:grpSpPr>
          <a:xfrm>
            <a:off x="2123728" y="4141771"/>
            <a:ext cx="488941" cy="640763"/>
            <a:chOff x="899592" y="764704"/>
            <a:chExt cx="915987" cy="1584325"/>
          </a:xfrm>
          <a:solidFill>
            <a:srgbClr val="FF9900"/>
          </a:solidFill>
        </p:grpSpPr>
        <p:grpSp>
          <p:nvGrpSpPr>
            <p:cNvPr id="2967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  <a:grpFill/>
          </p:grpSpPr>
          <p:sp>
            <p:nvSpPr>
              <p:cNvPr id="3001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002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003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  <a:grpFill/>
            </p:grpSpPr>
            <p:sp>
              <p:nvSpPr>
                <p:cNvPr id="3028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29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04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  <a:grpFill/>
            </p:grpSpPr>
            <p:sp>
              <p:nvSpPr>
                <p:cNvPr id="3026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27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05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  <a:grpFill/>
            </p:grpSpPr>
            <p:sp>
              <p:nvSpPr>
                <p:cNvPr id="3024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25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006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007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008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  <a:grpFill/>
            </p:grpSpPr>
            <p:sp>
              <p:nvSpPr>
                <p:cNvPr id="3022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23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09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  <a:grpFill/>
            </p:grpSpPr>
            <p:sp>
              <p:nvSpPr>
                <p:cNvPr id="3020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21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10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  <a:grpFill/>
            </p:grpSpPr>
            <p:sp>
              <p:nvSpPr>
                <p:cNvPr id="3018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19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11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  <a:grpFill/>
            </p:grpSpPr>
            <p:sp>
              <p:nvSpPr>
                <p:cNvPr id="3016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17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12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  <a:grpFill/>
            </p:grpSpPr>
            <p:sp>
              <p:nvSpPr>
                <p:cNvPr id="3014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15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013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968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969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  <a:grpFill/>
          </p:grpSpPr>
          <p:sp>
            <p:nvSpPr>
              <p:cNvPr id="2970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71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72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  <a:grpFill/>
            </p:grpSpPr>
            <p:sp>
              <p:nvSpPr>
                <p:cNvPr id="2999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00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73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  <a:grpFill/>
            </p:grpSpPr>
            <p:sp>
              <p:nvSpPr>
                <p:cNvPr id="2997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98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74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95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96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975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76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77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93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94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78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91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92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79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  <a:grpFill/>
            </p:grpSpPr>
            <p:sp>
              <p:nvSpPr>
                <p:cNvPr id="2989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90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80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  <a:grpFill/>
            </p:grpSpPr>
            <p:sp>
              <p:nvSpPr>
                <p:cNvPr id="2987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88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81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  <a:grpFill/>
            </p:grpSpPr>
            <p:sp>
              <p:nvSpPr>
                <p:cNvPr id="2985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86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82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  <a:grpFill/>
            </p:grpSpPr>
            <p:sp>
              <p:nvSpPr>
                <p:cNvPr id="2983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84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46" name="Grupp 3029"/>
          <p:cNvGrpSpPr>
            <a:grpSpLocks/>
          </p:cNvGrpSpPr>
          <p:nvPr/>
        </p:nvGrpSpPr>
        <p:grpSpPr bwMode="auto">
          <a:xfrm>
            <a:off x="1203325" y="404813"/>
            <a:ext cx="488950" cy="641350"/>
            <a:chOff x="899592" y="764704"/>
            <a:chExt cx="915987" cy="1584325"/>
          </a:xfrm>
        </p:grpSpPr>
        <p:grpSp>
          <p:nvGrpSpPr>
            <p:cNvPr id="33904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</p:grpSpPr>
          <p:sp>
            <p:nvSpPr>
              <p:cNvPr id="33938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39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40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</p:grpSpPr>
            <p:sp>
              <p:nvSpPr>
                <p:cNvPr id="33965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66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1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</p:grpSpPr>
            <p:sp>
              <p:nvSpPr>
                <p:cNvPr id="33963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64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2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</p:grpSpPr>
            <p:sp>
              <p:nvSpPr>
                <p:cNvPr id="33961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62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3943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44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45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</p:grpSpPr>
            <p:sp>
              <p:nvSpPr>
                <p:cNvPr id="33959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60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6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</p:grpSpPr>
            <p:sp>
              <p:nvSpPr>
                <p:cNvPr id="33957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58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7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</p:grpSpPr>
            <p:sp>
              <p:nvSpPr>
                <p:cNvPr id="33955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56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8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</p:grpSpPr>
            <p:sp>
              <p:nvSpPr>
                <p:cNvPr id="33953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54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9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</p:grpSpPr>
            <p:sp>
              <p:nvSpPr>
                <p:cNvPr id="33951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52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3950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3905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3906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</p:grpSpPr>
          <p:sp>
            <p:nvSpPr>
              <p:cNvPr id="33907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08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09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</p:grpSpPr>
            <p:sp>
              <p:nvSpPr>
                <p:cNvPr id="33936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37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0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</p:grpSpPr>
            <p:sp>
              <p:nvSpPr>
                <p:cNvPr id="33934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35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1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</p:grpSpPr>
            <p:sp>
              <p:nvSpPr>
                <p:cNvPr id="33932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33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3912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13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14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</p:grpSpPr>
            <p:sp>
              <p:nvSpPr>
                <p:cNvPr id="33930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31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5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</p:grpSpPr>
            <p:sp>
              <p:nvSpPr>
                <p:cNvPr id="33928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29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6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</p:grpSpPr>
            <p:sp>
              <p:nvSpPr>
                <p:cNvPr id="33926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27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7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</p:grpSpPr>
            <p:sp>
              <p:nvSpPr>
                <p:cNvPr id="33924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25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8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</p:grpSpPr>
            <p:sp>
              <p:nvSpPr>
                <p:cNvPr id="33922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23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9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</p:grpSpPr>
            <p:sp>
              <p:nvSpPr>
                <p:cNvPr id="33920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21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47" name="Group 1016"/>
          <p:cNvGrpSpPr>
            <a:grpSpLocks/>
          </p:cNvGrpSpPr>
          <p:nvPr/>
        </p:nvGrpSpPr>
        <p:grpSpPr bwMode="auto">
          <a:xfrm rot="9922830">
            <a:off x="1482725" y="3365500"/>
            <a:ext cx="304800" cy="98425"/>
            <a:chOff x="1020" y="2085"/>
            <a:chExt cx="926" cy="301"/>
          </a:xfrm>
        </p:grpSpPr>
        <p:grpSp>
          <p:nvGrpSpPr>
            <p:cNvPr id="33852" name="Group 1017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33892" name="Group 1018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3902" name="Line 101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03" name="Line 102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93" name="Group 1021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3900" name="Line 102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01" name="Line 102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94" name="Group 1024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3898" name="Line 102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99" name="Line 102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95" name="Group 1027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3896" name="Line 102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97" name="Line 102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3853" name="Group 1030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33880" name="Group 1031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3890" name="Line 103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91" name="Line 103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81" name="Group 1034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3888" name="Line 103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89" name="Line 103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82" name="Group 1037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3886" name="Line 103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87" name="Line 103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83" name="Group 1040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3884" name="Line 104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85" name="Line 104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3854" name="Group 1043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33868" name="Group 1044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3878" name="Line 104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79" name="Line 104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69" name="Group 1047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3876" name="Line 104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77" name="Line 104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70" name="Group 1050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3874" name="Line 105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75" name="Line 105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71" name="Group 1053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3872" name="Line 105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73" name="Line 105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3855" name="Group 1056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33856" name="Group 1057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3866" name="Line 105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67" name="Line 105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57" name="Group 1060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3864" name="Line 106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65" name="Line 106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58" name="Group 1063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3862" name="Line 106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63" name="Line 106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59" name="Group 1066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3860" name="Line 106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61" name="Line 106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48" name="Grupp 2318"/>
          <p:cNvGrpSpPr>
            <a:grpSpLocks/>
          </p:cNvGrpSpPr>
          <p:nvPr/>
        </p:nvGrpSpPr>
        <p:grpSpPr bwMode="auto">
          <a:xfrm flipH="1" flipV="1">
            <a:off x="8172450" y="2133600"/>
            <a:ext cx="322263" cy="355600"/>
            <a:chOff x="7849489" y="2112121"/>
            <a:chExt cx="323095" cy="357117"/>
          </a:xfrm>
        </p:grpSpPr>
        <p:sp>
          <p:nvSpPr>
            <p:cNvPr id="33850" name="Oval 2677"/>
            <p:cNvSpPr>
              <a:spLocks noChangeArrowheads="1"/>
            </p:cNvSpPr>
            <p:nvPr/>
          </p:nvSpPr>
          <p:spPr bwMode="auto">
            <a:xfrm rot="-7128353">
              <a:off x="7922970" y="2219623"/>
              <a:ext cx="301014" cy="198215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851" name="AutoShape 2678"/>
            <p:cNvSpPr>
              <a:spLocks noChangeArrowheads="1"/>
            </p:cNvSpPr>
            <p:nvPr/>
          </p:nvSpPr>
          <p:spPr bwMode="white">
            <a:xfrm rot="-7128353">
              <a:off x="7803409" y="2158201"/>
              <a:ext cx="264420" cy="172259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71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1331640" y="620688"/>
            <a:ext cx="6096000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b="1" dirty="0" err="1" smtClean="0">
                <a:solidFill>
                  <a:srgbClr val="FF6600"/>
                </a:solidFill>
                <a:latin typeface="Calibri"/>
              </a:rPr>
              <a:t>Some</a:t>
            </a:r>
            <a:r>
              <a:rPr lang="sv-SE" b="1" dirty="0" smtClean="0">
                <a:solidFill>
                  <a:srgbClr val="FF6600"/>
                </a:solidFill>
                <a:latin typeface="Calibri"/>
              </a:rPr>
              <a:t> </a:t>
            </a:r>
            <a:r>
              <a:rPr lang="sv-SE" b="1" dirty="0" err="1" smtClean="0">
                <a:solidFill>
                  <a:srgbClr val="FF6600"/>
                </a:solidFill>
                <a:latin typeface="Calibri"/>
              </a:rPr>
              <a:t>functional</a:t>
            </a:r>
            <a:r>
              <a:rPr lang="sv-SE" b="1" dirty="0" smtClean="0">
                <a:solidFill>
                  <a:srgbClr val="FF6600"/>
                </a:solidFill>
                <a:latin typeface="Calibri"/>
              </a:rPr>
              <a:t> </a:t>
            </a:r>
            <a:r>
              <a:rPr lang="sv-SE" b="1" dirty="0" err="1" smtClean="0">
                <a:solidFill>
                  <a:srgbClr val="FF6600"/>
                </a:solidFill>
                <a:latin typeface="Calibri"/>
              </a:rPr>
              <a:t>contexts</a:t>
            </a:r>
            <a:endParaRPr lang="sv-SE" b="1" dirty="0" smtClean="0">
              <a:solidFill>
                <a:srgbClr val="FF66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800" dirty="0">
              <a:solidFill>
                <a:srgbClr val="FFFF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Galectin cell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</a:rPr>
              <a:t>surface</a:t>
            </a: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</a:rPr>
              <a:t>binding</a:t>
            </a: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,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</a:rPr>
              <a:t>signaling</a:t>
            </a: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 and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</a:rPr>
              <a:t>lattices</a:t>
            </a:r>
            <a:endParaRPr lang="sv-SE" sz="1800" dirty="0" smtClean="0">
              <a:solidFill>
                <a:srgbClr val="FFFF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800" dirty="0">
              <a:solidFill>
                <a:srgbClr val="FFFF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Galectins as regulators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</a:rPr>
              <a:t>of</a:t>
            </a: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</a:rPr>
              <a:t>glycoprotein</a:t>
            </a: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</a:rPr>
              <a:t>traffic</a:t>
            </a:r>
            <a:endParaRPr lang="sv-SE" sz="1800" dirty="0" smtClean="0">
              <a:solidFill>
                <a:srgbClr val="FFFF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800" dirty="0" smtClean="0">
              <a:solidFill>
                <a:srgbClr val="FFFF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800" dirty="0">
                <a:solidFill>
                  <a:srgbClr val="FFFF00"/>
                </a:solidFill>
                <a:latin typeface="Calibri"/>
              </a:rPr>
              <a:t>Galectin-3 in </a:t>
            </a:r>
            <a:r>
              <a:rPr lang="sv-SE" sz="1800" dirty="0" err="1">
                <a:solidFill>
                  <a:srgbClr val="FFFF00"/>
                </a:solidFill>
                <a:latin typeface="Calibri"/>
              </a:rPr>
              <a:t>newly</a:t>
            </a:r>
            <a:r>
              <a:rPr lang="sv-SE" sz="18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sv-SE" sz="1800" dirty="0" err="1">
                <a:solidFill>
                  <a:srgbClr val="FFFF00"/>
                </a:solidFill>
                <a:latin typeface="Calibri"/>
              </a:rPr>
              <a:t>discovered</a:t>
            </a:r>
            <a:r>
              <a:rPr lang="sv-SE" sz="18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sv-SE" sz="1800" dirty="0" err="1">
                <a:solidFill>
                  <a:srgbClr val="FFFF00"/>
                </a:solidFill>
                <a:latin typeface="Calibri"/>
              </a:rPr>
              <a:t>pathway</a:t>
            </a:r>
            <a:r>
              <a:rPr lang="sv-SE" sz="18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sv-SE" sz="1800" dirty="0" err="1">
                <a:solidFill>
                  <a:srgbClr val="FFFF00"/>
                </a:solidFill>
                <a:latin typeface="Calibri"/>
              </a:rPr>
              <a:t>of</a:t>
            </a:r>
            <a:r>
              <a:rPr lang="sv-SE" sz="18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sv-SE" sz="1800" dirty="0" err="1">
                <a:solidFill>
                  <a:srgbClr val="FFFF00"/>
                </a:solidFill>
                <a:latin typeface="Calibri"/>
              </a:rPr>
              <a:t>endocytosis</a:t>
            </a:r>
            <a:r>
              <a:rPr lang="sv-SE" sz="1800" dirty="0">
                <a:solidFill>
                  <a:srgbClr val="FFFF00"/>
                </a:solidFill>
                <a:latin typeface="Calibri"/>
              </a:rPr>
              <a:t> and </a:t>
            </a:r>
            <a:r>
              <a:rPr lang="sv-SE" sz="1800" dirty="0" err="1">
                <a:solidFill>
                  <a:srgbClr val="FFFF00"/>
                </a:solidFill>
                <a:latin typeface="Calibri"/>
              </a:rPr>
              <a:t>membrane</a:t>
            </a:r>
            <a:r>
              <a:rPr lang="sv-SE" sz="18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sv-SE" sz="1800" dirty="0" err="1">
                <a:solidFill>
                  <a:srgbClr val="FFFF00"/>
                </a:solidFill>
                <a:latin typeface="Calibri"/>
              </a:rPr>
              <a:t>turnover</a:t>
            </a:r>
            <a:endParaRPr lang="sv-SE" sz="1800" dirty="0">
              <a:solidFill>
                <a:srgbClr val="FFFF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800" dirty="0">
              <a:solidFill>
                <a:srgbClr val="FFFF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Galectins in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</a:rPr>
              <a:t>disrupted</a:t>
            </a: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</a:rPr>
              <a:t>vesicles</a:t>
            </a: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 and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</a:rPr>
              <a:t>autophagy</a:t>
            </a:r>
            <a:endParaRPr lang="sv-SE" sz="1800" dirty="0" smtClean="0">
              <a:solidFill>
                <a:srgbClr val="FFFF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800" dirty="0" smtClean="0">
              <a:solidFill>
                <a:srgbClr val="FFFF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Galectin-3 in centrosomes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800" dirty="0" smtClean="0">
              <a:solidFill>
                <a:srgbClr val="FFFF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Relationship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</a:rPr>
              <a:t>between</a:t>
            </a: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</a:rPr>
              <a:t>primary</a:t>
            </a: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</a:rPr>
              <a:t>cilia</a:t>
            </a: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 and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</a:rPr>
              <a:t>autophagy</a:t>
            </a:r>
            <a:endParaRPr lang="sv-SE" sz="1800" dirty="0" smtClean="0">
              <a:solidFill>
                <a:srgbClr val="FFFF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800" dirty="0">
              <a:solidFill>
                <a:srgbClr val="FFFF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Galectin-3 in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</a:rPr>
              <a:t>cytosol</a:t>
            </a:r>
            <a:r>
              <a:rPr lang="sv-SE" sz="1800" dirty="0" smtClean="0">
                <a:solidFill>
                  <a:srgbClr val="FFFF00"/>
                </a:solidFill>
                <a:latin typeface="Calibri"/>
              </a:rPr>
              <a:t> and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</a:rPr>
              <a:t>nucleus</a:t>
            </a:r>
            <a:endParaRPr lang="sv-SE" sz="1800" dirty="0" smtClean="0">
              <a:solidFill>
                <a:srgbClr val="FFFF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800" dirty="0" smtClean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3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0406" y="1410891"/>
            <a:ext cx="2455664" cy="1259086"/>
          </a:xfrm>
          <a:prstGeom prst="rect">
            <a:avLst/>
          </a:prstGeom>
          <a:ln w="12700">
            <a:round/>
          </a:ln>
        </p:spPr>
      </p:pic>
      <p:pic>
        <p:nvPicPr>
          <p:cNvPr id="414" name="ic2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503" y="3028689"/>
            <a:ext cx="2857501" cy="2143126"/>
          </a:xfrm>
          <a:prstGeom prst="rect">
            <a:avLst/>
          </a:prstGeom>
          <a:ln w="12700">
            <a:round/>
          </a:ln>
        </p:spPr>
      </p:pic>
      <p:pic>
        <p:nvPicPr>
          <p:cNvPr id="415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956" y="1562695"/>
            <a:ext cx="2553891" cy="1223367"/>
          </a:xfrm>
          <a:prstGeom prst="rect">
            <a:avLst/>
          </a:prstGeom>
          <a:ln w="12700">
            <a:round/>
          </a:ln>
        </p:spPr>
      </p:pic>
      <p:pic>
        <p:nvPicPr>
          <p:cNvPr id="416" name="TD139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25391" y="3027165"/>
            <a:ext cx="2857500" cy="2143125"/>
          </a:xfrm>
          <a:prstGeom prst="rect">
            <a:avLst/>
          </a:prstGeom>
          <a:ln w="12700">
            <a:round/>
          </a:ln>
        </p:spPr>
      </p:pic>
      <p:pic>
        <p:nvPicPr>
          <p:cNvPr id="417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77570" y="723304"/>
            <a:ext cx="2857500" cy="2039378"/>
          </a:xfrm>
          <a:prstGeom prst="rect">
            <a:avLst/>
          </a:prstGeom>
          <a:ln w="12700">
            <a:round/>
          </a:ln>
        </p:spPr>
      </p:pic>
      <p:pic>
        <p:nvPicPr>
          <p:cNvPr id="418" name="nykumarin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79344" y="3027165"/>
            <a:ext cx="2857500" cy="2143125"/>
          </a:xfrm>
          <a:prstGeom prst="rect">
            <a:avLst/>
          </a:prstGeom>
          <a:ln w="12700">
            <a:round/>
          </a:ln>
        </p:spPr>
      </p:pic>
      <p:sp>
        <p:nvSpPr>
          <p:cNvPr id="10" name="Shape 203"/>
          <p:cNvSpPr/>
          <p:nvPr/>
        </p:nvSpPr>
        <p:spPr>
          <a:xfrm>
            <a:off x="1619672" y="507876"/>
            <a:ext cx="3744416" cy="472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57799" marR="57799" algn="ctr" defTabSz="1295400">
              <a:lnSpc>
                <a:spcPct val="150000"/>
              </a:lnSpc>
              <a:defRPr sz="3600"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uFillTx/>
              </a:defRPr>
            </a:pPr>
            <a:r>
              <a:rPr lang="sv-SE" sz="2400" kern="0" dirty="0" smtClea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Galectins </a:t>
            </a:r>
            <a:r>
              <a:rPr lang="sv-SE" sz="2400" kern="0" dirty="0" err="1" smtClea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are</a:t>
            </a:r>
            <a:r>
              <a:rPr lang="sv-SE" sz="2400" kern="0" dirty="0" smtClea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 </a:t>
            </a:r>
            <a:r>
              <a:rPr lang="sv-SE" sz="2400" kern="0" dirty="0" err="1" smtClean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drugable</a:t>
            </a:r>
            <a:endParaRPr sz="2400" kern="0" dirty="0">
              <a:solidFill>
                <a:sysClr val="windowText" lastClr="000000"/>
              </a:solidFill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3719538" y="5405348"/>
            <a:ext cx="137146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4572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sv-SE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K</a:t>
            </a:r>
            <a:r>
              <a:rPr lang="sv-SE" baseline="-250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d</a:t>
            </a:r>
            <a:r>
              <a:rPr lang="sv-SE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~2 </a:t>
            </a:r>
            <a:r>
              <a:rPr lang="sv-SE" dirty="0" err="1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nM</a:t>
            </a:r>
            <a:endParaRPr lang="sv-SE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082285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ncb2639-f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4500" y="919890"/>
            <a:ext cx="5854999" cy="5768351"/>
          </a:xfrm>
          <a:prstGeom prst="rect">
            <a:avLst/>
          </a:prstGeom>
          <a:ln w="12700">
            <a:round/>
          </a:ln>
        </p:spPr>
      </p:pic>
      <p:pic>
        <p:nvPicPr>
          <p:cNvPr id="233" name="traffic_20120312085612.jpg"/>
          <p:cNvPicPr/>
          <p:nvPr/>
        </p:nvPicPr>
        <p:blipFill rotWithShape="1">
          <a:blip r:embed="rId3">
            <a:extLst/>
          </a:blip>
          <a:srcRect l="17000" r="10667"/>
          <a:stretch/>
        </p:blipFill>
        <p:spPr>
          <a:xfrm>
            <a:off x="611564" y="1412780"/>
            <a:ext cx="2583639" cy="2678907"/>
          </a:xfrm>
          <a:prstGeom prst="rect">
            <a:avLst/>
          </a:prstGeom>
          <a:ln w="12700">
            <a:round/>
          </a:ln>
        </p:spPr>
      </p:pic>
      <p:grpSp>
        <p:nvGrpSpPr>
          <p:cNvPr id="5" name="Grupp 4"/>
          <p:cNvGrpSpPr/>
          <p:nvPr/>
        </p:nvGrpSpPr>
        <p:grpSpPr>
          <a:xfrm>
            <a:off x="6516216" y="1147359"/>
            <a:ext cx="2375634" cy="2857707"/>
            <a:chOff x="4521367" y="1116676"/>
            <a:chExt cx="3393764" cy="4806578"/>
          </a:xfrm>
        </p:grpSpPr>
        <p:pic>
          <p:nvPicPr>
            <p:cNvPr id="6" name="g3.png"/>
            <p:cNvPicPr/>
            <p:nvPr/>
          </p:nvPicPr>
          <p:blipFill rotWithShape="1">
            <a:blip r:embed="rId4">
              <a:extLst/>
            </a:blip>
            <a:srcRect l="10827" t="3985" r="23706" b="5055"/>
            <a:stretch/>
          </p:blipFill>
          <p:spPr>
            <a:xfrm>
              <a:off x="4521367" y="2386819"/>
              <a:ext cx="3393764" cy="3536435"/>
            </a:xfrm>
            <a:prstGeom prst="rect">
              <a:avLst/>
            </a:prstGeom>
            <a:ln w="12700">
              <a:round/>
            </a:ln>
          </p:spPr>
        </p:pic>
        <p:pic>
          <p:nvPicPr>
            <p:cNvPr id="7" name="Polishatt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012498" y="1116676"/>
              <a:ext cx="1803798" cy="1848446"/>
            </a:xfrm>
            <a:prstGeom prst="rect">
              <a:avLst/>
            </a:prstGeom>
            <a:ln w="12700">
              <a:round/>
            </a:ln>
          </p:spPr>
        </p:pic>
      </p:grpSp>
    </p:spTree>
    <p:extLst>
      <p:ext uri="{BB962C8B-B14F-4D97-AF65-F5344CB8AC3E}">
        <p14:creationId xmlns:p14="http://schemas.microsoft.com/office/powerpoint/2010/main" val="397518505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619672" y="507876"/>
            <a:ext cx="3744416" cy="472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57799" marR="57799" algn="ctr" defTabSz="1295400">
              <a:lnSpc>
                <a:spcPct val="150000"/>
              </a:lnSpc>
              <a:defRPr sz="3600"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uFillTx/>
              </a:defRPr>
            </a:pPr>
            <a:r>
              <a:rPr lang="sv-SE" sz="2400" kern="0" dirty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Galectins </a:t>
            </a:r>
            <a:r>
              <a:rPr lang="sv-SE" sz="2400" kern="0" dirty="0" err="1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are</a:t>
            </a:r>
            <a:r>
              <a:rPr lang="sv-SE" sz="2400" kern="0" dirty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 </a:t>
            </a:r>
            <a:r>
              <a:rPr lang="sv-SE" sz="2400" kern="0" dirty="0" err="1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drugable</a:t>
            </a:r>
            <a:endParaRPr sz="2400" kern="0" dirty="0">
              <a:solidFill>
                <a:sysClr val="windowText" lastClr="000000"/>
              </a:solidFill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4039197" y="5706072"/>
            <a:ext cx="904879" cy="391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62" tIns="53562" rIns="53562" bIns="53562">
            <a:spAutoFit/>
          </a:bodyPr>
          <a:lstStyle>
            <a:lvl1pPr marL="57799" marR="57799" algn="ctr" defTabSz="1295400">
              <a:lnSpc>
                <a:spcPct val="150000"/>
              </a:lnSpc>
              <a:defRPr sz="3600"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uFillTx/>
              </a:defRPr>
            </a:pPr>
            <a:r>
              <a:rPr sz="1300" kern="0" dirty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rPr>
              <a:t>Ulf Nilsson</a:t>
            </a:r>
          </a:p>
        </p:txBody>
      </p:sp>
      <p:grpSp>
        <p:nvGrpSpPr>
          <p:cNvPr id="2" name="Grupp 1"/>
          <p:cNvGrpSpPr/>
          <p:nvPr/>
        </p:nvGrpSpPr>
        <p:grpSpPr>
          <a:xfrm>
            <a:off x="4521367" y="1116676"/>
            <a:ext cx="3393764" cy="4806578"/>
            <a:chOff x="4521367" y="1116676"/>
            <a:chExt cx="3393764" cy="4806578"/>
          </a:xfrm>
        </p:grpSpPr>
        <p:pic>
          <p:nvPicPr>
            <p:cNvPr id="202" name="g3.png"/>
            <p:cNvPicPr/>
            <p:nvPr/>
          </p:nvPicPr>
          <p:blipFill rotWithShape="1">
            <a:blip r:embed="rId2">
              <a:extLst/>
            </a:blip>
            <a:srcRect l="10827" t="3985" r="23706" b="5055"/>
            <a:stretch/>
          </p:blipFill>
          <p:spPr>
            <a:xfrm>
              <a:off x="4521367" y="2386819"/>
              <a:ext cx="3393764" cy="3536435"/>
            </a:xfrm>
            <a:prstGeom prst="rect">
              <a:avLst/>
            </a:prstGeom>
            <a:ln w="12700">
              <a:round/>
            </a:ln>
          </p:spPr>
        </p:pic>
        <p:pic>
          <p:nvPicPr>
            <p:cNvPr id="205" name="Polishatt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12498" y="1116676"/>
              <a:ext cx="1803798" cy="1848446"/>
            </a:xfrm>
            <a:prstGeom prst="rect">
              <a:avLst/>
            </a:prstGeom>
            <a:ln w="12700">
              <a:round/>
            </a:ln>
          </p:spPr>
        </p:pic>
      </p:grpSp>
      <p:pic>
        <p:nvPicPr>
          <p:cNvPr id="206" name="bribery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2757" y="2147366"/>
            <a:ext cx="2620794" cy="3165566"/>
          </a:xfrm>
          <a:prstGeom prst="rect">
            <a:avLst/>
          </a:prstGeom>
          <a:ln w="12700">
            <a:round/>
          </a:ln>
        </p:spPr>
      </p:pic>
    </p:spTree>
    <p:extLst>
      <p:ext uri="{BB962C8B-B14F-4D97-AF65-F5344CB8AC3E}">
        <p14:creationId xmlns:p14="http://schemas.microsoft.com/office/powerpoint/2010/main" val="21325217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683570" y="548681"/>
            <a:ext cx="6138219" cy="461665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sv-SE" dirty="0" err="1" smtClean="0">
                <a:latin typeface="Arial"/>
                <a:cs typeface="Arial"/>
              </a:rPr>
              <a:t>One</a:t>
            </a:r>
            <a:r>
              <a:rPr lang="sv-SE" dirty="0" smtClean="0">
                <a:latin typeface="Arial"/>
                <a:cs typeface="Arial"/>
              </a:rPr>
              <a:t> broad </a:t>
            </a:r>
            <a:r>
              <a:rPr lang="sv-SE" dirty="0" err="1" smtClean="0">
                <a:latin typeface="Arial"/>
                <a:cs typeface="Arial"/>
              </a:rPr>
              <a:t>medical</a:t>
            </a:r>
            <a:r>
              <a:rPr lang="sv-SE" dirty="0" smtClean="0">
                <a:latin typeface="Arial"/>
                <a:cs typeface="Arial"/>
              </a:rPr>
              <a:t> problem in </a:t>
            </a:r>
            <a:r>
              <a:rPr lang="sv-SE" dirty="0" err="1" smtClean="0">
                <a:latin typeface="Arial"/>
                <a:cs typeface="Arial"/>
              </a:rPr>
              <a:t>older</a:t>
            </a:r>
            <a:r>
              <a:rPr lang="sv-SE" dirty="0" smtClean="0">
                <a:latin typeface="Arial"/>
                <a:cs typeface="Arial"/>
              </a:rPr>
              <a:t> </a:t>
            </a:r>
            <a:r>
              <a:rPr lang="sv-SE" dirty="0" err="1" smtClean="0">
                <a:latin typeface="Arial"/>
                <a:cs typeface="Arial"/>
              </a:rPr>
              <a:t>ages</a:t>
            </a:r>
            <a:r>
              <a:rPr lang="sv-SE" dirty="0" smtClean="0">
                <a:latin typeface="Arial"/>
                <a:cs typeface="Arial"/>
              </a:rPr>
              <a:t> is</a:t>
            </a:r>
            <a:endParaRPr lang="sv-SE" dirty="0">
              <a:latin typeface="Arial"/>
              <a:cs typeface="Arial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755781" y="1268760"/>
            <a:ext cx="5534718" cy="2308316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sv-SE" dirty="0" smtClean="0">
                <a:latin typeface="Arial"/>
                <a:cs typeface="Arial"/>
              </a:rPr>
              <a:t>Limit </a:t>
            </a:r>
            <a:r>
              <a:rPr lang="sv-SE" dirty="0" err="1" smtClean="0">
                <a:latin typeface="Arial"/>
                <a:cs typeface="Arial"/>
              </a:rPr>
              <a:t>of</a:t>
            </a:r>
            <a:r>
              <a:rPr lang="sv-SE" dirty="0" smtClean="0">
                <a:latin typeface="Arial"/>
                <a:cs typeface="Arial"/>
              </a:rPr>
              <a:t> regeneration </a:t>
            </a:r>
            <a:r>
              <a:rPr lang="sv-SE" dirty="0" err="1" smtClean="0">
                <a:latin typeface="Arial"/>
                <a:cs typeface="Arial"/>
              </a:rPr>
              <a:t>after</a:t>
            </a:r>
            <a:r>
              <a:rPr lang="sv-SE" dirty="0" smtClean="0">
                <a:latin typeface="Arial"/>
                <a:cs typeface="Arial"/>
              </a:rPr>
              <a:t> injuries </a:t>
            </a:r>
          </a:p>
          <a:p>
            <a:r>
              <a:rPr lang="sv-SE" dirty="0" err="1" smtClean="0">
                <a:latin typeface="Arial"/>
                <a:cs typeface="Arial"/>
              </a:rPr>
              <a:t>One</a:t>
            </a:r>
            <a:r>
              <a:rPr lang="sv-SE" dirty="0" smtClean="0">
                <a:latin typeface="Arial"/>
                <a:cs typeface="Arial"/>
              </a:rPr>
              <a:t> </a:t>
            </a:r>
            <a:r>
              <a:rPr lang="sv-SE" dirty="0" err="1" smtClean="0">
                <a:latin typeface="Arial"/>
                <a:cs typeface="Arial"/>
              </a:rPr>
              <a:t>key</a:t>
            </a:r>
            <a:r>
              <a:rPr lang="sv-SE" dirty="0" smtClean="0">
                <a:latin typeface="Arial"/>
                <a:cs typeface="Arial"/>
              </a:rPr>
              <a:t> is </a:t>
            </a:r>
            <a:r>
              <a:rPr lang="sv-SE" dirty="0" err="1" smtClean="0">
                <a:latin typeface="Arial"/>
                <a:cs typeface="Arial"/>
              </a:rPr>
              <a:t>poor</a:t>
            </a:r>
            <a:r>
              <a:rPr lang="sv-SE" dirty="0" smtClean="0">
                <a:latin typeface="Arial"/>
                <a:cs typeface="Arial"/>
              </a:rPr>
              <a:t> </a:t>
            </a:r>
            <a:r>
              <a:rPr lang="sv-SE" dirty="0" err="1" smtClean="0">
                <a:latin typeface="Arial"/>
                <a:cs typeface="Arial"/>
              </a:rPr>
              <a:t>control</a:t>
            </a:r>
            <a:r>
              <a:rPr lang="sv-SE" dirty="0" smtClean="0">
                <a:latin typeface="Arial"/>
                <a:cs typeface="Arial"/>
              </a:rPr>
              <a:t> </a:t>
            </a:r>
            <a:r>
              <a:rPr lang="sv-SE" dirty="0" err="1" smtClean="0">
                <a:latin typeface="Arial"/>
                <a:cs typeface="Arial"/>
              </a:rPr>
              <a:t>of</a:t>
            </a:r>
            <a:r>
              <a:rPr lang="sv-SE" dirty="0" smtClean="0">
                <a:latin typeface="Arial"/>
                <a:cs typeface="Arial"/>
              </a:rPr>
              <a:t> inflammation </a:t>
            </a:r>
            <a:br>
              <a:rPr lang="sv-SE" dirty="0" smtClean="0">
                <a:latin typeface="Arial"/>
                <a:cs typeface="Arial"/>
              </a:rPr>
            </a:br>
            <a:r>
              <a:rPr lang="sv-SE" dirty="0" smtClean="0">
                <a:latin typeface="Arial"/>
                <a:cs typeface="Arial"/>
              </a:rPr>
              <a:t>and </a:t>
            </a:r>
            <a:r>
              <a:rPr lang="sv-SE" dirty="0" err="1" smtClean="0">
                <a:latin typeface="Arial"/>
                <a:cs typeface="Arial"/>
              </a:rPr>
              <a:t>scarring</a:t>
            </a:r>
            <a:r>
              <a:rPr lang="sv-SE" dirty="0" smtClean="0">
                <a:latin typeface="Arial"/>
                <a:cs typeface="Arial"/>
              </a:rPr>
              <a:t> </a:t>
            </a:r>
            <a:r>
              <a:rPr lang="sv-SE" dirty="0">
                <a:latin typeface="Arial"/>
                <a:cs typeface="Arial"/>
              </a:rPr>
              <a:t>– </a:t>
            </a:r>
            <a:r>
              <a:rPr lang="sv-SE" dirty="0" err="1" smtClean="0">
                <a:latin typeface="Arial"/>
                <a:cs typeface="Arial"/>
              </a:rPr>
              <a:t>fibrosis</a:t>
            </a:r>
            <a:endParaRPr lang="sv-SE" dirty="0" smtClean="0">
              <a:latin typeface="Arial"/>
              <a:cs typeface="Arial"/>
            </a:endParaRPr>
          </a:p>
          <a:p>
            <a:endParaRPr lang="sv-SE" dirty="0">
              <a:latin typeface="Arial"/>
              <a:cs typeface="Arial"/>
            </a:endParaRPr>
          </a:p>
          <a:p>
            <a:r>
              <a:rPr lang="sv-SE" dirty="0" err="1" smtClean="0">
                <a:latin typeface="Arial"/>
                <a:cs typeface="Arial"/>
              </a:rPr>
              <a:t>Affects</a:t>
            </a:r>
            <a:r>
              <a:rPr lang="sv-SE" dirty="0" smtClean="0">
                <a:latin typeface="Arial"/>
                <a:cs typeface="Arial"/>
              </a:rPr>
              <a:t> all </a:t>
            </a:r>
            <a:r>
              <a:rPr lang="sv-SE" dirty="0" err="1" smtClean="0">
                <a:latin typeface="Arial"/>
                <a:cs typeface="Arial"/>
              </a:rPr>
              <a:t>tissues</a:t>
            </a:r>
            <a:r>
              <a:rPr lang="sv-SE" dirty="0" smtClean="0">
                <a:latin typeface="Arial"/>
                <a:cs typeface="Arial"/>
              </a:rPr>
              <a:t> </a:t>
            </a:r>
            <a:r>
              <a:rPr lang="sv-SE" dirty="0" err="1" smtClean="0">
                <a:latin typeface="Arial"/>
                <a:cs typeface="Arial"/>
              </a:rPr>
              <a:t>including</a:t>
            </a:r>
            <a:r>
              <a:rPr lang="sv-SE" dirty="0" smtClean="0">
                <a:latin typeface="Arial"/>
                <a:cs typeface="Arial"/>
              </a:rPr>
              <a:t/>
            </a:r>
            <a:br>
              <a:rPr lang="sv-SE" dirty="0" smtClean="0">
                <a:latin typeface="Arial"/>
                <a:cs typeface="Arial"/>
              </a:rPr>
            </a:br>
            <a:r>
              <a:rPr lang="sv-SE" dirty="0" smtClean="0">
                <a:latin typeface="Arial"/>
                <a:cs typeface="Arial"/>
              </a:rPr>
              <a:t>skin, </a:t>
            </a:r>
            <a:r>
              <a:rPr lang="sv-SE" dirty="0" err="1" smtClean="0">
                <a:latin typeface="Arial"/>
                <a:cs typeface="Arial"/>
              </a:rPr>
              <a:t>lung</a:t>
            </a:r>
            <a:r>
              <a:rPr lang="sv-SE" dirty="0" smtClean="0">
                <a:latin typeface="Arial"/>
                <a:cs typeface="Arial"/>
              </a:rPr>
              <a:t>, liver, </a:t>
            </a:r>
            <a:r>
              <a:rPr lang="sv-SE" dirty="0" err="1" smtClean="0">
                <a:latin typeface="Arial"/>
                <a:cs typeface="Arial"/>
              </a:rPr>
              <a:t>heart</a:t>
            </a:r>
            <a:r>
              <a:rPr lang="sv-SE" dirty="0" smtClean="0">
                <a:latin typeface="Arial"/>
                <a:cs typeface="Arial"/>
              </a:rPr>
              <a:t>, </a:t>
            </a:r>
            <a:r>
              <a:rPr lang="sv-SE" dirty="0" err="1" smtClean="0">
                <a:latin typeface="Arial"/>
                <a:cs typeface="Arial"/>
              </a:rPr>
              <a:t>eyes</a:t>
            </a:r>
            <a:r>
              <a:rPr lang="sv-SE" dirty="0" smtClean="0">
                <a:latin typeface="Arial"/>
                <a:cs typeface="Arial"/>
              </a:rPr>
              <a:t>, </a:t>
            </a:r>
            <a:r>
              <a:rPr lang="sv-SE" dirty="0" err="1" smtClean="0">
                <a:latin typeface="Arial"/>
                <a:cs typeface="Arial"/>
              </a:rPr>
              <a:t>brain</a:t>
            </a:r>
            <a:r>
              <a:rPr lang="sv-SE" dirty="0" smtClean="0">
                <a:latin typeface="Arial"/>
                <a:cs typeface="Arial"/>
              </a:rPr>
              <a:t> etc. </a:t>
            </a:r>
            <a:endParaRPr lang="sv-S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613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620688"/>
            <a:ext cx="3937000" cy="5080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53"/>
            <a:ext cx="9144000" cy="2380217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67544" y="2492896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Bristol-Myers Squibb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Signs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Exclusive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Option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Agreement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to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Acquire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Galecto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Biotech AB </a:t>
            </a:r>
            <a:r>
              <a:rPr lang="sv-SE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…….</a:t>
            </a:r>
            <a:endParaRPr lang="sv-SE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  <a:p>
            <a:r>
              <a:rPr lang="sv-SE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and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gain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worldwide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rights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to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its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lead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asset TD139, a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novel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inhaled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inhibitor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of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galectin-3 in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Phase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1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development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for the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treatment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of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idiopathic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pulmonary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fibrosis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(IPF) and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other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pulmonary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fibrotic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condition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683568" y="5733256"/>
            <a:ext cx="7699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 err="1" smtClean="0">
                <a:solidFill>
                  <a:srgbClr val="595959"/>
                </a:solidFill>
                <a:latin typeface="Arial"/>
                <a:cs typeface="Arial"/>
              </a:rPr>
              <a:t>Disclosure</a:t>
            </a:r>
            <a:r>
              <a:rPr lang="sv-SE" sz="1800" dirty="0" smtClean="0">
                <a:solidFill>
                  <a:srgbClr val="595959"/>
                </a:solidFill>
                <a:latin typeface="Arial"/>
                <a:cs typeface="Arial"/>
              </a:rPr>
              <a:t> – Hakon Leffler is co-</a:t>
            </a:r>
            <a:r>
              <a:rPr lang="sv-SE" sz="1800" dirty="0" err="1" smtClean="0">
                <a:solidFill>
                  <a:srgbClr val="595959"/>
                </a:solidFill>
                <a:latin typeface="Arial"/>
                <a:cs typeface="Arial"/>
              </a:rPr>
              <a:t>founder</a:t>
            </a:r>
            <a:r>
              <a:rPr lang="sv-SE" sz="1800" dirty="0" smtClean="0">
                <a:solidFill>
                  <a:srgbClr val="595959"/>
                </a:solidFill>
                <a:latin typeface="Arial"/>
                <a:cs typeface="Arial"/>
              </a:rPr>
              <a:t> and co-</a:t>
            </a:r>
            <a:r>
              <a:rPr lang="sv-SE" sz="1800" dirty="0" err="1" smtClean="0">
                <a:solidFill>
                  <a:srgbClr val="595959"/>
                </a:solidFill>
                <a:latin typeface="Arial"/>
                <a:cs typeface="Arial"/>
              </a:rPr>
              <a:t>owner</a:t>
            </a:r>
            <a:r>
              <a:rPr lang="sv-SE" sz="1800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sv-SE" sz="1800" dirty="0" err="1" smtClean="0">
                <a:solidFill>
                  <a:srgbClr val="595959"/>
                </a:solidFill>
                <a:latin typeface="Arial"/>
                <a:cs typeface="Arial"/>
              </a:rPr>
              <a:t>of</a:t>
            </a:r>
            <a:r>
              <a:rPr lang="sv-SE" sz="1800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sv-SE" sz="1800" dirty="0" err="1" smtClean="0">
                <a:solidFill>
                  <a:srgbClr val="595959"/>
                </a:solidFill>
                <a:latin typeface="Arial"/>
                <a:cs typeface="Arial"/>
              </a:rPr>
              <a:t>Galecto</a:t>
            </a:r>
            <a:r>
              <a:rPr lang="sv-SE" sz="1800" dirty="0" smtClean="0">
                <a:solidFill>
                  <a:srgbClr val="595959"/>
                </a:solidFill>
                <a:latin typeface="Arial"/>
                <a:cs typeface="Arial"/>
              </a:rPr>
              <a:t> Biotech</a:t>
            </a:r>
            <a:endParaRPr lang="sv-SE" sz="1800" dirty="0">
              <a:solidFill>
                <a:srgbClr val="59595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510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4988"/>
              </p:ext>
            </p:extLst>
          </p:nvPr>
        </p:nvGraphicFramePr>
        <p:xfrm>
          <a:off x="1043608" y="3472268"/>
          <a:ext cx="7272808" cy="2769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656184"/>
                <a:gridCol w="2531853"/>
                <a:gridCol w="1428587"/>
              </a:tblGrid>
              <a:tr h="31836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Glycoprotein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Cell or cell function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Pathophysiological effect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Reference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250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Non-raft glycoproteins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Epithelial cells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??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Delacour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, Jacob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et al.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250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EGF-receptor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Cell growth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Cancer growth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Dennis et 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250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TGF-β-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receptor, CD98, Integrin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M2 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macrophages </a:t>
                      </a:r>
                      <a:r>
                        <a:rPr lang="en-US" sz="1100" b="1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etc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Excessive fibrosis in chronic 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inflammation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Sethi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 et al. 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83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CD8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Cytotoxic T-cells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Immunosuppression in cancer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van der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Bruggen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 et 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83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VEGF-R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Angiogensis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Vascular overgrowth in eye disease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Panjwani et 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83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Integrins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Cell adhesion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Migration, metastasis in cancer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Kiss et 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83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Haptoglobin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 / Transferrin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M2 Macrophages / </a:t>
                      </a:r>
                      <a:b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</a:b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all cells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??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Leffler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 et 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3" name="Grupp 2"/>
          <p:cNvGrpSpPr/>
          <p:nvPr/>
        </p:nvGrpSpPr>
        <p:grpSpPr>
          <a:xfrm>
            <a:off x="977192" y="557472"/>
            <a:ext cx="4206186" cy="2799520"/>
            <a:chOff x="3096790" y="2224800"/>
            <a:chExt cx="3018155" cy="2008800"/>
          </a:xfrm>
        </p:grpSpPr>
        <p:pic>
          <p:nvPicPr>
            <p:cNvPr id="4" name="Bildobjekt 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5" b="14419"/>
            <a:stretch/>
          </p:blipFill>
          <p:spPr bwMode="auto">
            <a:xfrm>
              <a:off x="3096790" y="2224800"/>
              <a:ext cx="3018155" cy="2008800"/>
            </a:xfrm>
            <a:prstGeom prst="rect">
              <a:avLst/>
            </a:prstGeom>
            <a:noFill/>
            <a:extLst>
              <a:ext uri="{FAA26D3D-D897-4be2-8F04-BA451C77F1D7}">
                <ma14:placeholderFlag xmlns:ma14="http://schemas.microsoft.com/office/mac/drawingml/2011/main" xmlns=""/>
              </a:ext>
            </a:extLst>
          </p:spPr>
        </p:pic>
        <p:sp>
          <p:nvSpPr>
            <p:cNvPr id="5" name="textruta 4"/>
            <p:cNvSpPr txBox="1"/>
            <p:nvPr/>
          </p:nvSpPr>
          <p:spPr>
            <a:xfrm>
              <a:off x="5121273" y="3933819"/>
              <a:ext cx="7113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sv-SE" sz="1100" dirty="0" smtClean="0">
                  <a:solidFill>
                    <a:prstClr val="black"/>
                  </a:solidFill>
                  <a:latin typeface="Calibri"/>
                </a:rPr>
                <a:t>Galectins</a:t>
              </a:r>
              <a:endParaRPr lang="sv-SE" sz="11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ektangel 5"/>
            <p:cNvSpPr/>
            <p:nvPr/>
          </p:nvSpPr>
          <p:spPr>
            <a:xfrm>
              <a:off x="3462866" y="2436741"/>
              <a:ext cx="304800" cy="194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sv-SE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ruta 6"/>
            <p:cNvSpPr txBox="1"/>
            <p:nvPr/>
          </p:nvSpPr>
          <p:spPr>
            <a:xfrm>
              <a:off x="3220684" y="2304299"/>
              <a:ext cx="12671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sv-SE" sz="1100" dirty="0" err="1" smtClean="0">
                  <a:solidFill>
                    <a:prstClr val="black"/>
                  </a:solidFill>
                  <a:latin typeface="Calibri"/>
                </a:rPr>
                <a:t>Glycoproteins</a:t>
              </a:r>
              <a:r>
                <a:rPr lang="sv-SE" sz="11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sv-SE" sz="1100" dirty="0" err="1" smtClean="0">
                  <a:solidFill>
                    <a:prstClr val="black"/>
                  </a:solidFill>
                  <a:latin typeface="Calibri"/>
                </a:rPr>
                <a:t>with</a:t>
              </a:r>
              <a:endParaRPr lang="sv-SE" sz="1100" dirty="0" smtClean="0">
                <a:solidFill>
                  <a:prstClr val="black"/>
                </a:solidFill>
                <a:latin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sv-SE" sz="1100" dirty="0" smtClean="0">
                  <a:solidFill>
                    <a:prstClr val="black"/>
                  </a:solidFill>
                  <a:latin typeface="Calibri"/>
                </a:rPr>
                <a:t>glycans</a:t>
              </a:r>
              <a:endParaRPr lang="sv-SE" sz="11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983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089678" y="1772816"/>
            <a:ext cx="22656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err="1" smtClean="0">
                <a:solidFill>
                  <a:srgbClr val="FFFFFF"/>
                </a:solidFill>
                <a:latin typeface="Arial"/>
                <a:cs typeface="Arial"/>
              </a:rPr>
              <a:t>Cellular</a:t>
            </a:r>
            <a: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sv-SE" dirty="0" err="1" smtClean="0">
                <a:solidFill>
                  <a:srgbClr val="FFFFFF"/>
                </a:solidFill>
                <a:latin typeface="Arial"/>
                <a:cs typeface="Arial"/>
              </a:rPr>
              <a:t>effect</a:t>
            </a:r>
            <a: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sv-SE" sz="2000" dirty="0" err="1" smtClean="0">
                <a:solidFill>
                  <a:srgbClr val="FFFFFF"/>
                </a:solidFill>
                <a:latin typeface="Arial"/>
                <a:cs typeface="Arial"/>
              </a:rPr>
              <a:t>Ept</a:t>
            </a:r>
            <a:r>
              <a:rPr lang="sv-SE" sz="2000" dirty="0" smtClean="0">
                <a:solidFill>
                  <a:srgbClr val="FFFFFF"/>
                </a:solidFill>
                <a:latin typeface="Arial"/>
                <a:cs typeface="Arial"/>
              </a:rPr>
              <a:t>-Mes-</a:t>
            </a:r>
            <a:r>
              <a:rPr lang="sv-SE" sz="2000" dirty="0" err="1" smtClean="0">
                <a:solidFill>
                  <a:srgbClr val="FFFFFF"/>
                </a:solidFill>
                <a:latin typeface="Arial"/>
                <a:cs typeface="Arial"/>
              </a:rPr>
              <a:t>transition</a:t>
            </a:r>
            <a:r>
              <a:rPr lang="sv-SE" sz="2000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sv-SE" sz="20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sv-SE" sz="2000" dirty="0" smtClean="0">
                <a:solidFill>
                  <a:srgbClr val="FFFFFF"/>
                </a:solidFill>
                <a:latin typeface="Arial"/>
                <a:cs typeface="Arial"/>
              </a:rPr>
              <a:t>(EMT)</a:t>
            </a:r>
            <a:endParaRPr lang="sv-SE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Bildobjekt 2" descr="151_MacKinnon2012_Page_0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" t="5240" r="54890" b="76543"/>
          <a:stretch/>
        </p:blipFill>
        <p:spPr>
          <a:xfrm>
            <a:off x="3775667" y="1556792"/>
            <a:ext cx="2956573" cy="1765259"/>
          </a:xfrm>
          <a:prstGeom prst="rect">
            <a:avLst/>
          </a:prstGeom>
        </p:spPr>
      </p:pic>
      <p:pic>
        <p:nvPicPr>
          <p:cNvPr id="4" name="Bildobjekt 3" descr="151_MacKinnon2012_Page_0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8" t="54783" r="32948" b="31747"/>
          <a:stretch/>
        </p:blipFill>
        <p:spPr>
          <a:xfrm>
            <a:off x="4225943" y="3815350"/>
            <a:ext cx="2218265" cy="1557866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971600" y="3861048"/>
            <a:ext cx="279292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solidFill>
                  <a:srgbClr val="FFFFFF"/>
                </a:solidFill>
                <a:latin typeface="Arial"/>
                <a:cs typeface="Arial"/>
              </a:rPr>
              <a:t>Molecular</a:t>
            </a:r>
            <a: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sv-SE" dirty="0" err="1" smtClean="0">
                <a:solidFill>
                  <a:srgbClr val="FFFFFF"/>
                </a:solidFill>
                <a:latin typeface="Arial"/>
                <a:cs typeface="Arial"/>
              </a:rPr>
              <a:t>effect</a:t>
            </a:r>
            <a: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sv-SE" sz="2000" dirty="0" smtClean="0">
                <a:solidFill>
                  <a:srgbClr val="FFFFFF"/>
                </a:solidFill>
                <a:latin typeface="Arial"/>
                <a:cs typeface="Arial"/>
              </a:rPr>
              <a:t>Cell </a:t>
            </a:r>
            <a:r>
              <a:rPr lang="sv-SE" sz="2000" dirty="0" err="1" smtClean="0">
                <a:solidFill>
                  <a:srgbClr val="FFFFFF"/>
                </a:solidFill>
                <a:latin typeface="Arial"/>
                <a:cs typeface="Arial"/>
              </a:rPr>
              <a:t>surface</a:t>
            </a:r>
            <a:r>
              <a:rPr lang="sv-SE" sz="2000" dirty="0" smtClean="0">
                <a:solidFill>
                  <a:srgbClr val="FFFFFF"/>
                </a:solidFill>
                <a:latin typeface="Arial"/>
                <a:cs typeface="Arial"/>
              </a:rPr>
              <a:t> TGF-β-</a:t>
            </a:r>
            <a:r>
              <a:rPr lang="sv-SE" sz="2000" dirty="0" err="1" smtClean="0">
                <a:solidFill>
                  <a:srgbClr val="FFFFFF"/>
                </a:solidFill>
                <a:latin typeface="Arial"/>
                <a:cs typeface="Arial"/>
              </a:rPr>
              <a:t>rec</a:t>
            </a:r>
            <a:endParaRPr lang="sv-SE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6804248" y="1988840"/>
            <a:ext cx="1084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>
                <a:solidFill>
                  <a:srgbClr val="FF0000"/>
                </a:solidFill>
              </a:rPr>
              <a:t>E-</a:t>
            </a:r>
            <a:r>
              <a:rPr lang="sv-SE" sz="1600" dirty="0" err="1" smtClean="0">
                <a:solidFill>
                  <a:srgbClr val="FF0000"/>
                </a:solidFill>
              </a:rPr>
              <a:t>cadherin</a:t>
            </a:r>
            <a:endParaRPr lang="sv-SE" sz="1600" dirty="0">
              <a:solidFill>
                <a:srgbClr val="FF0000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6876256" y="265839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>
                <a:solidFill>
                  <a:srgbClr val="15FF1C"/>
                </a:solidFill>
              </a:rPr>
              <a:t>α-SMA</a:t>
            </a:r>
            <a:endParaRPr lang="sv-SE" sz="1600" dirty="0">
              <a:solidFill>
                <a:srgbClr val="15FF1C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6516216" y="4653136"/>
            <a:ext cx="1261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>
                <a:solidFill>
                  <a:srgbClr val="FFFFFF"/>
                </a:solidFill>
              </a:rPr>
              <a:t>Gal-3 </a:t>
            </a:r>
            <a:r>
              <a:rPr lang="sv-SE" sz="1600" dirty="0" err="1" smtClean="0">
                <a:solidFill>
                  <a:srgbClr val="FFFFFF"/>
                </a:solidFill>
              </a:rPr>
              <a:t>siRNA</a:t>
            </a:r>
            <a:endParaRPr lang="sv-SE" sz="1600" dirty="0">
              <a:solidFill>
                <a:srgbClr val="FFFFFF"/>
              </a:solidFill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6516216" y="4221088"/>
            <a:ext cx="2015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>
                <a:solidFill>
                  <a:srgbClr val="FFFFFF"/>
                </a:solidFill>
              </a:rPr>
              <a:t>Gal-3 </a:t>
            </a:r>
            <a:r>
              <a:rPr lang="sv-SE" sz="1600" dirty="0" err="1" smtClean="0">
                <a:solidFill>
                  <a:srgbClr val="FFFFFF"/>
                </a:solidFill>
              </a:rPr>
              <a:t>siRNA</a:t>
            </a:r>
            <a:r>
              <a:rPr lang="sv-SE" sz="1600" dirty="0" smtClean="0">
                <a:solidFill>
                  <a:srgbClr val="FFFFFF"/>
                </a:solidFill>
              </a:rPr>
              <a:t> + rGal-3</a:t>
            </a:r>
            <a:endParaRPr lang="sv-SE" sz="1600" dirty="0">
              <a:solidFill>
                <a:srgbClr val="FFFFFF"/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6516216" y="3933056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 smtClean="0">
                <a:solidFill>
                  <a:srgbClr val="FFFFFF"/>
                </a:solidFill>
              </a:rPr>
              <a:t>wt</a:t>
            </a:r>
            <a:endParaRPr lang="sv-SE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7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49" y="1443576"/>
            <a:ext cx="4038601" cy="4387154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hape 449"/>
          <p:cNvSpPr>
            <a:spLocks noGrp="1"/>
          </p:cNvSpPr>
          <p:nvPr>
            <p:ph type="title"/>
          </p:nvPr>
        </p:nvSpPr>
        <p:spPr>
          <a:xfrm>
            <a:off x="687586" y="187523"/>
            <a:ext cx="7768828" cy="101368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Idiopathic Pulmonary Fibrosis</a:t>
            </a:r>
          </a:p>
        </p:txBody>
      </p:sp>
      <p:sp>
        <p:nvSpPr>
          <p:cNvPr id="450" name="Shape 450"/>
          <p:cNvSpPr>
            <a:spLocks noGrp="1"/>
          </p:cNvSpPr>
          <p:nvPr>
            <p:ph type="body" idx="1"/>
          </p:nvPr>
        </p:nvSpPr>
        <p:spPr>
          <a:xfrm>
            <a:off x="4271367" y="1312666"/>
            <a:ext cx="4912282" cy="6277733"/>
          </a:xfrm>
          <a:prstGeom prst="rect">
            <a:avLst/>
          </a:prstGeom>
        </p:spPr>
        <p:txBody>
          <a:bodyPr/>
          <a:lstStyle/>
          <a:p>
            <a:pPr marL="285007" indent="-244372">
              <a:lnSpc>
                <a:spcPct val="90000"/>
              </a:lnSpc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IPF is a progressive, irreversible, ultimately fatal lung disease characterized by decline in lung function</a:t>
            </a:r>
          </a:p>
          <a:p>
            <a:pPr marL="716924" lvl="1" indent="-219153">
              <a:lnSpc>
                <a:spcPct val="90000"/>
              </a:lnSpc>
              <a:spcBef>
                <a:spcPts val="211"/>
              </a:spcBef>
              <a:buFont typeface="Verdana"/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Lung tissue get scarred and thus non functional</a:t>
            </a:r>
          </a:p>
          <a:p>
            <a:pPr marL="716924" lvl="1" indent="-219153">
              <a:lnSpc>
                <a:spcPct val="90000"/>
              </a:lnSpc>
              <a:spcBef>
                <a:spcPts val="211"/>
              </a:spcBef>
              <a:buFont typeface="Verdana"/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Death caused by respiratory failure</a:t>
            </a:r>
          </a:p>
          <a:p>
            <a:pPr marL="716924" lvl="1" indent="-219153">
              <a:lnSpc>
                <a:spcPct val="90000"/>
              </a:lnSpc>
              <a:spcBef>
                <a:spcPts val="211"/>
              </a:spcBef>
              <a:buFont typeface="Verdana"/>
              <a:defRPr sz="1800">
                <a:uFillTx/>
              </a:defRPr>
            </a:pPr>
            <a:endParaRPr>
              <a:uFill>
                <a:solidFill/>
              </a:uFill>
            </a:endParaRPr>
          </a:p>
          <a:p>
            <a:pPr marL="285007" indent="-244372">
              <a:lnSpc>
                <a:spcPct val="90000"/>
              </a:lnSpc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Cause unknown</a:t>
            </a:r>
          </a:p>
          <a:p>
            <a:pPr marL="285007" indent="-244372">
              <a:lnSpc>
                <a:spcPct val="90000"/>
              </a:lnSpc>
              <a:defRPr sz="1800">
                <a:uFillTx/>
              </a:defRPr>
            </a:pPr>
            <a:endParaRPr sz="1700">
              <a:uFill>
                <a:solidFill/>
              </a:uFill>
            </a:endParaRPr>
          </a:p>
          <a:p>
            <a:pPr marL="285007" indent="-244372">
              <a:lnSpc>
                <a:spcPct val="90000"/>
              </a:lnSpc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Most patients are ≥ 50 years-old at diagnosis</a:t>
            </a:r>
          </a:p>
          <a:p>
            <a:pPr marL="285007" indent="-244372">
              <a:lnSpc>
                <a:spcPct val="90000"/>
              </a:lnSpc>
              <a:defRPr sz="1800">
                <a:uFillTx/>
              </a:defRPr>
            </a:pPr>
            <a:endParaRPr sz="1700">
              <a:uFill>
                <a:solidFill/>
              </a:uFill>
            </a:endParaRPr>
          </a:p>
          <a:p>
            <a:pPr marL="285007" indent="-244372">
              <a:lnSpc>
                <a:spcPct val="90000"/>
              </a:lnSpc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US incidence: ~30,000/year</a:t>
            </a:r>
          </a:p>
          <a:p>
            <a:pPr marL="285007" indent="-244372">
              <a:lnSpc>
                <a:spcPct val="90000"/>
              </a:lnSpc>
              <a:defRPr sz="1800">
                <a:uFillTx/>
              </a:defRPr>
            </a:pPr>
            <a:endParaRPr sz="1700">
              <a:uFill>
                <a:solidFill/>
              </a:uFill>
            </a:endParaRPr>
          </a:p>
          <a:p>
            <a:pPr marL="285007" indent="-244372">
              <a:lnSpc>
                <a:spcPct val="90000"/>
              </a:lnSpc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Increasing incidence and IPF-related deaths</a:t>
            </a:r>
          </a:p>
          <a:p>
            <a:pPr marL="285007" indent="-244372">
              <a:lnSpc>
                <a:spcPct val="90000"/>
              </a:lnSpc>
              <a:defRPr sz="1800">
                <a:uFillTx/>
              </a:defRPr>
            </a:pPr>
            <a:endParaRPr sz="1700">
              <a:uFill>
                <a:solidFill/>
              </a:uFill>
            </a:endParaRPr>
          </a:p>
          <a:p>
            <a:pPr marL="285007" indent="-244372">
              <a:lnSpc>
                <a:spcPct val="90000"/>
              </a:lnSpc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Median survival of 2 - 5 years</a:t>
            </a:r>
          </a:p>
          <a:p>
            <a:pPr marL="285007" indent="-244372">
              <a:lnSpc>
                <a:spcPct val="90000"/>
              </a:lnSpc>
              <a:defRPr sz="1800">
                <a:uFillTx/>
              </a:defRPr>
            </a:pPr>
            <a:endParaRPr sz="1700">
              <a:uFill>
                <a:solidFill/>
              </a:uFill>
            </a:endParaRPr>
          </a:p>
          <a:p>
            <a:pPr marL="285007" indent="-244372">
              <a:lnSpc>
                <a:spcPct val="90000"/>
              </a:lnSpc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US prevalence: ~100,000</a:t>
            </a:r>
          </a:p>
        </p:txBody>
      </p:sp>
    </p:spTree>
    <p:extLst>
      <p:ext uri="{BB962C8B-B14F-4D97-AF65-F5344CB8AC3E}">
        <p14:creationId xmlns:p14="http://schemas.microsoft.com/office/powerpoint/2010/main" val="20779239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331640" y="2414498"/>
            <a:ext cx="31643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  <a:t>Galectin expression</a:t>
            </a:r>
          </a:p>
          <a:p>
            <a:endParaRPr lang="sv-SE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sv-SE" sz="2000" dirty="0" smtClean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lang="sv-SE" sz="2000" dirty="0" err="1" smtClean="0">
                <a:solidFill>
                  <a:srgbClr val="FFFFFF"/>
                </a:solidFill>
                <a:latin typeface="Arial"/>
                <a:cs typeface="Arial"/>
              </a:rPr>
              <a:t>Idiopathic</a:t>
            </a:r>
            <a:r>
              <a:rPr lang="sv-SE" sz="2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sv-SE" sz="2000" dirty="0" err="1" smtClean="0">
                <a:solidFill>
                  <a:srgbClr val="FFFFFF"/>
                </a:solidFill>
                <a:latin typeface="Arial"/>
                <a:cs typeface="Arial"/>
              </a:rPr>
              <a:t>Lung</a:t>
            </a:r>
            <a:r>
              <a:rPr lang="sv-SE" sz="2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sv-SE" sz="2000" dirty="0" err="1" smtClean="0">
                <a:solidFill>
                  <a:srgbClr val="FFFFFF"/>
                </a:solidFill>
                <a:latin typeface="Arial"/>
                <a:cs typeface="Arial"/>
              </a:rPr>
              <a:t>Fibrosis</a:t>
            </a:r>
            <a:r>
              <a:rPr lang="sv-SE" sz="2000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sv-SE" sz="20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sv-SE" sz="2000" dirty="0" smtClean="0">
                <a:solidFill>
                  <a:srgbClr val="FFFFFF"/>
                </a:solidFill>
                <a:latin typeface="Arial"/>
                <a:cs typeface="Arial"/>
              </a:rPr>
              <a:t>             (IPF)</a:t>
            </a:r>
            <a:endParaRPr lang="sv-SE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Bildobjekt 2" descr="151_MacKinnon2012_Page_0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68" r="33085" b="18525"/>
          <a:stretch/>
        </p:blipFill>
        <p:spPr>
          <a:xfrm>
            <a:off x="4383810" y="4790762"/>
            <a:ext cx="3428550" cy="1221169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331640" y="4646746"/>
            <a:ext cx="26136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  <a:t>Galectin </a:t>
            </a:r>
            <a:r>
              <a:rPr lang="sv-SE" dirty="0" err="1" smtClean="0">
                <a:solidFill>
                  <a:srgbClr val="FFFFFF"/>
                </a:solidFill>
                <a:latin typeface="Arial"/>
                <a:cs typeface="Arial"/>
              </a:rPr>
              <a:t>null</a:t>
            </a:r>
            <a: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sv-SE" dirty="0" err="1" smtClean="0">
                <a:solidFill>
                  <a:srgbClr val="FFFFFF"/>
                </a:solidFill>
                <a:latin typeface="Arial"/>
                <a:cs typeface="Arial"/>
              </a:rPr>
              <a:t>mice</a:t>
            </a:r>
            <a:endParaRPr lang="sv-SE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sv-SE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sv-SE" sz="2000" dirty="0" smtClean="0">
                <a:solidFill>
                  <a:srgbClr val="FFFFFF"/>
                </a:solidFill>
                <a:latin typeface="Arial"/>
                <a:cs typeface="Arial"/>
              </a:rPr>
              <a:t>Galectin </a:t>
            </a:r>
            <a:r>
              <a:rPr lang="sv-SE" sz="2000" dirty="0" err="1" smtClean="0">
                <a:solidFill>
                  <a:srgbClr val="FFFFFF"/>
                </a:solidFill>
                <a:latin typeface="Arial"/>
                <a:cs typeface="Arial"/>
              </a:rPr>
              <a:t>effect</a:t>
            </a:r>
            <a:r>
              <a:rPr lang="sv-SE" sz="2000" dirty="0" smtClean="0">
                <a:solidFill>
                  <a:srgbClr val="FFFFFF"/>
                </a:solidFill>
                <a:latin typeface="Arial"/>
                <a:cs typeface="Arial"/>
              </a:rPr>
              <a:t> on</a:t>
            </a:r>
            <a:br>
              <a:rPr lang="sv-SE" sz="20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sv-SE" sz="2000" dirty="0" smtClean="0">
                <a:solidFill>
                  <a:srgbClr val="FFFFFF"/>
                </a:solidFill>
                <a:latin typeface="Arial"/>
                <a:cs typeface="Arial"/>
              </a:rPr>
              <a:t>experimental IPF</a:t>
            </a:r>
            <a:endParaRPr lang="sv-SE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" name="Bildobjekt 4" descr="151_MacKinnon2012_Page_06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t="4255" r="40726" b="70349"/>
          <a:stretch/>
        </p:blipFill>
        <p:spPr>
          <a:xfrm>
            <a:off x="4788024" y="2276872"/>
            <a:ext cx="2771018" cy="1741715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475656" y="593393"/>
            <a:ext cx="62646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u="sng" dirty="0">
                <a:solidFill>
                  <a:srgbClr val="FFFFFF"/>
                </a:solidFill>
                <a:latin typeface="Arial"/>
                <a:cs typeface="Arial"/>
                <a:hlinkClick r:id="rId4"/>
              </a:rPr>
              <a:t>Regulation of transforming growth factor-β1-driven lung fibrosis by </a:t>
            </a:r>
            <a:r>
              <a:rPr lang="sv-SE" sz="1600" b="1" u="sng" dirty="0">
                <a:solidFill>
                  <a:srgbClr val="FFFFFF"/>
                </a:solidFill>
                <a:latin typeface="Arial"/>
                <a:cs typeface="Arial"/>
                <a:hlinkClick r:id="rId4"/>
              </a:rPr>
              <a:t>galectin</a:t>
            </a:r>
            <a:r>
              <a:rPr lang="sv-SE" sz="1600" u="sng" dirty="0">
                <a:solidFill>
                  <a:srgbClr val="FFFFFF"/>
                </a:solidFill>
                <a:latin typeface="Arial"/>
                <a:cs typeface="Arial"/>
                <a:hlinkClick r:id="rId4"/>
              </a:rPr>
              <a:t>-3.</a:t>
            </a:r>
          </a:p>
          <a:p>
            <a:r>
              <a:rPr lang="sv-SE" sz="1600" dirty="0" err="1">
                <a:solidFill>
                  <a:srgbClr val="FFFFFF"/>
                </a:solidFill>
                <a:latin typeface="Arial"/>
                <a:cs typeface="Arial"/>
              </a:rPr>
              <a:t>Mackinnon</a:t>
            </a:r>
            <a:r>
              <a:rPr lang="sv-SE" sz="1600" dirty="0">
                <a:solidFill>
                  <a:srgbClr val="FFFFFF"/>
                </a:solidFill>
                <a:latin typeface="Arial"/>
                <a:cs typeface="Arial"/>
              </a:rPr>
              <a:t> AC, Gibbons MA, </a:t>
            </a:r>
            <a:r>
              <a:rPr lang="sv-SE" sz="1600" dirty="0" err="1">
                <a:solidFill>
                  <a:srgbClr val="FFFFFF"/>
                </a:solidFill>
                <a:latin typeface="Arial"/>
                <a:cs typeface="Arial"/>
              </a:rPr>
              <a:t>Farnworth</a:t>
            </a:r>
            <a:r>
              <a:rPr lang="sv-SE" sz="1600" dirty="0">
                <a:solidFill>
                  <a:srgbClr val="FFFFFF"/>
                </a:solidFill>
                <a:latin typeface="Arial"/>
                <a:cs typeface="Arial"/>
              </a:rPr>
              <a:t> SL, Leffler H, Nilsson UJ, </a:t>
            </a:r>
            <a:r>
              <a:rPr lang="sv-SE" sz="1600" dirty="0" err="1">
                <a:solidFill>
                  <a:srgbClr val="FFFFFF"/>
                </a:solidFill>
                <a:latin typeface="Arial"/>
                <a:cs typeface="Arial"/>
              </a:rPr>
              <a:t>Delaine</a:t>
            </a:r>
            <a:r>
              <a:rPr lang="sv-SE" sz="1600" dirty="0">
                <a:solidFill>
                  <a:srgbClr val="FFFFFF"/>
                </a:solidFill>
                <a:latin typeface="Arial"/>
                <a:cs typeface="Arial"/>
              </a:rPr>
              <a:t> T, Simpson AJ, Forbes SJ, </a:t>
            </a:r>
            <a:r>
              <a:rPr lang="sv-SE" sz="1600" dirty="0" err="1">
                <a:solidFill>
                  <a:srgbClr val="FFFFFF"/>
                </a:solidFill>
                <a:latin typeface="Arial"/>
                <a:cs typeface="Arial"/>
              </a:rPr>
              <a:t>Hirani</a:t>
            </a:r>
            <a:r>
              <a:rPr lang="sv-SE" sz="1600" dirty="0">
                <a:solidFill>
                  <a:srgbClr val="FFFFFF"/>
                </a:solidFill>
                <a:latin typeface="Arial"/>
                <a:cs typeface="Arial"/>
              </a:rPr>
              <a:t> N, </a:t>
            </a:r>
            <a:r>
              <a:rPr lang="sv-SE" sz="1600" dirty="0" err="1">
                <a:solidFill>
                  <a:srgbClr val="FFFFFF"/>
                </a:solidFill>
                <a:latin typeface="Arial"/>
                <a:cs typeface="Arial"/>
              </a:rPr>
              <a:t>Gauldie</a:t>
            </a:r>
            <a:r>
              <a:rPr lang="sv-SE" sz="1600" dirty="0">
                <a:solidFill>
                  <a:srgbClr val="FFFFFF"/>
                </a:solidFill>
                <a:latin typeface="Arial"/>
                <a:cs typeface="Arial"/>
              </a:rPr>
              <a:t> J, </a:t>
            </a:r>
            <a:r>
              <a:rPr lang="sv-SE" sz="1600" b="1" dirty="0" err="1">
                <a:solidFill>
                  <a:srgbClr val="FFFFFF"/>
                </a:solidFill>
                <a:latin typeface="Arial"/>
                <a:cs typeface="Arial"/>
              </a:rPr>
              <a:t>Sethi</a:t>
            </a:r>
            <a:r>
              <a:rPr lang="sv-SE" sz="1600" b="1" dirty="0">
                <a:solidFill>
                  <a:srgbClr val="FFFFFF"/>
                </a:solidFill>
                <a:latin typeface="Arial"/>
                <a:cs typeface="Arial"/>
              </a:rPr>
              <a:t> T</a:t>
            </a:r>
            <a:r>
              <a:rPr lang="sv-SE" sz="16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  <a:p>
            <a:r>
              <a:rPr lang="sk-SK" sz="1600" dirty="0">
                <a:solidFill>
                  <a:srgbClr val="FFFFFF"/>
                </a:solidFill>
                <a:latin typeface="Arial"/>
                <a:cs typeface="Arial"/>
              </a:rPr>
              <a:t>Am J Respir Crit Care Med. 2012 </a:t>
            </a:r>
            <a:r>
              <a:rPr lang="sk-SK" sz="1600" dirty="0" smtClean="0">
                <a:solidFill>
                  <a:srgbClr val="FFFFFF"/>
                </a:solidFill>
                <a:latin typeface="Arial"/>
                <a:cs typeface="Arial"/>
              </a:rPr>
              <a:t>185:</a:t>
            </a:r>
            <a:r>
              <a:rPr lang="sk-SK" sz="1600" dirty="0">
                <a:solidFill>
                  <a:srgbClr val="FFFFFF"/>
                </a:solidFill>
                <a:latin typeface="Arial"/>
                <a:cs typeface="Arial"/>
              </a:rPr>
              <a:t>537</a:t>
            </a:r>
            <a:r>
              <a:rPr lang="sk-SK" sz="1600" dirty="0" smtClean="0">
                <a:solidFill>
                  <a:srgbClr val="FFFFFF"/>
                </a:solidFill>
                <a:latin typeface="Arial"/>
                <a:cs typeface="Arial"/>
              </a:rPr>
              <a:t>-546.</a:t>
            </a:r>
            <a:endParaRPr lang="sv-SE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468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33" y="669726"/>
            <a:ext cx="8152805" cy="2464594"/>
          </a:xfrm>
          <a:prstGeom prst="rect">
            <a:avLst/>
          </a:prstGeom>
        </p:spPr>
      </p:pic>
      <p:sp>
        <p:nvSpPr>
          <p:cNvPr id="452" name="Shape 452"/>
          <p:cNvSpPr/>
          <p:nvPr/>
        </p:nvSpPr>
        <p:spPr>
          <a:xfrm>
            <a:off x="2" y="241104"/>
            <a:ext cx="8938617" cy="385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1" tIns="53571" rIns="53571" bIns="53571">
            <a:spAutoFit/>
          </a:bodyPr>
          <a:lstStyle>
            <a:lvl1pPr marL="57799" marR="57799" defTabSz="1295400">
              <a:defRPr sz="3600">
                <a:solidFill>
                  <a:srgbClr val="000000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/>
              <a:t>Two pro-fibrotic cell targets</a:t>
            </a:r>
          </a:p>
        </p:txBody>
      </p:sp>
      <p:sp>
        <p:nvSpPr>
          <p:cNvPr id="454" name="Shape 454"/>
          <p:cNvSpPr/>
          <p:nvPr/>
        </p:nvSpPr>
        <p:spPr>
          <a:xfrm>
            <a:off x="7250906" y="3118545"/>
            <a:ext cx="5098852" cy="47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1" tIns="53571" rIns="53571" bIns="53571"/>
          <a:lstStyle/>
          <a:p>
            <a:pPr marL="40634" marR="91426" defTabSz="910702">
              <a:spcBef>
                <a:spcPts val="422"/>
              </a:spcBef>
              <a:defRPr sz="1800">
                <a:solidFill>
                  <a:srgbClr val="000000"/>
                </a:solidFill>
              </a:defRPr>
            </a:pPr>
            <a:r>
              <a:rPr sz="8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Wynn </a:t>
            </a:r>
            <a:r>
              <a:rPr sz="800" i="1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JEM</a:t>
            </a:r>
            <a:r>
              <a:rPr sz="8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sz="800" b="1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208</a:t>
            </a:r>
            <a:r>
              <a:rPr sz="8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, 2011</a:t>
            </a:r>
          </a:p>
        </p:txBody>
      </p:sp>
      <p:sp>
        <p:nvSpPr>
          <p:cNvPr id="455" name="Shape 455"/>
          <p:cNvSpPr/>
          <p:nvPr/>
        </p:nvSpPr>
        <p:spPr>
          <a:xfrm>
            <a:off x="2259212" y="1009055"/>
            <a:ext cx="892969" cy="892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E392FE">
              <a:alpha val="20000"/>
            </a:srgbClr>
          </a:solidFill>
          <a:ln w="12700">
            <a:solidFill>
              <a:srgbClr val="000000">
                <a:alpha val="20000"/>
              </a:srgbClr>
            </a:solidFill>
            <a:round/>
          </a:ln>
        </p:spPr>
        <p:txBody>
          <a:bodyPr lIns="0" tIns="0" rIns="0" bIns="0"/>
          <a:lstStyle/>
          <a:p>
            <a:pPr marL="40634" marR="40634" defTabSz="910702">
              <a:defRPr sz="3400">
                <a:solidFill>
                  <a:srgbClr val="000000"/>
                </a:solidFill>
                <a:uFill>
                  <a:solidFill/>
                </a:uFill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456" name="Shape 456"/>
          <p:cNvSpPr/>
          <p:nvPr/>
        </p:nvSpPr>
        <p:spPr>
          <a:xfrm>
            <a:off x="4661297" y="1602879"/>
            <a:ext cx="1288806" cy="892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E392FE">
              <a:alpha val="20000"/>
            </a:srgbClr>
          </a:solidFill>
          <a:ln w="12700">
            <a:solidFill>
              <a:srgbClr val="000000">
                <a:alpha val="20000"/>
              </a:srgbClr>
            </a:solidFill>
            <a:round/>
          </a:ln>
        </p:spPr>
        <p:txBody>
          <a:bodyPr lIns="0" tIns="0" rIns="0" bIns="0"/>
          <a:lstStyle/>
          <a:p>
            <a:pPr marL="40634" marR="40634" defTabSz="910702">
              <a:defRPr sz="3400">
                <a:solidFill>
                  <a:srgbClr val="000000"/>
                </a:solidFill>
                <a:uFill>
                  <a:solidFill/>
                </a:uFill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pic>
        <p:nvPicPr>
          <p:cNvPr id="457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536" y="3222985"/>
            <a:ext cx="3677254" cy="2821782"/>
          </a:xfrm>
          <a:prstGeom prst="rect">
            <a:avLst/>
          </a:prstGeom>
          <a:ln w="12700">
            <a:round/>
          </a:ln>
        </p:spPr>
      </p:pic>
      <p:sp>
        <p:nvSpPr>
          <p:cNvPr id="458" name="Shape 458"/>
          <p:cNvSpPr/>
          <p:nvPr/>
        </p:nvSpPr>
        <p:spPr>
          <a:xfrm>
            <a:off x="8535" y="6169149"/>
            <a:ext cx="4054079" cy="539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1" tIns="53571" rIns="53571" bIns="53571">
            <a:spAutoFit/>
          </a:bodyPr>
          <a:lstStyle/>
          <a:p>
            <a:pPr marL="40634" marR="40634" defTabSz="910702">
              <a:buClr>
                <a:srgbClr val="FFFFFF"/>
              </a:buClr>
              <a:buFont typeface="Arial"/>
              <a:defRPr sz="1800">
                <a:solidFill>
                  <a:srgbClr val="000000"/>
                </a:solidFill>
              </a:defRPr>
            </a:pPr>
            <a:r>
              <a:rPr sz="18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Macrophage M2 polarization</a:t>
            </a:r>
          </a:p>
          <a:p>
            <a:pPr marL="40634" marR="40634" defTabSz="910702">
              <a:buClr>
                <a:srgbClr val="FFFFFF"/>
              </a:buClr>
              <a:buFont typeface="Arial"/>
              <a:defRPr sz="1800">
                <a:solidFill>
                  <a:srgbClr val="000000"/>
                </a:solidFill>
              </a:defRPr>
            </a:pPr>
            <a:r>
              <a:rPr sz="10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MacKinnon et al. </a:t>
            </a:r>
            <a:r>
              <a:rPr sz="1000" i="1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J. Immun</a:t>
            </a:r>
            <a:r>
              <a:rPr sz="10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. 2008, </a:t>
            </a:r>
            <a:r>
              <a:rPr sz="1000" b="1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180</a:t>
            </a:r>
            <a:r>
              <a:rPr sz="10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, 2650</a:t>
            </a:r>
          </a:p>
        </p:txBody>
      </p:sp>
      <p:pic>
        <p:nvPicPr>
          <p:cNvPr id="459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14940" y="3461509"/>
            <a:ext cx="3218613" cy="2821798"/>
          </a:xfrm>
          <a:prstGeom prst="rect">
            <a:avLst/>
          </a:prstGeom>
          <a:ln w="12700">
            <a:round/>
          </a:ln>
        </p:spPr>
      </p:pic>
      <p:sp>
        <p:nvSpPr>
          <p:cNvPr id="460" name="Shape 460"/>
          <p:cNvSpPr/>
          <p:nvPr/>
        </p:nvSpPr>
        <p:spPr>
          <a:xfrm>
            <a:off x="4395362" y="6173614"/>
            <a:ext cx="4857751" cy="523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71" tIns="53571" rIns="53571" bIns="53571">
            <a:spAutoFit/>
          </a:bodyPr>
          <a:lstStyle/>
          <a:p>
            <a:pPr marL="40634" marR="40634" defTabSz="910702">
              <a:buClr>
                <a:srgbClr val="FFFFFF"/>
              </a:buClr>
              <a:buFont typeface="Arial"/>
              <a:defRPr sz="1800">
                <a:solidFill>
                  <a:srgbClr val="000000"/>
                </a:solidFill>
              </a:defRPr>
            </a:pPr>
            <a:r>
              <a:rPr sz="17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Myofibroblast activation</a:t>
            </a:r>
          </a:p>
          <a:p>
            <a:pPr marL="40634" marR="40634" defTabSz="910702">
              <a:buClr>
                <a:srgbClr val="FFFFFF"/>
              </a:buClr>
              <a:buFont typeface="Arial"/>
              <a:defRPr sz="1800">
                <a:solidFill>
                  <a:srgbClr val="000000"/>
                </a:solidFill>
              </a:defRPr>
            </a:pPr>
            <a:r>
              <a:rPr sz="10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MacKinnon et al. </a:t>
            </a:r>
            <a:r>
              <a:rPr sz="1000" i="1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Am. J. Resp. Crit. Care Med.</a:t>
            </a:r>
            <a:r>
              <a:rPr sz="10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 2012, </a:t>
            </a:r>
            <a:r>
              <a:rPr sz="1000" b="1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185</a:t>
            </a:r>
            <a:r>
              <a:rPr sz="10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, 537</a:t>
            </a:r>
          </a:p>
        </p:txBody>
      </p:sp>
      <p:pic>
        <p:nvPicPr>
          <p:cNvPr id="461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69068" y="4012353"/>
            <a:ext cx="1708823" cy="699064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hape 462"/>
          <p:cNvSpPr/>
          <p:nvPr/>
        </p:nvSpPr>
        <p:spPr>
          <a:xfrm>
            <a:off x="3810046" y="1784398"/>
            <a:ext cx="675588" cy="166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E392FE">
              <a:alpha val="20000"/>
            </a:srgbClr>
          </a:solidFill>
          <a:ln w="12700">
            <a:solidFill>
              <a:srgbClr val="000000">
                <a:alpha val="20000"/>
              </a:srgbClr>
            </a:solidFill>
            <a:round/>
          </a:ln>
        </p:spPr>
        <p:txBody>
          <a:bodyPr lIns="0" tIns="0" rIns="0" bIns="0"/>
          <a:lstStyle/>
          <a:p>
            <a:pPr marL="40634" marR="40634" defTabSz="910702">
              <a:defRPr sz="3400">
                <a:solidFill>
                  <a:srgbClr val="000000"/>
                </a:solidFill>
                <a:uFill>
                  <a:solidFill/>
                </a:uFill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15074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" grpId="0" build="p" bldLvl="5" animBg="1" advAuto="0"/>
      <p:bldP spid="455" grpId="0" animBg="1" advAuto="0"/>
      <p:bldP spid="456" grpId="0" animBg="1" advAuto="0"/>
      <p:bldP spid="458" grpId="0" animBg="1" advAuto="0"/>
      <p:bldP spid="461" grpId="0" animBg="1" advAuto="0"/>
      <p:bldP spid="462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2122" y="719112"/>
            <a:ext cx="2035969" cy="1053704"/>
          </a:xfrm>
          <a:prstGeom prst="rect">
            <a:avLst/>
          </a:prstGeom>
          <a:ln w="12700">
            <a:round/>
          </a:ln>
        </p:spPr>
      </p:pic>
      <p:sp>
        <p:nvSpPr>
          <p:cNvPr id="432" name="Shape 432"/>
          <p:cNvSpPr/>
          <p:nvPr/>
        </p:nvSpPr>
        <p:spPr>
          <a:xfrm>
            <a:off x="4373876" y="3829522"/>
            <a:ext cx="72132" cy="195242"/>
          </a:xfrm>
          <a:prstGeom prst="rect">
            <a:avLst/>
          </a:prstGeom>
          <a:ln w="12700">
            <a:miter lim="400000"/>
          </a:ln>
        </p:spPr>
        <p:txBody>
          <a:bodyPr wrap="none" lIns="35689" tIns="35689" rIns="35689" bIns="35689" anchor="ctr">
            <a:spAutoFit/>
          </a:bodyPr>
          <a:lstStyle/>
          <a:p>
            <a:pPr defTabSz="321225" fontAlgn="auto">
              <a:spcBef>
                <a:spcPts val="0"/>
              </a:spcBef>
              <a:spcAft>
                <a:spcPts val="0"/>
              </a:spcAft>
            </a:pPr>
            <a:endParaRPr sz="8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3" name="Grupp 2"/>
          <p:cNvGrpSpPr/>
          <p:nvPr/>
        </p:nvGrpSpPr>
        <p:grpSpPr>
          <a:xfrm>
            <a:off x="4512321" y="3069364"/>
            <a:ext cx="5281877" cy="2899080"/>
            <a:chOff x="3034539" y="3930552"/>
            <a:chExt cx="5281877" cy="2899080"/>
          </a:xfrm>
        </p:grpSpPr>
        <p:pic>
          <p:nvPicPr>
            <p:cNvPr id="436" name="pasted-image.t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19872" y="3930552"/>
              <a:ext cx="2707859" cy="2857605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439" name="Shape 439"/>
            <p:cNvSpPr/>
            <p:nvPr/>
          </p:nvSpPr>
          <p:spPr>
            <a:xfrm rot="16200000">
              <a:off x="2030698" y="5330464"/>
              <a:ext cx="2361626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 marL="57799" marR="57799" algn="ctr" defTabSz="1295400">
                <a:buClr>
                  <a:srgbClr val="FFFFFF"/>
                </a:buClr>
                <a:buFont typeface="Arial"/>
                <a:defRPr sz="2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800">
                  <a:uFillTx/>
                </a:defRPr>
              </a:pPr>
              <a:r>
                <a:rPr sz="1300" kern="0" dirty="0">
                  <a:solidFill>
                    <a:sysClr val="windowText" lastClr="000000"/>
                  </a:solidFill>
                  <a:uFillTx/>
                  <a:latin typeface="Arial"/>
                  <a:ea typeface="Arial"/>
                  <a:cs typeface="Arial"/>
                </a:rPr>
                <a:t>Fibros</a:t>
              </a:r>
              <a:r>
                <a:rPr lang="sv-SE" sz="1300" kern="0" dirty="0">
                  <a:solidFill>
                    <a:sysClr val="windowText" lastClr="000000"/>
                  </a:solidFill>
                  <a:uFillTx/>
                  <a:latin typeface="Arial"/>
                  <a:ea typeface="Arial"/>
                  <a:cs typeface="Arial"/>
                </a:rPr>
                <a:t>is</a:t>
              </a:r>
              <a:endParaRPr sz="1300" kern="0" dirty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endParaRPr>
            </a:p>
          </p:txBody>
        </p:sp>
        <p:sp>
          <p:nvSpPr>
            <p:cNvPr id="440" name="Shape 440"/>
            <p:cNvSpPr/>
            <p:nvPr/>
          </p:nvSpPr>
          <p:spPr>
            <a:xfrm>
              <a:off x="5192014" y="6475689"/>
              <a:ext cx="2361624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 marL="57799" marR="57799" algn="ctr" defTabSz="1295400">
                <a:buClr>
                  <a:srgbClr val="FFFFFF"/>
                </a:buClr>
                <a:buFont typeface="Arial"/>
                <a:defRPr sz="2400">
                  <a:uFill>
                    <a:solidFill/>
                  </a:u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800">
                  <a:uFillTx/>
                </a:defRPr>
              </a:pPr>
              <a:r>
                <a:rPr sz="1300" kern="0" dirty="0">
                  <a:solidFill>
                    <a:sysClr val="windowText" lastClr="000000"/>
                  </a:solidFill>
                  <a:uFillTx/>
                  <a:latin typeface="Arial"/>
                  <a:ea typeface="Arial"/>
                  <a:cs typeface="Arial"/>
                </a:rPr>
                <a:t>Da</a:t>
              </a:r>
              <a:r>
                <a:rPr lang="sv-SE" sz="1300" kern="0" dirty="0" err="1">
                  <a:solidFill>
                    <a:sysClr val="windowText" lastClr="000000"/>
                  </a:solidFill>
                  <a:uFillTx/>
                  <a:latin typeface="Arial"/>
                  <a:ea typeface="Arial"/>
                  <a:cs typeface="Arial"/>
                </a:rPr>
                <a:t>ys</a:t>
              </a:r>
              <a:endParaRPr sz="1300" kern="0" dirty="0">
                <a:solidFill>
                  <a:sysClr val="windowText" lastClr="000000"/>
                </a:solidFill>
                <a:uFillTx/>
                <a:latin typeface="Arial"/>
                <a:ea typeface="Arial"/>
                <a:cs typeface="Arial"/>
              </a:endParaRPr>
            </a:p>
          </p:txBody>
        </p:sp>
        <p:sp>
          <p:nvSpPr>
            <p:cNvPr id="16" name="textruta 15"/>
            <p:cNvSpPr txBox="1"/>
            <p:nvPr/>
          </p:nvSpPr>
          <p:spPr>
            <a:xfrm>
              <a:off x="6030162" y="4163307"/>
              <a:ext cx="990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800" dirty="0" err="1">
                  <a:solidFill>
                    <a:srgbClr val="000000"/>
                  </a:solidFill>
                  <a:latin typeface="Arial"/>
                  <a:cs typeface="Arial"/>
                </a:rPr>
                <a:t>ctrl</a:t>
              </a:r>
              <a:endParaRPr lang="sv-SE" sz="18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ruta 16"/>
            <p:cNvSpPr txBox="1"/>
            <p:nvPr/>
          </p:nvSpPr>
          <p:spPr>
            <a:xfrm>
              <a:off x="6075167" y="5157192"/>
              <a:ext cx="22412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>
                  <a:solidFill>
                    <a:srgbClr val="000000"/>
                  </a:solidFill>
                  <a:latin typeface="Arial"/>
                  <a:cs typeface="Arial"/>
                </a:rPr>
                <a:t>TD139 10 </a:t>
              </a:r>
              <a:r>
                <a:rPr lang="sv-SE" sz="1400" dirty="0" err="1">
                  <a:solidFill>
                    <a:srgbClr val="000000"/>
                  </a:solidFill>
                  <a:latin typeface="Arial"/>
                  <a:cs typeface="Arial"/>
                </a:rPr>
                <a:t>μg</a:t>
              </a:r>
              <a:r>
                <a:rPr lang="sv-SE" sz="14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br>
                <a:rPr lang="sv-SE" sz="1400" dirty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sv-SE" sz="1400" dirty="0" err="1">
                  <a:solidFill>
                    <a:srgbClr val="000000"/>
                  </a:solidFill>
                  <a:latin typeface="Arial"/>
                  <a:cs typeface="Arial"/>
                </a:rPr>
                <a:t>intr.trach</a:t>
              </a:r>
              <a:r>
                <a:rPr lang="sv-SE" sz="1400" dirty="0">
                  <a:solidFill>
                    <a:srgbClr val="000000"/>
                  </a:solidFill>
                  <a:latin typeface="Arial"/>
                  <a:cs typeface="Arial"/>
                </a:rPr>
                <a:t>. X 4</a:t>
              </a:r>
            </a:p>
          </p:txBody>
        </p:sp>
        <p:cxnSp>
          <p:nvCxnSpPr>
            <p:cNvPr id="18" name="Rak pil 17"/>
            <p:cNvCxnSpPr/>
            <p:nvPr/>
          </p:nvCxnSpPr>
          <p:spPr bwMode="auto">
            <a:xfrm>
              <a:off x="5093903" y="4374105"/>
              <a:ext cx="0" cy="49505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Rak pil 18"/>
            <p:cNvCxnSpPr/>
            <p:nvPr/>
          </p:nvCxnSpPr>
          <p:spPr bwMode="auto">
            <a:xfrm>
              <a:off x="5238074" y="4275094"/>
              <a:ext cx="0" cy="49505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Rak pil 19"/>
            <p:cNvCxnSpPr/>
            <p:nvPr/>
          </p:nvCxnSpPr>
          <p:spPr bwMode="auto">
            <a:xfrm>
              <a:off x="5390936" y="4176083"/>
              <a:ext cx="0" cy="49505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Rak pil 20"/>
            <p:cNvCxnSpPr/>
            <p:nvPr/>
          </p:nvCxnSpPr>
          <p:spPr bwMode="auto">
            <a:xfrm>
              <a:off x="5535107" y="4077072"/>
              <a:ext cx="0" cy="49505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5" name="Rektangel 24"/>
          <p:cNvSpPr/>
          <p:nvPr/>
        </p:nvSpPr>
        <p:spPr>
          <a:xfrm>
            <a:off x="5088385" y="2368044"/>
            <a:ext cx="3312368" cy="584776"/>
          </a:xfrm>
          <a:prstGeom prst="rect">
            <a:avLst/>
          </a:prstGeom>
        </p:spPr>
        <p:txBody>
          <a:bodyPr wrap="square" lIns="91421" tIns="45711" rIns="91421" bIns="45711">
            <a:spAutoFit/>
          </a:bodyPr>
          <a:lstStyle/>
          <a:p>
            <a:r>
              <a:rPr lang="sv-SE" sz="1600" dirty="0" err="1">
                <a:solidFill>
                  <a:srgbClr val="000000"/>
                </a:solidFill>
                <a:latin typeface="Arial"/>
              </a:rPr>
              <a:t>Bleomycin</a:t>
            </a:r>
            <a:r>
              <a:rPr lang="sv-SE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sv-SE" sz="1600" dirty="0" err="1">
                <a:solidFill>
                  <a:srgbClr val="000000"/>
                </a:solidFill>
                <a:latin typeface="Arial"/>
              </a:rPr>
              <a:t>model</a:t>
            </a:r>
            <a:r>
              <a:rPr lang="sv-SE" sz="1600" dirty="0">
                <a:solidFill>
                  <a:srgbClr val="000000"/>
                </a:solidFill>
                <a:latin typeface="Arial"/>
              </a:rPr>
              <a:t> </a:t>
            </a:r>
            <a:br>
              <a:rPr lang="sv-SE" sz="1600" dirty="0">
                <a:solidFill>
                  <a:srgbClr val="000000"/>
                </a:solidFill>
                <a:latin typeface="Arial"/>
              </a:rPr>
            </a:br>
            <a:r>
              <a:rPr lang="sv-SE" sz="1600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sv-SE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sv-SE" sz="1600" dirty="0" err="1">
                <a:solidFill>
                  <a:srgbClr val="000000"/>
                </a:solidFill>
                <a:latin typeface="Arial"/>
              </a:rPr>
              <a:t>lung</a:t>
            </a:r>
            <a:r>
              <a:rPr lang="sv-SE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sv-SE" sz="1600" dirty="0" err="1">
                <a:solidFill>
                  <a:srgbClr val="000000"/>
                </a:solidFill>
                <a:latin typeface="Arial"/>
              </a:rPr>
              <a:t>fibrosis</a:t>
            </a:r>
            <a:r>
              <a:rPr lang="sv-SE" sz="1600" dirty="0">
                <a:solidFill>
                  <a:srgbClr val="000000"/>
                </a:solidFill>
                <a:latin typeface="Arial"/>
              </a:rPr>
              <a:t> in </a:t>
            </a:r>
            <a:r>
              <a:rPr lang="sv-SE" sz="1600" dirty="0" err="1">
                <a:solidFill>
                  <a:srgbClr val="000000"/>
                </a:solidFill>
                <a:latin typeface="Arial"/>
              </a:rPr>
              <a:t>mice</a:t>
            </a:r>
            <a:endParaRPr lang="sv-SE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ktangel 4"/>
          <p:cNvSpPr/>
          <p:nvPr/>
        </p:nvSpPr>
        <p:spPr>
          <a:xfrm rot="5400000">
            <a:off x="3101552" y="4939200"/>
            <a:ext cx="1431902" cy="338554"/>
          </a:xfrm>
          <a:prstGeom prst="rect">
            <a:avLst/>
          </a:prstGeom>
        </p:spPr>
        <p:txBody>
          <a:bodyPr wrap="none" lIns="91421" tIns="45711" rIns="91421" bIns="45711">
            <a:spAutoFit/>
          </a:bodyPr>
          <a:lstStyle/>
          <a:p>
            <a:r>
              <a:rPr lang="sv-SE" sz="1600" dirty="0">
                <a:solidFill>
                  <a:srgbClr val="000000"/>
                </a:solidFill>
                <a:latin typeface="Arial"/>
                <a:cs typeface="Arial"/>
              </a:rPr>
              <a:t>TD139 10 </a:t>
            </a:r>
            <a:r>
              <a:rPr lang="sv-SE" sz="1600" dirty="0" err="1">
                <a:solidFill>
                  <a:srgbClr val="000000"/>
                </a:solidFill>
                <a:latin typeface="Arial"/>
                <a:cs typeface="Arial"/>
              </a:rPr>
              <a:t>μM</a:t>
            </a:r>
            <a:r>
              <a:rPr lang="sv-SE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27" name="Rektangel 26"/>
          <p:cNvSpPr/>
          <p:nvPr/>
        </p:nvSpPr>
        <p:spPr>
          <a:xfrm rot="5400000">
            <a:off x="3394455" y="3562790"/>
            <a:ext cx="846105" cy="338554"/>
          </a:xfrm>
          <a:prstGeom prst="rect">
            <a:avLst/>
          </a:prstGeom>
        </p:spPr>
        <p:txBody>
          <a:bodyPr wrap="none" lIns="91421" tIns="45711" rIns="91421" bIns="45711">
            <a:spAutoFit/>
          </a:bodyPr>
          <a:lstStyle/>
          <a:p>
            <a:r>
              <a:rPr lang="sv-SE" sz="1600" dirty="0">
                <a:solidFill>
                  <a:srgbClr val="000000"/>
                </a:solidFill>
                <a:latin typeface="Arial"/>
              </a:rPr>
              <a:t>Control</a:t>
            </a:r>
          </a:p>
        </p:txBody>
      </p:sp>
      <p:sp>
        <p:nvSpPr>
          <p:cNvPr id="29" name="Rektangel 28"/>
          <p:cNvSpPr/>
          <p:nvPr/>
        </p:nvSpPr>
        <p:spPr>
          <a:xfrm>
            <a:off x="467548" y="1412777"/>
            <a:ext cx="4392487" cy="646284"/>
          </a:xfrm>
          <a:prstGeom prst="rect">
            <a:avLst/>
          </a:prstGeom>
        </p:spPr>
        <p:txBody>
          <a:bodyPr wrap="square" lIns="91373" tIns="45687" rIns="91373" bIns="45687">
            <a:spAutoFit/>
          </a:bodyPr>
          <a:lstStyle/>
          <a:p>
            <a:r>
              <a:rPr lang="sv-SE" sz="1200" dirty="0">
                <a:solidFill>
                  <a:srgbClr val="000000"/>
                </a:solidFill>
                <a:latin typeface="Arial"/>
                <a:cs typeface="Arial"/>
              </a:rPr>
              <a:t>Regulation of transforming growth factor-β1-driven lung fibrosis by </a:t>
            </a:r>
            <a:r>
              <a:rPr lang="sv-SE" sz="1200" b="1" dirty="0">
                <a:solidFill>
                  <a:srgbClr val="000000"/>
                </a:solidFill>
                <a:latin typeface="Arial"/>
                <a:cs typeface="Arial"/>
              </a:rPr>
              <a:t>galectin</a:t>
            </a:r>
            <a:r>
              <a:rPr lang="sv-SE" sz="1200" dirty="0">
                <a:solidFill>
                  <a:srgbClr val="000000"/>
                </a:solidFill>
                <a:latin typeface="Arial"/>
                <a:cs typeface="Arial"/>
              </a:rPr>
              <a:t>-3. </a:t>
            </a:r>
            <a:r>
              <a:rPr lang="sv-SE" sz="1200" dirty="0" err="1">
                <a:solidFill>
                  <a:srgbClr val="000000"/>
                </a:solidFill>
                <a:latin typeface="Arial"/>
                <a:cs typeface="Arial"/>
              </a:rPr>
              <a:t>Mackinnon</a:t>
            </a:r>
            <a:r>
              <a:rPr lang="sv-SE" sz="1200" dirty="0">
                <a:solidFill>
                  <a:srgbClr val="000000"/>
                </a:solidFill>
                <a:latin typeface="Arial"/>
                <a:cs typeface="Arial"/>
              </a:rPr>
              <a:t> AC ….</a:t>
            </a:r>
            <a:r>
              <a:rPr lang="sv-SE" sz="1200" b="1" dirty="0" err="1">
                <a:solidFill>
                  <a:srgbClr val="000000"/>
                </a:solidFill>
                <a:latin typeface="Arial"/>
                <a:cs typeface="Arial"/>
              </a:rPr>
              <a:t>Sethi</a:t>
            </a:r>
            <a:r>
              <a:rPr lang="sv-SE" sz="1200" b="1" dirty="0">
                <a:solidFill>
                  <a:srgbClr val="000000"/>
                </a:solidFill>
                <a:latin typeface="Arial"/>
                <a:cs typeface="Arial"/>
              </a:rPr>
              <a:t> T</a:t>
            </a:r>
            <a:r>
              <a:rPr lang="sv-SE" sz="12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sk-SK" sz="1200" dirty="0">
                <a:solidFill>
                  <a:srgbClr val="000000"/>
                </a:solidFill>
                <a:latin typeface="Arial"/>
                <a:cs typeface="Arial"/>
              </a:rPr>
              <a:t>Am J Respir Crit Care Med. 2012 185:537-546.</a:t>
            </a:r>
            <a:endParaRPr lang="sv-SE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1" name="Rektangel 30"/>
          <p:cNvSpPr/>
          <p:nvPr/>
        </p:nvSpPr>
        <p:spPr>
          <a:xfrm>
            <a:off x="920305" y="620688"/>
            <a:ext cx="4299767" cy="400110"/>
          </a:xfrm>
          <a:prstGeom prst="rect">
            <a:avLst/>
          </a:prstGeom>
        </p:spPr>
        <p:txBody>
          <a:bodyPr wrap="square" lIns="91421" tIns="45711" rIns="91421" bIns="45711">
            <a:spAutoFit/>
          </a:bodyPr>
          <a:lstStyle/>
          <a:p>
            <a:r>
              <a:rPr lang="sv-SE" sz="2000" dirty="0">
                <a:solidFill>
                  <a:srgbClr val="000000"/>
                </a:solidFill>
                <a:latin typeface="Arial"/>
              </a:rPr>
              <a:t>Inhibition </a:t>
            </a:r>
            <a:r>
              <a:rPr lang="sv-SE" sz="2000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sv-SE" sz="2000" dirty="0">
                <a:solidFill>
                  <a:srgbClr val="000000"/>
                </a:solidFill>
                <a:latin typeface="Arial"/>
              </a:rPr>
              <a:t> </a:t>
            </a:r>
            <a:r>
              <a:rPr lang="sv-SE" sz="2000" dirty="0" err="1">
                <a:solidFill>
                  <a:srgbClr val="000000"/>
                </a:solidFill>
                <a:latin typeface="Arial"/>
              </a:rPr>
              <a:t>lung</a:t>
            </a:r>
            <a:r>
              <a:rPr lang="sv-SE" sz="2000" dirty="0">
                <a:solidFill>
                  <a:srgbClr val="000000"/>
                </a:solidFill>
                <a:latin typeface="Arial"/>
              </a:rPr>
              <a:t> </a:t>
            </a:r>
            <a:r>
              <a:rPr lang="sv-SE" sz="2000" dirty="0" err="1">
                <a:solidFill>
                  <a:srgbClr val="000000"/>
                </a:solidFill>
                <a:latin typeface="Arial"/>
              </a:rPr>
              <a:t>fibrosis</a:t>
            </a:r>
            <a:r>
              <a:rPr lang="sv-SE" sz="2000" dirty="0">
                <a:solidFill>
                  <a:srgbClr val="000000"/>
                </a:solidFill>
                <a:latin typeface="Arial"/>
              </a:rPr>
              <a:t> by TD139</a:t>
            </a:r>
          </a:p>
        </p:txBody>
      </p:sp>
      <p:pic>
        <p:nvPicPr>
          <p:cNvPr id="22" name="pasted-image.pdf"/>
          <p:cNvPicPr/>
          <p:nvPr/>
        </p:nvPicPr>
        <p:blipFill rotWithShape="1">
          <a:blip r:embed="rId4">
            <a:extLst/>
          </a:blip>
          <a:srcRect l="68183" t="11609" b="18970"/>
          <a:stretch/>
        </p:blipFill>
        <p:spPr>
          <a:xfrm>
            <a:off x="1259634" y="2420888"/>
            <a:ext cx="2281425" cy="373181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ruta 3"/>
          <p:cNvSpPr txBox="1"/>
          <p:nvPr/>
        </p:nvSpPr>
        <p:spPr>
          <a:xfrm>
            <a:off x="1331642" y="2276872"/>
            <a:ext cx="218662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5" tIns="50795" rIns="50795" bIns="50795" numCol="1" spcCol="38096" rtlCol="0" anchor="ctr">
            <a:spAutoFit/>
          </a:bodyPr>
          <a:lstStyle/>
          <a:p>
            <a:pPr defTabSz="457154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sv-SE" sz="12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Collagen (</a:t>
            </a:r>
            <a:r>
              <a:rPr lang="sv-SE" sz="120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Masson’s</a:t>
            </a:r>
            <a:r>
              <a:rPr lang="sv-SE" sz="12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sv-SE" sz="120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trichrome</a:t>
            </a:r>
            <a:r>
              <a:rPr lang="sv-SE" sz="12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03378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931152"/>
              </p:ext>
            </p:extLst>
          </p:nvPr>
        </p:nvGraphicFramePr>
        <p:xfrm>
          <a:off x="1043608" y="3472268"/>
          <a:ext cx="7272808" cy="2769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656184"/>
                <a:gridCol w="2531853"/>
                <a:gridCol w="1428587"/>
              </a:tblGrid>
              <a:tr h="31836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Glycoprotein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Cell or cell function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Pathophysiological effect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Reference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250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Non-raft glycoproteins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Epithelial cells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??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Delacour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, Jacob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et al.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250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EGF-receptor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Cell growth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Cancer growth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Dennis et 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250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TGF-β-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receptor, CD98, Integrin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M2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macrophages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etc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Excessive fibrosis in chronic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inflammation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Sethi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 et al.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83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CD8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Cytotoxic T-cells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Immunosuppression in cancer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van der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Bruggen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 et 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83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VEGF-R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Angiogensis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Vascular overgrowth in eye disease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b="1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Panjwani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 et al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83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Integrins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Cell adhesion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Migration, metastasis in cancer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Kiss et 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836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Haptoglobin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 / Transferrin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M2 Macrophages / </a:t>
                      </a:r>
                      <a:b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</a:b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all cells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??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04267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Leffler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 et 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3" name="Grupp 2"/>
          <p:cNvGrpSpPr/>
          <p:nvPr/>
        </p:nvGrpSpPr>
        <p:grpSpPr>
          <a:xfrm>
            <a:off x="977192" y="557472"/>
            <a:ext cx="4206186" cy="2799520"/>
            <a:chOff x="3096790" y="2224800"/>
            <a:chExt cx="3018155" cy="2008800"/>
          </a:xfrm>
        </p:grpSpPr>
        <p:pic>
          <p:nvPicPr>
            <p:cNvPr id="4" name="Bildobjekt 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5" b="14419"/>
            <a:stretch/>
          </p:blipFill>
          <p:spPr bwMode="auto">
            <a:xfrm>
              <a:off x="3096790" y="2224800"/>
              <a:ext cx="3018155" cy="2008800"/>
            </a:xfrm>
            <a:prstGeom prst="rect">
              <a:avLst/>
            </a:prstGeom>
            <a:noFill/>
            <a:extLst>
              <a:ext uri="{FAA26D3D-D897-4be2-8F04-BA451C77F1D7}">
                <ma14:placeholderFlag xmlns:ma14="http://schemas.microsoft.com/office/mac/drawingml/2011/main" xmlns=""/>
              </a:ext>
            </a:extLst>
          </p:spPr>
        </p:pic>
        <p:sp>
          <p:nvSpPr>
            <p:cNvPr id="5" name="textruta 4"/>
            <p:cNvSpPr txBox="1"/>
            <p:nvPr/>
          </p:nvSpPr>
          <p:spPr>
            <a:xfrm>
              <a:off x="5121273" y="3933819"/>
              <a:ext cx="7113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sv-SE" sz="1100" dirty="0" smtClean="0">
                  <a:solidFill>
                    <a:prstClr val="black"/>
                  </a:solidFill>
                  <a:latin typeface="Calibri"/>
                </a:rPr>
                <a:t>Galectins</a:t>
              </a:r>
              <a:endParaRPr lang="sv-SE" sz="11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ektangel 5"/>
            <p:cNvSpPr/>
            <p:nvPr/>
          </p:nvSpPr>
          <p:spPr>
            <a:xfrm>
              <a:off x="3462866" y="2436741"/>
              <a:ext cx="304800" cy="194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sv-SE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ruta 6"/>
            <p:cNvSpPr txBox="1"/>
            <p:nvPr/>
          </p:nvSpPr>
          <p:spPr>
            <a:xfrm>
              <a:off x="3220684" y="2304299"/>
              <a:ext cx="12671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sv-SE" sz="1100" dirty="0" err="1" smtClean="0">
                  <a:solidFill>
                    <a:prstClr val="black"/>
                  </a:solidFill>
                  <a:latin typeface="Calibri"/>
                </a:rPr>
                <a:t>Glycoproteins</a:t>
              </a:r>
              <a:r>
                <a:rPr lang="sv-SE" sz="11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sv-SE" sz="1100" dirty="0" err="1" smtClean="0">
                  <a:solidFill>
                    <a:prstClr val="black"/>
                  </a:solidFill>
                  <a:latin typeface="Calibri"/>
                </a:rPr>
                <a:t>with</a:t>
              </a:r>
              <a:endParaRPr lang="sv-SE" sz="1100" dirty="0" smtClean="0">
                <a:solidFill>
                  <a:prstClr val="black"/>
                </a:solidFill>
                <a:latin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sv-SE" sz="1100" dirty="0" smtClean="0">
                  <a:solidFill>
                    <a:prstClr val="black"/>
                  </a:solidFill>
                  <a:latin typeface="Calibri"/>
                </a:rPr>
                <a:t>glycans</a:t>
              </a:r>
              <a:endParaRPr lang="sv-SE" sz="11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93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/>
          </p:cNvSpPr>
          <p:nvPr>
            <p:ph type="title"/>
          </p:nvPr>
        </p:nvSpPr>
        <p:spPr>
          <a:xfrm>
            <a:off x="687586" y="-35719"/>
            <a:ext cx="7768828" cy="64293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Ocular angiogenesis</a:t>
            </a:r>
          </a:p>
        </p:txBody>
      </p:sp>
      <p:sp>
        <p:nvSpPr>
          <p:cNvPr id="418" name="Shape 418"/>
          <p:cNvSpPr/>
          <p:nvPr/>
        </p:nvSpPr>
        <p:spPr>
          <a:xfrm>
            <a:off x="2498332" y="6578204"/>
            <a:ext cx="8501063" cy="308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3565" tIns="53565" rIns="53565" bIns="53565">
            <a:spAutoFit/>
          </a:bodyPr>
          <a:lstStyle/>
          <a:p>
            <a:pPr marL="40630" marR="40630" defTabSz="91060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3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W.-S. Chen </a:t>
            </a:r>
            <a:r>
              <a:rPr sz="1300" i="1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et al.</a:t>
            </a:r>
            <a:r>
              <a:rPr sz="13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300" i="1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FASEB J</a:t>
            </a:r>
            <a:r>
              <a:rPr sz="13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., 2013, </a:t>
            </a:r>
            <a:r>
              <a:rPr sz="1300" b="1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27</a:t>
            </a:r>
            <a:r>
              <a:rPr sz="13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, 828.1</a:t>
            </a:r>
          </a:p>
        </p:txBody>
      </p:sp>
      <p:sp>
        <p:nvSpPr>
          <p:cNvPr id="419" name="Shape 419"/>
          <p:cNvSpPr/>
          <p:nvPr/>
        </p:nvSpPr>
        <p:spPr>
          <a:xfrm>
            <a:off x="64446" y="3045977"/>
            <a:ext cx="8766819" cy="1251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09" tIns="35709" rIns="35709" bIns="35709" anchor="ctr">
            <a:spAutoFit/>
          </a:bodyPr>
          <a:lstStyle/>
          <a:p>
            <a:pPr marL="510146" indent="-286955" defTabSz="410667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71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 kern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Galectin-3 enhances VEGFR2 and bFGF signalling and angiogenesis</a:t>
            </a:r>
          </a:p>
          <a:p>
            <a:pPr marL="510146" indent="-286955" defTabSz="410667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71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 kern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Blocking galectin-3 CRD decreases VEGFR2 and bFGF signalling and angiogenesis</a:t>
            </a:r>
          </a:p>
        </p:txBody>
      </p:sp>
      <p:pic>
        <p:nvPicPr>
          <p:cNvPr id="42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6738" y="4257110"/>
            <a:ext cx="9144001" cy="2200234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hape 421"/>
          <p:cNvSpPr/>
          <p:nvPr/>
        </p:nvSpPr>
        <p:spPr>
          <a:xfrm>
            <a:off x="7110015" y="4257111"/>
            <a:ext cx="3610215" cy="22776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0667" fontAlgn="auto">
              <a:spcBef>
                <a:spcPts val="0"/>
              </a:spcBef>
              <a:spcAft>
                <a:spcPts val="0"/>
              </a:spcAft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1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2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09814" y="5101655"/>
            <a:ext cx="1412347" cy="8157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7" name="Group 427"/>
          <p:cNvGrpSpPr/>
          <p:nvPr/>
        </p:nvGrpSpPr>
        <p:grpSpPr>
          <a:xfrm>
            <a:off x="1153218" y="523432"/>
            <a:ext cx="6721642" cy="2479826"/>
            <a:chOff x="0" y="0"/>
            <a:chExt cx="9559668" cy="3526863"/>
          </a:xfrm>
        </p:grpSpPr>
        <p:pic>
          <p:nvPicPr>
            <p:cNvPr id="423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123852"/>
              <a:ext cx="3371558" cy="2100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4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499645" y="0"/>
              <a:ext cx="3803592" cy="32529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5" name="Shape 425"/>
            <p:cNvSpPr/>
            <p:nvPr/>
          </p:nvSpPr>
          <p:spPr>
            <a:xfrm>
              <a:off x="2578668" y="3133121"/>
              <a:ext cx="1229986" cy="3937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600">
                  <a:solidFill>
                    <a:srgbClr val="000000"/>
                  </a:solidFill>
                </a:defRPr>
              </a:lvl1pPr>
            </a:lstStyle>
            <a:p>
              <a:pPr algn="ctr" defTabSz="410667" fontAlgn="auto">
                <a:spcBef>
                  <a:spcPts val="0"/>
                </a:spcBef>
                <a:spcAft>
                  <a:spcPts val="0"/>
                </a:spcAft>
                <a:defRPr sz="1800"/>
              </a:pPr>
              <a:r>
                <a:rPr sz="1300" kern="0">
                  <a:latin typeface="Gill Sans"/>
                  <a:ea typeface="Gill Sans"/>
                  <a:cs typeface="Gill Sans"/>
                  <a:sym typeface="Gill Sans"/>
                </a:rPr>
                <a:t>Angiogenesis</a:t>
              </a:r>
            </a:p>
          </p:txBody>
        </p:sp>
        <p:sp>
          <p:nvSpPr>
            <p:cNvPr id="426" name="Shape 426"/>
            <p:cNvSpPr/>
            <p:nvPr/>
          </p:nvSpPr>
          <p:spPr>
            <a:xfrm>
              <a:off x="6793299" y="3135337"/>
              <a:ext cx="2766370" cy="3915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600">
                  <a:solidFill>
                    <a:srgbClr val="000000"/>
                  </a:solidFill>
                </a:defRPr>
              </a:lvl1pPr>
            </a:lstStyle>
            <a:p>
              <a:pPr algn="ctr" defTabSz="410667" fontAlgn="auto">
                <a:spcBef>
                  <a:spcPts val="0"/>
                </a:spcBef>
                <a:spcAft>
                  <a:spcPts val="0"/>
                </a:spcAft>
                <a:defRPr sz="1800"/>
              </a:pPr>
              <a:r>
                <a:rPr sz="1300" kern="0">
                  <a:latin typeface="Gill Sans"/>
                  <a:ea typeface="Gill Sans"/>
                  <a:cs typeface="Gill Sans"/>
                  <a:sym typeface="Gill Sans"/>
                </a:rPr>
                <a:t>No angiogenesis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07899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-5581650" y="2349673"/>
            <a:ext cx="22034500" cy="6911975"/>
          </a:xfrm>
          <a:prstGeom prst="ellipse">
            <a:avLst/>
          </a:prstGeom>
          <a:solidFill>
            <a:srgbClr val="E2CBE3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795" name="Oval 855"/>
          <p:cNvSpPr>
            <a:spLocks noChangeArrowheads="1"/>
          </p:cNvSpPr>
          <p:nvPr/>
        </p:nvSpPr>
        <p:spPr bwMode="auto">
          <a:xfrm>
            <a:off x="5148263" y="3149773"/>
            <a:ext cx="2119312" cy="143192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3796" name="Group 4"/>
          <p:cNvGrpSpPr>
            <a:grpSpLocks/>
          </p:cNvGrpSpPr>
          <p:nvPr/>
        </p:nvGrpSpPr>
        <p:grpSpPr bwMode="auto">
          <a:xfrm rot="-319390">
            <a:off x="1504950" y="2498898"/>
            <a:ext cx="304800" cy="98425"/>
            <a:chOff x="1020" y="2085"/>
            <a:chExt cx="926" cy="301"/>
          </a:xfrm>
        </p:grpSpPr>
        <p:grpSp>
          <p:nvGrpSpPr>
            <p:cNvPr id="57437" name="Group 5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7477" name="Group 6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87" name="Line 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88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78" name="Group 9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85" name="Line 1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86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79" name="Group 12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83" name="Line 1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84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80" name="Group 15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81" name="Line 1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82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438" name="Group 18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7465" name="Group 19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75" name="Line 2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76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66" name="Group 22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73" name="Line 2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74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67" name="Group 25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71" name="Line 2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72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68" name="Group 28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69" name="Line 2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70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439" name="Group 31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7453" name="Group 32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63" name="Line 3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64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54" name="Group 35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61" name="Line 3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62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55" name="Group 38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59" name="Line 3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60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56" name="Group 41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57" name="Line 4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58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440" name="Group 44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7441" name="Group 45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51" name="Line 4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52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42" name="Group 48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49" name="Line 4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50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43" name="Group 51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47" name="Line 5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48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44" name="Group 54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45" name="Line 5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46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797" name="Group 57"/>
          <p:cNvGrpSpPr>
            <a:grpSpLocks/>
          </p:cNvGrpSpPr>
          <p:nvPr/>
        </p:nvGrpSpPr>
        <p:grpSpPr bwMode="auto">
          <a:xfrm rot="-319390">
            <a:off x="1820863" y="2468736"/>
            <a:ext cx="304800" cy="100012"/>
            <a:chOff x="1020" y="2085"/>
            <a:chExt cx="926" cy="301"/>
          </a:xfrm>
        </p:grpSpPr>
        <p:grpSp>
          <p:nvGrpSpPr>
            <p:cNvPr id="57385" name="Group 58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7425" name="Group 59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35" name="Line 6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36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26" name="Group 62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33" name="Line 6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34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27" name="Group 65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31" name="Line 6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32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28" name="Group 68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29" name="Line 6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30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86" name="Group 71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7413" name="Group 72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23" name="Line 7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24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14" name="Group 75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21" name="Line 7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22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15" name="Group 78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19" name="Line 7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20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16" name="Group 81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17" name="Line 8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18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87" name="Group 84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7401" name="Group 85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11" name="Line 8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12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02" name="Group 88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09" name="Line 8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10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03" name="Group 91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07" name="Line 9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08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04" name="Group 94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05" name="Line 9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06" name="Line 9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88" name="Group 97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7389" name="Group 98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99" name="Line 9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00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90" name="Group 101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97" name="Line 10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98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91" name="Group 104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95" name="Line 10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96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92" name="Group 107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93" name="Line 10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94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798" name="Group 110"/>
          <p:cNvGrpSpPr>
            <a:grpSpLocks/>
          </p:cNvGrpSpPr>
          <p:nvPr/>
        </p:nvGrpSpPr>
        <p:grpSpPr bwMode="auto">
          <a:xfrm rot="-319390">
            <a:off x="2138363" y="2440161"/>
            <a:ext cx="304800" cy="98425"/>
            <a:chOff x="1020" y="2085"/>
            <a:chExt cx="926" cy="301"/>
          </a:xfrm>
        </p:grpSpPr>
        <p:grpSp>
          <p:nvGrpSpPr>
            <p:cNvPr id="57333" name="Group 111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7373" name="Group 112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83" name="Line 11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84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74" name="Group 115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81" name="Line 11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82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75" name="Group 118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79" name="Line 11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80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76" name="Group 121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77" name="Line 12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78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34" name="Group 124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7361" name="Group 125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71" name="Line 12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72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62" name="Group 128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69" name="Line 12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70" name="Line 13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63" name="Group 131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67" name="Line 13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68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64" name="Group 134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65" name="Line 13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66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35" name="Group 137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7349" name="Group 138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59" name="Line 13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60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50" name="Group 141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57" name="Line 14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58" name="Line 14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51" name="Group 144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55" name="Line 14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56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52" name="Group 147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53" name="Line 14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54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36" name="Group 150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7337" name="Group 151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47" name="Line 15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48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38" name="Group 154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45" name="Line 15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46" name="Line 15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39" name="Group 157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43" name="Line 15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44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40" name="Group 160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41" name="Line 16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42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799" name="Group 163"/>
          <p:cNvGrpSpPr>
            <a:grpSpLocks/>
          </p:cNvGrpSpPr>
          <p:nvPr/>
        </p:nvGrpSpPr>
        <p:grpSpPr bwMode="auto">
          <a:xfrm rot="-319390">
            <a:off x="2454275" y="2409998"/>
            <a:ext cx="304800" cy="100013"/>
            <a:chOff x="1020" y="2085"/>
            <a:chExt cx="926" cy="301"/>
          </a:xfrm>
        </p:grpSpPr>
        <p:grpSp>
          <p:nvGrpSpPr>
            <p:cNvPr id="57281" name="Group 164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7321" name="Group 165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31" name="Line 16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32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22" name="Group 168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29" name="Line 16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30" name="Line 17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23" name="Group 171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27" name="Line 17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28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24" name="Group 174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25" name="Line 17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26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282" name="Group 177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7309" name="Group 178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19" name="Line 17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20" name="Line 18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10" name="Group 181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17" name="Line 18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18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11" name="Group 184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15" name="Line 18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16" name="Line 18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12" name="Group 187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13" name="Line 18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14" name="Line 18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283" name="Group 190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7297" name="Group 191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07" name="Line 19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08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98" name="Group 194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05" name="Line 19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06" name="Line 19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99" name="Group 197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03" name="Line 19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04" name="Line 19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00" name="Group 200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01" name="Line 20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02" name="Line 20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284" name="Group 203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7285" name="Group 204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295" name="Line 20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96" name="Line 20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86" name="Group 207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293" name="Line 20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94" name="Line 20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87" name="Group 210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291" name="Line 21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92" name="Line 21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88" name="Group 213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289" name="Line 21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90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0" name="Group 417"/>
          <p:cNvGrpSpPr>
            <a:grpSpLocks/>
          </p:cNvGrpSpPr>
          <p:nvPr/>
        </p:nvGrpSpPr>
        <p:grpSpPr bwMode="auto">
          <a:xfrm rot="-319390">
            <a:off x="2224088" y="1549573"/>
            <a:ext cx="536575" cy="1028700"/>
            <a:chOff x="3334" y="-153"/>
            <a:chExt cx="1633" cy="3129"/>
          </a:xfrm>
        </p:grpSpPr>
        <p:sp>
          <p:nvSpPr>
            <p:cNvPr id="56844" name="Rectangle 418"/>
            <p:cNvSpPr>
              <a:spLocks noChangeArrowheads="1"/>
            </p:cNvSpPr>
            <p:nvPr/>
          </p:nvSpPr>
          <p:spPr bwMode="auto">
            <a:xfrm>
              <a:off x="4014" y="2160"/>
              <a:ext cx="272" cy="816"/>
            </a:xfrm>
            <a:prstGeom prst="rect">
              <a:avLst/>
            </a:prstGeom>
            <a:gradFill rotWithShape="1">
              <a:gsLst>
                <a:gs pos="0">
                  <a:srgbClr val="47762F"/>
                </a:gs>
                <a:gs pos="50000">
                  <a:srgbClr val="99FF66"/>
                </a:gs>
                <a:gs pos="100000">
                  <a:srgbClr val="47762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6845" name="Group 419"/>
            <p:cNvGrpSpPr>
              <a:grpSpLocks/>
            </p:cNvGrpSpPr>
            <p:nvPr/>
          </p:nvGrpSpPr>
          <p:grpSpPr bwMode="auto">
            <a:xfrm>
              <a:off x="3334" y="-153"/>
              <a:ext cx="1633" cy="2540"/>
              <a:chOff x="3198" y="528"/>
              <a:chExt cx="1633" cy="2540"/>
            </a:xfrm>
          </p:grpSpPr>
          <p:grpSp>
            <p:nvGrpSpPr>
              <p:cNvPr id="56846" name="Group 420"/>
              <p:cNvGrpSpPr>
                <a:grpSpLocks/>
              </p:cNvGrpSpPr>
              <p:nvPr/>
            </p:nvGrpSpPr>
            <p:grpSpPr bwMode="auto">
              <a:xfrm rot="6843164">
                <a:off x="4480" y="2082"/>
                <a:ext cx="247" cy="363"/>
                <a:chOff x="654" y="589"/>
                <a:chExt cx="265" cy="389"/>
              </a:xfrm>
            </p:grpSpPr>
            <p:sp>
              <p:nvSpPr>
                <p:cNvPr id="5725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5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252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27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8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53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277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54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27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25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5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257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27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58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27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59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26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60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267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6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6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26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6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6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26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6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47" name="Group 452"/>
              <p:cNvGrpSpPr>
                <a:grpSpLocks/>
              </p:cNvGrpSpPr>
              <p:nvPr/>
            </p:nvGrpSpPr>
            <p:grpSpPr bwMode="auto">
              <a:xfrm rot="-6612271">
                <a:off x="3346" y="2284"/>
                <a:ext cx="247" cy="363"/>
                <a:chOff x="654" y="589"/>
                <a:chExt cx="265" cy="389"/>
              </a:xfrm>
            </p:grpSpPr>
            <p:sp>
              <p:nvSpPr>
                <p:cNvPr id="57219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20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221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24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2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24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3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24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224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25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226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24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3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7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24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8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23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3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9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23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3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3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23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3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3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23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3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48" name="Group 484"/>
              <p:cNvGrpSpPr>
                <a:grpSpLocks/>
              </p:cNvGrpSpPr>
              <p:nvPr/>
            </p:nvGrpSpPr>
            <p:grpSpPr bwMode="auto">
              <a:xfrm rot="2820339">
                <a:off x="4508" y="1213"/>
                <a:ext cx="192" cy="363"/>
                <a:chOff x="1832" y="591"/>
                <a:chExt cx="461" cy="872"/>
              </a:xfrm>
            </p:grpSpPr>
            <p:sp>
              <p:nvSpPr>
                <p:cNvPr id="5719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985" y="996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9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096" y="997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92" name="Group 81"/>
                <p:cNvGrpSpPr>
                  <a:grpSpLocks/>
                </p:cNvGrpSpPr>
                <p:nvPr/>
              </p:nvGrpSpPr>
              <p:grpSpPr bwMode="auto">
                <a:xfrm rot="6664">
                  <a:off x="1989" y="1057"/>
                  <a:ext cx="108" cy="136"/>
                  <a:chOff x="630" y="1686"/>
                  <a:chExt cx="96" cy="120"/>
                </a:xfrm>
              </p:grpSpPr>
              <p:sp>
                <p:nvSpPr>
                  <p:cNvPr id="5721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8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93" name="Group 84"/>
                <p:cNvGrpSpPr>
                  <a:grpSpLocks/>
                </p:cNvGrpSpPr>
                <p:nvPr/>
              </p:nvGrpSpPr>
              <p:grpSpPr bwMode="auto">
                <a:xfrm rot="6664">
                  <a:off x="1990" y="1333"/>
                  <a:ext cx="103" cy="130"/>
                  <a:chOff x="606" y="1440"/>
                  <a:chExt cx="90" cy="115"/>
                </a:xfrm>
              </p:grpSpPr>
              <p:sp>
                <p:nvSpPr>
                  <p:cNvPr id="5721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6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94" name="Group 87"/>
                <p:cNvGrpSpPr>
                  <a:grpSpLocks/>
                </p:cNvGrpSpPr>
                <p:nvPr/>
              </p:nvGrpSpPr>
              <p:grpSpPr bwMode="auto">
                <a:xfrm rot="6664">
                  <a:off x="1992" y="1197"/>
                  <a:ext cx="102" cy="130"/>
                  <a:chOff x="606" y="1440"/>
                  <a:chExt cx="90" cy="115"/>
                </a:xfrm>
              </p:grpSpPr>
              <p:sp>
                <p:nvSpPr>
                  <p:cNvPr id="5721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4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19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835" y="933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9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148" y="930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97" name="Group 96"/>
                <p:cNvGrpSpPr>
                  <a:grpSpLocks/>
                </p:cNvGrpSpPr>
                <p:nvPr/>
              </p:nvGrpSpPr>
              <p:grpSpPr bwMode="auto">
                <a:xfrm rot="6664">
                  <a:off x="1835" y="801"/>
                  <a:ext cx="103" cy="131"/>
                  <a:chOff x="606" y="1440"/>
                  <a:chExt cx="90" cy="115"/>
                </a:xfrm>
              </p:grpSpPr>
              <p:sp>
                <p:nvSpPr>
                  <p:cNvPr id="5721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98" name="Group 99"/>
                <p:cNvGrpSpPr>
                  <a:grpSpLocks/>
                </p:cNvGrpSpPr>
                <p:nvPr/>
              </p:nvGrpSpPr>
              <p:grpSpPr bwMode="auto">
                <a:xfrm rot="6664">
                  <a:off x="2152" y="800"/>
                  <a:ext cx="102" cy="131"/>
                  <a:chOff x="606" y="1440"/>
                  <a:chExt cx="90" cy="115"/>
                </a:xfrm>
              </p:grpSpPr>
              <p:sp>
                <p:nvSpPr>
                  <p:cNvPr id="5720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99" name="Group 102"/>
                <p:cNvGrpSpPr>
                  <a:grpSpLocks/>
                </p:cNvGrpSpPr>
                <p:nvPr/>
              </p:nvGrpSpPr>
              <p:grpSpPr bwMode="auto">
                <a:xfrm rot="6664">
                  <a:off x="1832" y="665"/>
                  <a:ext cx="109" cy="136"/>
                  <a:chOff x="630" y="1686"/>
                  <a:chExt cx="96" cy="120"/>
                </a:xfrm>
              </p:grpSpPr>
              <p:sp>
                <p:nvSpPr>
                  <p:cNvPr id="5720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0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00" name="Group 105"/>
                <p:cNvGrpSpPr>
                  <a:grpSpLocks/>
                </p:cNvGrpSpPr>
                <p:nvPr/>
              </p:nvGrpSpPr>
              <p:grpSpPr bwMode="auto">
                <a:xfrm rot="6664">
                  <a:off x="2150" y="664"/>
                  <a:ext cx="109" cy="136"/>
                  <a:chOff x="630" y="1686"/>
                  <a:chExt cx="96" cy="120"/>
                </a:xfrm>
              </p:grpSpPr>
              <p:sp>
                <p:nvSpPr>
                  <p:cNvPr id="5720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06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0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946" y="572"/>
                  <a:ext cx="139" cy="177"/>
                  <a:chOff x="684" y="729"/>
                  <a:chExt cx="123" cy="156"/>
                </a:xfrm>
              </p:grpSpPr>
              <p:sp>
                <p:nvSpPr>
                  <p:cNvPr id="5720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0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202" name="Line 513"/>
                <p:cNvSpPr>
                  <a:spLocks noChangeShapeType="1"/>
                </p:cNvSpPr>
                <p:nvPr/>
              </p:nvSpPr>
              <p:spPr bwMode="auto">
                <a:xfrm>
                  <a:off x="2293" y="667"/>
                  <a:ext cx="0" cy="227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6849" name="Oval 514"/>
              <p:cNvSpPr>
                <a:spLocks noChangeArrowheads="1"/>
              </p:cNvSpPr>
              <p:nvPr/>
            </p:nvSpPr>
            <p:spPr bwMode="auto">
              <a:xfrm>
                <a:off x="3470" y="754"/>
                <a:ext cx="1088" cy="2132"/>
              </a:xfrm>
              <a:prstGeom prst="ellipse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47762F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6850" name="Group 515"/>
              <p:cNvGrpSpPr>
                <a:grpSpLocks/>
              </p:cNvGrpSpPr>
              <p:nvPr/>
            </p:nvGrpSpPr>
            <p:grpSpPr bwMode="auto">
              <a:xfrm rot="-2973546">
                <a:off x="3482" y="696"/>
                <a:ext cx="247" cy="363"/>
                <a:chOff x="654" y="589"/>
                <a:chExt cx="265" cy="389"/>
              </a:xfrm>
            </p:grpSpPr>
            <p:sp>
              <p:nvSpPr>
                <p:cNvPr id="57159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60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61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18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2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18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3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18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164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65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66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18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3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7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18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8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17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7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9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17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7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7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17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7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7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17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7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1" name="Group 547"/>
              <p:cNvGrpSpPr>
                <a:grpSpLocks/>
              </p:cNvGrpSpPr>
              <p:nvPr/>
            </p:nvGrpSpPr>
            <p:grpSpPr bwMode="auto">
              <a:xfrm rot="-1541312">
                <a:off x="3424" y="1208"/>
                <a:ext cx="247" cy="363"/>
                <a:chOff x="654" y="589"/>
                <a:chExt cx="265" cy="389"/>
              </a:xfrm>
            </p:grpSpPr>
            <p:sp>
              <p:nvSpPr>
                <p:cNvPr id="57128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29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30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15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8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1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15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6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2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15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4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133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34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35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15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6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14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7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14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4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8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14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46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14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4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4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14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4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2" name="Group 579"/>
              <p:cNvGrpSpPr>
                <a:grpSpLocks/>
              </p:cNvGrpSpPr>
              <p:nvPr/>
            </p:nvGrpSpPr>
            <p:grpSpPr bwMode="auto">
              <a:xfrm>
                <a:off x="3878" y="1344"/>
                <a:ext cx="247" cy="363"/>
                <a:chOff x="654" y="589"/>
                <a:chExt cx="265" cy="389"/>
              </a:xfrm>
            </p:grpSpPr>
            <p:sp>
              <p:nvSpPr>
                <p:cNvPr id="57097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98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99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12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2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0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12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2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1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12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23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102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03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04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12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2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5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11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9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6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11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7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11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11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11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3" name="Group 611"/>
              <p:cNvGrpSpPr>
                <a:grpSpLocks/>
              </p:cNvGrpSpPr>
              <p:nvPr/>
            </p:nvGrpSpPr>
            <p:grpSpPr bwMode="auto">
              <a:xfrm rot="1604344">
                <a:off x="4283" y="799"/>
                <a:ext cx="247" cy="363"/>
                <a:chOff x="654" y="589"/>
                <a:chExt cx="265" cy="389"/>
              </a:xfrm>
            </p:grpSpPr>
            <p:sp>
              <p:nvSpPr>
                <p:cNvPr id="57066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67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68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09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9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69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09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9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0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09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92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071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72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73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08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90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4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08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5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08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6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08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08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07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4" name="Group 643"/>
              <p:cNvGrpSpPr>
                <a:grpSpLocks/>
              </p:cNvGrpSpPr>
              <p:nvPr/>
            </p:nvGrpSpPr>
            <p:grpSpPr bwMode="auto">
              <a:xfrm>
                <a:off x="4059" y="2070"/>
                <a:ext cx="247" cy="363"/>
                <a:chOff x="654" y="589"/>
                <a:chExt cx="265" cy="389"/>
              </a:xfrm>
            </p:grpSpPr>
            <p:sp>
              <p:nvSpPr>
                <p:cNvPr id="57035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36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37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064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65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38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062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63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39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060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61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040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41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42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058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9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3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056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7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4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054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5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5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052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3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05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04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4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5" name="Group 675"/>
              <p:cNvGrpSpPr>
                <a:grpSpLocks/>
              </p:cNvGrpSpPr>
              <p:nvPr/>
            </p:nvGrpSpPr>
            <p:grpSpPr bwMode="auto">
              <a:xfrm>
                <a:off x="3969" y="528"/>
                <a:ext cx="247" cy="363"/>
                <a:chOff x="654" y="589"/>
                <a:chExt cx="265" cy="389"/>
              </a:xfrm>
            </p:grpSpPr>
            <p:sp>
              <p:nvSpPr>
                <p:cNvPr id="5700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0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06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03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34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07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031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3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08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029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30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00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1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11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027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8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2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025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6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3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02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4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021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2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01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01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1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6" name="Group 707"/>
              <p:cNvGrpSpPr>
                <a:grpSpLocks/>
              </p:cNvGrpSpPr>
              <p:nvPr/>
            </p:nvGrpSpPr>
            <p:grpSpPr bwMode="auto">
              <a:xfrm rot="9258520">
                <a:off x="4241" y="2569"/>
                <a:ext cx="398" cy="411"/>
                <a:chOff x="1842" y="2248"/>
                <a:chExt cx="947" cy="977"/>
              </a:xfrm>
            </p:grpSpPr>
            <p:sp>
              <p:nvSpPr>
                <p:cNvPr id="5696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2348" y="2758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6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459" y="2759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66" name="Group 81"/>
                <p:cNvGrpSpPr>
                  <a:grpSpLocks/>
                </p:cNvGrpSpPr>
                <p:nvPr/>
              </p:nvGrpSpPr>
              <p:grpSpPr bwMode="auto">
                <a:xfrm rot="6664">
                  <a:off x="2352" y="2819"/>
                  <a:ext cx="108" cy="136"/>
                  <a:chOff x="630" y="1686"/>
                  <a:chExt cx="96" cy="120"/>
                </a:xfrm>
              </p:grpSpPr>
              <p:sp>
                <p:nvSpPr>
                  <p:cNvPr id="5700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0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67" name="Group 84"/>
                <p:cNvGrpSpPr>
                  <a:grpSpLocks/>
                </p:cNvGrpSpPr>
                <p:nvPr/>
              </p:nvGrpSpPr>
              <p:grpSpPr bwMode="auto">
                <a:xfrm rot="6664">
                  <a:off x="2353" y="3095"/>
                  <a:ext cx="103" cy="130"/>
                  <a:chOff x="606" y="1440"/>
                  <a:chExt cx="90" cy="115"/>
                </a:xfrm>
              </p:grpSpPr>
              <p:sp>
                <p:nvSpPr>
                  <p:cNvPr id="5700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0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68" name="Group 87"/>
                <p:cNvGrpSpPr>
                  <a:grpSpLocks/>
                </p:cNvGrpSpPr>
                <p:nvPr/>
              </p:nvGrpSpPr>
              <p:grpSpPr bwMode="auto">
                <a:xfrm rot="6664">
                  <a:off x="2355" y="2959"/>
                  <a:ext cx="102" cy="130"/>
                  <a:chOff x="606" y="1440"/>
                  <a:chExt cx="90" cy="115"/>
                </a:xfrm>
              </p:grpSpPr>
              <p:sp>
                <p:nvSpPr>
                  <p:cNvPr id="5699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6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2198" y="2695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7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511" y="2692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71" name="Group 96"/>
                <p:cNvGrpSpPr>
                  <a:grpSpLocks/>
                </p:cNvGrpSpPr>
                <p:nvPr/>
              </p:nvGrpSpPr>
              <p:grpSpPr bwMode="auto">
                <a:xfrm rot="6664">
                  <a:off x="2198" y="2563"/>
                  <a:ext cx="103" cy="131"/>
                  <a:chOff x="606" y="1440"/>
                  <a:chExt cx="90" cy="115"/>
                </a:xfrm>
              </p:grpSpPr>
              <p:sp>
                <p:nvSpPr>
                  <p:cNvPr id="5699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2" name="Group 99"/>
                <p:cNvGrpSpPr>
                  <a:grpSpLocks/>
                </p:cNvGrpSpPr>
                <p:nvPr/>
              </p:nvGrpSpPr>
              <p:grpSpPr bwMode="auto">
                <a:xfrm rot="6664">
                  <a:off x="2515" y="2562"/>
                  <a:ext cx="102" cy="131"/>
                  <a:chOff x="606" y="1440"/>
                  <a:chExt cx="90" cy="115"/>
                </a:xfrm>
              </p:grpSpPr>
              <p:sp>
                <p:nvSpPr>
                  <p:cNvPr id="5699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3" name="Group 102"/>
                <p:cNvGrpSpPr>
                  <a:grpSpLocks/>
                </p:cNvGrpSpPr>
                <p:nvPr/>
              </p:nvGrpSpPr>
              <p:grpSpPr bwMode="auto">
                <a:xfrm rot="6664">
                  <a:off x="2195" y="2427"/>
                  <a:ext cx="109" cy="136"/>
                  <a:chOff x="630" y="1686"/>
                  <a:chExt cx="96" cy="120"/>
                </a:xfrm>
              </p:grpSpPr>
              <p:sp>
                <p:nvSpPr>
                  <p:cNvPr id="5699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4" name="Group 105"/>
                <p:cNvGrpSpPr>
                  <a:grpSpLocks/>
                </p:cNvGrpSpPr>
                <p:nvPr/>
              </p:nvGrpSpPr>
              <p:grpSpPr bwMode="auto">
                <a:xfrm rot="6664">
                  <a:off x="2513" y="2426"/>
                  <a:ext cx="109" cy="136"/>
                  <a:chOff x="630" y="1686"/>
                  <a:chExt cx="96" cy="120"/>
                </a:xfrm>
              </p:grpSpPr>
              <p:sp>
                <p:nvSpPr>
                  <p:cNvPr id="5699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5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1842" y="2248"/>
                  <a:ext cx="139" cy="177"/>
                  <a:chOff x="684" y="729"/>
                  <a:chExt cx="123" cy="156"/>
                </a:xfrm>
              </p:grpSpPr>
              <p:sp>
                <p:nvSpPr>
                  <p:cNvPr id="5698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8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631" y="2334"/>
                  <a:ext cx="139" cy="177"/>
                  <a:chOff x="684" y="729"/>
                  <a:chExt cx="123" cy="156"/>
                </a:xfrm>
              </p:grpSpPr>
              <p:sp>
                <p:nvSpPr>
                  <p:cNvPr id="5698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8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77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1877" y="2565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78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1922" y="2668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79" name="Group 102"/>
                <p:cNvGrpSpPr>
                  <a:grpSpLocks/>
                </p:cNvGrpSpPr>
                <p:nvPr/>
              </p:nvGrpSpPr>
              <p:grpSpPr bwMode="auto">
                <a:xfrm rot="6664">
                  <a:off x="187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56984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85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8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306" y="2335"/>
                  <a:ext cx="139" cy="177"/>
                  <a:chOff x="684" y="729"/>
                  <a:chExt cx="123" cy="156"/>
                </a:xfrm>
              </p:grpSpPr>
              <p:sp>
                <p:nvSpPr>
                  <p:cNvPr id="5698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8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81" name="Line 747"/>
                <p:cNvSpPr>
                  <a:spLocks noChangeShapeType="1"/>
                </p:cNvSpPr>
                <p:nvPr/>
              </p:nvSpPr>
              <p:spPr bwMode="auto">
                <a:xfrm>
                  <a:off x="2014" y="2432"/>
                  <a:ext cx="0" cy="227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857" name="Group 748"/>
              <p:cNvGrpSpPr>
                <a:grpSpLocks/>
              </p:cNvGrpSpPr>
              <p:nvPr/>
            </p:nvGrpSpPr>
            <p:grpSpPr bwMode="auto">
              <a:xfrm rot="-8890855">
                <a:off x="3651" y="2705"/>
                <a:ext cx="247" cy="363"/>
                <a:chOff x="654" y="589"/>
                <a:chExt cx="265" cy="389"/>
              </a:xfrm>
            </p:grpSpPr>
            <p:sp>
              <p:nvSpPr>
                <p:cNvPr id="5693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3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3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96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6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3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96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6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3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95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3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3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4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95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95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95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95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94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4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94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4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8" name="Group 780"/>
              <p:cNvGrpSpPr>
                <a:grpSpLocks/>
              </p:cNvGrpSpPr>
              <p:nvPr/>
            </p:nvGrpSpPr>
            <p:grpSpPr bwMode="auto">
              <a:xfrm rot="-4361917">
                <a:off x="3204" y="1798"/>
                <a:ext cx="395" cy="408"/>
                <a:chOff x="663" y="2251"/>
                <a:chExt cx="947" cy="977"/>
              </a:xfrm>
            </p:grpSpPr>
            <p:sp>
              <p:nvSpPr>
                <p:cNvPr id="56891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169" y="2761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92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1280" y="2762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93" name="Group 81"/>
                <p:cNvGrpSpPr>
                  <a:grpSpLocks/>
                </p:cNvGrpSpPr>
                <p:nvPr/>
              </p:nvGrpSpPr>
              <p:grpSpPr bwMode="auto">
                <a:xfrm rot="6664">
                  <a:off x="1173" y="2822"/>
                  <a:ext cx="108" cy="136"/>
                  <a:chOff x="630" y="1686"/>
                  <a:chExt cx="96" cy="120"/>
                </a:xfrm>
              </p:grpSpPr>
              <p:sp>
                <p:nvSpPr>
                  <p:cNvPr id="5693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3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94" name="Group 84"/>
                <p:cNvGrpSpPr>
                  <a:grpSpLocks/>
                </p:cNvGrpSpPr>
                <p:nvPr/>
              </p:nvGrpSpPr>
              <p:grpSpPr bwMode="auto">
                <a:xfrm rot="6664">
                  <a:off x="1174" y="3098"/>
                  <a:ext cx="103" cy="130"/>
                  <a:chOff x="606" y="1440"/>
                  <a:chExt cx="90" cy="115"/>
                </a:xfrm>
              </p:grpSpPr>
              <p:sp>
                <p:nvSpPr>
                  <p:cNvPr id="5692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3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95" name="Group 87"/>
                <p:cNvGrpSpPr>
                  <a:grpSpLocks/>
                </p:cNvGrpSpPr>
                <p:nvPr/>
              </p:nvGrpSpPr>
              <p:grpSpPr bwMode="auto">
                <a:xfrm rot="6664">
                  <a:off x="1176" y="2962"/>
                  <a:ext cx="102" cy="130"/>
                  <a:chOff x="606" y="1440"/>
                  <a:chExt cx="90" cy="115"/>
                </a:xfrm>
              </p:grpSpPr>
              <p:sp>
                <p:nvSpPr>
                  <p:cNvPr id="5692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896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019" y="2698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97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1332" y="2695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98" name="Group 96"/>
                <p:cNvGrpSpPr>
                  <a:grpSpLocks/>
                </p:cNvGrpSpPr>
                <p:nvPr/>
              </p:nvGrpSpPr>
              <p:grpSpPr bwMode="auto">
                <a:xfrm rot="6664">
                  <a:off x="1019" y="2566"/>
                  <a:ext cx="103" cy="131"/>
                  <a:chOff x="606" y="1440"/>
                  <a:chExt cx="90" cy="115"/>
                </a:xfrm>
              </p:grpSpPr>
              <p:sp>
                <p:nvSpPr>
                  <p:cNvPr id="5692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99" name="Group 99"/>
                <p:cNvGrpSpPr>
                  <a:grpSpLocks/>
                </p:cNvGrpSpPr>
                <p:nvPr/>
              </p:nvGrpSpPr>
              <p:grpSpPr bwMode="auto">
                <a:xfrm rot="6664">
                  <a:off x="1336" y="2565"/>
                  <a:ext cx="102" cy="131"/>
                  <a:chOff x="606" y="1440"/>
                  <a:chExt cx="90" cy="115"/>
                </a:xfrm>
              </p:grpSpPr>
              <p:sp>
                <p:nvSpPr>
                  <p:cNvPr id="5692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0" name="Group 102"/>
                <p:cNvGrpSpPr>
                  <a:grpSpLocks/>
                </p:cNvGrpSpPr>
                <p:nvPr/>
              </p:nvGrpSpPr>
              <p:grpSpPr bwMode="auto">
                <a:xfrm rot="6664">
                  <a:off x="1016" y="2430"/>
                  <a:ext cx="109" cy="136"/>
                  <a:chOff x="630" y="1686"/>
                  <a:chExt cx="96" cy="120"/>
                </a:xfrm>
              </p:grpSpPr>
              <p:sp>
                <p:nvSpPr>
                  <p:cNvPr id="5692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1" name="Group 105"/>
                <p:cNvGrpSpPr>
                  <a:grpSpLocks/>
                </p:cNvGrpSpPr>
                <p:nvPr/>
              </p:nvGrpSpPr>
              <p:grpSpPr bwMode="auto">
                <a:xfrm rot="6664">
                  <a:off x="133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5691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2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663" y="2251"/>
                  <a:ext cx="139" cy="177"/>
                  <a:chOff x="684" y="729"/>
                  <a:chExt cx="123" cy="156"/>
                </a:xfrm>
              </p:grpSpPr>
              <p:sp>
                <p:nvSpPr>
                  <p:cNvPr id="5691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452" y="2337"/>
                  <a:ext cx="139" cy="177"/>
                  <a:chOff x="684" y="729"/>
                  <a:chExt cx="123" cy="156"/>
                </a:xfrm>
              </p:grpSpPr>
              <p:sp>
                <p:nvSpPr>
                  <p:cNvPr id="5691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04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698" y="2568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05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743" y="2671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06" name="Group 102"/>
                <p:cNvGrpSpPr>
                  <a:grpSpLocks/>
                </p:cNvGrpSpPr>
                <p:nvPr/>
              </p:nvGrpSpPr>
              <p:grpSpPr bwMode="auto">
                <a:xfrm rot="6664">
                  <a:off x="695" y="2432"/>
                  <a:ext cx="109" cy="136"/>
                  <a:chOff x="630" y="1686"/>
                  <a:chExt cx="96" cy="120"/>
                </a:xfrm>
              </p:grpSpPr>
              <p:sp>
                <p:nvSpPr>
                  <p:cNvPr id="5691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127" y="2338"/>
                  <a:ext cx="139" cy="177"/>
                  <a:chOff x="684" y="729"/>
                  <a:chExt cx="123" cy="156"/>
                </a:xfrm>
              </p:grpSpPr>
              <p:sp>
                <p:nvSpPr>
                  <p:cNvPr id="5691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8" name="Group 820"/>
                <p:cNvGrpSpPr>
                  <a:grpSpLocks/>
                </p:cNvGrpSpPr>
                <p:nvPr/>
              </p:nvGrpSpPr>
              <p:grpSpPr bwMode="auto">
                <a:xfrm>
                  <a:off x="793" y="2564"/>
                  <a:ext cx="143" cy="113"/>
                  <a:chOff x="793" y="2564"/>
                  <a:chExt cx="143" cy="113"/>
                </a:xfrm>
              </p:grpSpPr>
              <p:sp>
                <p:nvSpPr>
                  <p:cNvPr id="56909" name="AutoShape 821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831" y="2572"/>
                    <a:ext cx="113" cy="97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0" name="Line 8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93" y="2622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9" name="Group 823"/>
              <p:cNvGrpSpPr>
                <a:grpSpLocks/>
              </p:cNvGrpSpPr>
              <p:nvPr/>
            </p:nvGrpSpPr>
            <p:grpSpPr bwMode="auto">
              <a:xfrm rot="4866733">
                <a:off x="4526" y="1583"/>
                <a:ext cx="247" cy="363"/>
                <a:chOff x="654" y="589"/>
                <a:chExt cx="265" cy="389"/>
              </a:xfrm>
            </p:grpSpPr>
            <p:sp>
              <p:nvSpPr>
                <p:cNvPr id="5686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6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62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88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9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63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887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64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88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86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6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67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88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68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88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69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87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70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877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7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7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87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7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7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87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7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3801" name="Oval 855"/>
          <p:cNvSpPr>
            <a:spLocks noChangeArrowheads="1"/>
          </p:cNvSpPr>
          <p:nvPr/>
        </p:nvSpPr>
        <p:spPr bwMode="auto">
          <a:xfrm>
            <a:off x="1116013" y="4149898"/>
            <a:ext cx="2879725" cy="194468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3802" name="Group 1270"/>
          <p:cNvGrpSpPr>
            <a:grpSpLocks/>
          </p:cNvGrpSpPr>
          <p:nvPr/>
        </p:nvGrpSpPr>
        <p:grpSpPr bwMode="auto">
          <a:xfrm rot="9922830">
            <a:off x="1490663" y="4283248"/>
            <a:ext cx="536575" cy="1028700"/>
            <a:chOff x="3334" y="-153"/>
            <a:chExt cx="1633" cy="3129"/>
          </a:xfrm>
        </p:grpSpPr>
        <p:sp>
          <p:nvSpPr>
            <p:cNvPr id="56407" name="Rectangle 1271"/>
            <p:cNvSpPr>
              <a:spLocks noChangeArrowheads="1"/>
            </p:cNvSpPr>
            <p:nvPr/>
          </p:nvSpPr>
          <p:spPr bwMode="auto">
            <a:xfrm>
              <a:off x="4014" y="2160"/>
              <a:ext cx="272" cy="816"/>
            </a:xfrm>
            <a:prstGeom prst="rect">
              <a:avLst/>
            </a:prstGeom>
            <a:gradFill rotWithShape="1">
              <a:gsLst>
                <a:gs pos="0">
                  <a:srgbClr val="47762F"/>
                </a:gs>
                <a:gs pos="50000">
                  <a:srgbClr val="99FF66"/>
                </a:gs>
                <a:gs pos="100000">
                  <a:srgbClr val="47762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6408" name="Group 1272"/>
            <p:cNvGrpSpPr>
              <a:grpSpLocks/>
            </p:cNvGrpSpPr>
            <p:nvPr/>
          </p:nvGrpSpPr>
          <p:grpSpPr bwMode="auto">
            <a:xfrm>
              <a:off x="3334" y="-153"/>
              <a:ext cx="1633" cy="2540"/>
              <a:chOff x="3198" y="528"/>
              <a:chExt cx="1633" cy="2540"/>
            </a:xfrm>
          </p:grpSpPr>
          <p:grpSp>
            <p:nvGrpSpPr>
              <p:cNvPr id="56409" name="Group 1273"/>
              <p:cNvGrpSpPr>
                <a:grpSpLocks/>
              </p:cNvGrpSpPr>
              <p:nvPr/>
            </p:nvGrpSpPr>
            <p:grpSpPr bwMode="auto">
              <a:xfrm rot="6843164">
                <a:off x="4480" y="2082"/>
                <a:ext cx="247" cy="363"/>
                <a:chOff x="654" y="589"/>
                <a:chExt cx="265" cy="389"/>
              </a:xfrm>
            </p:grpSpPr>
            <p:sp>
              <p:nvSpPr>
                <p:cNvPr id="5681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1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1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84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4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1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84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4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1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83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81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1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2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83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83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83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83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82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2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82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2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0" name="Group 1305"/>
              <p:cNvGrpSpPr>
                <a:grpSpLocks/>
              </p:cNvGrpSpPr>
              <p:nvPr/>
            </p:nvGrpSpPr>
            <p:grpSpPr bwMode="auto">
              <a:xfrm rot="-6612271">
                <a:off x="3346" y="2284"/>
                <a:ext cx="247" cy="363"/>
                <a:chOff x="654" y="589"/>
                <a:chExt cx="265" cy="389"/>
              </a:xfrm>
            </p:grpSpPr>
            <p:sp>
              <p:nvSpPr>
                <p:cNvPr id="56782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83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84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81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1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85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80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1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86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80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787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88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89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80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0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80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1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80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2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79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79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9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79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1" name="Group 1337"/>
              <p:cNvGrpSpPr>
                <a:grpSpLocks/>
              </p:cNvGrpSpPr>
              <p:nvPr/>
            </p:nvGrpSpPr>
            <p:grpSpPr bwMode="auto">
              <a:xfrm rot="2820339">
                <a:off x="4508" y="1213"/>
                <a:ext cx="192" cy="363"/>
                <a:chOff x="1832" y="591"/>
                <a:chExt cx="461" cy="872"/>
              </a:xfrm>
            </p:grpSpPr>
            <p:sp>
              <p:nvSpPr>
                <p:cNvPr id="5675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985" y="996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5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096" y="997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55" name="Group 81"/>
                <p:cNvGrpSpPr>
                  <a:grpSpLocks/>
                </p:cNvGrpSpPr>
                <p:nvPr/>
              </p:nvGrpSpPr>
              <p:grpSpPr bwMode="auto">
                <a:xfrm rot="6664">
                  <a:off x="1989" y="1057"/>
                  <a:ext cx="108" cy="136"/>
                  <a:chOff x="630" y="1686"/>
                  <a:chExt cx="96" cy="120"/>
                </a:xfrm>
              </p:grpSpPr>
              <p:sp>
                <p:nvSpPr>
                  <p:cNvPr id="5678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81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56" name="Group 84"/>
                <p:cNvGrpSpPr>
                  <a:grpSpLocks/>
                </p:cNvGrpSpPr>
                <p:nvPr/>
              </p:nvGrpSpPr>
              <p:grpSpPr bwMode="auto">
                <a:xfrm rot="6664">
                  <a:off x="1990" y="1333"/>
                  <a:ext cx="103" cy="130"/>
                  <a:chOff x="606" y="1440"/>
                  <a:chExt cx="90" cy="115"/>
                </a:xfrm>
              </p:grpSpPr>
              <p:sp>
                <p:nvSpPr>
                  <p:cNvPr id="56778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9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57" name="Group 87"/>
                <p:cNvGrpSpPr>
                  <a:grpSpLocks/>
                </p:cNvGrpSpPr>
                <p:nvPr/>
              </p:nvGrpSpPr>
              <p:grpSpPr bwMode="auto">
                <a:xfrm rot="6664">
                  <a:off x="1992" y="1197"/>
                  <a:ext cx="102" cy="130"/>
                  <a:chOff x="606" y="1440"/>
                  <a:chExt cx="90" cy="115"/>
                </a:xfrm>
              </p:grpSpPr>
              <p:sp>
                <p:nvSpPr>
                  <p:cNvPr id="56776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7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75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835" y="933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5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148" y="930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60" name="Group 96"/>
                <p:cNvGrpSpPr>
                  <a:grpSpLocks/>
                </p:cNvGrpSpPr>
                <p:nvPr/>
              </p:nvGrpSpPr>
              <p:grpSpPr bwMode="auto">
                <a:xfrm rot="6664">
                  <a:off x="1835" y="801"/>
                  <a:ext cx="103" cy="131"/>
                  <a:chOff x="606" y="1440"/>
                  <a:chExt cx="90" cy="115"/>
                </a:xfrm>
              </p:grpSpPr>
              <p:sp>
                <p:nvSpPr>
                  <p:cNvPr id="56774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5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61" name="Group 99"/>
                <p:cNvGrpSpPr>
                  <a:grpSpLocks/>
                </p:cNvGrpSpPr>
                <p:nvPr/>
              </p:nvGrpSpPr>
              <p:grpSpPr bwMode="auto">
                <a:xfrm rot="6664">
                  <a:off x="2152" y="800"/>
                  <a:ext cx="102" cy="131"/>
                  <a:chOff x="606" y="1440"/>
                  <a:chExt cx="90" cy="115"/>
                </a:xfrm>
              </p:grpSpPr>
              <p:sp>
                <p:nvSpPr>
                  <p:cNvPr id="56772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3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62" name="Group 102"/>
                <p:cNvGrpSpPr>
                  <a:grpSpLocks/>
                </p:cNvGrpSpPr>
                <p:nvPr/>
              </p:nvGrpSpPr>
              <p:grpSpPr bwMode="auto">
                <a:xfrm rot="6664">
                  <a:off x="1832" y="665"/>
                  <a:ext cx="109" cy="136"/>
                  <a:chOff x="630" y="1686"/>
                  <a:chExt cx="96" cy="120"/>
                </a:xfrm>
              </p:grpSpPr>
              <p:sp>
                <p:nvSpPr>
                  <p:cNvPr id="56770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63" name="Group 105"/>
                <p:cNvGrpSpPr>
                  <a:grpSpLocks/>
                </p:cNvGrpSpPr>
                <p:nvPr/>
              </p:nvGrpSpPr>
              <p:grpSpPr bwMode="auto">
                <a:xfrm rot="6664">
                  <a:off x="2150" y="664"/>
                  <a:ext cx="109" cy="136"/>
                  <a:chOff x="630" y="1686"/>
                  <a:chExt cx="96" cy="120"/>
                </a:xfrm>
              </p:grpSpPr>
              <p:sp>
                <p:nvSpPr>
                  <p:cNvPr id="5676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69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6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946" y="572"/>
                  <a:ext cx="139" cy="177"/>
                  <a:chOff x="684" y="729"/>
                  <a:chExt cx="123" cy="156"/>
                </a:xfrm>
              </p:grpSpPr>
              <p:sp>
                <p:nvSpPr>
                  <p:cNvPr id="5676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6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765" name="Line 1366"/>
                <p:cNvSpPr>
                  <a:spLocks noChangeShapeType="1"/>
                </p:cNvSpPr>
                <p:nvPr/>
              </p:nvSpPr>
              <p:spPr bwMode="auto">
                <a:xfrm>
                  <a:off x="2293" y="667"/>
                  <a:ext cx="0" cy="227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6412" name="Oval 1367"/>
              <p:cNvSpPr>
                <a:spLocks noChangeArrowheads="1"/>
              </p:cNvSpPr>
              <p:nvPr/>
            </p:nvSpPr>
            <p:spPr bwMode="auto">
              <a:xfrm>
                <a:off x="3470" y="754"/>
                <a:ext cx="1088" cy="2132"/>
              </a:xfrm>
              <a:prstGeom prst="ellipse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47762F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6413" name="Group 1368"/>
              <p:cNvGrpSpPr>
                <a:grpSpLocks/>
              </p:cNvGrpSpPr>
              <p:nvPr/>
            </p:nvGrpSpPr>
            <p:grpSpPr bwMode="auto">
              <a:xfrm rot="-2973546">
                <a:off x="3482" y="696"/>
                <a:ext cx="247" cy="363"/>
                <a:chOff x="654" y="589"/>
                <a:chExt cx="265" cy="389"/>
              </a:xfrm>
            </p:grpSpPr>
            <p:sp>
              <p:nvSpPr>
                <p:cNvPr id="56722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23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24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75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5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25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74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5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26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74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727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28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29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74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0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74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1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74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2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73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73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3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73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3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4" name="Group 1400"/>
              <p:cNvGrpSpPr>
                <a:grpSpLocks/>
              </p:cNvGrpSpPr>
              <p:nvPr/>
            </p:nvGrpSpPr>
            <p:grpSpPr bwMode="auto">
              <a:xfrm rot="-1541312">
                <a:off x="3424" y="1208"/>
                <a:ext cx="247" cy="363"/>
                <a:chOff x="654" y="589"/>
                <a:chExt cx="265" cy="389"/>
              </a:xfrm>
            </p:grpSpPr>
            <p:sp>
              <p:nvSpPr>
                <p:cNvPr id="56691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92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93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72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21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94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718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9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95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716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7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696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97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98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714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5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99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712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3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00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710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01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70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09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0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70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0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0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70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0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5" name="Group 1432"/>
              <p:cNvGrpSpPr>
                <a:grpSpLocks/>
              </p:cNvGrpSpPr>
              <p:nvPr/>
            </p:nvGrpSpPr>
            <p:grpSpPr bwMode="auto">
              <a:xfrm>
                <a:off x="3878" y="1344"/>
                <a:ext cx="247" cy="363"/>
                <a:chOff x="654" y="589"/>
                <a:chExt cx="265" cy="389"/>
              </a:xfrm>
            </p:grpSpPr>
            <p:sp>
              <p:nvSpPr>
                <p:cNvPr id="5666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6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62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68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9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63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687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64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68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66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6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67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68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68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68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69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67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70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677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7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7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67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7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7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67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7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6" name="Group 1464"/>
              <p:cNvGrpSpPr>
                <a:grpSpLocks/>
              </p:cNvGrpSpPr>
              <p:nvPr/>
            </p:nvGrpSpPr>
            <p:grpSpPr bwMode="auto">
              <a:xfrm rot="1604344">
                <a:off x="4283" y="799"/>
                <a:ext cx="247" cy="363"/>
                <a:chOff x="654" y="589"/>
                <a:chExt cx="265" cy="389"/>
              </a:xfrm>
            </p:grpSpPr>
            <p:sp>
              <p:nvSpPr>
                <p:cNvPr id="56629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30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31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65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2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65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3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65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634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35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36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65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3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7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65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8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64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4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9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64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4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4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64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4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4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64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4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7" name="Group 1496"/>
              <p:cNvGrpSpPr>
                <a:grpSpLocks/>
              </p:cNvGrpSpPr>
              <p:nvPr/>
            </p:nvGrpSpPr>
            <p:grpSpPr bwMode="auto">
              <a:xfrm>
                <a:off x="4059" y="2070"/>
                <a:ext cx="247" cy="363"/>
                <a:chOff x="654" y="589"/>
                <a:chExt cx="265" cy="389"/>
              </a:xfrm>
            </p:grpSpPr>
            <p:sp>
              <p:nvSpPr>
                <p:cNvPr id="56598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99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00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62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8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1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62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6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2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62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4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603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04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05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62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6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61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7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61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1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8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61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16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61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1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1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61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1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8" name="Group 1528"/>
              <p:cNvGrpSpPr>
                <a:grpSpLocks/>
              </p:cNvGrpSpPr>
              <p:nvPr/>
            </p:nvGrpSpPr>
            <p:grpSpPr bwMode="auto">
              <a:xfrm>
                <a:off x="3969" y="528"/>
                <a:ext cx="247" cy="363"/>
                <a:chOff x="654" y="589"/>
                <a:chExt cx="265" cy="389"/>
              </a:xfrm>
            </p:grpSpPr>
            <p:sp>
              <p:nvSpPr>
                <p:cNvPr id="56567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68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69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59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9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0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59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9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1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59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93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72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73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74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59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9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5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58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9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6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58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7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58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58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58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9" name="Group 1560"/>
              <p:cNvGrpSpPr>
                <a:grpSpLocks/>
              </p:cNvGrpSpPr>
              <p:nvPr/>
            </p:nvGrpSpPr>
            <p:grpSpPr bwMode="auto">
              <a:xfrm rot="9258520">
                <a:off x="4241" y="2569"/>
                <a:ext cx="398" cy="411"/>
                <a:chOff x="1842" y="2248"/>
                <a:chExt cx="947" cy="977"/>
              </a:xfrm>
            </p:grpSpPr>
            <p:sp>
              <p:nvSpPr>
                <p:cNvPr id="56527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2348" y="2758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28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459" y="2759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29" name="Group 81"/>
                <p:cNvGrpSpPr>
                  <a:grpSpLocks/>
                </p:cNvGrpSpPr>
                <p:nvPr/>
              </p:nvGrpSpPr>
              <p:grpSpPr bwMode="auto">
                <a:xfrm rot="6664">
                  <a:off x="2352" y="2819"/>
                  <a:ext cx="108" cy="136"/>
                  <a:chOff x="630" y="1686"/>
                  <a:chExt cx="96" cy="120"/>
                </a:xfrm>
              </p:grpSpPr>
              <p:sp>
                <p:nvSpPr>
                  <p:cNvPr id="5656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6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0" name="Group 84"/>
                <p:cNvGrpSpPr>
                  <a:grpSpLocks/>
                </p:cNvGrpSpPr>
                <p:nvPr/>
              </p:nvGrpSpPr>
              <p:grpSpPr bwMode="auto">
                <a:xfrm rot="6664">
                  <a:off x="2353" y="3095"/>
                  <a:ext cx="103" cy="130"/>
                  <a:chOff x="606" y="1440"/>
                  <a:chExt cx="90" cy="115"/>
                </a:xfrm>
              </p:grpSpPr>
              <p:sp>
                <p:nvSpPr>
                  <p:cNvPr id="5656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6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1" name="Group 87"/>
                <p:cNvGrpSpPr>
                  <a:grpSpLocks/>
                </p:cNvGrpSpPr>
                <p:nvPr/>
              </p:nvGrpSpPr>
              <p:grpSpPr bwMode="auto">
                <a:xfrm rot="6664">
                  <a:off x="2355" y="2959"/>
                  <a:ext cx="102" cy="130"/>
                  <a:chOff x="606" y="1440"/>
                  <a:chExt cx="90" cy="115"/>
                </a:xfrm>
              </p:grpSpPr>
              <p:sp>
                <p:nvSpPr>
                  <p:cNvPr id="5656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62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32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2198" y="2695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33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511" y="2692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34" name="Group 96"/>
                <p:cNvGrpSpPr>
                  <a:grpSpLocks/>
                </p:cNvGrpSpPr>
                <p:nvPr/>
              </p:nvGrpSpPr>
              <p:grpSpPr bwMode="auto">
                <a:xfrm rot="6664">
                  <a:off x="2198" y="2563"/>
                  <a:ext cx="103" cy="131"/>
                  <a:chOff x="606" y="1440"/>
                  <a:chExt cx="90" cy="115"/>
                </a:xfrm>
              </p:grpSpPr>
              <p:sp>
                <p:nvSpPr>
                  <p:cNvPr id="5655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60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5" name="Group 99"/>
                <p:cNvGrpSpPr>
                  <a:grpSpLocks/>
                </p:cNvGrpSpPr>
                <p:nvPr/>
              </p:nvGrpSpPr>
              <p:grpSpPr bwMode="auto">
                <a:xfrm rot="6664">
                  <a:off x="2515" y="2562"/>
                  <a:ext cx="102" cy="131"/>
                  <a:chOff x="606" y="1440"/>
                  <a:chExt cx="90" cy="115"/>
                </a:xfrm>
              </p:grpSpPr>
              <p:sp>
                <p:nvSpPr>
                  <p:cNvPr id="5655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6" name="Group 102"/>
                <p:cNvGrpSpPr>
                  <a:grpSpLocks/>
                </p:cNvGrpSpPr>
                <p:nvPr/>
              </p:nvGrpSpPr>
              <p:grpSpPr bwMode="auto">
                <a:xfrm rot="6664">
                  <a:off x="2195" y="2427"/>
                  <a:ext cx="109" cy="136"/>
                  <a:chOff x="630" y="1686"/>
                  <a:chExt cx="96" cy="120"/>
                </a:xfrm>
              </p:grpSpPr>
              <p:sp>
                <p:nvSpPr>
                  <p:cNvPr id="5655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7" name="Group 105"/>
                <p:cNvGrpSpPr>
                  <a:grpSpLocks/>
                </p:cNvGrpSpPr>
                <p:nvPr/>
              </p:nvGrpSpPr>
              <p:grpSpPr bwMode="auto">
                <a:xfrm rot="6664">
                  <a:off x="2513" y="2426"/>
                  <a:ext cx="109" cy="136"/>
                  <a:chOff x="630" y="1686"/>
                  <a:chExt cx="96" cy="120"/>
                </a:xfrm>
              </p:grpSpPr>
              <p:sp>
                <p:nvSpPr>
                  <p:cNvPr id="5655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8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1842" y="2248"/>
                  <a:ext cx="139" cy="177"/>
                  <a:chOff x="684" y="729"/>
                  <a:chExt cx="123" cy="156"/>
                </a:xfrm>
              </p:grpSpPr>
              <p:sp>
                <p:nvSpPr>
                  <p:cNvPr id="5655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631" y="2334"/>
                  <a:ext cx="139" cy="177"/>
                  <a:chOff x="684" y="729"/>
                  <a:chExt cx="123" cy="156"/>
                </a:xfrm>
              </p:grpSpPr>
              <p:sp>
                <p:nvSpPr>
                  <p:cNvPr id="5654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40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1877" y="2565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41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1922" y="2668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42" name="Group 102"/>
                <p:cNvGrpSpPr>
                  <a:grpSpLocks/>
                </p:cNvGrpSpPr>
                <p:nvPr/>
              </p:nvGrpSpPr>
              <p:grpSpPr bwMode="auto">
                <a:xfrm rot="6664">
                  <a:off x="187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5654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4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4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306" y="2335"/>
                  <a:ext cx="139" cy="177"/>
                  <a:chOff x="684" y="729"/>
                  <a:chExt cx="123" cy="156"/>
                </a:xfrm>
              </p:grpSpPr>
              <p:sp>
                <p:nvSpPr>
                  <p:cNvPr id="5654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4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44" name="Line 1600"/>
                <p:cNvSpPr>
                  <a:spLocks noChangeShapeType="1"/>
                </p:cNvSpPr>
                <p:nvPr/>
              </p:nvSpPr>
              <p:spPr bwMode="auto">
                <a:xfrm>
                  <a:off x="2014" y="2432"/>
                  <a:ext cx="0" cy="227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420" name="Group 1601"/>
              <p:cNvGrpSpPr>
                <a:grpSpLocks/>
              </p:cNvGrpSpPr>
              <p:nvPr/>
            </p:nvGrpSpPr>
            <p:grpSpPr bwMode="auto">
              <a:xfrm rot="-8890855">
                <a:off x="3651" y="2705"/>
                <a:ext cx="247" cy="363"/>
                <a:chOff x="654" y="589"/>
                <a:chExt cx="265" cy="389"/>
              </a:xfrm>
            </p:grpSpPr>
            <p:sp>
              <p:nvSpPr>
                <p:cNvPr id="56496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97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98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52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2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99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52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2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0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52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22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01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02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03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51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20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4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51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5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51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6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51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51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50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21" name="Group 1633"/>
              <p:cNvGrpSpPr>
                <a:grpSpLocks/>
              </p:cNvGrpSpPr>
              <p:nvPr/>
            </p:nvGrpSpPr>
            <p:grpSpPr bwMode="auto">
              <a:xfrm rot="-4361917">
                <a:off x="3204" y="1798"/>
                <a:ext cx="395" cy="408"/>
                <a:chOff x="663" y="2251"/>
                <a:chExt cx="947" cy="977"/>
              </a:xfrm>
            </p:grpSpPr>
            <p:sp>
              <p:nvSpPr>
                <p:cNvPr id="5645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169" y="2761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5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1280" y="2762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56" name="Group 81"/>
                <p:cNvGrpSpPr>
                  <a:grpSpLocks/>
                </p:cNvGrpSpPr>
                <p:nvPr/>
              </p:nvGrpSpPr>
              <p:grpSpPr bwMode="auto">
                <a:xfrm rot="6664">
                  <a:off x="1173" y="2822"/>
                  <a:ext cx="108" cy="136"/>
                  <a:chOff x="630" y="1686"/>
                  <a:chExt cx="96" cy="120"/>
                </a:xfrm>
              </p:grpSpPr>
              <p:sp>
                <p:nvSpPr>
                  <p:cNvPr id="56494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95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57" name="Group 84"/>
                <p:cNvGrpSpPr>
                  <a:grpSpLocks/>
                </p:cNvGrpSpPr>
                <p:nvPr/>
              </p:nvGrpSpPr>
              <p:grpSpPr bwMode="auto">
                <a:xfrm rot="6664">
                  <a:off x="1174" y="3098"/>
                  <a:ext cx="103" cy="130"/>
                  <a:chOff x="606" y="1440"/>
                  <a:chExt cx="90" cy="115"/>
                </a:xfrm>
              </p:grpSpPr>
              <p:sp>
                <p:nvSpPr>
                  <p:cNvPr id="56492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93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58" name="Group 87"/>
                <p:cNvGrpSpPr>
                  <a:grpSpLocks/>
                </p:cNvGrpSpPr>
                <p:nvPr/>
              </p:nvGrpSpPr>
              <p:grpSpPr bwMode="auto">
                <a:xfrm rot="6664">
                  <a:off x="1176" y="2962"/>
                  <a:ext cx="102" cy="130"/>
                  <a:chOff x="606" y="1440"/>
                  <a:chExt cx="90" cy="115"/>
                </a:xfrm>
              </p:grpSpPr>
              <p:sp>
                <p:nvSpPr>
                  <p:cNvPr id="56490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91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45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019" y="2698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6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1332" y="2695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61" name="Group 96"/>
                <p:cNvGrpSpPr>
                  <a:grpSpLocks/>
                </p:cNvGrpSpPr>
                <p:nvPr/>
              </p:nvGrpSpPr>
              <p:grpSpPr bwMode="auto">
                <a:xfrm rot="6664">
                  <a:off x="1019" y="2566"/>
                  <a:ext cx="103" cy="131"/>
                  <a:chOff x="606" y="1440"/>
                  <a:chExt cx="90" cy="115"/>
                </a:xfrm>
              </p:grpSpPr>
              <p:sp>
                <p:nvSpPr>
                  <p:cNvPr id="56488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9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2" name="Group 99"/>
                <p:cNvGrpSpPr>
                  <a:grpSpLocks/>
                </p:cNvGrpSpPr>
                <p:nvPr/>
              </p:nvGrpSpPr>
              <p:grpSpPr bwMode="auto">
                <a:xfrm rot="6664">
                  <a:off x="1336" y="2565"/>
                  <a:ext cx="102" cy="131"/>
                  <a:chOff x="606" y="1440"/>
                  <a:chExt cx="90" cy="115"/>
                </a:xfrm>
              </p:grpSpPr>
              <p:sp>
                <p:nvSpPr>
                  <p:cNvPr id="56486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7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3" name="Group 102"/>
                <p:cNvGrpSpPr>
                  <a:grpSpLocks/>
                </p:cNvGrpSpPr>
                <p:nvPr/>
              </p:nvGrpSpPr>
              <p:grpSpPr bwMode="auto">
                <a:xfrm rot="6664">
                  <a:off x="1016" y="2430"/>
                  <a:ext cx="109" cy="136"/>
                  <a:chOff x="630" y="1686"/>
                  <a:chExt cx="96" cy="120"/>
                </a:xfrm>
              </p:grpSpPr>
              <p:sp>
                <p:nvSpPr>
                  <p:cNvPr id="56484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5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4" name="Group 105"/>
                <p:cNvGrpSpPr>
                  <a:grpSpLocks/>
                </p:cNvGrpSpPr>
                <p:nvPr/>
              </p:nvGrpSpPr>
              <p:grpSpPr bwMode="auto">
                <a:xfrm rot="6664">
                  <a:off x="133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56482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3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5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663" y="2251"/>
                  <a:ext cx="139" cy="177"/>
                  <a:chOff x="684" y="729"/>
                  <a:chExt cx="123" cy="156"/>
                </a:xfrm>
              </p:grpSpPr>
              <p:sp>
                <p:nvSpPr>
                  <p:cNvPr id="5648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452" y="2337"/>
                  <a:ext cx="139" cy="177"/>
                  <a:chOff x="684" y="729"/>
                  <a:chExt cx="123" cy="156"/>
                </a:xfrm>
              </p:grpSpPr>
              <p:sp>
                <p:nvSpPr>
                  <p:cNvPr id="5647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7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467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698" y="2568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68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743" y="2671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69" name="Group 102"/>
                <p:cNvGrpSpPr>
                  <a:grpSpLocks/>
                </p:cNvGrpSpPr>
                <p:nvPr/>
              </p:nvGrpSpPr>
              <p:grpSpPr bwMode="auto">
                <a:xfrm rot="6664">
                  <a:off x="695" y="2432"/>
                  <a:ext cx="109" cy="136"/>
                  <a:chOff x="630" y="1686"/>
                  <a:chExt cx="96" cy="120"/>
                </a:xfrm>
              </p:grpSpPr>
              <p:sp>
                <p:nvSpPr>
                  <p:cNvPr id="5647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7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7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127" y="2338"/>
                  <a:ext cx="139" cy="177"/>
                  <a:chOff x="684" y="729"/>
                  <a:chExt cx="123" cy="156"/>
                </a:xfrm>
              </p:grpSpPr>
              <p:sp>
                <p:nvSpPr>
                  <p:cNvPr id="5647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7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71" name="Group 1673"/>
                <p:cNvGrpSpPr>
                  <a:grpSpLocks/>
                </p:cNvGrpSpPr>
                <p:nvPr/>
              </p:nvGrpSpPr>
              <p:grpSpPr bwMode="auto">
                <a:xfrm>
                  <a:off x="793" y="2564"/>
                  <a:ext cx="143" cy="113"/>
                  <a:chOff x="793" y="2564"/>
                  <a:chExt cx="143" cy="113"/>
                </a:xfrm>
              </p:grpSpPr>
              <p:sp>
                <p:nvSpPr>
                  <p:cNvPr id="56472" name="AutoShape 1674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831" y="2572"/>
                    <a:ext cx="113" cy="97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73" name="Line 16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93" y="2622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22" name="Group 1676"/>
              <p:cNvGrpSpPr>
                <a:grpSpLocks/>
              </p:cNvGrpSpPr>
              <p:nvPr/>
            </p:nvGrpSpPr>
            <p:grpSpPr bwMode="auto">
              <a:xfrm rot="4866733">
                <a:off x="4526" y="1583"/>
                <a:ext cx="247" cy="363"/>
                <a:chOff x="654" y="589"/>
                <a:chExt cx="265" cy="389"/>
              </a:xfrm>
            </p:grpSpPr>
            <p:sp>
              <p:nvSpPr>
                <p:cNvPr id="5642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2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2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45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5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2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45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5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2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44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42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2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3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44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44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44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44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43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3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43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3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33803" name="Group 1709"/>
          <p:cNvGrpSpPr>
            <a:grpSpLocks/>
          </p:cNvGrpSpPr>
          <p:nvPr/>
        </p:nvGrpSpPr>
        <p:grpSpPr bwMode="auto">
          <a:xfrm flipH="1">
            <a:off x="4338638" y="2363961"/>
            <a:ext cx="304800" cy="98425"/>
            <a:chOff x="1020" y="2085"/>
            <a:chExt cx="926" cy="301"/>
          </a:xfrm>
        </p:grpSpPr>
        <p:grpSp>
          <p:nvGrpSpPr>
            <p:cNvPr id="56355" name="Group 1710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6395" name="Group 1711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405" name="Line 171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06" name="Line 171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96" name="Group 1714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403" name="Line 171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04" name="Line 171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97" name="Group 1717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401" name="Line 171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02" name="Line 171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98" name="Group 1720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99" name="Line 172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00" name="Line 172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6356" name="Group 1723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6383" name="Group 1724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93" name="Line 172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94" name="Line 172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84" name="Group 1727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91" name="Line 172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92" name="Line 172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85" name="Group 1730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89" name="Line 173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90" name="Line 173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86" name="Group 1733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87" name="Line 173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88" name="Line 173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6357" name="Group 1736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6371" name="Group 1737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81" name="Line 173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82" name="Line 173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72" name="Group 1740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79" name="Line 174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80" name="Line 174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73" name="Group 1743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77" name="Line 174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78" name="Line 174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74" name="Group 1746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75" name="Line 174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76" name="Line 174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6358" name="Group 1749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6359" name="Group 1750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69" name="Line 175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70" name="Line 175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60" name="Group 1753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67" name="Line 175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68" name="Line 175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61" name="Group 1756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65" name="Line 175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66" name="Line 175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62" name="Group 1759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63" name="Line 176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64" name="Line 176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4" name="Group 1762"/>
          <p:cNvGrpSpPr>
            <a:grpSpLocks/>
          </p:cNvGrpSpPr>
          <p:nvPr/>
        </p:nvGrpSpPr>
        <p:grpSpPr bwMode="auto">
          <a:xfrm flipH="1">
            <a:off x="4021138" y="2363961"/>
            <a:ext cx="304800" cy="98425"/>
            <a:chOff x="1020" y="2085"/>
            <a:chExt cx="926" cy="301"/>
          </a:xfrm>
        </p:grpSpPr>
        <p:grpSp>
          <p:nvGrpSpPr>
            <p:cNvPr id="34799" name="Group 1763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6343" name="Group 1764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53" name="Line 176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54" name="Line 176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44" name="Group 1767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51" name="Line 176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52" name="Line 176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45" name="Group 1770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49" name="Line 177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50" name="Line 177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46" name="Group 1773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47" name="Line 177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48" name="Line 177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800" name="Group 1776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6331" name="Group 1777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41" name="Line 177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42" name="Line 177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32" name="Group 1780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39" name="Line 178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40" name="Line 178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33" name="Group 1783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37" name="Line 178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8" name="Line 178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34" name="Group 1786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35" name="Line 178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6" name="Line 178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801" name="Group 1789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34815" name="Group 1790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29" name="Line 179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0" name="Line 179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20" name="Group 1793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27" name="Line 179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8" name="Line 179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21" name="Group 1796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25" name="Line 179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6" name="Line 179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22" name="Group 1799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23" name="Line 180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4" name="Line 180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802" name="Group 1802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34803" name="Group 1803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813" name="Line 180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14" name="Line 180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804" name="Group 1806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811" name="Line 180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12" name="Line 180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805" name="Group 1809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809" name="Line 181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10" name="Line 181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806" name="Group 1812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807" name="Line 181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08" name="Line 181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5" name="Group 1815"/>
          <p:cNvGrpSpPr>
            <a:grpSpLocks/>
          </p:cNvGrpSpPr>
          <p:nvPr/>
        </p:nvGrpSpPr>
        <p:grpSpPr bwMode="auto">
          <a:xfrm flipH="1">
            <a:off x="3703638" y="2363961"/>
            <a:ext cx="303212" cy="98425"/>
            <a:chOff x="1020" y="2085"/>
            <a:chExt cx="926" cy="301"/>
          </a:xfrm>
        </p:grpSpPr>
        <p:grpSp>
          <p:nvGrpSpPr>
            <p:cNvPr id="34747" name="Group 1816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34787" name="Group 1817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97" name="Line 181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98" name="Line 181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88" name="Group 1820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95" name="Line 182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96" name="Line 182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89" name="Group 1823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93" name="Line 182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94" name="Line 182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90" name="Group 1826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91" name="Line 182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92" name="Line 182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748" name="Group 1829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34775" name="Group 1830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85" name="Line 183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86" name="Line 183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76" name="Group 1833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83" name="Line 183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84" name="Line 183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77" name="Group 1836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81" name="Line 183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82" name="Line 183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78" name="Group 1839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79" name="Line 184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80" name="Line 184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749" name="Group 1842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34763" name="Group 1843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73" name="Line 184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74" name="Line 184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64" name="Group 1846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71" name="Line 184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72" name="Line 184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65" name="Group 1849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69" name="Line 185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70" name="Line 185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66" name="Group 1852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67" name="Line 185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68" name="Line 185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750" name="Group 1855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34751" name="Group 1856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61" name="Line 185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62" name="Line 185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52" name="Group 1859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59" name="Line 186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60" name="Line 186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53" name="Group 1862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57" name="Line 186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58" name="Line 186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54" name="Group 1865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55" name="Line 186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56" name="Line 186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6" name="Group 1868"/>
          <p:cNvGrpSpPr>
            <a:grpSpLocks/>
          </p:cNvGrpSpPr>
          <p:nvPr/>
        </p:nvGrpSpPr>
        <p:grpSpPr bwMode="auto">
          <a:xfrm flipH="1">
            <a:off x="3384550" y="2363961"/>
            <a:ext cx="304800" cy="98425"/>
            <a:chOff x="1020" y="2085"/>
            <a:chExt cx="926" cy="301"/>
          </a:xfrm>
        </p:grpSpPr>
        <p:grpSp>
          <p:nvGrpSpPr>
            <p:cNvPr id="34695" name="Group 1869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34735" name="Group 1870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45" name="Line 187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46" name="Line 187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36" name="Group 1873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43" name="Line 187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44" name="Line 187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37" name="Group 1876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41" name="Line 187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42" name="Line 187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38" name="Group 1879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39" name="Line 188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40" name="Line 188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696" name="Group 1882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34723" name="Group 1883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33" name="Line 188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34" name="Line 188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24" name="Group 1886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31" name="Line 188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32" name="Line 188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25" name="Group 1889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29" name="Line 189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30" name="Line 189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26" name="Group 1892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27" name="Line 189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28" name="Line 189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697" name="Group 1895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34711" name="Group 1896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21" name="Line 189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22" name="Line 189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12" name="Group 1899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19" name="Line 190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20" name="Line 190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13" name="Group 1902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17" name="Line 190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18" name="Line 190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14" name="Group 1905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15" name="Line 190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16" name="Line 190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698" name="Group 1908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34699" name="Group 1909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09" name="Line 191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10" name="Line 191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00" name="Group 1912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07" name="Line 191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08" name="Line 191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01" name="Group 1915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05" name="Line 191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06" name="Line 191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02" name="Group 1918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03" name="Line 191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04" name="Line 192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7" name="Group 2122"/>
          <p:cNvGrpSpPr>
            <a:grpSpLocks/>
          </p:cNvGrpSpPr>
          <p:nvPr/>
        </p:nvGrpSpPr>
        <p:grpSpPr bwMode="auto">
          <a:xfrm flipH="1">
            <a:off x="3346450" y="1494011"/>
            <a:ext cx="536575" cy="1028700"/>
            <a:chOff x="3334" y="-153"/>
            <a:chExt cx="1633" cy="3129"/>
          </a:xfrm>
        </p:grpSpPr>
        <p:sp>
          <p:nvSpPr>
            <p:cNvPr id="34258" name="Rectangle 2123"/>
            <p:cNvSpPr>
              <a:spLocks noChangeArrowheads="1"/>
            </p:cNvSpPr>
            <p:nvPr/>
          </p:nvSpPr>
          <p:spPr bwMode="auto">
            <a:xfrm>
              <a:off x="4014" y="2160"/>
              <a:ext cx="272" cy="816"/>
            </a:xfrm>
            <a:prstGeom prst="rect">
              <a:avLst/>
            </a:prstGeom>
            <a:gradFill rotWithShape="1">
              <a:gsLst>
                <a:gs pos="0">
                  <a:srgbClr val="47762F"/>
                </a:gs>
                <a:gs pos="50000">
                  <a:srgbClr val="99FF66"/>
                </a:gs>
                <a:gs pos="100000">
                  <a:srgbClr val="47762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4259" name="Group 2124"/>
            <p:cNvGrpSpPr>
              <a:grpSpLocks/>
            </p:cNvGrpSpPr>
            <p:nvPr/>
          </p:nvGrpSpPr>
          <p:grpSpPr bwMode="auto">
            <a:xfrm>
              <a:off x="3334" y="-153"/>
              <a:ext cx="1633" cy="2540"/>
              <a:chOff x="3198" y="528"/>
              <a:chExt cx="1633" cy="2540"/>
            </a:xfrm>
          </p:grpSpPr>
          <p:grpSp>
            <p:nvGrpSpPr>
              <p:cNvPr id="34260" name="Group 2125"/>
              <p:cNvGrpSpPr>
                <a:grpSpLocks/>
              </p:cNvGrpSpPr>
              <p:nvPr/>
            </p:nvGrpSpPr>
            <p:grpSpPr bwMode="auto">
              <a:xfrm rot="6843164">
                <a:off x="4480" y="2082"/>
                <a:ext cx="247" cy="363"/>
                <a:chOff x="654" y="589"/>
                <a:chExt cx="265" cy="389"/>
              </a:xfrm>
            </p:grpSpPr>
            <p:sp>
              <p:nvSpPr>
                <p:cNvPr id="3466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6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66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69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94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67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691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9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68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689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90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66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7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71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687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8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2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685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6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3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68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4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681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2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67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67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7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1" name="Group 2157"/>
              <p:cNvGrpSpPr>
                <a:grpSpLocks/>
              </p:cNvGrpSpPr>
              <p:nvPr/>
            </p:nvGrpSpPr>
            <p:grpSpPr bwMode="auto">
              <a:xfrm rot="-6612271">
                <a:off x="3346" y="2284"/>
                <a:ext cx="247" cy="363"/>
                <a:chOff x="654" y="589"/>
                <a:chExt cx="265" cy="389"/>
              </a:xfrm>
            </p:grpSpPr>
            <p:sp>
              <p:nvSpPr>
                <p:cNvPr id="3463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3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3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66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6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3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66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6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3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65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63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3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4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65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65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65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65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64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4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64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4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2" name="Group 2189"/>
              <p:cNvGrpSpPr>
                <a:grpSpLocks/>
              </p:cNvGrpSpPr>
              <p:nvPr/>
            </p:nvGrpSpPr>
            <p:grpSpPr bwMode="auto">
              <a:xfrm rot="2820339">
                <a:off x="4508" y="1213"/>
                <a:ext cx="192" cy="363"/>
                <a:chOff x="1832" y="591"/>
                <a:chExt cx="461" cy="872"/>
              </a:xfrm>
            </p:grpSpPr>
            <p:sp>
              <p:nvSpPr>
                <p:cNvPr id="3460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985" y="996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0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096" y="997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06" name="Group 81"/>
                <p:cNvGrpSpPr>
                  <a:grpSpLocks/>
                </p:cNvGrpSpPr>
                <p:nvPr/>
              </p:nvGrpSpPr>
              <p:grpSpPr bwMode="auto">
                <a:xfrm rot="6664">
                  <a:off x="1989" y="1057"/>
                  <a:ext cx="108" cy="136"/>
                  <a:chOff x="630" y="1686"/>
                  <a:chExt cx="96" cy="120"/>
                </a:xfrm>
              </p:grpSpPr>
              <p:sp>
                <p:nvSpPr>
                  <p:cNvPr id="3463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3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07" name="Group 84"/>
                <p:cNvGrpSpPr>
                  <a:grpSpLocks/>
                </p:cNvGrpSpPr>
                <p:nvPr/>
              </p:nvGrpSpPr>
              <p:grpSpPr bwMode="auto">
                <a:xfrm rot="6664">
                  <a:off x="1990" y="1333"/>
                  <a:ext cx="103" cy="130"/>
                  <a:chOff x="606" y="1440"/>
                  <a:chExt cx="90" cy="115"/>
                </a:xfrm>
              </p:grpSpPr>
              <p:sp>
                <p:nvSpPr>
                  <p:cNvPr id="3462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3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08" name="Group 87"/>
                <p:cNvGrpSpPr>
                  <a:grpSpLocks/>
                </p:cNvGrpSpPr>
                <p:nvPr/>
              </p:nvGrpSpPr>
              <p:grpSpPr bwMode="auto">
                <a:xfrm rot="6664">
                  <a:off x="1992" y="1197"/>
                  <a:ext cx="102" cy="130"/>
                  <a:chOff x="606" y="1440"/>
                  <a:chExt cx="90" cy="115"/>
                </a:xfrm>
              </p:grpSpPr>
              <p:sp>
                <p:nvSpPr>
                  <p:cNvPr id="3462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60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835" y="933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1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148" y="930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11" name="Group 96"/>
                <p:cNvGrpSpPr>
                  <a:grpSpLocks/>
                </p:cNvGrpSpPr>
                <p:nvPr/>
              </p:nvGrpSpPr>
              <p:grpSpPr bwMode="auto">
                <a:xfrm rot="6664">
                  <a:off x="1835" y="801"/>
                  <a:ext cx="103" cy="131"/>
                  <a:chOff x="606" y="1440"/>
                  <a:chExt cx="90" cy="115"/>
                </a:xfrm>
              </p:grpSpPr>
              <p:sp>
                <p:nvSpPr>
                  <p:cNvPr id="3462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12" name="Group 99"/>
                <p:cNvGrpSpPr>
                  <a:grpSpLocks/>
                </p:cNvGrpSpPr>
                <p:nvPr/>
              </p:nvGrpSpPr>
              <p:grpSpPr bwMode="auto">
                <a:xfrm rot="6664">
                  <a:off x="2152" y="800"/>
                  <a:ext cx="102" cy="131"/>
                  <a:chOff x="606" y="1440"/>
                  <a:chExt cx="90" cy="115"/>
                </a:xfrm>
              </p:grpSpPr>
              <p:sp>
                <p:nvSpPr>
                  <p:cNvPr id="3462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13" name="Group 102"/>
                <p:cNvGrpSpPr>
                  <a:grpSpLocks/>
                </p:cNvGrpSpPr>
                <p:nvPr/>
              </p:nvGrpSpPr>
              <p:grpSpPr bwMode="auto">
                <a:xfrm rot="6664">
                  <a:off x="1832" y="665"/>
                  <a:ext cx="109" cy="136"/>
                  <a:chOff x="630" y="1686"/>
                  <a:chExt cx="96" cy="120"/>
                </a:xfrm>
              </p:grpSpPr>
              <p:sp>
                <p:nvSpPr>
                  <p:cNvPr id="3462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14" name="Group 105"/>
                <p:cNvGrpSpPr>
                  <a:grpSpLocks/>
                </p:cNvGrpSpPr>
                <p:nvPr/>
              </p:nvGrpSpPr>
              <p:grpSpPr bwMode="auto">
                <a:xfrm rot="6664">
                  <a:off x="2150" y="664"/>
                  <a:ext cx="109" cy="136"/>
                  <a:chOff x="630" y="1686"/>
                  <a:chExt cx="96" cy="120"/>
                </a:xfrm>
              </p:grpSpPr>
              <p:sp>
                <p:nvSpPr>
                  <p:cNvPr id="3461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1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946" y="572"/>
                  <a:ext cx="139" cy="177"/>
                  <a:chOff x="684" y="729"/>
                  <a:chExt cx="123" cy="156"/>
                </a:xfrm>
              </p:grpSpPr>
              <p:sp>
                <p:nvSpPr>
                  <p:cNvPr id="3461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1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616" name="Line 2218"/>
                <p:cNvSpPr>
                  <a:spLocks noChangeShapeType="1"/>
                </p:cNvSpPr>
                <p:nvPr/>
              </p:nvSpPr>
              <p:spPr bwMode="auto">
                <a:xfrm>
                  <a:off x="2293" y="667"/>
                  <a:ext cx="0" cy="227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263" name="Oval 2219"/>
              <p:cNvSpPr>
                <a:spLocks noChangeArrowheads="1"/>
              </p:cNvSpPr>
              <p:nvPr/>
            </p:nvSpPr>
            <p:spPr bwMode="auto">
              <a:xfrm>
                <a:off x="3470" y="754"/>
                <a:ext cx="1088" cy="2132"/>
              </a:xfrm>
              <a:prstGeom prst="ellipse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47762F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264" name="Group 2220"/>
              <p:cNvGrpSpPr>
                <a:grpSpLocks/>
              </p:cNvGrpSpPr>
              <p:nvPr/>
            </p:nvGrpSpPr>
            <p:grpSpPr bwMode="auto">
              <a:xfrm rot="-2973546">
                <a:off x="3482" y="696"/>
                <a:ext cx="247" cy="363"/>
                <a:chOff x="654" y="589"/>
                <a:chExt cx="265" cy="389"/>
              </a:xfrm>
            </p:grpSpPr>
            <p:sp>
              <p:nvSpPr>
                <p:cNvPr id="3457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7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7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60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0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7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60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0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7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59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57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7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8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59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59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59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59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58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8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58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8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5" name="Group 2252"/>
              <p:cNvGrpSpPr>
                <a:grpSpLocks/>
              </p:cNvGrpSpPr>
              <p:nvPr/>
            </p:nvGrpSpPr>
            <p:grpSpPr bwMode="auto">
              <a:xfrm rot="-1541312">
                <a:off x="3424" y="1208"/>
                <a:ext cx="247" cy="363"/>
                <a:chOff x="654" y="589"/>
                <a:chExt cx="265" cy="389"/>
              </a:xfrm>
            </p:grpSpPr>
            <p:sp>
              <p:nvSpPr>
                <p:cNvPr id="34542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43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44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57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7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45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56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7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46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56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547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48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49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56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0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56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1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56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2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55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55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5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55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5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6" name="Group 2284"/>
              <p:cNvGrpSpPr>
                <a:grpSpLocks/>
              </p:cNvGrpSpPr>
              <p:nvPr/>
            </p:nvGrpSpPr>
            <p:grpSpPr bwMode="auto">
              <a:xfrm>
                <a:off x="3878" y="1344"/>
                <a:ext cx="247" cy="363"/>
                <a:chOff x="654" y="589"/>
                <a:chExt cx="265" cy="389"/>
              </a:xfrm>
            </p:grpSpPr>
            <p:sp>
              <p:nvSpPr>
                <p:cNvPr id="34511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12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13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54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41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14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538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9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15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536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7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516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17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18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534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5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19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532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3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20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530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21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52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29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2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52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2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2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52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2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7" name="Group 2316"/>
              <p:cNvGrpSpPr>
                <a:grpSpLocks/>
              </p:cNvGrpSpPr>
              <p:nvPr/>
            </p:nvGrpSpPr>
            <p:grpSpPr bwMode="auto">
              <a:xfrm rot="1604344">
                <a:off x="4283" y="799"/>
                <a:ext cx="247" cy="363"/>
                <a:chOff x="654" y="589"/>
                <a:chExt cx="265" cy="389"/>
              </a:xfrm>
            </p:grpSpPr>
            <p:sp>
              <p:nvSpPr>
                <p:cNvPr id="3448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8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82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50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1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83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507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84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50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48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8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87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50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88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50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89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49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90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497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9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9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49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9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49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9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8" name="Group 2348"/>
              <p:cNvGrpSpPr>
                <a:grpSpLocks/>
              </p:cNvGrpSpPr>
              <p:nvPr/>
            </p:nvGrpSpPr>
            <p:grpSpPr bwMode="auto">
              <a:xfrm>
                <a:off x="4059" y="2070"/>
                <a:ext cx="247" cy="363"/>
                <a:chOff x="654" y="589"/>
                <a:chExt cx="265" cy="389"/>
              </a:xfrm>
            </p:grpSpPr>
            <p:sp>
              <p:nvSpPr>
                <p:cNvPr id="34449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50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51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47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2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47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3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47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454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55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56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47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3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7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47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8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46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6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9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46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6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6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46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6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6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46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6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9" name="Group 2380"/>
              <p:cNvGrpSpPr>
                <a:grpSpLocks/>
              </p:cNvGrpSpPr>
              <p:nvPr/>
            </p:nvGrpSpPr>
            <p:grpSpPr bwMode="auto">
              <a:xfrm>
                <a:off x="3969" y="528"/>
                <a:ext cx="247" cy="363"/>
                <a:chOff x="654" y="589"/>
                <a:chExt cx="265" cy="389"/>
              </a:xfrm>
            </p:grpSpPr>
            <p:sp>
              <p:nvSpPr>
                <p:cNvPr id="34418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19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20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44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8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1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44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6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2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44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4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423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24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25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44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6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43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7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43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3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8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43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36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43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3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3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43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3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70" name="Group 2412"/>
              <p:cNvGrpSpPr>
                <a:grpSpLocks/>
              </p:cNvGrpSpPr>
              <p:nvPr/>
            </p:nvGrpSpPr>
            <p:grpSpPr bwMode="auto">
              <a:xfrm rot="9258520">
                <a:off x="4241" y="2569"/>
                <a:ext cx="398" cy="411"/>
                <a:chOff x="1842" y="2248"/>
                <a:chExt cx="947" cy="977"/>
              </a:xfrm>
            </p:grpSpPr>
            <p:sp>
              <p:nvSpPr>
                <p:cNvPr id="34378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2348" y="2758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79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459" y="2759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80" name="Group 81"/>
                <p:cNvGrpSpPr>
                  <a:grpSpLocks/>
                </p:cNvGrpSpPr>
                <p:nvPr/>
              </p:nvGrpSpPr>
              <p:grpSpPr bwMode="auto">
                <a:xfrm rot="6664">
                  <a:off x="2352" y="2819"/>
                  <a:ext cx="108" cy="136"/>
                  <a:chOff x="630" y="1686"/>
                  <a:chExt cx="96" cy="120"/>
                </a:xfrm>
              </p:grpSpPr>
              <p:sp>
                <p:nvSpPr>
                  <p:cNvPr id="3441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1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1" name="Group 84"/>
                <p:cNvGrpSpPr>
                  <a:grpSpLocks/>
                </p:cNvGrpSpPr>
                <p:nvPr/>
              </p:nvGrpSpPr>
              <p:grpSpPr bwMode="auto">
                <a:xfrm rot="6664">
                  <a:off x="2353" y="3095"/>
                  <a:ext cx="103" cy="130"/>
                  <a:chOff x="606" y="1440"/>
                  <a:chExt cx="90" cy="115"/>
                </a:xfrm>
              </p:grpSpPr>
              <p:sp>
                <p:nvSpPr>
                  <p:cNvPr id="3441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1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2" name="Group 87"/>
                <p:cNvGrpSpPr>
                  <a:grpSpLocks/>
                </p:cNvGrpSpPr>
                <p:nvPr/>
              </p:nvGrpSpPr>
              <p:grpSpPr bwMode="auto">
                <a:xfrm rot="6664">
                  <a:off x="2355" y="2959"/>
                  <a:ext cx="102" cy="130"/>
                  <a:chOff x="606" y="1440"/>
                  <a:chExt cx="90" cy="115"/>
                </a:xfrm>
              </p:grpSpPr>
              <p:sp>
                <p:nvSpPr>
                  <p:cNvPr id="3441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13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83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2198" y="2695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84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511" y="2692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85" name="Group 96"/>
                <p:cNvGrpSpPr>
                  <a:grpSpLocks/>
                </p:cNvGrpSpPr>
                <p:nvPr/>
              </p:nvGrpSpPr>
              <p:grpSpPr bwMode="auto">
                <a:xfrm rot="6664">
                  <a:off x="2198" y="2563"/>
                  <a:ext cx="103" cy="131"/>
                  <a:chOff x="606" y="1440"/>
                  <a:chExt cx="90" cy="115"/>
                </a:xfrm>
              </p:grpSpPr>
              <p:sp>
                <p:nvSpPr>
                  <p:cNvPr id="3441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1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6" name="Group 99"/>
                <p:cNvGrpSpPr>
                  <a:grpSpLocks/>
                </p:cNvGrpSpPr>
                <p:nvPr/>
              </p:nvGrpSpPr>
              <p:grpSpPr bwMode="auto">
                <a:xfrm rot="6664">
                  <a:off x="2515" y="2562"/>
                  <a:ext cx="102" cy="131"/>
                  <a:chOff x="606" y="1440"/>
                  <a:chExt cx="90" cy="115"/>
                </a:xfrm>
              </p:grpSpPr>
              <p:sp>
                <p:nvSpPr>
                  <p:cNvPr id="3440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9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7" name="Group 102"/>
                <p:cNvGrpSpPr>
                  <a:grpSpLocks/>
                </p:cNvGrpSpPr>
                <p:nvPr/>
              </p:nvGrpSpPr>
              <p:grpSpPr bwMode="auto">
                <a:xfrm rot="6664">
                  <a:off x="2195" y="2427"/>
                  <a:ext cx="109" cy="136"/>
                  <a:chOff x="630" y="1686"/>
                  <a:chExt cx="96" cy="120"/>
                </a:xfrm>
              </p:grpSpPr>
              <p:sp>
                <p:nvSpPr>
                  <p:cNvPr id="3440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8" name="Group 105"/>
                <p:cNvGrpSpPr>
                  <a:grpSpLocks/>
                </p:cNvGrpSpPr>
                <p:nvPr/>
              </p:nvGrpSpPr>
              <p:grpSpPr bwMode="auto">
                <a:xfrm rot="6664">
                  <a:off x="2513" y="2426"/>
                  <a:ext cx="109" cy="136"/>
                  <a:chOff x="630" y="1686"/>
                  <a:chExt cx="96" cy="120"/>
                </a:xfrm>
              </p:grpSpPr>
              <p:sp>
                <p:nvSpPr>
                  <p:cNvPr id="3440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9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1842" y="2248"/>
                  <a:ext cx="139" cy="177"/>
                  <a:chOff x="684" y="729"/>
                  <a:chExt cx="123" cy="156"/>
                </a:xfrm>
              </p:grpSpPr>
              <p:sp>
                <p:nvSpPr>
                  <p:cNvPr id="3440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9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631" y="2334"/>
                  <a:ext cx="139" cy="177"/>
                  <a:chOff x="684" y="729"/>
                  <a:chExt cx="123" cy="156"/>
                </a:xfrm>
              </p:grpSpPr>
              <p:sp>
                <p:nvSpPr>
                  <p:cNvPr id="3440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91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1877" y="2565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92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1922" y="2668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93" name="Group 102"/>
                <p:cNvGrpSpPr>
                  <a:grpSpLocks/>
                </p:cNvGrpSpPr>
                <p:nvPr/>
              </p:nvGrpSpPr>
              <p:grpSpPr bwMode="auto">
                <a:xfrm rot="6664">
                  <a:off x="187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3439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9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9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306" y="2335"/>
                  <a:ext cx="139" cy="177"/>
                  <a:chOff x="684" y="729"/>
                  <a:chExt cx="123" cy="156"/>
                </a:xfrm>
              </p:grpSpPr>
              <p:sp>
                <p:nvSpPr>
                  <p:cNvPr id="3439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9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95" name="Line 2452"/>
                <p:cNvSpPr>
                  <a:spLocks noChangeShapeType="1"/>
                </p:cNvSpPr>
                <p:nvPr/>
              </p:nvSpPr>
              <p:spPr bwMode="auto">
                <a:xfrm>
                  <a:off x="2014" y="2432"/>
                  <a:ext cx="0" cy="227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271" name="Group 2453"/>
              <p:cNvGrpSpPr>
                <a:grpSpLocks/>
              </p:cNvGrpSpPr>
              <p:nvPr/>
            </p:nvGrpSpPr>
            <p:grpSpPr bwMode="auto">
              <a:xfrm rot="-8890855">
                <a:off x="3651" y="2705"/>
                <a:ext cx="247" cy="363"/>
                <a:chOff x="654" y="589"/>
                <a:chExt cx="265" cy="389"/>
              </a:xfrm>
            </p:grpSpPr>
            <p:sp>
              <p:nvSpPr>
                <p:cNvPr id="34347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48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49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37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7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0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37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7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1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37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73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52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53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54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37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7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5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36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9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6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36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7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36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36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36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72" name="Group 2485"/>
              <p:cNvGrpSpPr>
                <a:grpSpLocks/>
              </p:cNvGrpSpPr>
              <p:nvPr/>
            </p:nvGrpSpPr>
            <p:grpSpPr bwMode="auto">
              <a:xfrm rot="-4361917">
                <a:off x="3204" y="1798"/>
                <a:ext cx="395" cy="408"/>
                <a:chOff x="663" y="2251"/>
                <a:chExt cx="947" cy="977"/>
              </a:xfrm>
            </p:grpSpPr>
            <p:sp>
              <p:nvSpPr>
                <p:cNvPr id="34305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169" y="2761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06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1280" y="2762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07" name="Group 81"/>
                <p:cNvGrpSpPr>
                  <a:grpSpLocks/>
                </p:cNvGrpSpPr>
                <p:nvPr/>
              </p:nvGrpSpPr>
              <p:grpSpPr bwMode="auto">
                <a:xfrm rot="6664">
                  <a:off x="1173" y="2822"/>
                  <a:ext cx="108" cy="136"/>
                  <a:chOff x="630" y="1686"/>
                  <a:chExt cx="96" cy="120"/>
                </a:xfrm>
              </p:grpSpPr>
              <p:sp>
                <p:nvSpPr>
                  <p:cNvPr id="3434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4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08" name="Group 84"/>
                <p:cNvGrpSpPr>
                  <a:grpSpLocks/>
                </p:cNvGrpSpPr>
                <p:nvPr/>
              </p:nvGrpSpPr>
              <p:grpSpPr bwMode="auto">
                <a:xfrm rot="6664">
                  <a:off x="1174" y="3098"/>
                  <a:ext cx="103" cy="130"/>
                  <a:chOff x="606" y="1440"/>
                  <a:chExt cx="90" cy="115"/>
                </a:xfrm>
              </p:grpSpPr>
              <p:sp>
                <p:nvSpPr>
                  <p:cNvPr id="3434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4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09" name="Group 87"/>
                <p:cNvGrpSpPr>
                  <a:grpSpLocks/>
                </p:cNvGrpSpPr>
                <p:nvPr/>
              </p:nvGrpSpPr>
              <p:grpSpPr bwMode="auto">
                <a:xfrm rot="6664">
                  <a:off x="1176" y="2962"/>
                  <a:ext cx="102" cy="130"/>
                  <a:chOff x="606" y="1440"/>
                  <a:chExt cx="90" cy="115"/>
                </a:xfrm>
              </p:grpSpPr>
              <p:sp>
                <p:nvSpPr>
                  <p:cNvPr id="3434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42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10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019" y="2698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11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1332" y="2695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12" name="Group 96"/>
                <p:cNvGrpSpPr>
                  <a:grpSpLocks/>
                </p:cNvGrpSpPr>
                <p:nvPr/>
              </p:nvGrpSpPr>
              <p:grpSpPr bwMode="auto">
                <a:xfrm rot="6664">
                  <a:off x="1019" y="2566"/>
                  <a:ext cx="103" cy="131"/>
                  <a:chOff x="606" y="1440"/>
                  <a:chExt cx="90" cy="115"/>
                </a:xfrm>
              </p:grpSpPr>
              <p:sp>
                <p:nvSpPr>
                  <p:cNvPr id="3433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40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3" name="Group 99"/>
                <p:cNvGrpSpPr>
                  <a:grpSpLocks/>
                </p:cNvGrpSpPr>
                <p:nvPr/>
              </p:nvGrpSpPr>
              <p:grpSpPr bwMode="auto">
                <a:xfrm rot="6664">
                  <a:off x="1336" y="2565"/>
                  <a:ext cx="102" cy="131"/>
                  <a:chOff x="606" y="1440"/>
                  <a:chExt cx="90" cy="115"/>
                </a:xfrm>
              </p:grpSpPr>
              <p:sp>
                <p:nvSpPr>
                  <p:cNvPr id="3433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4" name="Group 102"/>
                <p:cNvGrpSpPr>
                  <a:grpSpLocks/>
                </p:cNvGrpSpPr>
                <p:nvPr/>
              </p:nvGrpSpPr>
              <p:grpSpPr bwMode="auto">
                <a:xfrm rot="6664">
                  <a:off x="1016" y="2430"/>
                  <a:ext cx="109" cy="136"/>
                  <a:chOff x="630" y="1686"/>
                  <a:chExt cx="96" cy="120"/>
                </a:xfrm>
              </p:grpSpPr>
              <p:sp>
                <p:nvSpPr>
                  <p:cNvPr id="3433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5" name="Group 105"/>
                <p:cNvGrpSpPr>
                  <a:grpSpLocks/>
                </p:cNvGrpSpPr>
                <p:nvPr/>
              </p:nvGrpSpPr>
              <p:grpSpPr bwMode="auto">
                <a:xfrm rot="6664">
                  <a:off x="133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3433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6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663" y="2251"/>
                  <a:ext cx="139" cy="177"/>
                  <a:chOff x="684" y="729"/>
                  <a:chExt cx="123" cy="156"/>
                </a:xfrm>
              </p:grpSpPr>
              <p:sp>
                <p:nvSpPr>
                  <p:cNvPr id="3433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452" y="2337"/>
                  <a:ext cx="139" cy="177"/>
                  <a:chOff x="684" y="729"/>
                  <a:chExt cx="123" cy="156"/>
                </a:xfrm>
              </p:grpSpPr>
              <p:sp>
                <p:nvSpPr>
                  <p:cNvPr id="3432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18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698" y="2568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19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743" y="2671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20" name="Group 102"/>
                <p:cNvGrpSpPr>
                  <a:grpSpLocks/>
                </p:cNvGrpSpPr>
                <p:nvPr/>
              </p:nvGrpSpPr>
              <p:grpSpPr bwMode="auto">
                <a:xfrm rot="6664">
                  <a:off x="695" y="2432"/>
                  <a:ext cx="109" cy="136"/>
                  <a:chOff x="630" y="1686"/>
                  <a:chExt cx="96" cy="120"/>
                </a:xfrm>
              </p:grpSpPr>
              <p:sp>
                <p:nvSpPr>
                  <p:cNvPr id="3432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2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2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127" y="2338"/>
                  <a:ext cx="139" cy="177"/>
                  <a:chOff x="684" y="729"/>
                  <a:chExt cx="123" cy="156"/>
                </a:xfrm>
              </p:grpSpPr>
              <p:sp>
                <p:nvSpPr>
                  <p:cNvPr id="3432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2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22" name="Group 2525"/>
                <p:cNvGrpSpPr>
                  <a:grpSpLocks/>
                </p:cNvGrpSpPr>
                <p:nvPr/>
              </p:nvGrpSpPr>
              <p:grpSpPr bwMode="auto">
                <a:xfrm>
                  <a:off x="793" y="2564"/>
                  <a:ext cx="143" cy="113"/>
                  <a:chOff x="793" y="2564"/>
                  <a:chExt cx="143" cy="113"/>
                </a:xfrm>
              </p:grpSpPr>
              <p:sp>
                <p:nvSpPr>
                  <p:cNvPr id="34323" name="AutoShape 2526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831" y="2572"/>
                    <a:ext cx="113" cy="97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24" name="Line 25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93" y="2622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73" name="Group 2528"/>
              <p:cNvGrpSpPr>
                <a:grpSpLocks/>
              </p:cNvGrpSpPr>
              <p:nvPr/>
            </p:nvGrpSpPr>
            <p:grpSpPr bwMode="auto">
              <a:xfrm rot="4866733">
                <a:off x="4526" y="1583"/>
                <a:ext cx="247" cy="363"/>
                <a:chOff x="654" y="589"/>
                <a:chExt cx="265" cy="389"/>
              </a:xfrm>
            </p:grpSpPr>
            <p:sp>
              <p:nvSpPr>
                <p:cNvPr id="3427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27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276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30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04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77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301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0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78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299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00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27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28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281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297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8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2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295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6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3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29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4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291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2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28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28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8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3809" name="Line 2561"/>
          <p:cNvSpPr>
            <a:spLocks noChangeShapeType="1"/>
          </p:cNvSpPr>
          <p:nvPr/>
        </p:nvSpPr>
        <p:spPr bwMode="auto">
          <a:xfrm>
            <a:off x="2339975" y="3070398"/>
            <a:ext cx="215900" cy="7905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33810" name="Line 2562"/>
          <p:cNvSpPr>
            <a:spLocks noChangeShapeType="1"/>
          </p:cNvSpPr>
          <p:nvPr/>
        </p:nvSpPr>
        <p:spPr bwMode="auto">
          <a:xfrm rot="14984214" flipH="1">
            <a:off x="2767013" y="6148561"/>
            <a:ext cx="512762" cy="3476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grpSp>
        <p:nvGrpSpPr>
          <p:cNvPr id="33811" name="Group 2563"/>
          <p:cNvGrpSpPr>
            <a:grpSpLocks/>
          </p:cNvGrpSpPr>
          <p:nvPr/>
        </p:nvGrpSpPr>
        <p:grpSpPr bwMode="auto">
          <a:xfrm rot="965322">
            <a:off x="2698750" y="4870623"/>
            <a:ext cx="414338" cy="565150"/>
            <a:chOff x="3641" y="2439"/>
            <a:chExt cx="351" cy="479"/>
          </a:xfrm>
        </p:grpSpPr>
        <p:sp>
          <p:nvSpPr>
            <p:cNvPr id="34254" name="Rectangle 256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5" name="Oval 256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6" name="AutoShape 256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7" name="Oval 256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2" name="Group 2568"/>
          <p:cNvGrpSpPr>
            <a:grpSpLocks/>
          </p:cNvGrpSpPr>
          <p:nvPr/>
        </p:nvGrpSpPr>
        <p:grpSpPr bwMode="auto">
          <a:xfrm rot="2142586" flipV="1">
            <a:off x="3171825" y="5038898"/>
            <a:ext cx="508000" cy="546100"/>
            <a:chOff x="3641" y="2439"/>
            <a:chExt cx="351" cy="479"/>
          </a:xfrm>
        </p:grpSpPr>
        <p:sp>
          <p:nvSpPr>
            <p:cNvPr id="34250" name="Rectangle 256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1" name="Oval 257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2" name="AutoShape 257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3" name="Oval 257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3" name="Group 2573"/>
          <p:cNvGrpSpPr>
            <a:grpSpLocks/>
          </p:cNvGrpSpPr>
          <p:nvPr/>
        </p:nvGrpSpPr>
        <p:grpSpPr bwMode="auto">
          <a:xfrm rot="4086004">
            <a:off x="2369344" y="4309442"/>
            <a:ext cx="414338" cy="565150"/>
            <a:chOff x="3641" y="2439"/>
            <a:chExt cx="351" cy="479"/>
          </a:xfrm>
        </p:grpSpPr>
        <p:sp>
          <p:nvSpPr>
            <p:cNvPr id="34246" name="Rectangle 257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7" name="Oval 257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8" name="AutoShape 257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9" name="Oval 257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4" name="Group 2578"/>
          <p:cNvGrpSpPr>
            <a:grpSpLocks/>
          </p:cNvGrpSpPr>
          <p:nvPr/>
        </p:nvGrpSpPr>
        <p:grpSpPr bwMode="auto">
          <a:xfrm rot="-10041520">
            <a:off x="4643438" y="5734223"/>
            <a:ext cx="414337" cy="565150"/>
            <a:chOff x="3641" y="2439"/>
            <a:chExt cx="351" cy="479"/>
          </a:xfrm>
        </p:grpSpPr>
        <p:sp>
          <p:nvSpPr>
            <p:cNvPr id="34242" name="Rectangle 257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3" name="Oval 258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4" name="AutoShape 258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245" name="Oval 258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5" name="Group 2583"/>
          <p:cNvGrpSpPr>
            <a:grpSpLocks/>
          </p:cNvGrpSpPr>
          <p:nvPr/>
        </p:nvGrpSpPr>
        <p:grpSpPr bwMode="auto">
          <a:xfrm rot="-1954051">
            <a:off x="4398169" y="1125711"/>
            <a:ext cx="414338" cy="565150"/>
            <a:chOff x="3641" y="2439"/>
            <a:chExt cx="351" cy="479"/>
          </a:xfrm>
        </p:grpSpPr>
        <p:sp>
          <p:nvSpPr>
            <p:cNvPr id="34238" name="Rectangle 258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9" name="Oval 258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0" name="AutoShape 258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1" name="Oval 258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6" name="Group 2588"/>
          <p:cNvGrpSpPr>
            <a:grpSpLocks/>
          </p:cNvGrpSpPr>
          <p:nvPr/>
        </p:nvGrpSpPr>
        <p:grpSpPr bwMode="auto">
          <a:xfrm rot="2719313">
            <a:off x="5726112" y="1266999"/>
            <a:ext cx="415925" cy="565150"/>
            <a:chOff x="3641" y="2439"/>
            <a:chExt cx="351" cy="479"/>
          </a:xfrm>
        </p:grpSpPr>
        <p:sp>
          <p:nvSpPr>
            <p:cNvPr id="34234" name="Rectangle 258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5" name="Oval 259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6" name="AutoShape 259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7" name="Oval 259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7" name="Group 2598"/>
          <p:cNvGrpSpPr>
            <a:grpSpLocks/>
          </p:cNvGrpSpPr>
          <p:nvPr/>
        </p:nvGrpSpPr>
        <p:grpSpPr bwMode="auto">
          <a:xfrm rot="-2517413">
            <a:off x="1755486" y="1430323"/>
            <a:ext cx="414337" cy="565150"/>
            <a:chOff x="3641" y="2439"/>
            <a:chExt cx="351" cy="479"/>
          </a:xfrm>
        </p:grpSpPr>
        <p:sp>
          <p:nvSpPr>
            <p:cNvPr id="34230" name="Rectangle 259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1" name="Oval 260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2" name="AutoShape 260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3" name="Oval 260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8" name="Group 2603"/>
          <p:cNvGrpSpPr>
            <a:grpSpLocks/>
          </p:cNvGrpSpPr>
          <p:nvPr/>
        </p:nvGrpSpPr>
        <p:grpSpPr bwMode="auto">
          <a:xfrm rot="1906070">
            <a:off x="2601502" y="1213630"/>
            <a:ext cx="414338" cy="565150"/>
            <a:chOff x="3641" y="2439"/>
            <a:chExt cx="351" cy="479"/>
          </a:xfrm>
        </p:grpSpPr>
        <p:sp>
          <p:nvSpPr>
            <p:cNvPr id="34226" name="Rectangle 260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7" name="Oval 260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8" name="AutoShape 260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9" name="Oval 260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9" name="Group 2608"/>
          <p:cNvGrpSpPr>
            <a:grpSpLocks/>
          </p:cNvGrpSpPr>
          <p:nvPr/>
        </p:nvGrpSpPr>
        <p:grpSpPr bwMode="auto">
          <a:xfrm rot="3156964">
            <a:off x="5223669" y="1555130"/>
            <a:ext cx="414337" cy="565150"/>
            <a:chOff x="3641" y="2439"/>
            <a:chExt cx="351" cy="479"/>
          </a:xfrm>
        </p:grpSpPr>
        <p:sp>
          <p:nvSpPr>
            <p:cNvPr id="34222" name="Rectangle 260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3" name="Oval 261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4" name="AutoShape 261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5" name="Oval 261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0" name="Group 2613"/>
          <p:cNvGrpSpPr>
            <a:grpSpLocks/>
          </p:cNvGrpSpPr>
          <p:nvPr/>
        </p:nvGrpSpPr>
        <p:grpSpPr bwMode="auto">
          <a:xfrm rot="8667467">
            <a:off x="6516688" y="1341611"/>
            <a:ext cx="414337" cy="565150"/>
            <a:chOff x="3641" y="2439"/>
            <a:chExt cx="351" cy="479"/>
          </a:xfrm>
        </p:grpSpPr>
        <p:sp>
          <p:nvSpPr>
            <p:cNvPr id="34218" name="Rectangle 261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9" name="Oval 261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0" name="AutoShape 261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1" name="Oval 261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1" name="Group 2618"/>
          <p:cNvGrpSpPr>
            <a:grpSpLocks/>
          </p:cNvGrpSpPr>
          <p:nvPr/>
        </p:nvGrpSpPr>
        <p:grpSpPr bwMode="auto">
          <a:xfrm rot="-2450039">
            <a:off x="7308850" y="1773411"/>
            <a:ext cx="414338" cy="565150"/>
            <a:chOff x="3641" y="2439"/>
            <a:chExt cx="351" cy="479"/>
          </a:xfrm>
        </p:grpSpPr>
        <p:sp>
          <p:nvSpPr>
            <p:cNvPr id="34214" name="Rectangle 261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5" name="Oval 262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6" name="AutoShape 262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7" name="Oval 262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3822" name="AutoShape 2624"/>
          <p:cNvSpPr>
            <a:spLocks noChangeArrowheads="1"/>
          </p:cNvSpPr>
          <p:nvPr/>
        </p:nvSpPr>
        <p:spPr bwMode="auto">
          <a:xfrm rot="4744632" flipH="1">
            <a:off x="6611144" y="2399680"/>
            <a:ext cx="720725" cy="185737"/>
          </a:xfrm>
          <a:custGeom>
            <a:avLst/>
            <a:gdLst>
              <a:gd name="T0" fmla="*/ 8878965 w 21600"/>
              <a:gd name="T1" fmla="*/ 0 h 21600"/>
              <a:gd name="T2" fmla="*/ 0 w 21600"/>
              <a:gd name="T3" fmla="*/ 1926 h 21600"/>
              <a:gd name="T4" fmla="*/ 8878965 w 21600"/>
              <a:gd name="T5" fmla="*/ 3182 h 21600"/>
              <a:gd name="T6" fmla="*/ 11813750 w 21600"/>
              <a:gd name="T7" fmla="*/ 192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8 w 21600"/>
              <a:gd name="T13" fmla="*/ 5354 h 21600"/>
              <a:gd name="T14" fmla="*/ 18888 w 21600"/>
              <a:gd name="T15" fmla="*/ 16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grpSp>
        <p:nvGrpSpPr>
          <p:cNvPr id="33823" name="Group 2625"/>
          <p:cNvGrpSpPr>
            <a:grpSpLocks/>
          </p:cNvGrpSpPr>
          <p:nvPr/>
        </p:nvGrpSpPr>
        <p:grpSpPr bwMode="auto">
          <a:xfrm rot="1243369">
            <a:off x="5292725" y="5157961"/>
            <a:ext cx="414338" cy="565150"/>
            <a:chOff x="3641" y="2439"/>
            <a:chExt cx="351" cy="479"/>
          </a:xfrm>
        </p:grpSpPr>
        <p:sp>
          <p:nvSpPr>
            <p:cNvPr id="34210" name="Rectangle 262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1" name="Oval 262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2" name="AutoShape 262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213" name="Oval 262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4" name="Group 2630"/>
          <p:cNvGrpSpPr>
            <a:grpSpLocks/>
          </p:cNvGrpSpPr>
          <p:nvPr/>
        </p:nvGrpSpPr>
        <p:grpSpPr bwMode="auto">
          <a:xfrm rot="-5400000">
            <a:off x="6591300" y="4435649"/>
            <a:ext cx="415925" cy="565150"/>
            <a:chOff x="3641" y="2439"/>
            <a:chExt cx="351" cy="479"/>
          </a:xfrm>
        </p:grpSpPr>
        <p:sp>
          <p:nvSpPr>
            <p:cNvPr id="34206" name="Rectangle 263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07" name="Oval 263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08" name="AutoShape 263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209" name="Oval 263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5" name="Group 2635"/>
          <p:cNvGrpSpPr>
            <a:grpSpLocks/>
          </p:cNvGrpSpPr>
          <p:nvPr/>
        </p:nvGrpSpPr>
        <p:grpSpPr bwMode="auto">
          <a:xfrm rot="1594601">
            <a:off x="7681913" y="3714923"/>
            <a:ext cx="414337" cy="565150"/>
            <a:chOff x="3641" y="2439"/>
            <a:chExt cx="351" cy="479"/>
          </a:xfrm>
        </p:grpSpPr>
        <p:sp>
          <p:nvSpPr>
            <p:cNvPr id="34202" name="Rectangle 263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03" name="Oval 263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04" name="AutoShape 263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205" name="Oval 263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6" name="Group 2645"/>
          <p:cNvGrpSpPr>
            <a:grpSpLocks/>
          </p:cNvGrpSpPr>
          <p:nvPr/>
        </p:nvGrpSpPr>
        <p:grpSpPr bwMode="auto">
          <a:xfrm rot="1243369">
            <a:off x="5091113" y="2692573"/>
            <a:ext cx="414337" cy="565150"/>
            <a:chOff x="3641" y="2439"/>
            <a:chExt cx="351" cy="479"/>
          </a:xfrm>
        </p:grpSpPr>
        <p:sp>
          <p:nvSpPr>
            <p:cNvPr id="34198" name="Rectangle 264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99" name="Oval 264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00" name="AutoShape 264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201" name="Oval 264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7" name="Group 2650"/>
          <p:cNvGrpSpPr>
            <a:grpSpLocks/>
          </p:cNvGrpSpPr>
          <p:nvPr/>
        </p:nvGrpSpPr>
        <p:grpSpPr bwMode="auto">
          <a:xfrm rot="-5400000">
            <a:off x="8031956" y="5012705"/>
            <a:ext cx="414337" cy="565150"/>
            <a:chOff x="3641" y="2439"/>
            <a:chExt cx="351" cy="479"/>
          </a:xfrm>
        </p:grpSpPr>
        <p:sp>
          <p:nvSpPr>
            <p:cNvPr id="34194" name="Rectangle 265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95" name="Oval 265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96" name="AutoShape 265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97" name="Oval 265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8" name="Group 2655"/>
          <p:cNvGrpSpPr>
            <a:grpSpLocks/>
          </p:cNvGrpSpPr>
          <p:nvPr/>
        </p:nvGrpSpPr>
        <p:grpSpPr bwMode="auto">
          <a:xfrm rot="3671647">
            <a:off x="6592094" y="5371480"/>
            <a:ext cx="414337" cy="565150"/>
            <a:chOff x="3641" y="2439"/>
            <a:chExt cx="351" cy="479"/>
          </a:xfrm>
        </p:grpSpPr>
        <p:sp>
          <p:nvSpPr>
            <p:cNvPr id="34190" name="Rectangle 265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91" name="Oval 265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92" name="AutoShape 265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93" name="Oval 265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9" name="Group 2660"/>
          <p:cNvGrpSpPr>
            <a:grpSpLocks/>
          </p:cNvGrpSpPr>
          <p:nvPr/>
        </p:nvGrpSpPr>
        <p:grpSpPr bwMode="auto">
          <a:xfrm rot="-10041520">
            <a:off x="5124450" y="4888086"/>
            <a:ext cx="414338" cy="565150"/>
            <a:chOff x="3641" y="2439"/>
            <a:chExt cx="351" cy="479"/>
          </a:xfrm>
        </p:grpSpPr>
        <p:sp>
          <p:nvSpPr>
            <p:cNvPr id="34186" name="Rectangle 266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87" name="Oval 266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88" name="AutoShape 266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89" name="Oval 266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0" name="Group 2665"/>
          <p:cNvGrpSpPr>
            <a:grpSpLocks/>
          </p:cNvGrpSpPr>
          <p:nvPr/>
        </p:nvGrpSpPr>
        <p:grpSpPr bwMode="auto">
          <a:xfrm rot="1243369">
            <a:off x="5773738" y="4311823"/>
            <a:ext cx="414337" cy="565150"/>
            <a:chOff x="3641" y="2439"/>
            <a:chExt cx="351" cy="479"/>
          </a:xfrm>
        </p:grpSpPr>
        <p:sp>
          <p:nvSpPr>
            <p:cNvPr id="34182" name="Rectangle 266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83" name="Oval 266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84" name="AutoShape 266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85" name="Oval 266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1" name="Group 2670"/>
          <p:cNvGrpSpPr>
            <a:grpSpLocks/>
          </p:cNvGrpSpPr>
          <p:nvPr/>
        </p:nvGrpSpPr>
        <p:grpSpPr bwMode="auto">
          <a:xfrm rot="-5400000">
            <a:off x="7073106" y="3590305"/>
            <a:ext cx="414337" cy="565150"/>
            <a:chOff x="3641" y="2439"/>
            <a:chExt cx="351" cy="479"/>
          </a:xfrm>
        </p:grpSpPr>
        <p:sp>
          <p:nvSpPr>
            <p:cNvPr id="34178" name="Rectangle 267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79" name="Oval 267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80" name="AutoShape 267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81" name="Oval 267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2" name="Grupp 1"/>
          <p:cNvGrpSpPr>
            <a:grpSpLocks/>
          </p:cNvGrpSpPr>
          <p:nvPr/>
        </p:nvGrpSpPr>
        <p:grpSpPr bwMode="auto">
          <a:xfrm>
            <a:off x="7850188" y="3048173"/>
            <a:ext cx="322262" cy="357188"/>
            <a:chOff x="7849489" y="2112121"/>
            <a:chExt cx="323095" cy="357117"/>
          </a:xfrm>
        </p:grpSpPr>
        <p:sp>
          <p:nvSpPr>
            <p:cNvPr id="34176" name="Oval 2677"/>
            <p:cNvSpPr>
              <a:spLocks noChangeArrowheads="1"/>
            </p:cNvSpPr>
            <p:nvPr/>
          </p:nvSpPr>
          <p:spPr bwMode="auto">
            <a:xfrm rot="-7128353">
              <a:off x="7922970" y="2219623"/>
              <a:ext cx="301014" cy="198215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77" name="AutoShape 2678"/>
            <p:cNvSpPr>
              <a:spLocks noChangeArrowheads="1"/>
            </p:cNvSpPr>
            <p:nvPr/>
          </p:nvSpPr>
          <p:spPr bwMode="white">
            <a:xfrm rot="-7128353">
              <a:off x="7803409" y="2158201"/>
              <a:ext cx="264420" cy="172259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</p:grpSp>
      <p:grpSp>
        <p:nvGrpSpPr>
          <p:cNvPr id="33833" name="Group 2680"/>
          <p:cNvGrpSpPr>
            <a:grpSpLocks/>
          </p:cNvGrpSpPr>
          <p:nvPr/>
        </p:nvGrpSpPr>
        <p:grpSpPr bwMode="auto">
          <a:xfrm rot="-10041520">
            <a:off x="5916613" y="5319886"/>
            <a:ext cx="414337" cy="565150"/>
            <a:chOff x="3641" y="2439"/>
            <a:chExt cx="351" cy="479"/>
          </a:xfrm>
        </p:grpSpPr>
        <p:sp>
          <p:nvSpPr>
            <p:cNvPr id="34172" name="Rectangle 268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73" name="Oval 268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74" name="AutoShape 268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75" name="Oval 268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4" name="Group 2685"/>
          <p:cNvGrpSpPr>
            <a:grpSpLocks/>
          </p:cNvGrpSpPr>
          <p:nvPr/>
        </p:nvGrpSpPr>
        <p:grpSpPr bwMode="auto">
          <a:xfrm rot="1243369">
            <a:off x="6132513" y="2151236"/>
            <a:ext cx="414337" cy="565150"/>
            <a:chOff x="3641" y="2439"/>
            <a:chExt cx="351" cy="479"/>
          </a:xfrm>
        </p:grpSpPr>
        <p:sp>
          <p:nvSpPr>
            <p:cNvPr id="34168" name="Rectangle 268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69" name="Oval 268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70" name="AutoShape 268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71" name="Oval 268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5" name="Group 2690"/>
          <p:cNvGrpSpPr>
            <a:grpSpLocks/>
          </p:cNvGrpSpPr>
          <p:nvPr/>
        </p:nvGrpSpPr>
        <p:grpSpPr bwMode="auto">
          <a:xfrm rot="-5400000">
            <a:off x="8512175" y="4165774"/>
            <a:ext cx="415925" cy="565150"/>
            <a:chOff x="3641" y="2439"/>
            <a:chExt cx="351" cy="479"/>
          </a:xfrm>
        </p:grpSpPr>
        <p:sp>
          <p:nvSpPr>
            <p:cNvPr id="34164" name="Rectangle 269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65" name="Oval 269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66" name="AutoShape 269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67" name="Oval 269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6" name="Group 2695"/>
          <p:cNvGrpSpPr>
            <a:grpSpLocks/>
          </p:cNvGrpSpPr>
          <p:nvPr/>
        </p:nvGrpSpPr>
        <p:grpSpPr bwMode="auto">
          <a:xfrm rot="3671647">
            <a:off x="7072312" y="4524549"/>
            <a:ext cx="415925" cy="565150"/>
            <a:chOff x="3641" y="2439"/>
            <a:chExt cx="351" cy="479"/>
          </a:xfrm>
        </p:grpSpPr>
        <p:sp>
          <p:nvSpPr>
            <p:cNvPr id="34160" name="Rectangle 269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61" name="Oval 269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62" name="AutoShape 269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63" name="Oval 269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3838" name="Line 2562"/>
          <p:cNvSpPr>
            <a:spLocks noChangeShapeType="1"/>
          </p:cNvSpPr>
          <p:nvPr/>
        </p:nvSpPr>
        <p:spPr bwMode="auto">
          <a:xfrm rot="14984214" flipH="1">
            <a:off x="4850607" y="4031629"/>
            <a:ext cx="19050" cy="60801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33839" name="Oval 855"/>
          <p:cNvSpPr>
            <a:spLocks noChangeArrowheads="1"/>
          </p:cNvSpPr>
          <p:nvPr/>
        </p:nvSpPr>
        <p:spPr bwMode="auto">
          <a:xfrm>
            <a:off x="3132138" y="6237461"/>
            <a:ext cx="2119312" cy="143192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3840" name="Group 2573"/>
          <p:cNvGrpSpPr>
            <a:grpSpLocks/>
          </p:cNvGrpSpPr>
          <p:nvPr/>
        </p:nvGrpSpPr>
        <p:grpSpPr bwMode="auto">
          <a:xfrm rot="4086004">
            <a:off x="6185694" y="3506167"/>
            <a:ext cx="414338" cy="565150"/>
            <a:chOff x="3641" y="2439"/>
            <a:chExt cx="351" cy="479"/>
          </a:xfrm>
        </p:grpSpPr>
        <p:sp>
          <p:nvSpPr>
            <p:cNvPr id="34156" name="Rectangle 257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57" name="Oval 257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58" name="AutoShape 257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59" name="Oval 257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47" name="Group 1016"/>
          <p:cNvGrpSpPr>
            <a:grpSpLocks/>
          </p:cNvGrpSpPr>
          <p:nvPr/>
        </p:nvGrpSpPr>
        <p:grpSpPr bwMode="auto">
          <a:xfrm rot="9922830">
            <a:off x="1482725" y="4302298"/>
            <a:ext cx="304800" cy="98425"/>
            <a:chOff x="1020" y="2085"/>
            <a:chExt cx="926" cy="301"/>
          </a:xfrm>
        </p:grpSpPr>
        <p:grpSp>
          <p:nvGrpSpPr>
            <p:cNvPr id="33852" name="Group 1017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33892" name="Group 1018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3902" name="Line 101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03" name="Line 102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93" name="Group 1021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3900" name="Line 102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01" name="Line 102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94" name="Group 1024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3898" name="Line 102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99" name="Line 102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95" name="Group 1027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3896" name="Line 102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97" name="Line 102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3853" name="Group 1030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33880" name="Group 1031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3890" name="Line 103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91" name="Line 103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81" name="Group 1034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3888" name="Line 103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89" name="Line 103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82" name="Group 1037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3886" name="Line 103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87" name="Line 103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83" name="Group 1040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3884" name="Line 104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85" name="Line 104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3854" name="Group 1043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33868" name="Group 1044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3878" name="Line 104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79" name="Line 104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69" name="Group 1047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3876" name="Line 104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77" name="Line 104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70" name="Group 1050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3874" name="Line 105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75" name="Line 105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71" name="Group 1053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3872" name="Line 105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73" name="Line 105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3855" name="Group 1056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33856" name="Group 1057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3866" name="Line 105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67" name="Line 105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57" name="Group 1060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3864" name="Line 106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65" name="Line 106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58" name="Group 1063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3862" name="Line 106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63" name="Line 106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59" name="Group 1066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3860" name="Line 106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61" name="Line 106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48" name="Grupp 2318"/>
          <p:cNvGrpSpPr>
            <a:grpSpLocks/>
          </p:cNvGrpSpPr>
          <p:nvPr/>
        </p:nvGrpSpPr>
        <p:grpSpPr bwMode="auto">
          <a:xfrm flipH="1" flipV="1">
            <a:off x="8172450" y="3070398"/>
            <a:ext cx="322263" cy="355600"/>
            <a:chOff x="7849489" y="2112121"/>
            <a:chExt cx="323095" cy="357117"/>
          </a:xfrm>
        </p:grpSpPr>
        <p:sp>
          <p:nvSpPr>
            <p:cNvPr id="33850" name="Oval 2677"/>
            <p:cNvSpPr>
              <a:spLocks noChangeArrowheads="1"/>
            </p:cNvSpPr>
            <p:nvPr/>
          </p:nvSpPr>
          <p:spPr bwMode="auto">
            <a:xfrm rot="-7128353">
              <a:off x="7922970" y="2219623"/>
              <a:ext cx="301014" cy="198215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851" name="AutoShape 2678"/>
            <p:cNvSpPr>
              <a:spLocks noChangeArrowheads="1"/>
            </p:cNvSpPr>
            <p:nvPr/>
          </p:nvSpPr>
          <p:spPr bwMode="white">
            <a:xfrm rot="-7128353">
              <a:off x="7803409" y="2158201"/>
              <a:ext cx="264420" cy="172259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</p:grpSp>
      <p:sp>
        <p:nvSpPr>
          <p:cNvPr id="2" name="textruta 1"/>
          <p:cNvSpPr txBox="1"/>
          <p:nvPr/>
        </p:nvSpPr>
        <p:spPr>
          <a:xfrm>
            <a:off x="323528" y="404664"/>
            <a:ext cx="8669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000000"/>
                </a:solidFill>
                <a:latin typeface="Arial"/>
                <a:cs typeface="Arial"/>
              </a:rPr>
              <a:t>Galectins </a:t>
            </a:r>
            <a:r>
              <a:rPr lang="sv-SE" dirty="0" err="1" smtClean="0">
                <a:solidFill>
                  <a:srgbClr val="000000"/>
                </a:solidFill>
                <a:latin typeface="Arial"/>
                <a:cs typeface="Arial"/>
              </a:rPr>
              <a:t>may</a:t>
            </a:r>
            <a:r>
              <a:rPr lang="sv-SE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sv-SE" dirty="0" err="1" smtClean="0">
                <a:solidFill>
                  <a:srgbClr val="000000"/>
                </a:solidFill>
                <a:latin typeface="Arial"/>
                <a:cs typeface="Arial"/>
              </a:rPr>
              <a:t>induce</a:t>
            </a:r>
            <a:r>
              <a:rPr lang="sv-SE" dirty="0" smtClean="0">
                <a:solidFill>
                  <a:srgbClr val="000000"/>
                </a:solidFill>
                <a:latin typeface="Arial"/>
                <a:cs typeface="Arial"/>
              </a:rPr>
              <a:t> signal and </a:t>
            </a:r>
            <a:r>
              <a:rPr lang="sv-SE" dirty="0" err="1" smtClean="0">
                <a:solidFill>
                  <a:srgbClr val="000000"/>
                </a:solidFill>
                <a:latin typeface="Arial"/>
                <a:cs typeface="Arial"/>
              </a:rPr>
              <a:t>endocytosis</a:t>
            </a:r>
            <a:r>
              <a:rPr lang="sv-SE" dirty="0" smtClean="0">
                <a:solidFill>
                  <a:srgbClr val="000000"/>
                </a:solidFill>
                <a:latin typeface="Arial"/>
                <a:cs typeface="Arial"/>
              </a:rPr>
              <a:t> from cell </a:t>
            </a:r>
            <a:r>
              <a:rPr lang="sv-SE" dirty="0" err="1" smtClean="0">
                <a:solidFill>
                  <a:srgbClr val="000000"/>
                </a:solidFill>
                <a:latin typeface="Arial"/>
                <a:cs typeface="Arial"/>
              </a:rPr>
              <a:t>surface</a:t>
            </a:r>
            <a:endParaRPr lang="sv-SE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54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683570" y="548681"/>
            <a:ext cx="6138219" cy="461665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sv-SE" dirty="0" err="1" smtClean="0">
                <a:latin typeface="Arial"/>
                <a:cs typeface="Arial"/>
              </a:rPr>
              <a:t>One</a:t>
            </a:r>
            <a:r>
              <a:rPr lang="sv-SE" dirty="0" smtClean="0">
                <a:latin typeface="Arial"/>
                <a:cs typeface="Arial"/>
              </a:rPr>
              <a:t> broad </a:t>
            </a:r>
            <a:r>
              <a:rPr lang="sv-SE" dirty="0" err="1" smtClean="0">
                <a:latin typeface="Arial"/>
                <a:cs typeface="Arial"/>
              </a:rPr>
              <a:t>medical</a:t>
            </a:r>
            <a:r>
              <a:rPr lang="sv-SE" dirty="0" smtClean="0">
                <a:latin typeface="Arial"/>
                <a:cs typeface="Arial"/>
              </a:rPr>
              <a:t> problem in </a:t>
            </a:r>
            <a:r>
              <a:rPr lang="sv-SE" dirty="0" err="1" smtClean="0">
                <a:latin typeface="Arial"/>
                <a:cs typeface="Arial"/>
              </a:rPr>
              <a:t>older</a:t>
            </a:r>
            <a:r>
              <a:rPr lang="sv-SE" dirty="0" smtClean="0">
                <a:latin typeface="Arial"/>
                <a:cs typeface="Arial"/>
              </a:rPr>
              <a:t> </a:t>
            </a:r>
            <a:r>
              <a:rPr lang="sv-SE" dirty="0" err="1" smtClean="0">
                <a:latin typeface="Arial"/>
                <a:cs typeface="Arial"/>
              </a:rPr>
              <a:t>ages</a:t>
            </a:r>
            <a:r>
              <a:rPr lang="sv-SE" dirty="0" smtClean="0">
                <a:latin typeface="Arial"/>
                <a:cs typeface="Arial"/>
              </a:rPr>
              <a:t> is</a:t>
            </a:r>
            <a:endParaRPr lang="sv-SE" dirty="0">
              <a:latin typeface="Arial"/>
              <a:cs typeface="Arial"/>
            </a:endParaRPr>
          </a:p>
        </p:txBody>
      </p:sp>
      <p:pic>
        <p:nvPicPr>
          <p:cNvPr id="5" name="Bildobjekt 4" descr="DMAE-Fountain-of-Yout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509120"/>
            <a:ext cx="2196180" cy="1871092"/>
          </a:xfrm>
          <a:prstGeom prst="rect">
            <a:avLst/>
          </a:prstGeom>
        </p:spPr>
      </p:pic>
      <p:pic>
        <p:nvPicPr>
          <p:cNvPr id="6" name="Bildobjekt 5" descr="Lucas_Cranach_(I)_-_Jungbrunnen_-_Gemäldegalerie_Berli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3435052"/>
            <a:ext cx="4474631" cy="3090292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683568" y="1120684"/>
            <a:ext cx="5534718" cy="2308316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sv-SE" dirty="0" smtClean="0">
                <a:latin typeface="Arial"/>
                <a:cs typeface="Arial"/>
              </a:rPr>
              <a:t>Limit </a:t>
            </a:r>
            <a:r>
              <a:rPr lang="sv-SE" dirty="0" err="1" smtClean="0">
                <a:latin typeface="Arial"/>
                <a:cs typeface="Arial"/>
              </a:rPr>
              <a:t>of</a:t>
            </a:r>
            <a:r>
              <a:rPr lang="sv-SE" dirty="0" smtClean="0">
                <a:latin typeface="Arial"/>
                <a:cs typeface="Arial"/>
              </a:rPr>
              <a:t> regeneration </a:t>
            </a:r>
            <a:r>
              <a:rPr lang="sv-SE" dirty="0" err="1" smtClean="0">
                <a:latin typeface="Arial"/>
                <a:cs typeface="Arial"/>
              </a:rPr>
              <a:t>after</a:t>
            </a:r>
            <a:r>
              <a:rPr lang="sv-SE" dirty="0" smtClean="0">
                <a:latin typeface="Arial"/>
                <a:cs typeface="Arial"/>
              </a:rPr>
              <a:t> injuries </a:t>
            </a:r>
          </a:p>
          <a:p>
            <a:r>
              <a:rPr lang="sv-SE" dirty="0" err="1" smtClean="0">
                <a:latin typeface="Arial"/>
                <a:cs typeface="Arial"/>
              </a:rPr>
              <a:t>One</a:t>
            </a:r>
            <a:r>
              <a:rPr lang="sv-SE" dirty="0" smtClean="0">
                <a:latin typeface="Arial"/>
                <a:cs typeface="Arial"/>
              </a:rPr>
              <a:t> </a:t>
            </a:r>
            <a:r>
              <a:rPr lang="sv-SE" dirty="0" err="1" smtClean="0">
                <a:latin typeface="Arial"/>
                <a:cs typeface="Arial"/>
              </a:rPr>
              <a:t>key</a:t>
            </a:r>
            <a:r>
              <a:rPr lang="sv-SE" dirty="0" smtClean="0">
                <a:latin typeface="Arial"/>
                <a:cs typeface="Arial"/>
              </a:rPr>
              <a:t> is </a:t>
            </a:r>
            <a:r>
              <a:rPr lang="sv-SE" dirty="0" err="1" smtClean="0">
                <a:latin typeface="Arial"/>
                <a:cs typeface="Arial"/>
              </a:rPr>
              <a:t>poor</a:t>
            </a:r>
            <a:r>
              <a:rPr lang="sv-SE" dirty="0" smtClean="0">
                <a:latin typeface="Arial"/>
                <a:cs typeface="Arial"/>
              </a:rPr>
              <a:t> </a:t>
            </a:r>
            <a:r>
              <a:rPr lang="sv-SE" dirty="0" err="1" smtClean="0">
                <a:latin typeface="Arial"/>
                <a:cs typeface="Arial"/>
              </a:rPr>
              <a:t>control</a:t>
            </a:r>
            <a:r>
              <a:rPr lang="sv-SE" dirty="0" smtClean="0">
                <a:latin typeface="Arial"/>
                <a:cs typeface="Arial"/>
              </a:rPr>
              <a:t> </a:t>
            </a:r>
            <a:r>
              <a:rPr lang="sv-SE" dirty="0" err="1" smtClean="0">
                <a:latin typeface="Arial"/>
                <a:cs typeface="Arial"/>
              </a:rPr>
              <a:t>of</a:t>
            </a:r>
            <a:r>
              <a:rPr lang="sv-SE" dirty="0" smtClean="0">
                <a:latin typeface="Arial"/>
                <a:cs typeface="Arial"/>
              </a:rPr>
              <a:t> inflammation </a:t>
            </a:r>
            <a:br>
              <a:rPr lang="sv-SE" dirty="0" smtClean="0">
                <a:latin typeface="Arial"/>
                <a:cs typeface="Arial"/>
              </a:rPr>
            </a:br>
            <a:r>
              <a:rPr lang="sv-SE" dirty="0" smtClean="0">
                <a:latin typeface="Arial"/>
                <a:cs typeface="Arial"/>
              </a:rPr>
              <a:t>and </a:t>
            </a:r>
            <a:r>
              <a:rPr lang="sv-SE" dirty="0" err="1" smtClean="0">
                <a:latin typeface="Arial"/>
                <a:cs typeface="Arial"/>
              </a:rPr>
              <a:t>scarring</a:t>
            </a:r>
            <a:r>
              <a:rPr lang="sv-SE" dirty="0" smtClean="0">
                <a:latin typeface="Arial"/>
                <a:cs typeface="Arial"/>
              </a:rPr>
              <a:t> </a:t>
            </a:r>
            <a:r>
              <a:rPr lang="sv-SE" dirty="0">
                <a:latin typeface="Arial"/>
                <a:cs typeface="Arial"/>
              </a:rPr>
              <a:t>– </a:t>
            </a:r>
            <a:r>
              <a:rPr lang="sv-SE" dirty="0" err="1" smtClean="0">
                <a:latin typeface="Arial"/>
                <a:cs typeface="Arial"/>
              </a:rPr>
              <a:t>fibrosis</a:t>
            </a:r>
            <a:endParaRPr lang="sv-SE" dirty="0" smtClean="0">
              <a:latin typeface="Arial"/>
              <a:cs typeface="Arial"/>
            </a:endParaRPr>
          </a:p>
          <a:p>
            <a:endParaRPr lang="sv-SE" dirty="0">
              <a:latin typeface="Arial"/>
              <a:cs typeface="Arial"/>
            </a:endParaRPr>
          </a:p>
          <a:p>
            <a:r>
              <a:rPr lang="sv-SE" dirty="0" err="1" smtClean="0">
                <a:latin typeface="Arial"/>
                <a:cs typeface="Arial"/>
              </a:rPr>
              <a:t>Affects</a:t>
            </a:r>
            <a:r>
              <a:rPr lang="sv-SE" dirty="0" smtClean="0">
                <a:latin typeface="Arial"/>
                <a:cs typeface="Arial"/>
              </a:rPr>
              <a:t> all </a:t>
            </a:r>
            <a:r>
              <a:rPr lang="sv-SE" dirty="0" err="1" smtClean="0">
                <a:latin typeface="Arial"/>
                <a:cs typeface="Arial"/>
              </a:rPr>
              <a:t>tissues</a:t>
            </a:r>
            <a:r>
              <a:rPr lang="sv-SE" dirty="0" smtClean="0">
                <a:latin typeface="Arial"/>
                <a:cs typeface="Arial"/>
              </a:rPr>
              <a:t> </a:t>
            </a:r>
            <a:r>
              <a:rPr lang="sv-SE" dirty="0" err="1" smtClean="0">
                <a:latin typeface="Arial"/>
                <a:cs typeface="Arial"/>
              </a:rPr>
              <a:t>including</a:t>
            </a:r>
            <a:r>
              <a:rPr lang="sv-SE" dirty="0" smtClean="0">
                <a:latin typeface="Arial"/>
                <a:cs typeface="Arial"/>
              </a:rPr>
              <a:t/>
            </a:r>
            <a:br>
              <a:rPr lang="sv-SE" dirty="0" smtClean="0">
                <a:latin typeface="Arial"/>
                <a:cs typeface="Arial"/>
              </a:rPr>
            </a:br>
            <a:r>
              <a:rPr lang="sv-SE" dirty="0" smtClean="0">
                <a:latin typeface="Arial"/>
                <a:cs typeface="Arial"/>
              </a:rPr>
              <a:t>skin, </a:t>
            </a:r>
            <a:r>
              <a:rPr lang="sv-SE" dirty="0" err="1" smtClean="0">
                <a:latin typeface="Arial"/>
                <a:cs typeface="Arial"/>
              </a:rPr>
              <a:t>lung</a:t>
            </a:r>
            <a:r>
              <a:rPr lang="sv-SE" dirty="0" smtClean="0">
                <a:latin typeface="Arial"/>
                <a:cs typeface="Arial"/>
              </a:rPr>
              <a:t>, liver, </a:t>
            </a:r>
            <a:r>
              <a:rPr lang="sv-SE" dirty="0" err="1" smtClean="0">
                <a:latin typeface="Arial"/>
                <a:cs typeface="Arial"/>
              </a:rPr>
              <a:t>heart</a:t>
            </a:r>
            <a:r>
              <a:rPr lang="sv-SE" dirty="0" smtClean="0">
                <a:latin typeface="Arial"/>
                <a:cs typeface="Arial"/>
              </a:rPr>
              <a:t>, </a:t>
            </a:r>
            <a:r>
              <a:rPr lang="sv-SE" dirty="0" err="1" smtClean="0">
                <a:latin typeface="Arial"/>
                <a:cs typeface="Arial"/>
              </a:rPr>
              <a:t>eyes</a:t>
            </a:r>
            <a:r>
              <a:rPr lang="sv-SE" dirty="0" smtClean="0">
                <a:latin typeface="Arial"/>
                <a:cs typeface="Arial"/>
              </a:rPr>
              <a:t>, </a:t>
            </a:r>
            <a:r>
              <a:rPr lang="sv-SE" dirty="0" err="1" smtClean="0">
                <a:latin typeface="Arial"/>
                <a:cs typeface="Arial"/>
              </a:rPr>
              <a:t>brain</a:t>
            </a:r>
            <a:r>
              <a:rPr lang="sv-SE" dirty="0" smtClean="0">
                <a:latin typeface="Arial"/>
                <a:cs typeface="Arial"/>
              </a:rPr>
              <a:t> etc. </a:t>
            </a:r>
            <a:endParaRPr lang="sv-S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51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CELL-REPORTS-D-14-01855_Page_06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14207" r="9700" b="14370"/>
          <a:stretch/>
        </p:blipFill>
        <p:spPr>
          <a:xfrm>
            <a:off x="827584" y="1483201"/>
            <a:ext cx="4130997" cy="4898127"/>
          </a:xfrm>
          <a:prstGeom prst="rect">
            <a:avLst/>
          </a:prstGeom>
        </p:spPr>
      </p:pic>
      <p:pic>
        <p:nvPicPr>
          <p:cNvPr id="3" name="Bildobjekt 2" descr="TLR4-w-sugars-Gal-3-view1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3" t="9962" r="27745" b="6180"/>
          <a:stretch/>
        </p:blipFill>
        <p:spPr>
          <a:xfrm>
            <a:off x="5148064" y="2014641"/>
            <a:ext cx="3925731" cy="387396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67544" y="293747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 dirty="0">
                <a:latin typeface="Arial"/>
                <a:cs typeface="Arial"/>
              </a:rPr>
              <a:t>Microglia-</a:t>
            </a:r>
            <a:r>
              <a:rPr lang="sv-SE" sz="1600" b="1" dirty="0" err="1">
                <a:latin typeface="Arial"/>
                <a:cs typeface="Arial"/>
              </a:rPr>
              <a:t>Secreted</a:t>
            </a:r>
            <a:r>
              <a:rPr lang="sv-SE" sz="1600" b="1" dirty="0">
                <a:latin typeface="Arial"/>
                <a:cs typeface="Arial"/>
              </a:rPr>
              <a:t> Galectin-3 </a:t>
            </a:r>
            <a:r>
              <a:rPr lang="sv-SE" sz="1600" b="1" dirty="0" err="1">
                <a:latin typeface="Arial"/>
                <a:cs typeface="Arial"/>
              </a:rPr>
              <a:t>Acts</a:t>
            </a:r>
            <a:r>
              <a:rPr lang="sv-SE" sz="1600" b="1" dirty="0">
                <a:latin typeface="Arial"/>
                <a:cs typeface="Arial"/>
              </a:rPr>
              <a:t> as a </a:t>
            </a:r>
            <a:r>
              <a:rPr lang="sv-SE" sz="1600" b="1" dirty="0" err="1">
                <a:latin typeface="Arial"/>
                <a:cs typeface="Arial"/>
              </a:rPr>
              <a:t>Toll</a:t>
            </a:r>
            <a:r>
              <a:rPr lang="sv-SE" sz="1600" b="1" dirty="0">
                <a:latin typeface="Arial"/>
                <a:cs typeface="Arial"/>
              </a:rPr>
              <a:t>-like Receptor 4 </a:t>
            </a:r>
            <a:r>
              <a:rPr lang="sv-SE" sz="1600" b="1" dirty="0" err="1">
                <a:latin typeface="Arial"/>
                <a:cs typeface="Arial"/>
              </a:rPr>
              <a:t>Ligand</a:t>
            </a:r>
            <a:r>
              <a:rPr lang="sv-SE" sz="1600" b="1" dirty="0">
                <a:latin typeface="Arial"/>
                <a:cs typeface="Arial"/>
              </a:rPr>
              <a:t> and </a:t>
            </a:r>
            <a:r>
              <a:rPr lang="sv-SE" sz="1600" b="1" dirty="0" err="1">
                <a:latin typeface="Arial"/>
                <a:cs typeface="Arial"/>
              </a:rPr>
              <a:t>Contributes</a:t>
            </a:r>
            <a:r>
              <a:rPr lang="sv-SE" sz="1600" b="1" dirty="0">
                <a:latin typeface="Arial"/>
                <a:cs typeface="Arial"/>
              </a:rPr>
              <a:t> </a:t>
            </a:r>
            <a:r>
              <a:rPr lang="sv-SE" sz="1600" b="1" dirty="0" err="1">
                <a:latin typeface="Arial"/>
                <a:cs typeface="Arial"/>
              </a:rPr>
              <a:t>to</a:t>
            </a:r>
            <a:r>
              <a:rPr lang="sv-SE" sz="1600" b="1" dirty="0">
                <a:latin typeface="Arial"/>
                <a:cs typeface="Arial"/>
              </a:rPr>
              <a:t> </a:t>
            </a:r>
            <a:r>
              <a:rPr lang="sv-SE" sz="1600" b="1" dirty="0" err="1">
                <a:latin typeface="Arial"/>
                <a:cs typeface="Arial"/>
              </a:rPr>
              <a:t>Microglial</a:t>
            </a:r>
            <a:r>
              <a:rPr lang="sv-SE" sz="1600" b="1" dirty="0">
                <a:latin typeface="Arial"/>
                <a:cs typeface="Arial"/>
              </a:rPr>
              <a:t> </a:t>
            </a:r>
            <a:r>
              <a:rPr lang="sv-SE" sz="1600" b="1" dirty="0" err="1" smtClean="0">
                <a:latin typeface="Arial"/>
                <a:cs typeface="Arial"/>
              </a:rPr>
              <a:t>Activation</a:t>
            </a:r>
            <a:r>
              <a:rPr lang="sv-SE" sz="1600" b="1" dirty="0" smtClean="0">
                <a:latin typeface="Arial"/>
                <a:cs typeface="Arial"/>
              </a:rPr>
              <a:t>. </a:t>
            </a:r>
            <a:r>
              <a:rPr lang="sv-SE" sz="1600" dirty="0" err="1" smtClean="0">
                <a:latin typeface="Arial"/>
                <a:cs typeface="Arial"/>
              </a:rPr>
              <a:t>Burguillos</a:t>
            </a:r>
            <a:r>
              <a:rPr lang="sv-SE" sz="1600" dirty="0" smtClean="0">
                <a:latin typeface="Arial"/>
                <a:cs typeface="Arial"/>
              </a:rPr>
              <a:t> </a:t>
            </a:r>
            <a:r>
              <a:rPr lang="sv-SE" sz="1600" dirty="0">
                <a:latin typeface="Arial"/>
                <a:cs typeface="Arial"/>
              </a:rPr>
              <a:t>MA, </a:t>
            </a:r>
            <a:r>
              <a:rPr lang="sv-SE" sz="1600" dirty="0" smtClean="0">
                <a:latin typeface="Arial"/>
                <a:cs typeface="Arial"/>
              </a:rPr>
              <a:t>…Leffler </a:t>
            </a:r>
            <a:r>
              <a:rPr lang="sv-SE" sz="1600" dirty="0">
                <a:latin typeface="Arial"/>
                <a:cs typeface="Arial"/>
              </a:rPr>
              <a:t>H, </a:t>
            </a:r>
            <a:r>
              <a:rPr lang="sv-SE" sz="1600" dirty="0" err="1">
                <a:latin typeface="Arial"/>
                <a:cs typeface="Arial"/>
              </a:rPr>
              <a:t>Venero</a:t>
            </a:r>
            <a:r>
              <a:rPr lang="sv-SE" sz="1600" dirty="0">
                <a:latin typeface="Arial"/>
                <a:cs typeface="Arial"/>
              </a:rPr>
              <a:t> JL, Joseph B, </a:t>
            </a:r>
            <a:r>
              <a:rPr lang="sv-SE" sz="1600" dirty="0" err="1">
                <a:latin typeface="Arial"/>
                <a:cs typeface="Arial"/>
              </a:rPr>
              <a:t>Deierborg</a:t>
            </a:r>
            <a:r>
              <a:rPr lang="sv-SE" sz="1600" dirty="0">
                <a:latin typeface="Arial"/>
                <a:cs typeface="Arial"/>
              </a:rPr>
              <a:t> T</a:t>
            </a:r>
            <a:r>
              <a:rPr lang="sv-SE" sz="1600" dirty="0" smtClean="0">
                <a:latin typeface="Arial"/>
                <a:cs typeface="Arial"/>
              </a:rPr>
              <a:t>. Cell </a:t>
            </a:r>
            <a:r>
              <a:rPr lang="sv-SE" sz="1600" dirty="0">
                <a:latin typeface="Arial"/>
                <a:cs typeface="Arial"/>
              </a:rPr>
              <a:t>Rep. 2015 Mar 4. </a:t>
            </a:r>
            <a:r>
              <a:rPr lang="sv-SE" sz="1600" dirty="0" smtClean="0">
                <a:latin typeface="Arial"/>
                <a:cs typeface="Arial"/>
              </a:rPr>
              <a:t>[</a:t>
            </a:r>
            <a:r>
              <a:rPr lang="sv-SE" sz="1600" dirty="0" err="1">
                <a:latin typeface="Arial"/>
                <a:cs typeface="Arial"/>
              </a:rPr>
              <a:t>Epub</a:t>
            </a:r>
            <a:r>
              <a:rPr lang="sv-SE" sz="1600" dirty="0">
                <a:latin typeface="Arial"/>
                <a:cs typeface="Arial"/>
              </a:rPr>
              <a:t> </a:t>
            </a:r>
            <a:r>
              <a:rPr lang="sv-SE" sz="1600" dirty="0" err="1">
                <a:latin typeface="Arial"/>
                <a:cs typeface="Arial"/>
              </a:rPr>
              <a:t>ahead</a:t>
            </a:r>
            <a:r>
              <a:rPr lang="sv-SE" sz="1600" dirty="0">
                <a:latin typeface="Arial"/>
                <a:cs typeface="Arial"/>
              </a:rPr>
              <a:t> </a:t>
            </a:r>
            <a:r>
              <a:rPr lang="sv-SE" sz="1600" dirty="0" err="1">
                <a:latin typeface="Arial"/>
                <a:cs typeface="Arial"/>
              </a:rPr>
              <a:t>of</a:t>
            </a:r>
            <a:r>
              <a:rPr lang="sv-SE" sz="1600" dirty="0">
                <a:latin typeface="Arial"/>
                <a:cs typeface="Arial"/>
              </a:rPr>
              <a:t> print]</a:t>
            </a:r>
          </a:p>
        </p:txBody>
      </p:sp>
    </p:spTree>
    <p:extLst>
      <p:ext uri="{BB962C8B-B14F-4D97-AF65-F5344CB8AC3E}">
        <p14:creationId xmlns:p14="http://schemas.microsoft.com/office/powerpoint/2010/main" val="261967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CELL-REPORTS-D-14-01855_Page_38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7" t="48632" b="23311"/>
          <a:stretch/>
        </p:blipFill>
        <p:spPr>
          <a:xfrm>
            <a:off x="1043608" y="4069010"/>
            <a:ext cx="3110788" cy="2456334"/>
          </a:xfrm>
          <a:prstGeom prst="rect">
            <a:avLst/>
          </a:prstGeom>
        </p:spPr>
      </p:pic>
      <p:pic>
        <p:nvPicPr>
          <p:cNvPr id="2" name="Bildobjekt 1" descr="CELL-REPORTS-D-14-01855_Page_38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2" r="50880" b="23311"/>
          <a:stretch/>
        </p:blipFill>
        <p:spPr>
          <a:xfrm>
            <a:off x="882066" y="1340768"/>
            <a:ext cx="3041862" cy="2456334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906777" y="548680"/>
            <a:ext cx="4969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latin typeface="Arial"/>
                <a:cs typeface="Arial"/>
              </a:rPr>
              <a:t>Galectin-3 </a:t>
            </a:r>
            <a:r>
              <a:rPr lang="sv-SE" dirty="0" err="1" smtClean="0">
                <a:latin typeface="Arial"/>
                <a:cs typeface="Arial"/>
              </a:rPr>
              <a:t>binding</a:t>
            </a:r>
            <a:r>
              <a:rPr lang="sv-SE" dirty="0" smtClean="0">
                <a:latin typeface="Arial"/>
                <a:cs typeface="Arial"/>
              </a:rPr>
              <a:t> TLR4 in solution</a:t>
            </a:r>
            <a:endParaRPr lang="sv-SE" dirty="0">
              <a:latin typeface="Arial"/>
              <a:cs typeface="Arial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1043608" y="1124744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>
                <a:latin typeface="Arial"/>
                <a:cs typeface="Arial"/>
              </a:rPr>
              <a:t>by </a:t>
            </a:r>
            <a:r>
              <a:rPr lang="sv-SE" sz="1600" dirty="0" err="1" smtClean="0">
                <a:latin typeface="Arial"/>
                <a:cs typeface="Arial"/>
              </a:rPr>
              <a:t>microscale</a:t>
            </a:r>
            <a:r>
              <a:rPr lang="sv-SE" sz="1600" dirty="0" smtClean="0">
                <a:latin typeface="Arial"/>
                <a:cs typeface="Arial"/>
              </a:rPr>
              <a:t> </a:t>
            </a:r>
            <a:r>
              <a:rPr lang="sv-SE" sz="1600" dirty="0" err="1" smtClean="0">
                <a:latin typeface="Arial"/>
                <a:cs typeface="Arial"/>
              </a:rPr>
              <a:t>thermophoresis</a:t>
            </a:r>
            <a:r>
              <a:rPr lang="sv-SE" sz="1600" dirty="0" smtClean="0">
                <a:latin typeface="Arial"/>
                <a:cs typeface="Arial"/>
              </a:rPr>
              <a:t> (MST)</a:t>
            </a:r>
            <a:endParaRPr lang="sv-SE" sz="1600" dirty="0">
              <a:latin typeface="Arial"/>
              <a:cs typeface="Arial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1115616" y="3861048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>
                <a:latin typeface="Arial"/>
                <a:cs typeface="Arial"/>
              </a:rPr>
              <a:t>by </a:t>
            </a:r>
            <a:r>
              <a:rPr lang="sv-SE" sz="1600" dirty="0" err="1" smtClean="0">
                <a:latin typeface="Arial"/>
                <a:cs typeface="Arial"/>
              </a:rPr>
              <a:t>fluorescence</a:t>
            </a:r>
            <a:r>
              <a:rPr lang="sv-SE" sz="1600" dirty="0" smtClean="0">
                <a:latin typeface="Arial"/>
                <a:cs typeface="Arial"/>
              </a:rPr>
              <a:t> </a:t>
            </a:r>
            <a:r>
              <a:rPr lang="sv-SE" sz="1600" dirty="0" err="1" smtClean="0">
                <a:latin typeface="Arial"/>
                <a:cs typeface="Arial"/>
              </a:rPr>
              <a:t>anisotropy</a:t>
            </a:r>
            <a:r>
              <a:rPr lang="sv-SE" sz="1600" dirty="0" smtClean="0">
                <a:latin typeface="Arial"/>
                <a:cs typeface="Arial"/>
              </a:rPr>
              <a:t> FA)</a:t>
            </a:r>
            <a:endParaRPr lang="sv-SE" sz="1600" dirty="0">
              <a:latin typeface="Arial"/>
              <a:cs typeface="Arial"/>
            </a:endParaRPr>
          </a:p>
        </p:txBody>
      </p:sp>
      <p:pic>
        <p:nvPicPr>
          <p:cNvPr id="8" name="Bildobjekt 7" descr="TLR4-w-sugars-Gal-3-view1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3" t="9962" r="27745" b="6180"/>
          <a:stretch/>
        </p:blipFill>
        <p:spPr>
          <a:xfrm>
            <a:off x="4932040" y="2060848"/>
            <a:ext cx="335663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5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2"/>
          <p:cNvSpPr>
            <a:spLocks noChangeArrowheads="1"/>
          </p:cNvSpPr>
          <p:nvPr/>
        </p:nvSpPr>
        <p:spPr bwMode="auto">
          <a:xfrm>
            <a:off x="467544" y="2060848"/>
            <a:ext cx="7992888" cy="3020716"/>
          </a:xfrm>
          <a:prstGeom prst="ellipse">
            <a:avLst/>
          </a:prstGeom>
          <a:solidFill>
            <a:schemeClr val="tx1">
              <a:lumMod val="50000"/>
            </a:schemeClr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77827" name="Picture 20" descr="&#10;combine26.jpg                                                  00115B64Macintosh HD                   BB717056: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8" t="-2" r="-2840" b="48598"/>
          <a:stretch>
            <a:fillRect/>
          </a:stretch>
        </p:blipFill>
        <p:spPr bwMode="auto">
          <a:xfrm rot="-6978519">
            <a:off x="6411481" y="1729068"/>
            <a:ext cx="1681257" cy="234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ruta 3"/>
          <p:cNvSpPr txBox="1">
            <a:spLocks noChangeArrowheads="1"/>
          </p:cNvSpPr>
          <p:nvPr/>
        </p:nvSpPr>
        <p:spPr bwMode="auto">
          <a:xfrm>
            <a:off x="1043608" y="908720"/>
            <a:ext cx="68565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sv-S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Galectins </a:t>
            </a:r>
            <a:r>
              <a:rPr lang="sv-SE" dirty="0" err="1">
                <a:solidFill>
                  <a:srgbClr val="000000"/>
                </a:solidFill>
                <a:latin typeface="Arial" charset="0"/>
                <a:cs typeface="Arial" charset="0"/>
              </a:rPr>
              <a:t>accumulate</a:t>
            </a:r>
            <a:r>
              <a:rPr lang="sv-SE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Arial" charset="0"/>
                <a:cs typeface="Arial" charset="0"/>
              </a:rPr>
              <a:t>around</a:t>
            </a:r>
            <a:r>
              <a:rPr lang="sv-SE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v-S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disrupting</a:t>
            </a:r>
            <a:r>
              <a:rPr lang="sv-S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v-S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vesicles</a:t>
            </a:r>
            <a:r>
              <a:rPr lang="sv-S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endParaRPr lang="sv-SE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7829" name="textruta 4"/>
          <p:cNvSpPr txBox="1">
            <a:spLocks noChangeArrowheads="1"/>
          </p:cNvSpPr>
          <p:nvPr/>
        </p:nvSpPr>
        <p:spPr bwMode="auto">
          <a:xfrm>
            <a:off x="251520" y="332656"/>
            <a:ext cx="86409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Paz, I.,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Sachse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M.,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Dupont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N.,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Mounier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J.,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Cederfur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C.,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Enninga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J.,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Leffler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H.,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Poirier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F., Prevost, M.C.,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Lafont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F. &amp;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Sansonetti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P.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Galectin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-3, a marker for vacuole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lysis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 by invasive pathogens.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Cell </a:t>
            </a:r>
            <a:r>
              <a:rPr lang="en-US" sz="12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Microbiol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 12, 530-544 (2010). </a:t>
            </a:r>
            <a:endParaRPr lang="sv-SE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21" name="textruta 3"/>
          <p:cNvSpPr txBox="1">
            <a:spLocks noChangeArrowheads="1"/>
          </p:cNvSpPr>
          <p:nvPr/>
        </p:nvSpPr>
        <p:spPr bwMode="auto">
          <a:xfrm>
            <a:off x="1099811" y="1340768"/>
            <a:ext cx="68565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This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depends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on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interaction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between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galectin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carbohydrate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recognition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site and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host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glycans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the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disrupted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vesicle</a:t>
            </a:r>
            <a:endParaRPr lang="sv-SE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4" name="Grupp 3"/>
          <p:cNvGrpSpPr/>
          <p:nvPr/>
        </p:nvGrpSpPr>
        <p:grpSpPr>
          <a:xfrm>
            <a:off x="2167557" y="2252745"/>
            <a:ext cx="3585280" cy="1320271"/>
            <a:chOff x="2167557" y="2756185"/>
            <a:chExt cx="3585280" cy="1320271"/>
          </a:xfrm>
        </p:grpSpPr>
        <p:sp>
          <p:nvSpPr>
            <p:cNvPr id="77831" name="Oval 855"/>
            <p:cNvSpPr>
              <a:spLocks noChangeArrowheads="1"/>
            </p:cNvSpPr>
            <p:nvPr/>
          </p:nvSpPr>
          <p:spPr bwMode="auto">
            <a:xfrm>
              <a:off x="3855375" y="2947290"/>
              <a:ext cx="1265679" cy="68854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832" name="Oval 855"/>
            <p:cNvSpPr>
              <a:spLocks noChangeArrowheads="1"/>
            </p:cNvSpPr>
            <p:nvPr/>
          </p:nvSpPr>
          <p:spPr bwMode="auto">
            <a:xfrm>
              <a:off x="2167557" y="3321113"/>
              <a:ext cx="1495927" cy="755343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833" name="Line 2561"/>
            <p:cNvSpPr>
              <a:spLocks noChangeShapeType="1"/>
            </p:cNvSpPr>
            <p:nvPr/>
          </p:nvSpPr>
          <p:spPr bwMode="auto">
            <a:xfrm rot="2048044">
              <a:off x="2581488" y="2858215"/>
              <a:ext cx="322851" cy="390761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v-SE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834" name="Line 2562"/>
            <p:cNvSpPr>
              <a:spLocks noChangeShapeType="1"/>
            </p:cNvSpPr>
            <p:nvPr/>
          </p:nvSpPr>
          <p:spPr bwMode="auto">
            <a:xfrm rot="14984214" flipH="1">
              <a:off x="3737869" y="3332866"/>
              <a:ext cx="4660" cy="32500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v-SE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835" name="AutoShape 2624"/>
            <p:cNvSpPr>
              <a:spLocks noChangeArrowheads="1"/>
            </p:cNvSpPr>
            <p:nvPr/>
          </p:nvSpPr>
          <p:spPr bwMode="auto">
            <a:xfrm rot="21273195" flipH="1">
              <a:off x="3355630" y="3713552"/>
              <a:ext cx="383915" cy="8118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1224626 h 21600"/>
                <a:gd name="T4" fmla="*/ 2147483647 w 21600"/>
                <a:gd name="T5" fmla="*/ 2023192 h 21600"/>
                <a:gd name="T6" fmla="*/ 2147483647 w 21600"/>
                <a:gd name="T7" fmla="*/ 122462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8 w 21600"/>
                <a:gd name="T13" fmla="*/ 5354 h 21600"/>
                <a:gd name="T14" fmla="*/ 18888 w 21600"/>
                <a:gd name="T15" fmla="*/ 16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>
                <a:solidFill>
                  <a:srgbClr val="FFFFFF"/>
                </a:solidFill>
                <a:latin typeface="Times New Roman"/>
              </a:endParaRPr>
            </a:p>
          </p:txBody>
        </p:sp>
        <p:grpSp>
          <p:nvGrpSpPr>
            <p:cNvPr id="77836" name="Grupp 904"/>
            <p:cNvGrpSpPr>
              <a:grpSpLocks/>
            </p:cNvGrpSpPr>
            <p:nvPr/>
          </p:nvGrpSpPr>
          <p:grpSpPr bwMode="auto">
            <a:xfrm rot="16953205">
              <a:off x="4110896" y="2850081"/>
              <a:ext cx="335462" cy="147669"/>
              <a:chOff x="6468773" y="2645347"/>
              <a:chExt cx="767523" cy="277219"/>
            </a:xfrm>
          </p:grpSpPr>
          <p:grpSp>
            <p:nvGrpSpPr>
              <p:cNvPr id="78077" name="Grupp 909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018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5809" y="2714278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82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78" name="Grupp 910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912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9101" y="2726006"/>
                  <a:ext cx="303276" cy="1948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913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2116" y="2760604"/>
                  <a:ext cx="263825" cy="17015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37" name="Grupp 1047"/>
            <p:cNvGrpSpPr>
              <a:grpSpLocks/>
            </p:cNvGrpSpPr>
            <p:nvPr/>
          </p:nvGrpSpPr>
          <p:grpSpPr bwMode="auto">
            <a:xfrm rot="18194032">
              <a:off x="4896974" y="3042306"/>
              <a:ext cx="335462" cy="147669"/>
              <a:chOff x="6468773" y="2645347"/>
              <a:chExt cx="767523" cy="277219"/>
            </a:xfrm>
          </p:grpSpPr>
          <p:grpSp>
            <p:nvGrpSpPr>
              <p:cNvPr id="78071" name="Grupp 1048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053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5680" y="2703519"/>
                  <a:ext cx="300811" cy="2022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76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72" name="Grupp 1049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051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8053" y="2713326"/>
                  <a:ext cx="300811" cy="2022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052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5882" y="2752158"/>
                  <a:ext cx="263827" cy="177558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38" name="Grupp 1082"/>
            <p:cNvGrpSpPr>
              <a:grpSpLocks/>
            </p:cNvGrpSpPr>
            <p:nvPr/>
          </p:nvGrpSpPr>
          <p:grpSpPr bwMode="auto">
            <a:xfrm rot="7409480">
              <a:off x="5127701" y="3451637"/>
              <a:ext cx="335462" cy="147669"/>
              <a:chOff x="6468773" y="2645347"/>
              <a:chExt cx="767523" cy="277219"/>
            </a:xfrm>
          </p:grpSpPr>
          <p:grpSp>
            <p:nvGrpSpPr>
              <p:cNvPr id="78065" name="Grupp 1083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088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4274" y="2721934"/>
                  <a:ext cx="300811" cy="1948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70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66" name="Grupp 1084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086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1716" y="2710695"/>
                  <a:ext cx="300811" cy="1948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087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5584" y="2744034"/>
                  <a:ext cx="263825" cy="17015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39" name="Grupp 1089"/>
            <p:cNvGrpSpPr>
              <a:grpSpLocks/>
            </p:cNvGrpSpPr>
            <p:nvPr/>
          </p:nvGrpSpPr>
          <p:grpSpPr bwMode="auto">
            <a:xfrm rot="7409480">
              <a:off x="5511272" y="2854084"/>
              <a:ext cx="335462" cy="147669"/>
              <a:chOff x="6468773" y="2645347"/>
              <a:chExt cx="767523" cy="277219"/>
            </a:xfrm>
          </p:grpSpPr>
          <p:grpSp>
            <p:nvGrpSpPr>
              <p:cNvPr id="78059" name="Grupp 1090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095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4232" y="2720705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64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60" name="Grupp 1091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093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6980" y="2706706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094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69487" y="2737988"/>
                  <a:ext cx="263827" cy="172626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0" name="Grupp 1096"/>
            <p:cNvGrpSpPr>
              <a:grpSpLocks/>
            </p:cNvGrpSpPr>
            <p:nvPr/>
          </p:nvGrpSpPr>
          <p:grpSpPr bwMode="auto">
            <a:xfrm rot="7409480">
              <a:off x="5127701" y="3105438"/>
              <a:ext cx="335462" cy="147669"/>
              <a:chOff x="6468773" y="2645347"/>
              <a:chExt cx="767523" cy="277219"/>
            </a:xfrm>
          </p:grpSpPr>
          <p:grpSp>
            <p:nvGrpSpPr>
              <p:cNvPr id="78053" name="Grupp 1097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02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4781" y="2721599"/>
                  <a:ext cx="300811" cy="1948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58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54" name="Grupp 1098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00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0181" y="2710478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01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0078" y="2744149"/>
                  <a:ext cx="266292" cy="172626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1" name="Grupp 1103"/>
            <p:cNvGrpSpPr>
              <a:grpSpLocks/>
            </p:cNvGrpSpPr>
            <p:nvPr/>
          </p:nvGrpSpPr>
          <p:grpSpPr bwMode="auto">
            <a:xfrm>
              <a:off x="4929269" y="2885223"/>
              <a:ext cx="408843" cy="121164"/>
              <a:chOff x="6468773" y="2645347"/>
              <a:chExt cx="767523" cy="277219"/>
            </a:xfrm>
          </p:grpSpPr>
          <p:grpSp>
            <p:nvGrpSpPr>
              <p:cNvPr id="78047" name="Grupp 1104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09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6071" y="2710903"/>
                  <a:ext cx="300862" cy="20218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52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48" name="Grupp 1105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07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0712" y="2718931"/>
                  <a:ext cx="300862" cy="1997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08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7544" y="2753451"/>
                  <a:ext cx="263872" cy="175064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2" name="Grupp 1110"/>
            <p:cNvGrpSpPr>
              <a:grpSpLocks/>
            </p:cNvGrpSpPr>
            <p:nvPr/>
          </p:nvGrpSpPr>
          <p:grpSpPr bwMode="auto">
            <a:xfrm rot="5237185">
              <a:off x="3565752" y="3108340"/>
              <a:ext cx="335462" cy="147669"/>
              <a:chOff x="6468773" y="2645347"/>
              <a:chExt cx="767523" cy="277219"/>
            </a:xfrm>
          </p:grpSpPr>
          <p:grpSp>
            <p:nvGrpSpPr>
              <p:cNvPr id="78041" name="Grupp 1111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16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596910" y="2719916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46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42" name="Grupp 1112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14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7047" y="2710343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15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7596" y="2745287"/>
                  <a:ext cx="263827" cy="172626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3" name="Grupp 1117"/>
            <p:cNvGrpSpPr>
              <a:grpSpLocks/>
            </p:cNvGrpSpPr>
            <p:nvPr/>
          </p:nvGrpSpPr>
          <p:grpSpPr bwMode="auto">
            <a:xfrm rot="8765211">
              <a:off x="3058083" y="3119117"/>
              <a:ext cx="408843" cy="121164"/>
              <a:chOff x="6468773" y="2645347"/>
              <a:chExt cx="767523" cy="277219"/>
            </a:xfrm>
          </p:grpSpPr>
          <p:grpSp>
            <p:nvGrpSpPr>
              <p:cNvPr id="78035" name="Grupp 1118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23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5654" y="2718052"/>
                  <a:ext cx="300862" cy="20218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40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36" name="Grupp 1119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21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5699" y="2708718"/>
                  <a:ext cx="300862" cy="199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22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3037" y="2740728"/>
                  <a:ext cx="263872" cy="17752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4" name="Grupp 1124"/>
            <p:cNvGrpSpPr>
              <a:grpSpLocks/>
            </p:cNvGrpSpPr>
            <p:nvPr/>
          </p:nvGrpSpPr>
          <p:grpSpPr bwMode="auto">
            <a:xfrm rot="13768326">
              <a:off x="3171487" y="2885556"/>
              <a:ext cx="335462" cy="147669"/>
              <a:chOff x="6468773" y="2645347"/>
              <a:chExt cx="767523" cy="277219"/>
            </a:xfrm>
          </p:grpSpPr>
          <p:grpSp>
            <p:nvGrpSpPr>
              <p:cNvPr id="78029" name="Grupp 1125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30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6707" y="2714345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34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30" name="Grupp 1126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28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4533" y="2715108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29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66469" y="2749303"/>
                  <a:ext cx="263825" cy="172626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5" name="Grupp 1131"/>
            <p:cNvGrpSpPr>
              <a:grpSpLocks/>
            </p:cNvGrpSpPr>
            <p:nvPr/>
          </p:nvGrpSpPr>
          <p:grpSpPr bwMode="auto">
            <a:xfrm rot="9328913">
              <a:off x="3786869" y="2921145"/>
              <a:ext cx="408843" cy="121164"/>
              <a:chOff x="6468773" y="2645347"/>
              <a:chExt cx="767523" cy="277219"/>
            </a:xfrm>
          </p:grpSpPr>
          <p:grpSp>
            <p:nvGrpSpPr>
              <p:cNvPr id="78023" name="Grupp 1132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37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3052" y="2721232"/>
                  <a:ext cx="300862" cy="1947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28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24" name="Grupp 1133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35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8512" y="2710506"/>
                  <a:ext cx="300862" cy="19725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36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2174" y="2744366"/>
                  <a:ext cx="263872" cy="172597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6" name="Grupp 1138"/>
            <p:cNvGrpSpPr>
              <a:grpSpLocks/>
            </p:cNvGrpSpPr>
            <p:nvPr/>
          </p:nvGrpSpPr>
          <p:grpSpPr bwMode="auto">
            <a:xfrm rot="11247424">
              <a:off x="3553644" y="2867336"/>
              <a:ext cx="408843" cy="121164"/>
              <a:chOff x="6468773" y="2645347"/>
              <a:chExt cx="767523" cy="277219"/>
            </a:xfrm>
          </p:grpSpPr>
          <p:grpSp>
            <p:nvGrpSpPr>
              <p:cNvPr id="78017" name="Grupp 1139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44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9020" y="2719969"/>
                  <a:ext cx="300862" cy="19725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22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18" name="Grupp 1140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42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6495" y="2710199"/>
                  <a:ext cx="300862" cy="19725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43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67593" y="2745612"/>
                  <a:ext cx="263872" cy="172597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7" name="Grupp 1145"/>
            <p:cNvGrpSpPr>
              <a:grpSpLocks/>
            </p:cNvGrpSpPr>
            <p:nvPr/>
          </p:nvGrpSpPr>
          <p:grpSpPr bwMode="auto">
            <a:xfrm rot="9780225">
              <a:off x="3633441" y="3562709"/>
              <a:ext cx="408843" cy="121164"/>
              <a:chOff x="6468773" y="2645347"/>
              <a:chExt cx="767523" cy="277219"/>
            </a:xfrm>
          </p:grpSpPr>
          <p:grpSp>
            <p:nvGrpSpPr>
              <p:cNvPr id="78011" name="Grupp 1146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51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1737" y="2712705"/>
                  <a:ext cx="300862" cy="20218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16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12" name="Grupp 1147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49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6487" y="2704849"/>
                  <a:ext cx="303328" cy="20218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50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67247" y="2740732"/>
                  <a:ext cx="263872" cy="175062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8" name="Grupp 1158"/>
            <p:cNvGrpSpPr>
              <a:grpSpLocks/>
            </p:cNvGrpSpPr>
            <p:nvPr/>
          </p:nvGrpSpPr>
          <p:grpSpPr bwMode="auto">
            <a:xfrm rot="3528102">
              <a:off x="4935916" y="3326174"/>
              <a:ext cx="335462" cy="147669"/>
              <a:chOff x="6468773" y="2645347"/>
              <a:chExt cx="767523" cy="277219"/>
            </a:xfrm>
          </p:grpSpPr>
          <p:grpSp>
            <p:nvGrpSpPr>
              <p:cNvPr id="78005" name="Grupp 1159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64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596861" y="2711134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10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06" name="Grupp 1160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62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1821" y="2711134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63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3370" y="2747359"/>
                  <a:ext cx="266292" cy="172626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9" name="Grupp 1165"/>
            <p:cNvGrpSpPr>
              <a:grpSpLocks/>
            </p:cNvGrpSpPr>
            <p:nvPr/>
          </p:nvGrpSpPr>
          <p:grpSpPr bwMode="auto">
            <a:xfrm rot="4144998">
              <a:off x="4634988" y="3509589"/>
              <a:ext cx="335462" cy="147669"/>
              <a:chOff x="6468773" y="2645347"/>
              <a:chExt cx="767523" cy="277219"/>
            </a:xfrm>
          </p:grpSpPr>
          <p:grpSp>
            <p:nvGrpSpPr>
              <p:cNvPr id="77999" name="Grupp 1166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71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1696" y="2718178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04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00" name="Grupp 1167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69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4245" y="2710297"/>
                  <a:ext cx="303278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70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9569" y="2748000"/>
                  <a:ext cx="263825" cy="170160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50" name="Grupp 1172"/>
            <p:cNvGrpSpPr>
              <a:grpSpLocks/>
            </p:cNvGrpSpPr>
            <p:nvPr/>
          </p:nvGrpSpPr>
          <p:grpSpPr bwMode="auto">
            <a:xfrm rot="7409480">
              <a:off x="4053702" y="3515009"/>
              <a:ext cx="335462" cy="147669"/>
              <a:chOff x="6468773" y="2645347"/>
              <a:chExt cx="767523" cy="277219"/>
            </a:xfrm>
          </p:grpSpPr>
          <p:grpSp>
            <p:nvGrpSpPr>
              <p:cNvPr id="77993" name="Grupp 1173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78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3553" y="2714039"/>
                  <a:ext cx="300811" cy="2022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7998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7994" name="Grupp 1174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76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1771" y="2705719"/>
                  <a:ext cx="300811" cy="2022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77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5971" y="2743028"/>
                  <a:ext cx="263827" cy="17509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51" name="Grupp 1179"/>
            <p:cNvGrpSpPr>
              <a:grpSpLocks/>
            </p:cNvGrpSpPr>
            <p:nvPr/>
          </p:nvGrpSpPr>
          <p:grpSpPr bwMode="auto">
            <a:xfrm rot="7457639">
              <a:off x="4400717" y="3388513"/>
              <a:ext cx="335462" cy="147669"/>
              <a:chOff x="6468773" y="2645347"/>
              <a:chExt cx="767523" cy="277219"/>
            </a:xfrm>
          </p:grpSpPr>
          <p:grpSp>
            <p:nvGrpSpPr>
              <p:cNvPr id="77987" name="Grupp 1180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85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0928" y="2718003"/>
                  <a:ext cx="300811" cy="2022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7992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7988" name="Grupp 1181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83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9709" y="2705137"/>
                  <a:ext cx="300811" cy="2022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7990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52" name="Grupp 1186"/>
            <p:cNvGrpSpPr>
              <a:grpSpLocks/>
            </p:cNvGrpSpPr>
            <p:nvPr/>
          </p:nvGrpSpPr>
          <p:grpSpPr bwMode="auto">
            <a:xfrm rot="2197186">
              <a:off x="3954247" y="3247923"/>
              <a:ext cx="408843" cy="121164"/>
              <a:chOff x="6468773" y="2645347"/>
              <a:chExt cx="767523" cy="277219"/>
            </a:xfrm>
          </p:grpSpPr>
          <p:grpSp>
            <p:nvGrpSpPr>
              <p:cNvPr id="77981" name="Grupp 1187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92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597716" y="2713169"/>
                  <a:ext cx="300862" cy="19725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7986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7982" name="Grupp 1188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90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5835" y="2719287"/>
                  <a:ext cx="300862" cy="19725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7984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3" name="Grupp 2"/>
            <p:cNvGrpSpPr/>
            <p:nvPr/>
          </p:nvGrpSpPr>
          <p:grpSpPr>
            <a:xfrm>
              <a:off x="2649680" y="3254664"/>
              <a:ext cx="414300" cy="538658"/>
              <a:chOff x="2649680" y="3254664"/>
              <a:chExt cx="414300" cy="538658"/>
            </a:xfrm>
          </p:grpSpPr>
          <p:sp>
            <p:nvSpPr>
              <p:cNvPr id="1766" name="Rektangel 1765"/>
              <p:cNvSpPr/>
              <p:nvPr/>
            </p:nvSpPr>
            <p:spPr bwMode="auto">
              <a:xfrm rot="11108882">
                <a:off x="2869197" y="3254664"/>
                <a:ext cx="76714" cy="251781"/>
              </a:xfrm>
              <a:prstGeom prst="rect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  <a:latin typeface="Times New Roman"/>
                </a:endParaRPr>
              </a:p>
            </p:txBody>
          </p:sp>
          <p:grpSp>
            <p:nvGrpSpPr>
              <p:cNvPr id="2" name="Grupp 1"/>
              <p:cNvGrpSpPr/>
              <p:nvPr/>
            </p:nvGrpSpPr>
            <p:grpSpPr>
              <a:xfrm>
                <a:off x="2649680" y="3356992"/>
                <a:ext cx="414300" cy="436330"/>
                <a:chOff x="2646075" y="4551134"/>
                <a:chExt cx="414300" cy="436330"/>
              </a:xfrm>
            </p:grpSpPr>
            <p:grpSp>
              <p:nvGrpSpPr>
                <p:cNvPr id="1622" name="Group 45"/>
                <p:cNvGrpSpPr>
                  <a:grpSpLocks/>
                </p:cNvGrpSpPr>
                <p:nvPr/>
              </p:nvGrpSpPr>
              <p:grpSpPr bwMode="auto">
                <a:xfrm rot="8863613" flipH="1">
                  <a:off x="2646075" y="4801837"/>
                  <a:ext cx="219952" cy="69414"/>
                  <a:chOff x="2794" y="2129"/>
                  <a:chExt cx="653" cy="251"/>
                </a:xfrm>
                <a:solidFill>
                  <a:srgbClr val="16B50A"/>
                </a:solidFill>
              </p:grpSpPr>
              <p:grpSp>
                <p:nvGrpSpPr>
                  <p:cNvPr id="1730" name="Group 4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173" y="2210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1761" name="Oval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62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1" name="Group 49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366" y="2211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1759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60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2" name="Group 52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271" y="2212"/>
                    <a:ext cx="71" cy="90"/>
                    <a:chOff x="606" y="1440"/>
                    <a:chExt cx="90" cy="115"/>
                  </a:xfrm>
                  <a:grpFill/>
                </p:grpSpPr>
                <p:sp>
                  <p:nvSpPr>
                    <p:cNvPr id="1757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58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3" name="Group 55"/>
                  <p:cNvGrpSpPr>
                    <a:grpSpLocks/>
                  </p:cNvGrpSpPr>
                  <p:nvPr/>
                </p:nvGrpSpPr>
                <p:grpSpPr bwMode="auto">
                  <a:xfrm rot="-8218650">
                    <a:off x="3112" y="2275"/>
                    <a:ext cx="75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755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56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4" name="Group 58"/>
                  <p:cNvGrpSpPr>
                    <a:grpSpLocks/>
                  </p:cNvGrpSpPr>
                  <p:nvPr/>
                </p:nvGrpSpPr>
                <p:grpSpPr bwMode="auto">
                  <a:xfrm rot="-2827137">
                    <a:off x="3109" y="2140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753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54" name="Line 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5" name="Group 61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3" y="2286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1751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52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6" name="Group 64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0" y="2135"/>
                    <a:ext cx="72" cy="92"/>
                    <a:chOff x="606" y="1440"/>
                    <a:chExt cx="90" cy="115"/>
                  </a:xfrm>
                  <a:grpFill/>
                </p:grpSpPr>
                <p:sp>
                  <p:nvSpPr>
                    <p:cNvPr id="1749" name="Rectangl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50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7" name="Group 67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7" y="2285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747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48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8" name="Group 7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5" y="2134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1745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46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9" name="Group 73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270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1743" name="AutoShap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44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40" name="Group 7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116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1741" name="AutoShap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42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</p:grpSp>
            <p:grpSp>
              <p:nvGrpSpPr>
                <p:cNvPr id="1623" name="Group 79"/>
                <p:cNvGrpSpPr>
                  <a:grpSpLocks/>
                </p:cNvGrpSpPr>
                <p:nvPr/>
              </p:nvGrpSpPr>
              <p:grpSpPr bwMode="auto">
                <a:xfrm rot="18712191" flipH="1">
                  <a:off x="2889168" y="4609159"/>
                  <a:ext cx="180474" cy="84140"/>
                  <a:chOff x="2794" y="2129"/>
                  <a:chExt cx="653" cy="251"/>
                </a:xfrm>
                <a:solidFill>
                  <a:srgbClr val="16B50A"/>
                </a:solidFill>
              </p:grpSpPr>
              <p:grpSp>
                <p:nvGrpSpPr>
                  <p:cNvPr id="1697" name="Group 8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173" y="2210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1728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29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698" name="Group 83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366" y="2211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1726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27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699" name="Group 8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271" y="2212"/>
                    <a:ext cx="71" cy="90"/>
                    <a:chOff x="606" y="1440"/>
                    <a:chExt cx="90" cy="115"/>
                  </a:xfrm>
                  <a:grpFill/>
                </p:grpSpPr>
                <p:sp>
                  <p:nvSpPr>
                    <p:cNvPr id="1724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25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00" name="Group 89"/>
                  <p:cNvGrpSpPr>
                    <a:grpSpLocks/>
                  </p:cNvGrpSpPr>
                  <p:nvPr/>
                </p:nvGrpSpPr>
                <p:grpSpPr bwMode="auto">
                  <a:xfrm rot="-8218650">
                    <a:off x="3112" y="2275"/>
                    <a:ext cx="75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722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23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01" name="Group 92"/>
                  <p:cNvGrpSpPr>
                    <a:grpSpLocks/>
                  </p:cNvGrpSpPr>
                  <p:nvPr/>
                </p:nvGrpSpPr>
                <p:grpSpPr bwMode="auto">
                  <a:xfrm rot="-2827137">
                    <a:off x="3109" y="2140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720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21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02" name="Group 95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3" y="2286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1718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19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03" name="Group 98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0" y="2135"/>
                    <a:ext cx="72" cy="92"/>
                    <a:chOff x="606" y="1440"/>
                    <a:chExt cx="90" cy="115"/>
                  </a:xfrm>
                  <a:grpFill/>
                </p:grpSpPr>
                <p:sp>
                  <p:nvSpPr>
                    <p:cNvPr id="1716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17" name="Line 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04" name="Group 101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7" y="2285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714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15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05" name="Group 104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5" y="2134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1712" name="Oval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13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06" name="Group 107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270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1710" name="AutoShap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11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07" name="Group 11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116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1708" name="AutoShap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09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</p:grpSp>
            <p:sp>
              <p:nvSpPr>
                <p:cNvPr id="1624" name="Oval 113"/>
                <p:cNvSpPr>
                  <a:spLocks noChangeArrowheads="1"/>
                </p:cNvSpPr>
                <p:nvPr/>
              </p:nvSpPr>
              <p:spPr bwMode="auto">
                <a:xfrm rot="622290" flipH="1">
                  <a:off x="2791897" y="4654972"/>
                  <a:ext cx="152381" cy="23708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sv-SE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grpSp>
              <p:nvGrpSpPr>
                <p:cNvPr id="1625" name="Group 114"/>
                <p:cNvGrpSpPr>
                  <a:grpSpLocks/>
                </p:cNvGrpSpPr>
                <p:nvPr/>
              </p:nvGrpSpPr>
              <p:grpSpPr bwMode="auto">
                <a:xfrm rot="20138336" flipH="1">
                  <a:off x="2792908" y="4654941"/>
                  <a:ext cx="25608" cy="26265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95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96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26" name="Group 117"/>
                <p:cNvGrpSpPr>
                  <a:grpSpLocks/>
                </p:cNvGrpSpPr>
                <p:nvPr/>
              </p:nvGrpSpPr>
              <p:grpSpPr bwMode="auto">
                <a:xfrm rot="20138336" flipH="1">
                  <a:off x="2822070" y="4704390"/>
                  <a:ext cx="24236" cy="25139"/>
                  <a:chOff x="606" y="1440"/>
                  <a:chExt cx="90" cy="115"/>
                </a:xfrm>
                <a:solidFill>
                  <a:srgbClr val="008000"/>
                </a:solidFill>
              </p:grpSpPr>
              <p:sp>
                <p:nvSpPr>
                  <p:cNvPr id="1693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94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27" name="Group 120"/>
                <p:cNvGrpSpPr>
                  <a:grpSpLocks/>
                </p:cNvGrpSpPr>
                <p:nvPr/>
              </p:nvGrpSpPr>
              <p:grpSpPr bwMode="auto">
                <a:xfrm rot="20138336" flipH="1">
                  <a:off x="2807897" y="4680390"/>
                  <a:ext cx="23779" cy="24764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691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92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28" name="Group 123"/>
                <p:cNvGrpSpPr>
                  <a:grpSpLocks/>
                </p:cNvGrpSpPr>
                <p:nvPr/>
              </p:nvGrpSpPr>
              <p:grpSpPr bwMode="auto">
                <a:xfrm rot="1363649" flipH="1">
                  <a:off x="2804084" y="4631772"/>
                  <a:ext cx="25150" cy="2664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89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90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29" name="Group 126"/>
                <p:cNvGrpSpPr>
                  <a:grpSpLocks/>
                </p:cNvGrpSpPr>
                <p:nvPr/>
              </p:nvGrpSpPr>
              <p:grpSpPr bwMode="auto">
                <a:xfrm rot="17572136" flipH="1">
                  <a:off x="2765069" y="4642509"/>
                  <a:ext cx="21012" cy="32467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87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88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0" name="Group 129"/>
                <p:cNvGrpSpPr>
                  <a:grpSpLocks/>
                </p:cNvGrpSpPr>
                <p:nvPr/>
              </p:nvGrpSpPr>
              <p:grpSpPr bwMode="auto">
                <a:xfrm rot="20138336" flipH="1">
                  <a:off x="2793615" y="4608399"/>
                  <a:ext cx="24236" cy="25139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685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86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1" name="Group 132"/>
                <p:cNvGrpSpPr>
                  <a:grpSpLocks/>
                </p:cNvGrpSpPr>
                <p:nvPr/>
              </p:nvGrpSpPr>
              <p:grpSpPr bwMode="auto">
                <a:xfrm rot="20138336" flipH="1">
                  <a:off x="2748146" y="4622967"/>
                  <a:ext cx="24236" cy="25514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683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84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2" name="Group 135"/>
                <p:cNvGrpSpPr>
                  <a:grpSpLocks/>
                </p:cNvGrpSpPr>
                <p:nvPr/>
              </p:nvGrpSpPr>
              <p:grpSpPr bwMode="auto">
                <a:xfrm rot="20138336" flipH="1">
                  <a:off x="2779528" y="4583073"/>
                  <a:ext cx="25608" cy="2664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81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82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3" name="Group 138"/>
                <p:cNvGrpSpPr>
                  <a:grpSpLocks/>
                </p:cNvGrpSpPr>
                <p:nvPr/>
              </p:nvGrpSpPr>
              <p:grpSpPr bwMode="auto">
                <a:xfrm rot="20138336" flipH="1">
                  <a:off x="2733928" y="4598713"/>
                  <a:ext cx="25150" cy="26265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79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80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4" name="Group 141"/>
                <p:cNvGrpSpPr>
                  <a:grpSpLocks/>
                </p:cNvGrpSpPr>
                <p:nvPr/>
              </p:nvGrpSpPr>
              <p:grpSpPr bwMode="auto">
                <a:xfrm rot="20138336" flipH="1">
                  <a:off x="2759641" y="4551134"/>
                  <a:ext cx="32467" cy="34144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1677" name="AutoShape 142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78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5" name="Group 145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43451" y="4839567"/>
                  <a:ext cx="25945" cy="2598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75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76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6" name="Group 148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08587" y="4795404"/>
                  <a:ext cx="23703" cy="24668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673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74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7" name="Group 151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27010" y="4817705"/>
                  <a:ext cx="23062" cy="24931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671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72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8" name="Group 154"/>
                <p:cNvGrpSpPr>
                  <a:grpSpLocks/>
                </p:cNvGrpSpPr>
                <p:nvPr/>
              </p:nvGrpSpPr>
              <p:grpSpPr bwMode="auto">
                <a:xfrm rot="16768634" flipH="1" flipV="1">
                  <a:off x="2975955" y="4841877"/>
                  <a:ext cx="20732" cy="31711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69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70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9" name="Group 157"/>
                <p:cNvGrpSpPr>
                  <a:grpSpLocks/>
                </p:cNvGrpSpPr>
                <p:nvPr/>
              </p:nvGrpSpPr>
              <p:grpSpPr bwMode="auto">
                <a:xfrm rot="560147" flipH="1" flipV="1">
                  <a:off x="2937276" y="4864560"/>
                  <a:ext cx="25305" cy="26243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67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68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0" name="Group 160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94220" y="4865124"/>
                  <a:ext cx="24023" cy="24931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665" name="Rectangle 161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66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1" name="Group 163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53781" y="4887996"/>
                  <a:ext cx="24023" cy="24668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663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64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2" name="Group 166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3011369" y="4887136"/>
                  <a:ext cx="25305" cy="25455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61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62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3" name="Group 169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71019" y="4908844"/>
                  <a:ext cx="24984" cy="2598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59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60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4" name="Group 172"/>
                <p:cNvGrpSpPr>
                  <a:grpSpLocks/>
                </p:cNvGrpSpPr>
                <p:nvPr/>
              </p:nvGrpSpPr>
              <p:grpSpPr bwMode="auto">
                <a:xfrm rot="19587284" flipH="1" flipV="1">
                  <a:off x="2919461" y="4895013"/>
                  <a:ext cx="37477" cy="31491"/>
                  <a:chOff x="3623" y="2339"/>
                  <a:chExt cx="143" cy="145"/>
                </a:xfrm>
                <a:solidFill>
                  <a:srgbClr val="000000"/>
                </a:solidFill>
              </p:grpSpPr>
              <p:sp>
                <p:nvSpPr>
                  <p:cNvPr id="1657" name="Rectangle 173"/>
                  <p:cNvSpPr>
                    <a:spLocks noChangeArrowheads="1"/>
                  </p:cNvSpPr>
                  <p:nvPr/>
                </p:nvSpPr>
                <p:spPr bwMode="auto">
                  <a:xfrm rot="6664">
                    <a:off x="3676" y="2339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58" name="Line 174"/>
                  <p:cNvSpPr>
                    <a:spLocks noChangeShapeType="1"/>
                  </p:cNvSpPr>
                  <p:nvPr/>
                </p:nvSpPr>
                <p:spPr bwMode="auto">
                  <a:xfrm rot="6664" flipH="1">
                    <a:off x="3623" y="2427"/>
                    <a:ext cx="93" cy="57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5" name="Group 175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40037" y="4925352"/>
                  <a:ext cx="25305" cy="25980"/>
                  <a:chOff x="630" y="1686"/>
                  <a:chExt cx="96" cy="120"/>
                </a:xfrm>
                <a:solidFill>
                  <a:srgbClr val="000000"/>
                </a:solidFill>
              </p:grpSpPr>
              <p:sp>
                <p:nvSpPr>
                  <p:cNvPr id="1655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56" name="Line 17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6" name="Group 178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3027703" y="4908399"/>
                  <a:ext cx="32672" cy="33853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1653" name="AutoShape 17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54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7" name="Group 181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88822" y="4930445"/>
                  <a:ext cx="32672" cy="33590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1651" name="Auto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52" name="Line 183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8" name="Group 184"/>
                <p:cNvGrpSpPr>
                  <a:grpSpLocks/>
                </p:cNvGrpSpPr>
                <p:nvPr/>
              </p:nvGrpSpPr>
              <p:grpSpPr bwMode="auto">
                <a:xfrm rot="19587284" flipH="1" flipV="1">
                  <a:off x="2945947" y="4957023"/>
                  <a:ext cx="32672" cy="30441"/>
                  <a:chOff x="3014" y="3679"/>
                  <a:chExt cx="90" cy="103"/>
                </a:xfrm>
                <a:solidFill>
                  <a:schemeClr val="bg2"/>
                </a:solidFill>
              </p:grpSpPr>
              <p:sp>
                <p:nvSpPr>
                  <p:cNvPr id="1649" name="Line 185"/>
                  <p:cNvSpPr>
                    <a:spLocks noChangeShapeType="1"/>
                  </p:cNvSpPr>
                  <p:nvPr/>
                </p:nvSpPr>
                <p:spPr bwMode="auto">
                  <a:xfrm rot="2941731">
                    <a:off x="3043" y="3761"/>
                    <a:ext cx="1" cy="42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50" name="AutoShape 186"/>
                  <p:cNvSpPr>
                    <a:spLocks noChangeArrowheads="1"/>
                  </p:cNvSpPr>
                  <p:nvPr/>
                </p:nvSpPr>
                <p:spPr bwMode="auto">
                  <a:xfrm rot="6664">
                    <a:off x="3014" y="3679"/>
                    <a:ext cx="90" cy="90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</p:grpSp>
        </p:grpSp>
        <p:grpSp>
          <p:nvGrpSpPr>
            <p:cNvPr id="724" name="Grupp 723"/>
            <p:cNvGrpSpPr/>
            <p:nvPr/>
          </p:nvGrpSpPr>
          <p:grpSpPr>
            <a:xfrm>
              <a:off x="4273020" y="2863885"/>
              <a:ext cx="414300" cy="538658"/>
              <a:chOff x="2649680" y="3254664"/>
              <a:chExt cx="414300" cy="538658"/>
            </a:xfrm>
          </p:grpSpPr>
          <p:sp>
            <p:nvSpPr>
              <p:cNvPr id="725" name="Rektangel 724"/>
              <p:cNvSpPr/>
              <p:nvPr/>
            </p:nvSpPr>
            <p:spPr bwMode="auto">
              <a:xfrm rot="11108882">
                <a:off x="2869197" y="3254664"/>
                <a:ext cx="76714" cy="251781"/>
              </a:xfrm>
              <a:prstGeom prst="rect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  <a:latin typeface="Times New Roman"/>
                </a:endParaRPr>
              </a:p>
            </p:txBody>
          </p:sp>
          <p:grpSp>
            <p:nvGrpSpPr>
              <p:cNvPr id="726" name="Grupp 725"/>
              <p:cNvGrpSpPr/>
              <p:nvPr/>
            </p:nvGrpSpPr>
            <p:grpSpPr>
              <a:xfrm>
                <a:off x="2649680" y="3356992"/>
                <a:ext cx="414300" cy="436330"/>
                <a:chOff x="2646075" y="4551134"/>
                <a:chExt cx="414300" cy="436330"/>
              </a:xfrm>
            </p:grpSpPr>
            <p:grpSp>
              <p:nvGrpSpPr>
                <p:cNvPr id="727" name="Group 45"/>
                <p:cNvGrpSpPr>
                  <a:grpSpLocks/>
                </p:cNvGrpSpPr>
                <p:nvPr/>
              </p:nvGrpSpPr>
              <p:grpSpPr bwMode="auto">
                <a:xfrm rot="8863613" flipH="1">
                  <a:off x="2646075" y="4801837"/>
                  <a:ext cx="219952" cy="69414"/>
                  <a:chOff x="2794" y="2129"/>
                  <a:chExt cx="653" cy="251"/>
                </a:xfrm>
                <a:solidFill>
                  <a:srgbClr val="16B50A"/>
                </a:solidFill>
              </p:grpSpPr>
              <p:grpSp>
                <p:nvGrpSpPr>
                  <p:cNvPr id="835" name="Group 4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173" y="2210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866" name="Oval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67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36" name="Group 49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366" y="2211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864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65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37" name="Group 52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271" y="2212"/>
                    <a:ext cx="71" cy="90"/>
                    <a:chOff x="606" y="1440"/>
                    <a:chExt cx="90" cy="115"/>
                  </a:xfrm>
                  <a:grpFill/>
                </p:grpSpPr>
                <p:sp>
                  <p:nvSpPr>
                    <p:cNvPr id="862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63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38" name="Group 55"/>
                  <p:cNvGrpSpPr>
                    <a:grpSpLocks/>
                  </p:cNvGrpSpPr>
                  <p:nvPr/>
                </p:nvGrpSpPr>
                <p:grpSpPr bwMode="auto">
                  <a:xfrm rot="-8218650">
                    <a:off x="3112" y="2275"/>
                    <a:ext cx="75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860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61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39" name="Group 58"/>
                  <p:cNvGrpSpPr>
                    <a:grpSpLocks/>
                  </p:cNvGrpSpPr>
                  <p:nvPr/>
                </p:nvGrpSpPr>
                <p:grpSpPr bwMode="auto">
                  <a:xfrm rot="-2827137">
                    <a:off x="3109" y="2140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858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59" name="Line 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40" name="Group 61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3" y="2286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856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57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41" name="Group 64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0" y="2135"/>
                    <a:ext cx="72" cy="92"/>
                    <a:chOff x="606" y="1440"/>
                    <a:chExt cx="90" cy="115"/>
                  </a:xfrm>
                  <a:grpFill/>
                </p:grpSpPr>
                <p:sp>
                  <p:nvSpPr>
                    <p:cNvPr id="854" name="Rectangl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55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42" name="Group 67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7" y="2285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852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53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43" name="Group 7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5" y="2134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850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51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44" name="Group 73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270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848" name="AutoShap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49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45" name="Group 7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116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846" name="AutoShap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47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</p:grpSp>
            <p:grpSp>
              <p:nvGrpSpPr>
                <p:cNvPr id="728" name="Group 79"/>
                <p:cNvGrpSpPr>
                  <a:grpSpLocks/>
                </p:cNvGrpSpPr>
                <p:nvPr/>
              </p:nvGrpSpPr>
              <p:grpSpPr bwMode="auto">
                <a:xfrm rot="18712191" flipH="1">
                  <a:off x="2889168" y="4609159"/>
                  <a:ext cx="180474" cy="84140"/>
                  <a:chOff x="2794" y="2129"/>
                  <a:chExt cx="653" cy="251"/>
                </a:xfrm>
                <a:solidFill>
                  <a:srgbClr val="16B50A"/>
                </a:solidFill>
              </p:grpSpPr>
              <p:grpSp>
                <p:nvGrpSpPr>
                  <p:cNvPr id="802" name="Group 8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173" y="2210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833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34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03" name="Group 83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366" y="2211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831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32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04" name="Group 8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271" y="2212"/>
                    <a:ext cx="71" cy="90"/>
                    <a:chOff x="606" y="1440"/>
                    <a:chExt cx="90" cy="115"/>
                  </a:xfrm>
                  <a:grpFill/>
                </p:grpSpPr>
                <p:sp>
                  <p:nvSpPr>
                    <p:cNvPr id="829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30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05" name="Group 89"/>
                  <p:cNvGrpSpPr>
                    <a:grpSpLocks/>
                  </p:cNvGrpSpPr>
                  <p:nvPr/>
                </p:nvGrpSpPr>
                <p:grpSpPr bwMode="auto">
                  <a:xfrm rot="-8218650">
                    <a:off x="3112" y="2275"/>
                    <a:ext cx="75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827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28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06" name="Group 92"/>
                  <p:cNvGrpSpPr>
                    <a:grpSpLocks/>
                  </p:cNvGrpSpPr>
                  <p:nvPr/>
                </p:nvGrpSpPr>
                <p:grpSpPr bwMode="auto">
                  <a:xfrm rot="-2827137">
                    <a:off x="3109" y="2140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825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26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07" name="Group 95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3" y="2286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823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24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08" name="Group 98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0" y="2135"/>
                    <a:ext cx="72" cy="92"/>
                    <a:chOff x="606" y="1440"/>
                    <a:chExt cx="90" cy="115"/>
                  </a:xfrm>
                  <a:grpFill/>
                </p:grpSpPr>
                <p:sp>
                  <p:nvSpPr>
                    <p:cNvPr id="821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22" name="Line 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09" name="Group 101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7" y="2285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819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20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10" name="Group 104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5" y="2134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817" name="Oval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18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11" name="Group 107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270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815" name="AutoShap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16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12" name="Group 11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116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813" name="AutoShap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14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</p:grpSp>
            <p:sp>
              <p:nvSpPr>
                <p:cNvPr id="729" name="Oval 113"/>
                <p:cNvSpPr>
                  <a:spLocks noChangeArrowheads="1"/>
                </p:cNvSpPr>
                <p:nvPr/>
              </p:nvSpPr>
              <p:spPr bwMode="auto">
                <a:xfrm rot="622290" flipH="1">
                  <a:off x="2791897" y="4654972"/>
                  <a:ext cx="152381" cy="23708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sv-SE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grpSp>
              <p:nvGrpSpPr>
                <p:cNvPr id="730" name="Group 114"/>
                <p:cNvGrpSpPr>
                  <a:grpSpLocks/>
                </p:cNvGrpSpPr>
                <p:nvPr/>
              </p:nvGrpSpPr>
              <p:grpSpPr bwMode="auto">
                <a:xfrm rot="20138336" flipH="1">
                  <a:off x="2792908" y="4654941"/>
                  <a:ext cx="25608" cy="26265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800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801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1" name="Group 117"/>
                <p:cNvGrpSpPr>
                  <a:grpSpLocks/>
                </p:cNvGrpSpPr>
                <p:nvPr/>
              </p:nvGrpSpPr>
              <p:grpSpPr bwMode="auto">
                <a:xfrm rot="20138336" flipH="1">
                  <a:off x="2822070" y="4704390"/>
                  <a:ext cx="24236" cy="25139"/>
                  <a:chOff x="606" y="1440"/>
                  <a:chExt cx="90" cy="115"/>
                </a:xfrm>
                <a:solidFill>
                  <a:srgbClr val="008000"/>
                </a:solidFill>
              </p:grpSpPr>
              <p:sp>
                <p:nvSpPr>
                  <p:cNvPr id="798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99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2" name="Group 120"/>
                <p:cNvGrpSpPr>
                  <a:grpSpLocks/>
                </p:cNvGrpSpPr>
                <p:nvPr/>
              </p:nvGrpSpPr>
              <p:grpSpPr bwMode="auto">
                <a:xfrm rot="20138336" flipH="1">
                  <a:off x="2807897" y="4680390"/>
                  <a:ext cx="23779" cy="24764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796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97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3" name="Group 123"/>
                <p:cNvGrpSpPr>
                  <a:grpSpLocks/>
                </p:cNvGrpSpPr>
                <p:nvPr/>
              </p:nvGrpSpPr>
              <p:grpSpPr bwMode="auto">
                <a:xfrm rot="1363649" flipH="1">
                  <a:off x="2804084" y="4631772"/>
                  <a:ext cx="25150" cy="2664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94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95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4" name="Group 126"/>
                <p:cNvGrpSpPr>
                  <a:grpSpLocks/>
                </p:cNvGrpSpPr>
                <p:nvPr/>
              </p:nvGrpSpPr>
              <p:grpSpPr bwMode="auto">
                <a:xfrm rot="17572136" flipH="1">
                  <a:off x="2765069" y="4642509"/>
                  <a:ext cx="21012" cy="32467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92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93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5" name="Group 129"/>
                <p:cNvGrpSpPr>
                  <a:grpSpLocks/>
                </p:cNvGrpSpPr>
                <p:nvPr/>
              </p:nvGrpSpPr>
              <p:grpSpPr bwMode="auto">
                <a:xfrm rot="20138336" flipH="1">
                  <a:off x="2793615" y="4608399"/>
                  <a:ext cx="24236" cy="25139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790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91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6" name="Group 132"/>
                <p:cNvGrpSpPr>
                  <a:grpSpLocks/>
                </p:cNvGrpSpPr>
                <p:nvPr/>
              </p:nvGrpSpPr>
              <p:grpSpPr bwMode="auto">
                <a:xfrm rot="20138336" flipH="1">
                  <a:off x="2748146" y="4622967"/>
                  <a:ext cx="24236" cy="25514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788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89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7" name="Group 135"/>
                <p:cNvGrpSpPr>
                  <a:grpSpLocks/>
                </p:cNvGrpSpPr>
                <p:nvPr/>
              </p:nvGrpSpPr>
              <p:grpSpPr bwMode="auto">
                <a:xfrm rot="20138336" flipH="1">
                  <a:off x="2779528" y="4583073"/>
                  <a:ext cx="25608" cy="2664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86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87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8" name="Group 138"/>
                <p:cNvGrpSpPr>
                  <a:grpSpLocks/>
                </p:cNvGrpSpPr>
                <p:nvPr/>
              </p:nvGrpSpPr>
              <p:grpSpPr bwMode="auto">
                <a:xfrm rot="20138336" flipH="1">
                  <a:off x="2733928" y="4598713"/>
                  <a:ext cx="25150" cy="26265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84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85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9" name="Group 141"/>
                <p:cNvGrpSpPr>
                  <a:grpSpLocks/>
                </p:cNvGrpSpPr>
                <p:nvPr/>
              </p:nvGrpSpPr>
              <p:grpSpPr bwMode="auto">
                <a:xfrm rot="20138336" flipH="1">
                  <a:off x="2759641" y="4551134"/>
                  <a:ext cx="32467" cy="34144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782" name="AutoShape 142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83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0" name="Group 145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43451" y="4839567"/>
                  <a:ext cx="25945" cy="2598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80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81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1" name="Group 148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08587" y="4795404"/>
                  <a:ext cx="23703" cy="24668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778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79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2" name="Group 151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27010" y="4817705"/>
                  <a:ext cx="23062" cy="24931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776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77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3" name="Group 154"/>
                <p:cNvGrpSpPr>
                  <a:grpSpLocks/>
                </p:cNvGrpSpPr>
                <p:nvPr/>
              </p:nvGrpSpPr>
              <p:grpSpPr bwMode="auto">
                <a:xfrm rot="16768634" flipH="1" flipV="1">
                  <a:off x="2975955" y="4841877"/>
                  <a:ext cx="20732" cy="31711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74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75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4" name="Group 157"/>
                <p:cNvGrpSpPr>
                  <a:grpSpLocks/>
                </p:cNvGrpSpPr>
                <p:nvPr/>
              </p:nvGrpSpPr>
              <p:grpSpPr bwMode="auto">
                <a:xfrm rot="560147" flipH="1" flipV="1">
                  <a:off x="2937276" y="4864560"/>
                  <a:ext cx="25305" cy="26243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72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73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5" name="Group 160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94220" y="4865124"/>
                  <a:ext cx="24023" cy="24931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770" name="Rectangle 161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71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6" name="Group 163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53781" y="4887996"/>
                  <a:ext cx="24023" cy="24668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768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69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7" name="Group 166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3011369" y="4887136"/>
                  <a:ext cx="25305" cy="25455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66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67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8" name="Group 169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71019" y="4908844"/>
                  <a:ext cx="24984" cy="2598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64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65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9" name="Group 172"/>
                <p:cNvGrpSpPr>
                  <a:grpSpLocks/>
                </p:cNvGrpSpPr>
                <p:nvPr/>
              </p:nvGrpSpPr>
              <p:grpSpPr bwMode="auto">
                <a:xfrm rot="19587284" flipH="1" flipV="1">
                  <a:off x="2919461" y="4895013"/>
                  <a:ext cx="37477" cy="31491"/>
                  <a:chOff x="3623" y="2339"/>
                  <a:chExt cx="143" cy="145"/>
                </a:xfrm>
                <a:solidFill>
                  <a:srgbClr val="000000"/>
                </a:solidFill>
              </p:grpSpPr>
              <p:sp>
                <p:nvSpPr>
                  <p:cNvPr id="762" name="Rectangle 173"/>
                  <p:cNvSpPr>
                    <a:spLocks noChangeArrowheads="1"/>
                  </p:cNvSpPr>
                  <p:nvPr/>
                </p:nvSpPr>
                <p:spPr bwMode="auto">
                  <a:xfrm rot="6664">
                    <a:off x="3676" y="2339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63" name="Line 174"/>
                  <p:cNvSpPr>
                    <a:spLocks noChangeShapeType="1"/>
                  </p:cNvSpPr>
                  <p:nvPr/>
                </p:nvSpPr>
                <p:spPr bwMode="auto">
                  <a:xfrm rot="6664" flipH="1">
                    <a:off x="3623" y="2427"/>
                    <a:ext cx="93" cy="57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50" name="Group 175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40037" y="4925352"/>
                  <a:ext cx="25305" cy="25980"/>
                  <a:chOff x="630" y="1686"/>
                  <a:chExt cx="96" cy="120"/>
                </a:xfrm>
                <a:solidFill>
                  <a:srgbClr val="000000"/>
                </a:solidFill>
              </p:grpSpPr>
              <p:sp>
                <p:nvSpPr>
                  <p:cNvPr id="760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61" name="Line 17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51" name="Group 178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3027703" y="4908399"/>
                  <a:ext cx="32672" cy="33853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758" name="AutoShape 17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59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52" name="Group 181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88822" y="4930445"/>
                  <a:ext cx="32672" cy="33590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756" name="Auto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57" name="Line 183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53" name="Group 184"/>
                <p:cNvGrpSpPr>
                  <a:grpSpLocks/>
                </p:cNvGrpSpPr>
                <p:nvPr/>
              </p:nvGrpSpPr>
              <p:grpSpPr bwMode="auto">
                <a:xfrm rot="19587284" flipH="1" flipV="1">
                  <a:off x="2945947" y="4957023"/>
                  <a:ext cx="32672" cy="30441"/>
                  <a:chOff x="3014" y="3679"/>
                  <a:chExt cx="90" cy="103"/>
                </a:xfrm>
                <a:solidFill>
                  <a:schemeClr val="bg2"/>
                </a:solidFill>
              </p:grpSpPr>
              <p:sp>
                <p:nvSpPr>
                  <p:cNvPr id="754" name="Line 185"/>
                  <p:cNvSpPr>
                    <a:spLocks noChangeShapeType="1"/>
                  </p:cNvSpPr>
                  <p:nvPr/>
                </p:nvSpPr>
                <p:spPr bwMode="auto">
                  <a:xfrm rot="2941731">
                    <a:off x="3043" y="3761"/>
                    <a:ext cx="1" cy="42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55" name="AutoShape 186"/>
                  <p:cNvSpPr>
                    <a:spLocks noChangeArrowheads="1"/>
                  </p:cNvSpPr>
                  <p:nvPr/>
                </p:nvSpPr>
                <p:spPr bwMode="auto">
                  <a:xfrm rot="6664">
                    <a:off x="3014" y="3679"/>
                    <a:ext cx="90" cy="90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</p:grpSp>
        </p:grpSp>
      </p:grpSp>
      <p:sp>
        <p:nvSpPr>
          <p:cNvPr id="869" name="Rektangel 868"/>
          <p:cNvSpPr/>
          <p:nvPr/>
        </p:nvSpPr>
        <p:spPr>
          <a:xfrm>
            <a:off x="539552" y="4005064"/>
            <a:ext cx="7992888" cy="25853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sv-SE" sz="2000" dirty="0" err="1" smtClean="0">
                <a:solidFill>
                  <a:srgbClr val="000000"/>
                </a:solidFill>
                <a:latin typeface="Arial"/>
                <a:cs typeface="Arial"/>
              </a:rPr>
              <a:t>This</a:t>
            </a:r>
            <a:r>
              <a:rPr lang="sv-SE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latin typeface="Arial"/>
                <a:cs typeface="Arial"/>
              </a:rPr>
              <a:t>can</a:t>
            </a:r>
            <a:r>
              <a:rPr lang="sv-SE" sz="2000" dirty="0" smtClean="0">
                <a:solidFill>
                  <a:srgbClr val="000000"/>
                </a:solidFill>
                <a:latin typeface="Arial"/>
                <a:cs typeface="Arial"/>
              </a:rPr>
              <a:t> be </a:t>
            </a:r>
            <a:r>
              <a:rPr lang="sv-SE" sz="2000" dirty="0" err="1" smtClean="0">
                <a:solidFill>
                  <a:srgbClr val="000000"/>
                </a:solidFill>
                <a:latin typeface="Arial"/>
                <a:cs typeface="Arial"/>
              </a:rPr>
              <a:t>triggered</a:t>
            </a:r>
            <a:r>
              <a:rPr lang="sv-SE" sz="2000" dirty="0" smtClean="0">
                <a:solidFill>
                  <a:srgbClr val="000000"/>
                </a:solidFill>
                <a:latin typeface="Arial"/>
                <a:cs typeface="Arial"/>
              </a:rPr>
              <a:t> by </a:t>
            </a:r>
            <a:r>
              <a:rPr lang="sv-SE" sz="2000" dirty="0" err="1" smtClean="0">
                <a:solidFill>
                  <a:srgbClr val="000000"/>
                </a:solidFill>
                <a:latin typeface="Arial"/>
                <a:cs typeface="Arial"/>
              </a:rPr>
              <a:t>bacteria</a:t>
            </a:r>
            <a:r>
              <a:rPr lang="sv-SE" sz="2000" dirty="0" smtClean="0">
                <a:solidFill>
                  <a:srgbClr val="000000"/>
                </a:solidFill>
                <a:latin typeface="Arial"/>
                <a:cs typeface="Arial"/>
              </a:rPr>
              <a:t>, virus, protein or </a:t>
            </a:r>
            <a:r>
              <a:rPr lang="sv-SE" sz="2000" dirty="0" err="1" smtClean="0">
                <a:solidFill>
                  <a:srgbClr val="000000"/>
                </a:solidFill>
                <a:latin typeface="Arial"/>
                <a:cs typeface="Arial"/>
              </a:rPr>
              <a:t>chemicals</a:t>
            </a:r>
            <a:endParaRPr lang="sv-SE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sv-SE" sz="1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  <a:t>Maier … </a:t>
            </a:r>
            <a:r>
              <a:rPr lang="sv-SE" sz="1400" dirty="0" err="1" smtClean="0">
                <a:solidFill>
                  <a:srgbClr val="000000"/>
                </a:solidFill>
                <a:latin typeface="Arial"/>
                <a:cs typeface="Arial"/>
              </a:rPr>
              <a:t>Wiethoff</a:t>
            </a:r>
            <a:r>
              <a:rPr lang="sv-SE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  <a:t>(2012) </a:t>
            </a:r>
            <a:r>
              <a:rPr lang="sv-SE" sz="1400" dirty="0" err="1" smtClean="0">
                <a:solidFill>
                  <a:srgbClr val="000000"/>
                </a:solidFill>
                <a:latin typeface="Arial"/>
                <a:cs typeface="Arial"/>
              </a:rPr>
              <a:t>Spatiotemporal</a:t>
            </a:r>
            <a: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sv-SE" sz="1400" dirty="0">
                <a:solidFill>
                  <a:srgbClr val="000000"/>
                </a:solidFill>
                <a:latin typeface="Arial"/>
                <a:cs typeface="Arial"/>
              </a:rPr>
              <a:t>Dynamics </a:t>
            </a:r>
            <a:r>
              <a:rPr lang="sv-SE" sz="1400" dirty="0" err="1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lang="sv-SE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sv-SE" sz="1400" b="1" dirty="0" smtClean="0">
                <a:solidFill>
                  <a:srgbClr val="000000"/>
                </a:solidFill>
                <a:latin typeface="Arial"/>
                <a:cs typeface="Arial"/>
              </a:rPr>
              <a:t>Adenoviru</a:t>
            </a:r>
            <a: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  <a:t>s </a:t>
            </a:r>
            <a:r>
              <a:rPr lang="sv-SE" sz="1400" dirty="0" err="1" smtClean="0">
                <a:solidFill>
                  <a:srgbClr val="000000"/>
                </a:solidFill>
                <a:latin typeface="Arial"/>
                <a:cs typeface="Arial"/>
              </a:rPr>
              <a:t>Membrane</a:t>
            </a:r>
            <a: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/>
                <a:cs typeface="Arial"/>
              </a:rPr>
              <a:t>Rupture</a:t>
            </a:r>
            <a:r>
              <a:rPr lang="sv-SE" sz="1400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sv-SE" sz="1400" dirty="0" err="1">
                <a:solidFill>
                  <a:srgbClr val="000000"/>
                </a:solidFill>
                <a:latin typeface="Arial"/>
                <a:cs typeface="Arial"/>
              </a:rPr>
              <a:t>Endosomal</a:t>
            </a:r>
            <a:r>
              <a:rPr lang="sv-SE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sv-SE" sz="1400" dirty="0" err="1" smtClean="0">
                <a:solidFill>
                  <a:srgbClr val="000000"/>
                </a:solidFill>
                <a:latin typeface="Arial"/>
                <a:cs typeface="Arial"/>
              </a:rPr>
              <a:t>Escape</a:t>
            </a:r>
            <a: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  <a:t> J</a:t>
            </a:r>
            <a:r>
              <a:rPr lang="sv-SE" sz="14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sv-SE" sz="1400" dirty="0" err="1">
                <a:solidFill>
                  <a:srgbClr val="000000"/>
                </a:solidFill>
                <a:latin typeface="Arial"/>
                <a:cs typeface="Arial"/>
              </a:rPr>
              <a:t>Virol</a:t>
            </a:r>
            <a:r>
              <a:rPr lang="sv-SE" sz="14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  <a:t>86</a:t>
            </a:r>
            <a:r>
              <a:rPr lang="sv-SE" sz="1400" dirty="0">
                <a:solidFill>
                  <a:srgbClr val="000000"/>
                </a:solidFill>
                <a:latin typeface="Arial"/>
                <a:cs typeface="Arial"/>
              </a:rPr>
              <a:t>(19):10821. </a:t>
            </a:r>
            <a: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sv-SE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Freeman 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…. Campbell, </a:t>
            </a:r>
            <a:r>
              <a:rPr lang="sv-SE" sz="1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Alpha-Synuclein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Induces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Lysosomal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Rupture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sv-SE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Cathepsin</a:t>
            </a:r>
            <a: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Reactive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Oxygen </a:t>
            </a:r>
            <a: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Species </a:t>
            </a:r>
            <a:r>
              <a:rPr lang="sv-SE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Following</a:t>
            </a:r>
            <a: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Endocytosis</a:t>
            </a:r>
            <a: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PLOS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One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2013</a:t>
            </a:r>
            <a:b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Thurston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TL,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Wandel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MP, von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Muhlinen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N,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Foeglein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A,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Randow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 (2012) Galectin 8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targets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damaged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vesicles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sv-SE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autophagy</a:t>
            </a:r>
            <a:r>
              <a:rPr lang="sv-SE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defend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cells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against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bacterial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invasion. Nature 482: 414-418</a:t>
            </a:r>
            <a: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sv-SE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111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8" name="Group 2"/>
          <p:cNvGrpSpPr>
            <a:grpSpLocks/>
          </p:cNvGrpSpPr>
          <p:nvPr/>
        </p:nvGrpSpPr>
        <p:grpSpPr bwMode="auto">
          <a:xfrm>
            <a:off x="361950" y="1255713"/>
            <a:ext cx="8242300" cy="2921000"/>
            <a:chOff x="793" y="254"/>
            <a:chExt cx="3357" cy="1135"/>
          </a:xfrm>
        </p:grpSpPr>
        <p:pic>
          <p:nvPicPr>
            <p:cNvPr id="137219" name="Picture 3" descr="Merged SKBR3ngal-3 dots2_mindre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8" t="20238" r="21632"/>
            <a:stretch>
              <a:fillRect/>
            </a:stretch>
          </p:blipFill>
          <p:spPr bwMode="auto">
            <a:xfrm>
              <a:off x="793" y="300"/>
              <a:ext cx="1088" cy="1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20" name="Picture 4" descr="Merged SKBR3 R186S 3_mindr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3" r="26996" b="18913"/>
            <a:stretch>
              <a:fillRect/>
            </a:stretch>
          </p:blipFill>
          <p:spPr bwMode="auto">
            <a:xfrm>
              <a:off x="3016" y="300"/>
              <a:ext cx="1134" cy="1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21" name="Picture 5" descr="Merged SKBR3 G182A dot_mindr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63" t="-3426" r="15683" b="18912"/>
            <a:stretch>
              <a:fillRect/>
            </a:stretch>
          </p:blipFill>
          <p:spPr bwMode="auto">
            <a:xfrm>
              <a:off x="1927" y="254"/>
              <a:ext cx="1044" cy="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1192213" y="836613"/>
            <a:ext cx="7048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sv-SE" altLang="zh-CN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wt</a:t>
            </a:r>
            <a:endParaRPr lang="sv-SE">
              <a:solidFill>
                <a:srgbClr val="FFFFFF"/>
              </a:solidFill>
            </a:endParaRPr>
          </a:p>
        </p:txBody>
      </p:sp>
      <p:sp>
        <p:nvSpPr>
          <p:cNvPr id="137223" name="Text Box 7"/>
          <p:cNvSpPr txBox="1">
            <a:spLocks noChangeArrowheads="1"/>
          </p:cNvSpPr>
          <p:nvPr/>
        </p:nvSpPr>
        <p:spPr bwMode="auto">
          <a:xfrm>
            <a:off x="3659188" y="836613"/>
            <a:ext cx="16827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sv-SE" altLang="zh-CN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G182A</a:t>
            </a:r>
            <a:endParaRPr lang="sv-SE">
              <a:solidFill>
                <a:srgbClr val="FFFFFF"/>
              </a:solidFill>
            </a:endParaRPr>
          </a:p>
        </p:txBody>
      </p:sp>
      <p:sp>
        <p:nvSpPr>
          <p:cNvPr id="137224" name="Text Box 8"/>
          <p:cNvSpPr txBox="1">
            <a:spLocks noChangeArrowheads="1"/>
          </p:cNvSpPr>
          <p:nvPr/>
        </p:nvSpPr>
        <p:spPr bwMode="auto">
          <a:xfrm>
            <a:off x="6448425" y="836613"/>
            <a:ext cx="17510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sv-SE" altLang="zh-CN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R186S</a:t>
            </a:r>
            <a:endParaRPr lang="sv-SE">
              <a:solidFill>
                <a:srgbClr val="FFFFFF"/>
              </a:solidFill>
            </a:endParaRPr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1835150" y="404813"/>
            <a:ext cx="54737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sv-SE" altLang="zh-CN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GFP-galectin-3 in SkBr3-cells</a:t>
            </a:r>
            <a:endParaRPr lang="sv-SE">
              <a:solidFill>
                <a:srgbClr val="FFFFFF"/>
              </a:solidFill>
            </a:endParaRPr>
          </a:p>
        </p:txBody>
      </p:sp>
      <p:sp>
        <p:nvSpPr>
          <p:cNvPr id="137226" name="Rectangle 12"/>
          <p:cNvSpPr>
            <a:spLocks noChangeArrowheads="1"/>
          </p:cNvSpPr>
          <p:nvPr/>
        </p:nvSpPr>
        <p:spPr bwMode="auto">
          <a:xfrm>
            <a:off x="1506538" y="4806950"/>
            <a:ext cx="127000" cy="1352550"/>
          </a:xfrm>
          <a:prstGeom prst="rect">
            <a:avLst/>
          </a:prstGeom>
          <a:solidFill>
            <a:srgbClr val="000000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7227" name="Rectangle 13"/>
          <p:cNvSpPr>
            <a:spLocks noChangeArrowheads="1"/>
          </p:cNvSpPr>
          <p:nvPr/>
        </p:nvSpPr>
        <p:spPr bwMode="auto">
          <a:xfrm>
            <a:off x="1778000" y="4695825"/>
            <a:ext cx="127000" cy="1463675"/>
          </a:xfrm>
          <a:prstGeom prst="rect">
            <a:avLst/>
          </a:prstGeom>
          <a:solidFill>
            <a:srgbClr val="000000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7228" name="Rectangle 14"/>
          <p:cNvSpPr>
            <a:spLocks noChangeArrowheads="1"/>
          </p:cNvSpPr>
          <p:nvPr/>
        </p:nvSpPr>
        <p:spPr bwMode="auto">
          <a:xfrm>
            <a:off x="2051050" y="5033963"/>
            <a:ext cx="127000" cy="1125537"/>
          </a:xfrm>
          <a:prstGeom prst="rect">
            <a:avLst/>
          </a:prstGeom>
          <a:solidFill>
            <a:srgbClr val="000000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7229" name="Rectangle 15"/>
          <p:cNvSpPr>
            <a:spLocks noChangeArrowheads="1"/>
          </p:cNvSpPr>
          <p:nvPr/>
        </p:nvSpPr>
        <p:spPr bwMode="auto">
          <a:xfrm>
            <a:off x="2324100" y="5260975"/>
            <a:ext cx="125413" cy="898525"/>
          </a:xfrm>
          <a:prstGeom prst="rect">
            <a:avLst/>
          </a:prstGeom>
          <a:solidFill>
            <a:srgbClr val="000000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7230" name="Line 16"/>
          <p:cNvSpPr>
            <a:spLocks noChangeShapeType="1"/>
          </p:cNvSpPr>
          <p:nvPr/>
        </p:nvSpPr>
        <p:spPr bwMode="auto">
          <a:xfrm>
            <a:off x="1296988" y="6159500"/>
            <a:ext cx="1090612" cy="1588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31" name="Line 17"/>
          <p:cNvSpPr>
            <a:spLocks noChangeShapeType="1"/>
          </p:cNvSpPr>
          <p:nvPr/>
        </p:nvSpPr>
        <p:spPr bwMode="auto">
          <a:xfrm>
            <a:off x="1296988" y="6159500"/>
            <a:ext cx="3175" cy="47625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32" name="Line 18"/>
          <p:cNvSpPr>
            <a:spLocks noChangeShapeType="1"/>
          </p:cNvSpPr>
          <p:nvPr/>
        </p:nvSpPr>
        <p:spPr bwMode="auto">
          <a:xfrm flipV="1">
            <a:off x="1296988" y="4583113"/>
            <a:ext cx="3175" cy="1576387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33" name="Line 19"/>
          <p:cNvSpPr>
            <a:spLocks noChangeShapeType="1"/>
          </p:cNvSpPr>
          <p:nvPr/>
        </p:nvSpPr>
        <p:spPr bwMode="auto">
          <a:xfrm flipH="1">
            <a:off x="1252538" y="6159500"/>
            <a:ext cx="44450" cy="1588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34" name="Rectangle 20"/>
          <p:cNvSpPr>
            <a:spLocks noChangeArrowheads="1"/>
          </p:cNvSpPr>
          <p:nvPr/>
        </p:nvSpPr>
        <p:spPr bwMode="auto">
          <a:xfrm>
            <a:off x="1114425" y="6086475"/>
            <a:ext cx="428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600" b="1">
                <a:solidFill>
                  <a:srgbClr val="FFFFFF"/>
                </a:solidFill>
                <a:latin typeface="Arial" charset="0"/>
              </a:rPr>
              <a:t>0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35" name="Line 21"/>
          <p:cNvSpPr>
            <a:spLocks noChangeShapeType="1"/>
          </p:cNvSpPr>
          <p:nvPr/>
        </p:nvSpPr>
        <p:spPr bwMode="auto">
          <a:xfrm flipH="1">
            <a:off x="1252538" y="5595938"/>
            <a:ext cx="44450" cy="3175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36" name="Rectangle 22"/>
          <p:cNvSpPr>
            <a:spLocks noChangeArrowheads="1"/>
          </p:cNvSpPr>
          <p:nvPr/>
        </p:nvSpPr>
        <p:spPr bwMode="auto">
          <a:xfrm>
            <a:off x="1114425" y="5526088"/>
            <a:ext cx="428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600" b="1">
                <a:solidFill>
                  <a:srgbClr val="FFFFFF"/>
                </a:solidFill>
                <a:latin typeface="Arial" charset="0"/>
              </a:rPr>
              <a:t>5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37" name="Line 23"/>
          <p:cNvSpPr>
            <a:spLocks noChangeShapeType="1"/>
          </p:cNvSpPr>
          <p:nvPr/>
        </p:nvSpPr>
        <p:spPr bwMode="auto">
          <a:xfrm flipH="1">
            <a:off x="1252538" y="5033963"/>
            <a:ext cx="44450" cy="1587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38" name="Rectangle 24"/>
          <p:cNvSpPr>
            <a:spLocks noChangeArrowheads="1"/>
          </p:cNvSpPr>
          <p:nvPr/>
        </p:nvSpPr>
        <p:spPr bwMode="auto">
          <a:xfrm>
            <a:off x="1047750" y="4960938"/>
            <a:ext cx="857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600" b="1">
                <a:solidFill>
                  <a:srgbClr val="FFFFFF"/>
                </a:solidFill>
                <a:latin typeface="Arial" charset="0"/>
              </a:rPr>
              <a:t>10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39" name="Rectangle 25"/>
          <p:cNvSpPr>
            <a:spLocks noChangeArrowheads="1"/>
          </p:cNvSpPr>
          <p:nvPr/>
        </p:nvSpPr>
        <p:spPr bwMode="auto">
          <a:xfrm>
            <a:off x="1452563" y="6207125"/>
            <a:ext cx="147637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800" b="1">
                <a:solidFill>
                  <a:srgbClr val="FFFFFF"/>
                </a:solidFill>
                <a:latin typeface="Arial" charset="0"/>
              </a:rPr>
              <a:t>1-2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40" name="Rectangle 26"/>
          <p:cNvSpPr>
            <a:spLocks noChangeArrowheads="1"/>
          </p:cNvSpPr>
          <p:nvPr/>
        </p:nvSpPr>
        <p:spPr bwMode="auto">
          <a:xfrm>
            <a:off x="1738313" y="6207125"/>
            <a:ext cx="147637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800" b="1">
                <a:solidFill>
                  <a:srgbClr val="FFFFFF"/>
                </a:solidFill>
                <a:latin typeface="Arial" charset="0"/>
              </a:rPr>
              <a:t>3-4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41" name="Rectangle 27"/>
          <p:cNvSpPr>
            <a:spLocks noChangeArrowheads="1"/>
          </p:cNvSpPr>
          <p:nvPr/>
        </p:nvSpPr>
        <p:spPr bwMode="auto">
          <a:xfrm>
            <a:off x="2012950" y="6207125"/>
            <a:ext cx="1476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800" b="1">
                <a:solidFill>
                  <a:srgbClr val="FFFFFF"/>
                </a:solidFill>
                <a:latin typeface="Arial" charset="0"/>
              </a:rPr>
              <a:t>5-6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42" name="Rectangle 28"/>
          <p:cNvSpPr>
            <a:spLocks noChangeArrowheads="1"/>
          </p:cNvSpPr>
          <p:nvPr/>
        </p:nvSpPr>
        <p:spPr bwMode="auto">
          <a:xfrm>
            <a:off x="2312988" y="6207125"/>
            <a:ext cx="115887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800" b="1">
                <a:solidFill>
                  <a:srgbClr val="FFFFFF"/>
                </a:solidFill>
                <a:latin typeface="Arial" charset="0"/>
              </a:rPr>
              <a:t>&gt;6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43" name="Rectangle 29"/>
          <p:cNvSpPr>
            <a:spLocks noChangeArrowheads="1"/>
          </p:cNvSpPr>
          <p:nvPr/>
        </p:nvSpPr>
        <p:spPr bwMode="auto">
          <a:xfrm>
            <a:off x="1524000" y="6384925"/>
            <a:ext cx="6096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900">
                <a:solidFill>
                  <a:srgbClr val="FFFFFF"/>
                </a:solidFill>
                <a:latin typeface="Arial" charset="0"/>
              </a:rPr>
              <a:t>vesicles/cell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44" name="Rectangle 30"/>
          <p:cNvSpPr>
            <a:spLocks noChangeArrowheads="1"/>
          </p:cNvSpPr>
          <p:nvPr/>
        </p:nvSpPr>
        <p:spPr bwMode="auto">
          <a:xfrm rot="-5400000">
            <a:off x="501651" y="5484812"/>
            <a:ext cx="7747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900">
                <a:solidFill>
                  <a:srgbClr val="FFFFFF"/>
                </a:solidFill>
                <a:latin typeface="Arial" charset="0"/>
              </a:rPr>
              <a:t>number of cells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45" name="Rectangle 33"/>
          <p:cNvSpPr>
            <a:spLocks noChangeArrowheads="1"/>
          </p:cNvSpPr>
          <p:nvPr/>
        </p:nvSpPr>
        <p:spPr bwMode="auto">
          <a:xfrm>
            <a:off x="6716713" y="6169025"/>
            <a:ext cx="130175" cy="1588"/>
          </a:xfrm>
          <a:prstGeom prst="rect">
            <a:avLst/>
          </a:prstGeom>
          <a:solidFill>
            <a:srgbClr val="000000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7246" name="Rectangle 34"/>
          <p:cNvSpPr>
            <a:spLocks noChangeArrowheads="1"/>
          </p:cNvSpPr>
          <p:nvPr/>
        </p:nvSpPr>
        <p:spPr bwMode="auto">
          <a:xfrm>
            <a:off x="6996113" y="6169025"/>
            <a:ext cx="130175" cy="1588"/>
          </a:xfrm>
          <a:prstGeom prst="rect">
            <a:avLst/>
          </a:prstGeom>
          <a:solidFill>
            <a:srgbClr val="000000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7247" name="Rectangle 35"/>
          <p:cNvSpPr>
            <a:spLocks noChangeArrowheads="1"/>
          </p:cNvSpPr>
          <p:nvPr/>
        </p:nvSpPr>
        <p:spPr bwMode="auto">
          <a:xfrm>
            <a:off x="7272338" y="6169025"/>
            <a:ext cx="130175" cy="1588"/>
          </a:xfrm>
          <a:prstGeom prst="rect">
            <a:avLst/>
          </a:prstGeom>
          <a:solidFill>
            <a:srgbClr val="000000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7248" name="Rectangle 36"/>
          <p:cNvSpPr>
            <a:spLocks noChangeArrowheads="1"/>
          </p:cNvSpPr>
          <p:nvPr/>
        </p:nvSpPr>
        <p:spPr bwMode="auto">
          <a:xfrm>
            <a:off x="7551738" y="6169025"/>
            <a:ext cx="127000" cy="1588"/>
          </a:xfrm>
          <a:prstGeom prst="rect">
            <a:avLst/>
          </a:prstGeom>
          <a:solidFill>
            <a:srgbClr val="000000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7249" name="Line 37"/>
          <p:cNvSpPr>
            <a:spLocks noChangeShapeType="1"/>
          </p:cNvSpPr>
          <p:nvPr/>
        </p:nvSpPr>
        <p:spPr bwMode="auto">
          <a:xfrm>
            <a:off x="6505575" y="6169025"/>
            <a:ext cx="1108075" cy="1588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50" name="Line 38"/>
          <p:cNvSpPr>
            <a:spLocks noChangeShapeType="1"/>
          </p:cNvSpPr>
          <p:nvPr/>
        </p:nvSpPr>
        <p:spPr bwMode="auto">
          <a:xfrm>
            <a:off x="6505575" y="6169025"/>
            <a:ext cx="1588" cy="46038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51" name="Line 39"/>
          <p:cNvSpPr>
            <a:spLocks noChangeShapeType="1"/>
          </p:cNvSpPr>
          <p:nvPr/>
        </p:nvSpPr>
        <p:spPr bwMode="auto">
          <a:xfrm flipV="1">
            <a:off x="6505575" y="4562475"/>
            <a:ext cx="1588" cy="1606550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52" name="Line 40"/>
          <p:cNvSpPr>
            <a:spLocks noChangeShapeType="1"/>
          </p:cNvSpPr>
          <p:nvPr/>
        </p:nvSpPr>
        <p:spPr bwMode="auto">
          <a:xfrm flipH="1">
            <a:off x="6457950" y="6169025"/>
            <a:ext cx="47625" cy="1588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53" name="Line 41"/>
          <p:cNvSpPr>
            <a:spLocks noChangeShapeType="1"/>
          </p:cNvSpPr>
          <p:nvPr/>
        </p:nvSpPr>
        <p:spPr bwMode="auto">
          <a:xfrm flipH="1">
            <a:off x="6457950" y="5595938"/>
            <a:ext cx="47625" cy="1587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54" name="Line 42"/>
          <p:cNvSpPr>
            <a:spLocks noChangeShapeType="1"/>
          </p:cNvSpPr>
          <p:nvPr/>
        </p:nvSpPr>
        <p:spPr bwMode="auto">
          <a:xfrm flipH="1">
            <a:off x="6457950" y="5021263"/>
            <a:ext cx="47625" cy="1587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55" name="Rectangle 43"/>
          <p:cNvSpPr>
            <a:spLocks noChangeArrowheads="1"/>
          </p:cNvSpPr>
          <p:nvPr/>
        </p:nvSpPr>
        <p:spPr bwMode="auto">
          <a:xfrm>
            <a:off x="6605588" y="6196013"/>
            <a:ext cx="14763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800" b="1">
                <a:solidFill>
                  <a:srgbClr val="FFFFFF"/>
                </a:solidFill>
                <a:latin typeface="Arial" charset="0"/>
              </a:rPr>
              <a:t>1-2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56" name="Rectangle 44"/>
          <p:cNvSpPr>
            <a:spLocks noChangeArrowheads="1"/>
          </p:cNvSpPr>
          <p:nvPr/>
        </p:nvSpPr>
        <p:spPr bwMode="auto">
          <a:xfrm>
            <a:off x="6894513" y="6196013"/>
            <a:ext cx="14763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800" b="1">
                <a:solidFill>
                  <a:srgbClr val="FFFFFF"/>
                </a:solidFill>
                <a:latin typeface="Arial" charset="0"/>
              </a:rPr>
              <a:t>3-4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57" name="Rectangle 45"/>
          <p:cNvSpPr>
            <a:spLocks noChangeArrowheads="1"/>
          </p:cNvSpPr>
          <p:nvPr/>
        </p:nvSpPr>
        <p:spPr bwMode="auto">
          <a:xfrm>
            <a:off x="7175500" y="6196013"/>
            <a:ext cx="14763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800" b="1">
                <a:solidFill>
                  <a:srgbClr val="FFFFFF"/>
                </a:solidFill>
                <a:latin typeface="Arial" charset="0"/>
              </a:rPr>
              <a:t>5-6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58" name="Rectangle 46"/>
          <p:cNvSpPr>
            <a:spLocks noChangeArrowheads="1"/>
          </p:cNvSpPr>
          <p:nvPr/>
        </p:nvSpPr>
        <p:spPr bwMode="auto">
          <a:xfrm>
            <a:off x="7478713" y="6196013"/>
            <a:ext cx="1158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800" b="1">
                <a:solidFill>
                  <a:srgbClr val="FFFFFF"/>
                </a:solidFill>
                <a:latin typeface="Arial" charset="0"/>
              </a:rPr>
              <a:t>&gt;6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59" name="Rectangle 47"/>
          <p:cNvSpPr>
            <a:spLocks noChangeArrowheads="1"/>
          </p:cNvSpPr>
          <p:nvPr/>
        </p:nvSpPr>
        <p:spPr bwMode="auto">
          <a:xfrm>
            <a:off x="6677025" y="6381750"/>
            <a:ext cx="6096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900">
                <a:solidFill>
                  <a:srgbClr val="FFFFFF"/>
                </a:solidFill>
                <a:latin typeface="Arial" charset="0"/>
              </a:rPr>
              <a:t>vesicles/cell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60" name="Rectangle 50"/>
          <p:cNvSpPr>
            <a:spLocks noChangeArrowheads="1"/>
          </p:cNvSpPr>
          <p:nvPr/>
        </p:nvSpPr>
        <p:spPr bwMode="auto">
          <a:xfrm>
            <a:off x="3976688" y="4803775"/>
            <a:ext cx="127000" cy="1368425"/>
          </a:xfrm>
          <a:prstGeom prst="rect">
            <a:avLst/>
          </a:prstGeom>
          <a:solidFill>
            <a:srgbClr val="000000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7261" name="Rectangle 51"/>
          <p:cNvSpPr>
            <a:spLocks noChangeArrowheads="1"/>
          </p:cNvSpPr>
          <p:nvPr/>
        </p:nvSpPr>
        <p:spPr bwMode="auto">
          <a:xfrm>
            <a:off x="4254500" y="6059488"/>
            <a:ext cx="127000" cy="112712"/>
          </a:xfrm>
          <a:prstGeom prst="rect">
            <a:avLst/>
          </a:prstGeom>
          <a:solidFill>
            <a:srgbClr val="000000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7262" name="Rectangle 52"/>
          <p:cNvSpPr>
            <a:spLocks noChangeArrowheads="1"/>
          </p:cNvSpPr>
          <p:nvPr/>
        </p:nvSpPr>
        <p:spPr bwMode="auto">
          <a:xfrm>
            <a:off x="4529138" y="6172200"/>
            <a:ext cx="128587" cy="1588"/>
          </a:xfrm>
          <a:prstGeom prst="rect">
            <a:avLst/>
          </a:prstGeom>
          <a:solidFill>
            <a:srgbClr val="000000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7263" name="Rectangle 53"/>
          <p:cNvSpPr>
            <a:spLocks noChangeArrowheads="1"/>
          </p:cNvSpPr>
          <p:nvPr/>
        </p:nvSpPr>
        <p:spPr bwMode="auto">
          <a:xfrm>
            <a:off x="4805363" y="6172200"/>
            <a:ext cx="127000" cy="1588"/>
          </a:xfrm>
          <a:prstGeom prst="rect">
            <a:avLst/>
          </a:prstGeom>
          <a:solidFill>
            <a:srgbClr val="000000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7264" name="Line 54"/>
          <p:cNvSpPr>
            <a:spLocks noChangeShapeType="1"/>
          </p:cNvSpPr>
          <p:nvPr/>
        </p:nvSpPr>
        <p:spPr bwMode="auto">
          <a:xfrm>
            <a:off x="3765550" y="6172200"/>
            <a:ext cx="1101725" cy="1588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65" name="Line 55"/>
          <p:cNvSpPr>
            <a:spLocks noChangeShapeType="1"/>
          </p:cNvSpPr>
          <p:nvPr/>
        </p:nvSpPr>
        <p:spPr bwMode="auto">
          <a:xfrm>
            <a:off x="3765550" y="6172200"/>
            <a:ext cx="1588" cy="46038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66" name="Line 56"/>
          <p:cNvSpPr>
            <a:spLocks noChangeShapeType="1"/>
          </p:cNvSpPr>
          <p:nvPr/>
        </p:nvSpPr>
        <p:spPr bwMode="auto">
          <a:xfrm flipV="1">
            <a:off x="3765550" y="4575175"/>
            <a:ext cx="1588" cy="1597025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67" name="Line 57"/>
          <p:cNvSpPr>
            <a:spLocks noChangeShapeType="1"/>
          </p:cNvSpPr>
          <p:nvPr/>
        </p:nvSpPr>
        <p:spPr bwMode="auto">
          <a:xfrm flipH="1">
            <a:off x="3717925" y="6172200"/>
            <a:ext cx="47625" cy="1588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68" name="Line 58"/>
          <p:cNvSpPr>
            <a:spLocks noChangeShapeType="1"/>
          </p:cNvSpPr>
          <p:nvPr/>
        </p:nvSpPr>
        <p:spPr bwMode="auto">
          <a:xfrm flipH="1">
            <a:off x="3717925" y="5600700"/>
            <a:ext cx="47625" cy="3175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69" name="Line 59"/>
          <p:cNvSpPr>
            <a:spLocks noChangeShapeType="1"/>
          </p:cNvSpPr>
          <p:nvPr/>
        </p:nvSpPr>
        <p:spPr bwMode="auto">
          <a:xfrm flipH="1">
            <a:off x="3717925" y="5030788"/>
            <a:ext cx="47625" cy="3175"/>
          </a:xfrm>
          <a:prstGeom prst="line">
            <a:avLst/>
          </a:pr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137270" name="Rectangle 60"/>
          <p:cNvSpPr>
            <a:spLocks noChangeArrowheads="1"/>
          </p:cNvSpPr>
          <p:nvPr/>
        </p:nvSpPr>
        <p:spPr bwMode="auto">
          <a:xfrm>
            <a:off x="3930650" y="6213475"/>
            <a:ext cx="1476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800" b="1">
                <a:solidFill>
                  <a:srgbClr val="FFFFFF"/>
                </a:solidFill>
                <a:latin typeface="Arial" charset="0"/>
              </a:rPr>
              <a:t>1-2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71" name="Rectangle 61"/>
          <p:cNvSpPr>
            <a:spLocks noChangeArrowheads="1"/>
          </p:cNvSpPr>
          <p:nvPr/>
        </p:nvSpPr>
        <p:spPr bwMode="auto">
          <a:xfrm>
            <a:off x="4216400" y="6213475"/>
            <a:ext cx="1476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800" b="1">
                <a:solidFill>
                  <a:srgbClr val="FFFFFF"/>
                </a:solidFill>
                <a:latin typeface="Arial" charset="0"/>
              </a:rPr>
              <a:t>3-4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72" name="Rectangle 62"/>
          <p:cNvSpPr>
            <a:spLocks noChangeArrowheads="1"/>
          </p:cNvSpPr>
          <p:nvPr/>
        </p:nvSpPr>
        <p:spPr bwMode="auto">
          <a:xfrm>
            <a:off x="4495800" y="6213475"/>
            <a:ext cx="1476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800" b="1">
                <a:solidFill>
                  <a:srgbClr val="FFFFFF"/>
                </a:solidFill>
                <a:latin typeface="Arial" charset="0"/>
              </a:rPr>
              <a:t>5-6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73" name="Rectangle 63"/>
          <p:cNvSpPr>
            <a:spLocks noChangeArrowheads="1"/>
          </p:cNvSpPr>
          <p:nvPr/>
        </p:nvSpPr>
        <p:spPr bwMode="auto">
          <a:xfrm>
            <a:off x="4800600" y="6213475"/>
            <a:ext cx="1158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800" b="1">
                <a:solidFill>
                  <a:srgbClr val="FFFFFF"/>
                </a:solidFill>
                <a:latin typeface="Arial" charset="0"/>
              </a:rPr>
              <a:t>&gt;6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7274" name="Rectangle 64"/>
          <p:cNvSpPr>
            <a:spLocks noChangeArrowheads="1"/>
          </p:cNvSpPr>
          <p:nvPr/>
        </p:nvSpPr>
        <p:spPr bwMode="auto">
          <a:xfrm>
            <a:off x="4000500" y="6402388"/>
            <a:ext cx="6096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sv-SE" sz="900">
                <a:solidFill>
                  <a:srgbClr val="FFFFFF"/>
                </a:solidFill>
                <a:latin typeface="Arial" charset="0"/>
              </a:rPr>
              <a:t>vesicles/cell</a:t>
            </a:r>
            <a:endParaRPr lang="sv-SE" sz="180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7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7" t="33440"/>
          <a:stretch/>
        </p:blipFill>
        <p:spPr>
          <a:xfrm>
            <a:off x="15943584" y="36660985"/>
            <a:ext cx="4852278" cy="4815923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t="27850" r="4188" b="5625"/>
          <a:stretch/>
        </p:blipFill>
        <p:spPr>
          <a:xfrm>
            <a:off x="20828305" y="36660985"/>
            <a:ext cx="5668482" cy="481372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8837" b="33540"/>
          <a:stretch/>
        </p:blipFill>
        <p:spPr>
          <a:xfrm>
            <a:off x="26516937" y="36660985"/>
            <a:ext cx="5149151" cy="4808968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7" t="33440"/>
          <a:stretch/>
        </p:blipFill>
        <p:spPr>
          <a:xfrm>
            <a:off x="16095984" y="36813385"/>
            <a:ext cx="4852278" cy="4815923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t="27850" r="4188" b="5625"/>
          <a:stretch/>
        </p:blipFill>
        <p:spPr>
          <a:xfrm>
            <a:off x="20980705" y="36813385"/>
            <a:ext cx="5668482" cy="4813721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8837" b="33540"/>
          <a:stretch/>
        </p:blipFill>
        <p:spPr>
          <a:xfrm>
            <a:off x="26669337" y="36813385"/>
            <a:ext cx="5149151" cy="4808968"/>
          </a:xfrm>
          <a:prstGeom prst="rect">
            <a:avLst/>
          </a:prstGeom>
        </p:spPr>
      </p:pic>
      <p:grpSp>
        <p:nvGrpSpPr>
          <p:cNvPr id="12" name="Grupp 11"/>
          <p:cNvGrpSpPr/>
          <p:nvPr/>
        </p:nvGrpSpPr>
        <p:grpSpPr>
          <a:xfrm>
            <a:off x="338006" y="692696"/>
            <a:ext cx="8626482" cy="2612504"/>
            <a:chOff x="15943584" y="36660985"/>
            <a:chExt cx="15902170" cy="4815923"/>
          </a:xfrm>
        </p:grpSpPr>
        <p:pic>
          <p:nvPicPr>
            <p:cNvPr id="13" name="Picture 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7" t="33440"/>
            <a:stretch/>
          </p:blipFill>
          <p:spPr>
            <a:xfrm>
              <a:off x="15943584" y="36660985"/>
              <a:ext cx="4852278" cy="4815923"/>
            </a:xfrm>
            <a:prstGeom prst="rect">
              <a:avLst/>
            </a:prstGeom>
          </p:spPr>
        </p:pic>
        <p:pic>
          <p:nvPicPr>
            <p:cNvPr id="14" name="Picture 3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73" t="27850" r="4188" b="5625"/>
            <a:stretch/>
          </p:blipFill>
          <p:spPr>
            <a:xfrm>
              <a:off x="20828305" y="36660985"/>
              <a:ext cx="5668482" cy="4813721"/>
            </a:xfrm>
            <a:prstGeom prst="rect">
              <a:avLst/>
            </a:prstGeom>
          </p:spPr>
        </p:pic>
        <p:pic>
          <p:nvPicPr>
            <p:cNvPr id="15" name="Picture 4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8837" b="33540"/>
            <a:stretch/>
          </p:blipFill>
          <p:spPr>
            <a:xfrm>
              <a:off x="26662442" y="36660989"/>
              <a:ext cx="5149150" cy="4808970"/>
            </a:xfrm>
            <a:prstGeom prst="rect">
              <a:avLst/>
            </a:prstGeom>
          </p:spPr>
        </p:pic>
        <p:sp>
          <p:nvSpPr>
            <p:cNvPr id="16" name="TextBox 3"/>
            <p:cNvSpPr txBox="1"/>
            <p:nvPr/>
          </p:nvSpPr>
          <p:spPr>
            <a:xfrm>
              <a:off x="16147784" y="36748188"/>
              <a:ext cx="4282287" cy="56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Control (</a:t>
              </a:r>
              <a:r>
                <a:rPr lang="sv-SE" sz="1400" dirty="0">
                  <a:solidFill>
                    <a:prstClr val="white"/>
                  </a:solidFill>
                  <a:latin typeface="Arial"/>
                  <a:cs typeface="Arial"/>
                </a:rPr>
                <a:t>0.1% DMSO 4h)</a:t>
              </a:r>
              <a:endParaRPr lang="en-US" sz="14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3"/>
            <p:cNvSpPr txBox="1"/>
            <p:nvPr/>
          </p:nvSpPr>
          <p:spPr>
            <a:xfrm>
              <a:off x="21093774" y="36796387"/>
              <a:ext cx="5063124" cy="56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GPN 10 min </a:t>
              </a:r>
              <a:r>
                <a:rPr lang="sv-SE" sz="1400" dirty="0" err="1" smtClean="0">
                  <a:solidFill>
                    <a:prstClr val="white"/>
                  </a:solidFill>
                  <a:latin typeface="Arial"/>
                  <a:cs typeface="Arial"/>
                </a:rPr>
                <a:t>to</a:t>
              </a:r>
              <a:r>
                <a:rPr lang="sv-SE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 </a:t>
              </a:r>
              <a:r>
                <a:rPr lang="sv-SE" sz="1400" dirty="0" err="1" smtClean="0">
                  <a:solidFill>
                    <a:prstClr val="white"/>
                  </a:solidFill>
                  <a:latin typeface="Arial"/>
                  <a:cs typeface="Arial"/>
                </a:rPr>
                <a:t>disrupts</a:t>
              </a:r>
              <a:r>
                <a:rPr lang="sv-SE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 </a:t>
              </a:r>
              <a:r>
                <a:rPr lang="sv-SE" sz="1400" dirty="0" err="1" smtClean="0">
                  <a:solidFill>
                    <a:prstClr val="white"/>
                  </a:solidFill>
                  <a:latin typeface="Arial"/>
                  <a:cs typeface="Arial"/>
                </a:rPr>
                <a:t>lysomes</a:t>
              </a:r>
              <a:endParaRPr lang="en-US" sz="14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3"/>
            <p:cNvSpPr txBox="1"/>
            <p:nvPr/>
          </p:nvSpPr>
          <p:spPr>
            <a:xfrm>
              <a:off x="26588944" y="36662924"/>
              <a:ext cx="5256810" cy="96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 err="1" smtClean="0">
                  <a:solidFill>
                    <a:prstClr val="white"/>
                  </a:solidFill>
                  <a:latin typeface="Arial"/>
                  <a:cs typeface="Arial"/>
                </a:rPr>
                <a:t>Drug</a:t>
              </a:r>
              <a:r>
                <a:rPr lang="sv-SE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 (10 </a:t>
              </a:r>
              <a:r>
                <a:rPr lang="sv-SE" sz="1400" dirty="0" err="1" smtClean="0">
                  <a:solidFill>
                    <a:prstClr val="white"/>
                  </a:solidFill>
                  <a:latin typeface="Arial"/>
                  <a:cs typeface="Arial"/>
                </a:rPr>
                <a:t>uM</a:t>
              </a:r>
              <a:r>
                <a:rPr lang="sv-SE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) 4 h </a:t>
              </a:r>
              <a:br>
                <a:rPr lang="sv-SE" sz="1400" dirty="0" smtClean="0">
                  <a:solidFill>
                    <a:prstClr val="white"/>
                  </a:solidFill>
                  <a:latin typeface="Arial"/>
                  <a:cs typeface="Arial"/>
                </a:rPr>
              </a:br>
              <a:r>
                <a:rPr lang="sv-SE" sz="1400" dirty="0" err="1" smtClean="0">
                  <a:solidFill>
                    <a:prstClr val="white"/>
                  </a:solidFill>
                  <a:latin typeface="Arial"/>
                  <a:cs typeface="Arial"/>
                </a:rPr>
                <a:t>followed</a:t>
              </a:r>
              <a:r>
                <a:rPr lang="sv-SE" sz="1400" dirty="0" smtClean="0">
                  <a:solidFill>
                    <a:prstClr val="white"/>
                  </a:solidFill>
                  <a:latin typeface="Arial"/>
                  <a:cs typeface="Arial"/>
                </a:rPr>
                <a:t> by GPN 10 min</a:t>
              </a:r>
              <a:endParaRPr lang="en-US" sz="14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9" name="Bildobjekt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682" y="3564637"/>
            <a:ext cx="3089230" cy="2916911"/>
          </a:xfrm>
          <a:prstGeom prst="rect">
            <a:avLst/>
          </a:prstGeom>
        </p:spPr>
      </p:pic>
      <p:pic>
        <p:nvPicPr>
          <p:cNvPr id="20" name="Bildobjekt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1312" y="3140968"/>
            <a:ext cx="3789040" cy="3789040"/>
          </a:xfrm>
          <a:prstGeom prst="rect">
            <a:avLst/>
          </a:prstGeom>
        </p:spPr>
      </p:pic>
      <p:sp>
        <p:nvSpPr>
          <p:cNvPr id="21" name="textruta 20"/>
          <p:cNvSpPr txBox="1"/>
          <p:nvPr/>
        </p:nvSpPr>
        <p:spPr>
          <a:xfrm>
            <a:off x="611560" y="188640"/>
            <a:ext cx="6959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solidFill>
                  <a:prstClr val="black"/>
                </a:solidFill>
                <a:latin typeface="Arial"/>
                <a:cs typeface="Arial"/>
              </a:rPr>
              <a:t>Gunjan</a:t>
            </a:r>
            <a:r>
              <a:rPr lang="sv-SE" dirty="0" smtClean="0">
                <a:solidFill>
                  <a:prstClr val="black"/>
                </a:solidFill>
                <a:latin typeface="Arial"/>
                <a:cs typeface="Arial"/>
              </a:rPr>
              <a:t> Sharma and John </a:t>
            </a:r>
            <a:r>
              <a:rPr lang="sv-SE" dirty="0" err="1" smtClean="0">
                <a:solidFill>
                  <a:prstClr val="black"/>
                </a:solidFill>
                <a:latin typeface="Arial"/>
                <a:cs typeface="Arial"/>
              </a:rPr>
              <a:t>Stegmayr</a:t>
            </a:r>
            <a:r>
              <a:rPr lang="sv-SE" dirty="0" smtClean="0">
                <a:solidFill>
                  <a:prstClr val="black"/>
                </a:solidFill>
                <a:latin typeface="Arial"/>
                <a:cs typeface="Arial"/>
              </a:rPr>
              <a:t>, ASCB-2014</a:t>
            </a:r>
            <a:endParaRPr lang="sv-SE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805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LoS ONE 2013 Freeman_Page_0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6" t="7108" r="26458" b="48030"/>
          <a:stretch/>
        </p:blipFill>
        <p:spPr>
          <a:xfrm>
            <a:off x="1331640" y="444497"/>
            <a:ext cx="1966457" cy="3344543"/>
          </a:xfrm>
          <a:prstGeom prst="rect">
            <a:avLst/>
          </a:prstGeom>
        </p:spPr>
      </p:pic>
      <p:pic>
        <p:nvPicPr>
          <p:cNvPr id="3" name="Bildobjekt 2" descr="PLoS ONE 2013 Freeman_Page_07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r="49623" b="66953"/>
          <a:stretch/>
        </p:blipFill>
        <p:spPr>
          <a:xfrm>
            <a:off x="4139952" y="-131567"/>
            <a:ext cx="3744416" cy="384577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1043608" y="4433044"/>
            <a:ext cx="7416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Freeman …. Campbell, </a:t>
            </a:r>
            <a:r>
              <a:rPr lang="sv-SE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Alpha-Synuclein</a:t>
            </a:r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Induces</a:t>
            </a:r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Lysosomal</a:t>
            </a:r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Rupture</a:t>
            </a:r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sv-SE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Cathepsin</a:t>
            </a:r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Reactive</a:t>
            </a:r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Oxygen Species </a:t>
            </a:r>
            <a:r>
              <a:rPr lang="sv-SE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Following</a:t>
            </a:r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Endocytosis</a:t>
            </a:r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PLOS </a:t>
            </a:r>
            <a:r>
              <a:rPr lang="sv-SE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One</a:t>
            </a:r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2013</a:t>
            </a:r>
            <a:b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1115616" y="3861048"/>
            <a:ext cx="2545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  <a:latin typeface="Arial"/>
                <a:cs typeface="Arial"/>
              </a:rPr>
              <a:t>Cherry-galectin-3</a:t>
            </a:r>
            <a:endParaRPr lang="sv-SE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4644008" y="3573016"/>
            <a:ext cx="2545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  <a:latin typeface="Arial"/>
                <a:cs typeface="Arial"/>
              </a:rPr>
              <a:t>Cherry-galectin-3</a:t>
            </a:r>
            <a:endParaRPr lang="sv-SE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4644008" y="3903439"/>
            <a:ext cx="2370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solidFill>
                  <a:srgbClr val="15FF1C"/>
                </a:solidFill>
                <a:latin typeface="Arial"/>
                <a:cs typeface="Arial"/>
              </a:rPr>
              <a:t>Alpha-synuclein</a:t>
            </a:r>
            <a:endParaRPr lang="sv-SE" dirty="0">
              <a:solidFill>
                <a:srgbClr val="15FF1C"/>
              </a:solidFill>
              <a:latin typeface="Arial"/>
              <a:cs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4427984" y="375047"/>
            <a:ext cx="2408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chemeClr val="bg2"/>
                </a:solidFill>
                <a:latin typeface="Arial"/>
                <a:cs typeface="Arial"/>
              </a:rPr>
              <a:t>Cell-cell transfer</a:t>
            </a:r>
            <a:endParaRPr lang="sv-SE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46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6084168" y="980728"/>
            <a:ext cx="24482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lang="sv-SE" sz="1600" dirty="0" err="1">
                <a:solidFill>
                  <a:prstClr val="black"/>
                </a:solidFill>
                <a:latin typeface="Arial"/>
                <a:cs typeface="Arial"/>
              </a:rPr>
              <a:t>role</a:t>
            </a:r>
            <a:r>
              <a:rPr lang="sv-SE"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sv-SE" sz="1600" dirty="0" err="1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lang="sv-SE" sz="1600" dirty="0">
                <a:solidFill>
                  <a:prstClr val="black"/>
                </a:solidFill>
                <a:latin typeface="Arial"/>
                <a:cs typeface="Arial"/>
              </a:rPr>
              <a:t> Galectin-3 in </a:t>
            </a:r>
            <a:r>
              <a:rPr lang="sv-SE" sz="1600" b="1" dirty="0">
                <a:solidFill>
                  <a:prstClr val="black"/>
                </a:solidFill>
                <a:latin typeface="Arial"/>
                <a:cs typeface="Arial"/>
              </a:rPr>
              <a:t>α</a:t>
            </a:r>
            <a:r>
              <a:rPr lang="sv-SE" sz="16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sv-SE" sz="1600" dirty="0" err="1">
                <a:solidFill>
                  <a:prstClr val="black"/>
                </a:solidFill>
                <a:latin typeface="Arial"/>
                <a:cs typeface="Arial"/>
              </a:rPr>
              <a:t>synuclein-</a:t>
            </a:r>
            <a:r>
              <a:rPr lang="sv-SE" sz="1600" dirty="0" err="1" smtClean="0">
                <a:solidFill>
                  <a:prstClr val="black"/>
                </a:solidFill>
                <a:latin typeface="Arial"/>
                <a:cs typeface="Arial"/>
              </a:rPr>
              <a:t>induced</a:t>
            </a:r>
            <a:r>
              <a:rPr lang="sv-SE" sz="16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sv-SE" sz="1600" dirty="0" err="1" smtClean="0">
                <a:solidFill>
                  <a:prstClr val="black"/>
                </a:solidFill>
                <a:latin typeface="Arial"/>
                <a:cs typeface="Arial"/>
              </a:rPr>
              <a:t>microglial</a:t>
            </a:r>
            <a:r>
              <a:rPr lang="sv-SE" sz="16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sv-SE" sz="1600" dirty="0" err="1" smtClean="0">
                <a:solidFill>
                  <a:prstClr val="black"/>
                </a:solidFill>
                <a:latin typeface="Arial"/>
                <a:cs typeface="Arial"/>
              </a:rPr>
              <a:t>activation</a:t>
            </a:r>
            <a:r>
              <a:rPr lang="sv-SE" sz="1600" dirty="0" smtClean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sv-SE" sz="1600" dirty="0" err="1" smtClean="0">
                <a:solidFill>
                  <a:prstClr val="black"/>
                </a:solidFill>
                <a:latin typeface="Arial"/>
                <a:cs typeface="Arial"/>
              </a:rPr>
              <a:t>Boza</a:t>
            </a:r>
            <a:r>
              <a:rPr lang="sv-SE" sz="1600" dirty="0">
                <a:solidFill>
                  <a:prstClr val="black"/>
                </a:solidFill>
                <a:latin typeface="Arial"/>
                <a:cs typeface="Arial"/>
              </a:rPr>
              <a:t>-Serrano et al. Acta </a:t>
            </a:r>
            <a:r>
              <a:rPr lang="sv-SE" sz="1600" dirty="0" err="1">
                <a:solidFill>
                  <a:prstClr val="black"/>
                </a:solidFill>
                <a:latin typeface="Arial"/>
                <a:cs typeface="Arial"/>
              </a:rPr>
              <a:t>Neuropathologica</a:t>
            </a:r>
            <a:r>
              <a:rPr lang="sv-SE" sz="1600" dirty="0">
                <a:solidFill>
                  <a:prstClr val="black"/>
                </a:solidFill>
                <a:latin typeface="Arial"/>
                <a:cs typeface="Arial"/>
              </a:rPr>
              <a:t> Communications 2014, 2:156</a:t>
            </a:r>
          </a:p>
        </p:txBody>
      </p:sp>
      <p:pic>
        <p:nvPicPr>
          <p:cNvPr id="3" name="Bildobjekt 2" descr="s40478-014-0156-0_Page_07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9" t="11654" r="9606" b="25763"/>
          <a:stretch/>
        </p:blipFill>
        <p:spPr>
          <a:xfrm>
            <a:off x="323528" y="620688"/>
            <a:ext cx="5544616" cy="573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9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-5581650" y="2493689"/>
            <a:ext cx="22034500" cy="6911975"/>
          </a:xfrm>
          <a:prstGeom prst="ellipse">
            <a:avLst/>
          </a:prstGeom>
          <a:solidFill>
            <a:srgbClr val="E2CBE3"/>
          </a:solidFill>
          <a:ln w="57150" cmpd="sng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3115617" y="836712"/>
            <a:ext cx="1531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2 </a:t>
            </a:r>
            <a:r>
              <a:rPr lang="sv-SE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types</a:t>
            </a:r>
            <a:r>
              <a:rPr lang="sv-SE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sv-SE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of</a:t>
            </a:r>
            <a:r>
              <a:rPr lang="sv-SE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br>
              <a:rPr lang="sv-SE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</a:br>
            <a:r>
              <a:rPr lang="sv-SE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Virus</a:t>
            </a:r>
            <a:endParaRPr lang="sv-SE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320" name="textruta 2319"/>
          <p:cNvSpPr txBox="1"/>
          <p:nvPr/>
        </p:nvSpPr>
        <p:spPr>
          <a:xfrm>
            <a:off x="4788024" y="3717032"/>
            <a:ext cx="154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36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C</a:t>
            </a:r>
            <a:r>
              <a:rPr lang="sv-SE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ytosolic</a:t>
            </a:r>
            <a:endParaRPr lang="sv-SE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Ellips 2"/>
          <p:cNvSpPr/>
          <p:nvPr/>
        </p:nvSpPr>
        <p:spPr bwMode="auto">
          <a:xfrm>
            <a:off x="1547664" y="2564904"/>
            <a:ext cx="1368152" cy="93610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Ellips 6"/>
          <p:cNvSpPr/>
          <p:nvPr/>
        </p:nvSpPr>
        <p:spPr bwMode="auto">
          <a:xfrm>
            <a:off x="1547664" y="2564904"/>
            <a:ext cx="1368152" cy="936104"/>
          </a:xfrm>
          <a:prstGeom prst="ellipse">
            <a:avLst/>
          </a:prstGeom>
          <a:solidFill>
            <a:schemeClr val="tx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Ellips 4"/>
          <p:cNvSpPr/>
          <p:nvPr/>
        </p:nvSpPr>
        <p:spPr bwMode="auto">
          <a:xfrm>
            <a:off x="1691680" y="2276872"/>
            <a:ext cx="936104" cy="648072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Ellips 8"/>
          <p:cNvSpPr/>
          <p:nvPr/>
        </p:nvSpPr>
        <p:spPr bwMode="auto">
          <a:xfrm>
            <a:off x="2483768" y="3861048"/>
            <a:ext cx="1368152" cy="936104"/>
          </a:xfrm>
          <a:prstGeom prst="ellipse">
            <a:avLst/>
          </a:prstGeom>
          <a:solidFill>
            <a:schemeClr val="tx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Oval 2"/>
          <p:cNvSpPr>
            <a:spLocks noChangeArrowheads="1"/>
          </p:cNvSpPr>
          <p:nvPr/>
        </p:nvSpPr>
        <p:spPr bwMode="auto">
          <a:xfrm>
            <a:off x="6156176" y="1628800"/>
            <a:ext cx="1368153" cy="1080120"/>
          </a:xfrm>
          <a:prstGeom prst="ellipse">
            <a:avLst/>
          </a:prstGeom>
          <a:solidFill>
            <a:srgbClr val="E2CBE3"/>
          </a:solidFill>
          <a:ln w="57150" cmpd="sng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>
            <a:off x="6084168" y="2348880"/>
            <a:ext cx="1368153" cy="1080120"/>
          </a:xfrm>
          <a:prstGeom prst="ellipse">
            <a:avLst/>
          </a:prstGeom>
          <a:solidFill>
            <a:srgbClr val="E2CBE3"/>
          </a:solidFill>
          <a:ln w="57150" cmpd="sng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2"/>
          <p:cNvSpPr>
            <a:spLocks noChangeArrowheads="1"/>
          </p:cNvSpPr>
          <p:nvPr/>
        </p:nvSpPr>
        <p:spPr bwMode="auto">
          <a:xfrm>
            <a:off x="5508103" y="404664"/>
            <a:ext cx="1368153" cy="1080120"/>
          </a:xfrm>
          <a:prstGeom prst="ellipse">
            <a:avLst/>
          </a:prstGeom>
          <a:solidFill>
            <a:srgbClr val="E2CBE3"/>
          </a:solidFill>
          <a:ln w="57150" cmpd="sng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Parallelltrapets 3"/>
          <p:cNvSpPr/>
          <p:nvPr/>
        </p:nvSpPr>
        <p:spPr bwMode="auto">
          <a:xfrm>
            <a:off x="5940151" y="692696"/>
            <a:ext cx="432048" cy="576064"/>
          </a:xfrm>
          <a:prstGeom prst="trapezoid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Parallelltrapets 14"/>
          <p:cNvSpPr/>
          <p:nvPr/>
        </p:nvSpPr>
        <p:spPr bwMode="auto">
          <a:xfrm>
            <a:off x="6588224" y="1988840"/>
            <a:ext cx="432048" cy="576064"/>
          </a:xfrm>
          <a:prstGeom prst="trapezoid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Parallelltrapets 15"/>
          <p:cNvSpPr/>
          <p:nvPr/>
        </p:nvSpPr>
        <p:spPr bwMode="auto">
          <a:xfrm>
            <a:off x="6948264" y="3933056"/>
            <a:ext cx="432048" cy="576064"/>
          </a:xfrm>
          <a:prstGeom prst="trapezoid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exhörning 5"/>
          <p:cNvSpPr/>
          <p:nvPr/>
        </p:nvSpPr>
        <p:spPr bwMode="auto">
          <a:xfrm>
            <a:off x="1547664" y="836712"/>
            <a:ext cx="648072" cy="576064"/>
          </a:xfrm>
          <a:prstGeom prst="hexagon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" name="Sexhörning 16"/>
          <p:cNvSpPr/>
          <p:nvPr/>
        </p:nvSpPr>
        <p:spPr bwMode="auto">
          <a:xfrm>
            <a:off x="1835696" y="2636912"/>
            <a:ext cx="648072" cy="576064"/>
          </a:xfrm>
          <a:prstGeom prst="hexagon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" name="Sexhörning 17"/>
          <p:cNvSpPr/>
          <p:nvPr/>
        </p:nvSpPr>
        <p:spPr bwMode="auto">
          <a:xfrm>
            <a:off x="2843808" y="4005064"/>
            <a:ext cx="648072" cy="576064"/>
          </a:xfrm>
          <a:prstGeom prst="hexagon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Ellips 18"/>
          <p:cNvSpPr/>
          <p:nvPr/>
        </p:nvSpPr>
        <p:spPr bwMode="auto">
          <a:xfrm>
            <a:off x="971600" y="5013176"/>
            <a:ext cx="1368152" cy="936104"/>
          </a:xfrm>
          <a:prstGeom prst="ellipse">
            <a:avLst/>
          </a:prstGeom>
          <a:solidFill>
            <a:schemeClr val="tx1"/>
          </a:solidFill>
          <a:ln w="5715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Sexhörning 19"/>
          <p:cNvSpPr/>
          <p:nvPr/>
        </p:nvSpPr>
        <p:spPr bwMode="auto">
          <a:xfrm>
            <a:off x="1331640" y="5157192"/>
            <a:ext cx="648072" cy="576064"/>
          </a:xfrm>
          <a:prstGeom prst="hexagon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" name="Sexhörning 20"/>
          <p:cNvSpPr/>
          <p:nvPr/>
        </p:nvSpPr>
        <p:spPr bwMode="auto">
          <a:xfrm>
            <a:off x="2987824" y="5445224"/>
            <a:ext cx="648072" cy="576064"/>
          </a:xfrm>
          <a:prstGeom prst="hexagon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sv-SE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3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Bildobjekt 12" descr="Gp120-CD4-N-Glyc_back-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7080" r="8333" b="36099"/>
          <a:stretch>
            <a:fillRect/>
          </a:stretch>
        </p:blipFill>
        <p:spPr bwMode="auto">
          <a:xfrm rot="5400000">
            <a:off x="5668963" y="2987675"/>
            <a:ext cx="4745037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Bildobjekt 9" descr="Gp120-CD4-N-Glyc-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51009" r="9789"/>
          <a:stretch>
            <a:fillRect/>
          </a:stretch>
        </p:blipFill>
        <p:spPr bwMode="auto">
          <a:xfrm rot="5400000">
            <a:off x="3084513" y="2230438"/>
            <a:ext cx="5976937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08" name="Grupp 5"/>
          <p:cNvGrpSpPr>
            <a:grpSpLocks/>
          </p:cNvGrpSpPr>
          <p:nvPr/>
        </p:nvGrpSpPr>
        <p:grpSpPr bwMode="auto">
          <a:xfrm>
            <a:off x="-4421188" y="4443413"/>
            <a:ext cx="16914813" cy="6762750"/>
            <a:chOff x="-4284984" y="548680"/>
            <a:chExt cx="16913614" cy="6763100"/>
          </a:xfrm>
        </p:grpSpPr>
        <p:grpSp>
          <p:nvGrpSpPr>
            <p:cNvPr id="72715" name="Grupp 1"/>
            <p:cNvGrpSpPr>
              <a:grpSpLocks/>
            </p:cNvGrpSpPr>
            <p:nvPr/>
          </p:nvGrpSpPr>
          <p:grpSpPr bwMode="auto">
            <a:xfrm>
              <a:off x="-4284984" y="548680"/>
              <a:ext cx="16913614" cy="6763100"/>
              <a:chOff x="-5572862" y="234880"/>
              <a:chExt cx="22034500" cy="8810744"/>
            </a:xfrm>
          </p:grpSpPr>
          <p:sp>
            <p:nvSpPr>
              <p:cNvPr id="27650" name="Oval 2"/>
              <p:cNvSpPr>
                <a:spLocks noChangeArrowheads="1"/>
              </p:cNvSpPr>
              <p:nvPr/>
            </p:nvSpPr>
            <p:spPr bwMode="auto">
              <a:xfrm>
                <a:off x="-5572862" y="2133533"/>
                <a:ext cx="22034500" cy="6912091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2719" name="Oval 855"/>
              <p:cNvSpPr>
                <a:spLocks noChangeArrowheads="1"/>
              </p:cNvSpPr>
              <p:nvPr/>
            </p:nvSpPr>
            <p:spPr bwMode="auto">
              <a:xfrm>
                <a:off x="4572198" y="2861741"/>
                <a:ext cx="2376065" cy="1575371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2720" name="Oval 855"/>
              <p:cNvSpPr>
                <a:spLocks noChangeArrowheads="1"/>
              </p:cNvSpPr>
              <p:nvPr/>
            </p:nvSpPr>
            <p:spPr bwMode="auto">
              <a:xfrm>
                <a:off x="1115616" y="3717032"/>
                <a:ext cx="3023939" cy="2304256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2721" name="Line 2560"/>
              <p:cNvSpPr>
                <a:spLocks noChangeShapeType="1"/>
              </p:cNvSpPr>
              <p:nvPr/>
            </p:nvSpPr>
            <p:spPr bwMode="auto">
              <a:xfrm rot="2048044">
                <a:off x="1331523" y="2778471"/>
                <a:ext cx="749237" cy="797001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prstDash val="sysDash"/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72722" name="Line 2561"/>
              <p:cNvSpPr>
                <a:spLocks noChangeShapeType="1"/>
              </p:cNvSpPr>
              <p:nvPr/>
            </p:nvSpPr>
            <p:spPr bwMode="auto">
              <a:xfrm rot="2048044">
                <a:off x="2180723" y="2657942"/>
                <a:ext cx="606089" cy="894044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72723" name="AutoShape 2624"/>
              <p:cNvSpPr>
                <a:spLocks noChangeArrowheads="1"/>
              </p:cNvSpPr>
              <p:nvPr/>
            </p:nvSpPr>
            <p:spPr bwMode="auto">
              <a:xfrm rot="4744632" flipH="1">
                <a:off x="4011067" y="2195395"/>
                <a:ext cx="720725" cy="185737"/>
              </a:xfrm>
              <a:custGeom>
                <a:avLst/>
                <a:gdLst>
                  <a:gd name="T0" fmla="*/ 2147483647 w 21600"/>
                  <a:gd name="T1" fmla="*/ 0 h 21600"/>
                  <a:gd name="T2" fmla="*/ 0 w 21600"/>
                  <a:gd name="T3" fmla="*/ 1224626 h 21600"/>
                  <a:gd name="T4" fmla="*/ 2147483647 w 21600"/>
                  <a:gd name="T5" fmla="*/ 2023192 h 21600"/>
                  <a:gd name="T6" fmla="*/ 2147483647 w 21600"/>
                  <a:gd name="T7" fmla="*/ 122462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8 w 21600"/>
                  <a:gd name="T13" fmla="*/ 5354 h 21600"/>
                  <a:gd name="T14" fmla="*/ 18888 w 21600"/>
                  <a:gd name="T15" fmla="*/ 1624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72724" name="Line 2562"/>
              <p:cNvSpPr>
                <a:spLocks noChangeShapeType="1"/>
              </p:cNvSpPr>
              <p:nvPr/>
            </p:nvSpPr>
            <p:spPr bwMode="auto">
              <a:xfrm rot="14984214" flipH="1">
                <a:off x="4350646" y="3810654"/>
                <a:ext cx="10662" cy="61013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72725" name="Oval 855"/>
              <p:cNvSpPr>
                <a:spLocks noChangeArrowheads="1"/>
              </p:cNvSpPr>
              <p:nvPr/>
            </p:nvSpPr>
            <p:spPr bwMode="auto">
              <a:xfrm>
                <a:off x="5405016" y="4869160"/>
                <a:ext cx="2119312" cy="1431925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2726" name="textruta 2644"/>
              <p:cNvSpPr txBox="1">
                <a:spLocks noChangeArrowheads="1"/>
              </p:cNvSpPr>
              <p:nvPr/>
            </p:nvSpPr>
            <p:spPr bwMode="auto">
              <a:xfrm>
                <a:off x="7164288" y="4221088"/>
                <a:ext cx="158889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Galectin-1</a:t>
                </a:r>
              </a:p>
            </p:txBody>
          </p:sp>
          <p:sp>
            <p:nvSpPr>
              <p:cNvPr id="72727" name="AutoShape 2624"/>
              <p:cNvSpPr>
                <a:spLocks noChangeArrowheads="1"/>
              </p:cNvSpPr>
              <p:nvPr/>
            </p:nvSpPr>
            <p:spPr bwMode="auto">
              <a:xfrm rot="21273195" flipH="1">
                <a:off x="3634024" y="4614915"/>
                <a:ext cx="720725" cy="185737"/>
              </a:xfrm>
              <a:custGeom>
                <a:avLst/>
                <a:gdLst>
                  <a:gd name="T0" fmla="*/ 2147483647 w 21600"/>
                  <a:gd name="T1" fmla="*/ 0 h 21600"/>
                  <a:gd name="T2" fmla="*/ 0 w 21600"/>
                  <a:gd name="T3" fmla="*/ 1224626 h 21600"/>
                  <a:gd name="T4" fmla="*/ 2147483647 w 21600"/>
                  <a:gd name="T5" fmla="*/ 2023192 h 21600"/>
                  <a:gd name="T6" fmla="*/ 2147483647 w 21600"/>
                  <a:gd name="T7" fmla="*/ 122462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8 w 21600"/>
                  <a:gd name="T13" fmla="*/ 5354 h 21600"/>
                  <a:gd name="T14" fmla="*/ 18888 w 21600"/>
                  <a:gd name="T15" fmla="*/ 1624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72728" name="Line 2560"/>
              <p:cNvSpPr>
                <a:spLocks noChangeShapeType="1"/>
              </p:cNvSpPr>
              <p:nvPr/>
            </p:nvSpPr>
            <p:spPr bwMode="auto">
              <a:xfrm rot="2048044" flipV="1">
                <a:off x="4081412" y="5329347"/>
                <a:ext cx="945572" cy="338304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prstDash val="sysDash"/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2729" name="Grupp 13"/>
              <p:cNvGrpSpPr>
                <a:grpSpLocks/>
              </p:cNvGrpSpPr>
              <p:nvPr/>
            </p:nvGrpSpPr>
            <p:grpSpPr bwMode="auto">
              <a:xfrm>
                <a:off x="1004943" y="1232792"/>
                <a:ext cx="1015804" cy="1335851"/>
                <a:chOff x="1004943" y="1232792"/>
                <a:chExt cx="1015804" cy="1335851"/>
              </a:xfrm>
            </p:grpSpPr>
            <p:grpSp>
              <p:nvGrpSpPr>
                <p:cNvPr id="73126" name="Grupp 11"/>
                <p:cNvGrpSpPr>
                  <a:grpSpLocks/>
                </p:cNvGrpSpPr>
                <p:nvPr/>
              </p:nvGrpSpPr>
              <p:grpSpPr bwMode="auto">
                <a:xfrm>
                  <a:off x="1004943" y="1401486"/>
                  <a:ext cx="714346" cy="1167157"/>
                  <a:chOff x="1004943" y="1401486"/>
                  <a:chExt cx="714346" cy="1167157"/>
                </a:xfrm>
              </p:grpSpPr>
              <p:grpSp>
                <p:nvGrpSpPr>
                  <p:cNvPr id="11" name="Grupp 10"/>
                  <p:cNvGrpSpPr/>
                  <p:nvPr/>
                </p:nvGrpSpPr>
                <p:grpSpPr>
                  <a:xfrm rot="20945272">
                    <a:off x="1004943" y="1401486"/>
                    <a:ext cx="684963" cy="1167157"/>
                    <a:chOff x="1662019" y="1269454"/>
                    <a:chExt cx="684963" cy="1167157"/>
                  </a:xfrm>
                  <a:solidFill>
                    <a:srgbClr val="0D229F"/>
                  </a:solidFill>
                </p:grpSpPr>
                <p:sp>
                  <p:nvSpPr>
                    <p:cNvPr id="7" name="Rektangel 6"/>
                    <p:cNvSpPr/>
                    <p:nvPr/>
                  </p:nvSpPr>
                  <p:spPr bwMode="auto">
                    <a:xfrm>
                      <a:off x="1662019" y="1269454"/>
                      <a:ext cx="684963" cy="719386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9" name="Rektangel 8"/>
                    <p:cNvSpPr/>
                    <p:nvPr/>
                  </p:nvSpPr>
                  <p:spPr bwMode="auto">
                    <a:xfrm>
                      <a:off x="1913643" y="1860547"/>
                      <a:ext cx="144016" cy="576064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73154" name="Oval 105"/>
                  <p:cNvSpPr>
                    <a:spLocks noChangeArrowheads="1"/>
                  </p:cNvSpPr>
                  <p:nvPr/>
                </p:nvSpPr>
                <p:spPr bwMode="auto">
                  <a:xfrm rot="-761071">
                    <a:off x="1429601" y="1525770"/>
                    <a:ext cx="289688" cy="436592"/>
                  </a:xfrm>
                  <a:prstGeom prst="ellipse">
                    <a:avLst/>
                  </a:prstGeom>
                  <a:solidFill>
                    <a:schemeClr val="tx1"/>
                  </a:solidFill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3127" name="Grupp 7"/>
                <p:cNvGrpSpPr>
                  <a:grpSpLocks/>
                </p:cNvGrpSpPr>
                <p:nvPr/>
              </p:nvGrpSpPr>
              <p:grpSpPr bwMode="auto">
                <a:xfrm rot="-654728">
                  <a:off x="1221808" y="1232792"/>
                  <a:ext cx="798939" cy="900473"/>
                  <a:chOff x="6213773" y="44624"/>
                  <a:chExt cx="798939" cy="900473"/>
                </a:xfrm>
              </p:grpSpPr>
              <p:sp>
                <p:nvSpPr>
                  <p:cNvPr id="73128" name="Ellips 2"/>
                  <p:cNvSpPr>
                    <a:spLocks noChangeArrowheads="1"/>
                  </p:cNvSpPr>
                  <p:nvPr/>
                </p:nvSpPr>
                <p:spPr bwMode="auto">
                  <a:xfrm>
                    <a:off x="6455967" y="411014"/>
                    <a:ext cx="353690" cy="35369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875" name="Group 45"/>
                  <p:cNvGrpSpPr>
                    <a:grpSpLocks/>
                  </p:cNvGrpSpPr>
                  <p:nvPr/>
                </p:nvGrpSpPr>
                <p:grpSpPr bwMode="auto">
                  <a:xfrm rot="13358677">
                    <a:off x="6599794" y="680740"/>
                    <a:ext cx="412918" cy="158815"/>
                    <a:chOff x="2794" y="2129"/>
                    <a:chExt cx="653" cy="251"/>
                  </a:xfrm>
                  <a:solidFill>
                    <a:srgbClr val="16B50A"/>
                  </a:solidFill>
                </p:grpSpPr>
                <p:grpSp>
                  <p:nvGrpSpPr>
                    <p:cNvPr id="985" name="Group 4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173" y="2210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016" name="Oval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017" name="Line 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86" name="Group 49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366" y="2211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014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015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87" name="Group 52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271" y="2212"/>
                      <a:ext cx="71" cy="90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012" name="Rectangle 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013" name="Line 5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88" name="Group 55"/>
                    <p:cNvGrpSpPr>
                      <a:grpSpLocks/>
                    </p:cNvGrpSpPr>
                    <p:nvPr/>
                  </p:nvGrpSpPr>
                  <p:grpSpPr bwMode="auto">
                    <a:xfrm rot="-8218650">
                      <a:off x="3112" y="2275"/>
                      <a:ext cx="75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010" name="Oval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011" name="Line 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89" name="Group 58"/>
                    <p:cNvGrpSpPr>
                      <a:grpSpLocks/>
                    </p:cNvGrpSpPr>
                    <p:nvPr/>
                  </p:nvGrpSpPr>
                  <p:grpSpPr bwMode="auto">
                    <a:xfrm rot="-2827137">
                      <a:off x="3109" y="2140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008" name="Oval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009" name="Line 6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90" name="Group 61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3" y="2286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006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007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91" name="Group 64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0" y="2135"/>
                      <a:ext cx="72" cy="92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004" name="Rectangle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005" name="Line 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92" name="Group 67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7" y="2285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002" name="Oval 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003" name="Line 6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93" name="Group 7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5" y="2134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000" name="Oval 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001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94" name="Group 73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270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998" name="AutoShape 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999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95" name="Group 7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116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996" name="AutoShape 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997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876" name="Group 79"/>
                  <p:cNvGrpSpPr>
                    <a:grpSpLocks/>
                  </p:cNvGrpSpPr>
                  <p:nvPr/>
                </p:nvGrpSpPr>
                <p:grpSpPr bwMode="auto">
                  <a:xfrm rot="3510099">
                    <a:off x="6249972" y="172105"/>
                    <a:ext cx="412917" cy="157956"/>
                    <a:chOff x="2794" y="2129"/>
                    <a:chExt cx="653" cy="251"/>
                  </a:xfrm>
                  <a:solidFill>
                    <a:srgbClr val="16B50A"/>
                  </a:solidFill>
                </p:grpSpPr>
                <p:grpSp>
                  <p:nvGrpSpPr>
                    <p:cNvPr id="952" name="Group 8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173" y="2210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983" name="Oval 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984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53" name="Group 83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366" y="2211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981" name="Rectangle 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982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54" name="Group 8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271" y="2212"/>
                      <a:ext cx="71" cy="90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979" name="Rectangle 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980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55" name="Group 89"/>
                    <p:cNvGrpSpPr>
                      <a:grpSpLocks/>
                    </p:cNvGrpSpPr>
                    <p:nvPr/>
                  </p:nvGrpSpPr>
                  <p:grpSpPr bwMode="auto">
                    <a:xfrm rot="-8218650">
                      <a:off x="3112" y="2275"/>
                      <a:ext cx="75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977" name="Oval 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978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56" name="Group 92"/>
                    <p:cNvGrpSpPr>
                      <a:grpSpLocks/>
                    </p:cNvGrpSpPr>
                    <p:nvPr/>
                  </p:nvGrpSpPr>
                  <p:grpSpPr bwMode="auto">
                    <a:xfrm rot="-2827137">
                      <a:off x="3109" y="2140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975" name="Oval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976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57" name="Group 95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3" y="2286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973" name="Rectangle 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974" name="Line 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58" name="Group 98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0" y="2135"/>
                      <a:ext cx="72" cy="92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971" name="Rectangle 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972" name="Line 10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59" name="Group 101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7" y="2285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969" name="Oval 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970" name="Line 10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60" name="Group 104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5" y="2134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967" name="Oval 1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968" name="Line 10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61" name="Group 107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270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965" name="AutoShape 1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966" name="Line 10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62" name="Group 11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116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963" name="AutoShape 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964" name="Line 1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877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6436616" y="293023"/>
                    <a:ext cx="287451" cy="54188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2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  <a:gs pos="50000">
                        <a:schemeClr val="bg2">
                          <a:lumMod val="65000"/>
                          <a:lumOff val="3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878" name="Group 114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747449" y="330490"/>
                    <a:ext cx="48074" cy="6009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950" name="Oval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51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79" name="Group 117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679630" y="430071"/>
                    <a:ext cx="45499" cy="57517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948" name="Rectangle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49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80" name="Group 120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714827" y="381997"/>
                    <a:ext cx="44640" cy="56658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946" name="Rectangle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47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81" name="Group 123"/>
                  <p:cNvGrpSpPr>
                    <a:grpSpLocks/>
                  </p:cNvGrpSpPr>
                  <p:nvPr/>
                </p:nvGrpSpPr>
                <p:grpSpPr bwMode="auto">
                  <a:xfrm rot="20858641">
                    <a:off x="6735430" y="273832"/>
                    <a:ext cx="47215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944" name="Oval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45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82" name="Group 126"/>
                  <p:cNvGrpSpPr>
                    <a:grpSpLocks/>
                  </p:cNvGrpSpPr>
                  <p:nvPr/>
                </p:nvGrpSpPr>
                <p:grpSpPr bwMode="auto">
                  <a:xfrm rot="4650154">
                    <a:off x="6806253" y="321476"/>
                    <a:ext cx="48074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942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43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83" name="Group 129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764618" y="225758"/>
                    <a:ext cx="45498" cy="57517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940" name="Rectangle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41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84" name="Group 132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843596" y="277265"/>
                    <a:ext cx="45498" cy="58375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938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39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85" name="Group 135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796381" y="174251"/>
                    <a:ext cx="48074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936" name="Oval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37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86" name="Group 138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876217" y="228334"/>
                    <a:ext cx="47215" cy="6009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934" name="Oval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35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87" name="Group 141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829861" y="109008"/>
                    <a:ext cx="60950" cy="78120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932" name="AutoShape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33" name="Line 1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89" name="Group 145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406472" y="683933"/>
                    <a:ext cx="48707" cy="5944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930" name="Oval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31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90" name="Group 148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490177" y="599388"/>
                    <a:ext cx="44498" cy="56439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928" name="Rectangle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29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91" name="Group 151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449766" y="642115"/>
                    <a:ext cx="43295" cy="57040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926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27" name="Line 1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92" name="Group 154"/>
                  <p:cNvGrpSpPr>
                    <a:grpSpLocks/>
                  </p:cNvGrpSpPr>
                  <p:nvPr/>
                </p:nvGrpSpPr>
                <p:grpSpPr bwMode="auto">
                  <a:xfrm rot="5453656" flipV="1">
                    <a:off x="6350151" y="683222"/>
                    <a:ext cx="47433" cy="5953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924" name="Oval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25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93" name="Group 157"/>
                  <p:cNvGrpSpPr>
                    <a:grpSpLocks/>
                  </p:cNvGrpSpPr>
                  <p:nvPr/>
                </p:nvGrpSpPr>
                <p:grpSpPr bwMode="auto">
                  <a:xfrm rot="62143" flipV="1">
                    <a:off x="6410575" y="742850"/>
                    <a:ext cx="47505" cy="6004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922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23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94" name="Group 160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307839" y="720953"/>
                    <a:ext cx="45099" cy="57040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920" name="Rectangle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21" name="Line 1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95" name="Group 163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374830" y="789092"/>
                    <a:ext cx="45099" cy="56439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918" name="Rectangl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19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96" name="Group 166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266257" y="763156"/>
                    <a:ext cx="47505" cy="58240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916" name="Oval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17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897" name="Group 169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333940" y="828687"/>
                    <a:ext cx="46903" cy="5944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914" name="Oval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15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900" name="Group 178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213773" y="802608"/>
                    <a:ext cx="61335" cy="77454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908" name="AutoShape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09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901" name="Group 181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278165" y="868244"/>
                    <a:ext cx="61335" cy="76853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906" name="AutoShape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907" name="Line 1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72730" name="Grupp 873"/>
              <p:cNvGrpSpPr>
                <a:grpSpLocks/>
              </p:cNvGrpSpPr>
              <p:nvPr/>
            </p:nvGrpSpPr>
            <p:grpSpPr bwMode="auto">
              <a:xfrm rot="1385407">
                <a:off x="4883649" y="1140174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120" name="Grupp 887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903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596114" y="2720049"/>
                    <a:ext cx="301928" cy="1964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125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121" name="Grupp 897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899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13021" y="2718362"/>
                    <a:ext cx="301928" cy="19648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123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31" name="Grupp 904"/>
              <p:cNvGrpSpPr>
                <a:grpSpLocks/>
              </p:cNvGrpSpPr>
              <p:nvPr/>
            </p:nvGrpSpPr>
            <p:grpSpPr bwMode="auto">
              <a:xfrm rot="4897319">
                <a:off x="5029356" y="2034069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114" name="Grupp 909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18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599479" y="2726881"/>
                    <a:ext cx="301964" cy="19645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119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115" name="Grupp 910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912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13943" y="2712783"/>
                    <a:ext cx="301964" cy="19439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913" name="AutoShape 2638"/>
                  <p:cNvSpPr>
                    <a:spLocks noChangeArrowheads="1"/>
                  </p:cNvSpPr>
                  <p:nvPr/>
                </p:nvSpPr>
                <p:spPr bwMode="white">
                  <a:xfrm rot="12394601">
                    <a:off x="6476557" y="2748207"/>
                    <a:ext cx="264736" cy="169576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>
                      <a:lumMod val="50000"/>
                    </a:schemeClr>
                  </a:soli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 rot="1080000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32" name="Grupp 1019"/>
              <p:cNvGrpSpPr>
                <a:grpSpLocks/>
              </p:cNvGrpSpPr>
              <p:nvPr/>
            </p:nvGrpSpPr>
            <p:grpSpPr bwMode="auto">
              <a:xfrm rot="4737602">
                <a:off x="5405883" y="1447028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108" name="Grupp 1020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25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0580" y="2727031"/>
                    <a:ext cx="301964" cy="19645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113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109" name="Grupp 1021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23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8936" y="2707793"/>
                    <a:ext cx="301964" cy="19645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111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33" name="Grupp 1026"/>
              <p:cNvGrpSpPr>
                <a:grpSpLocks/>
              </p:cNvGrpSpPr>
              <p:nvPr/>
            </p:nvGrpSpPr>
            <p:grpSpPr bwMode="auto">
              <a:xfrm rot="1385407">
                <a:off x="4667624" y="1500214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102" name="Grupp 1027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32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598827" y="2718715"/>
                    <a:ext cx="301928" cy="19648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107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103" name="Grupp 1028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30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12209" y="2718887"/>
                    <a:ext cx="301928" cy="19648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105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34" name="Grupp 1033"/>
              <p:cNvGrpSpPr>
                <a:grpSpLocks/>
              </p:cNvGrpSpPr>
              <p:nvPr/>
            </p:nvGrpSpPr>
            <p:grpSpPr bwMode="auto">
              <a:xfrm rot="6368824">
                <a:off x="4092387" y="1227036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96" name="Grupp 1034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39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4687" y="2728403"/>
                    <a:ext cx="301964" cy="1964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101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97" name="Grupp 1035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37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9162" y="2710755"/>
                    <a:ext cx="301964" cy="1964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99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35" name="Grupp 1040"/>
              <p:cNvGrpSpPr>
                <a:grpSpLocks/>
              </p:cNvGrpSpPr>
              <p:nvPr/>
            </p:nvGrpSpPr>
            <p:grpSpPr bwMode="auto">
              <a:xfrm rot="-2217799">
                <a:off x="3570106" y="1508721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90" name="Grupp 1041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46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5695" y="2710827"/>
                    <a:ext cx="301928" cy="1964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95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91" name="Grupp 1042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44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7495" y="2727304"/>
                    <a:ext cx="301928" cy="19648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93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36" name="Grupp 1047"/>
              <p:cNvGrpSpPr>
                <a:grpSpLocks/>
              </p:cNvGrpSpPr>
              <p:nvPr/>
            </p:nvGrpSpPr>
            <p:grpSpPr bwMode="auto">
              <a:xfrm rot="7409480">
                <a:off x="5821443" y="1962061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84" name="Grupp 1048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53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4441" y="2728648"/>
                    <a:ext cx="301964" cy="19645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89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85" name="Grupp 1049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51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5687" y="2710964"/>
                    <a:ext cx="301964" cy="19645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52" name="AutoShape 2638"/>
                  <p:cNvSpPr>
                    <a:spLocks noChangeArrowheads="1"/>
                  </p:cNvSpPr>
                  <p:nvPr/>
                </p:nvSpPr>
                <p:spPr bwMode="white">
                  <a:xfrm rot="12394601">
                    <a:off x="6471631" y="2747505"/>
                    <a:ext cx="264736" cy="171643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>
                      <a:lumMod val="50000"/>
                    </a:schemeClr>
                  </a:soli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 rot="1080000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37" name="Grupp 1054"/>
              <p:cNvGrpSpPr>
                <a:grpSpLocks/>
              </p:cNvGrpSpPr>
              <p:nvPr/>
            </p:nvGrpSpPr>
            <p:grpSpPr bwMode="auto">
              <a:xfrm rot="227254">
                <a:off x="3644214" y="4894209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78" name="Grupp 1055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60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4783" y="2714285"/>
                    <a:ext cx="301928" cy="19441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83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79" name="Grupp 1056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58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12001" y="2723371"/>
                    <a:ext cx="301928" cy="1964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59" name="AutoShape 2638"/>
                  <p:cNvSpPr>
                    <a:spLocks noChangeArrowheads="1"/>
                  </p:cNvSpPr>
                  <p:nvPr/>
                </p:nvSpPr>
                <p:spPr bwMode="white">
                  <a:xfrm rot="12394601">
                    <a:off x="6476671" y="2758410"/>
                    <a:ext cx="264704" cy="171666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>
                      <a:lumMod val="50000"/>
                    </a:schemeClr>
                  </a:soli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 rot="1080000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38" name="Grupp 1061"/>
              <p:cNvGrpSpPr>
                <a:grpSpLocks/>
              </p:cNvGrpSpPr>
              <p:nvPr/>
            </p:nvGrpSpPr>
            <p:grpSpPr bwMode="auto">
              <a:xfrm rot="-8492553">
                <a:off x="2918773" y="4645718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72" name="Grupp 1062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67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8145" y="2716769"/>
                    <a:ext cx="301928" cy="1964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77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73" name="Grupp 1063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65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3094" y="2718326"/>
                    <a:ext cx="301928" cy="19441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75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39" name="Grupp 1068"/>
              <p:cNvGrpSpPr>
                <a:grpSpLocks/>
              </p:cNvGrpSpPr>
              <p:nvPr/>
            </p:nvGrpSpPr>
            <p:grpSpPr bwMode="auto">
              <a:xfrm rot="4181464">
                <a:off x="2651228" y="4994549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66" name="Grupp 1069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74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0940" y="2723273"/>
                    <a:ext cx="301964" cy="1964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71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67" name="Grupp 1070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72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9021" y="2711217"/>
                    <a:ext cx="301964" cy="19645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69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40" name="Grupp 1075"/>
              <p:cNvGrpSpPr>
                <a:grpSpLocks/>
              </p:cNvGrpSpPr>
              <p:nvPr/>
            </p:nvGrpSpPr>
            <p:grpSpPr bwMode="auto">
              <a:xfrm rot="-2217799">
                <a:off x="2346339" y="4736996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60" name="Grupp 1076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81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5147" y="2710745"/>
                    <a:ext cx="301928" cy="19648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65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61" name="Grupp 1077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79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5360" y="2725107"/>
                    <a:ext cx="301928" cy="19441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63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41" name="Grupp 1082"/>
              <p:cNvGrpSpPr>
                <a:grpSpLocks/>
              </p:cNvGrpSpPr>
              <p:nvPr/>
            </p:nvGrpSpPr>
            <p:grpSpPr bwMode="auto">
              <a:xfrm rot="7409480">
                <a:off x="7539934" y="3758930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54" name="Grupp 1083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88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1934" y="2727811"/>
                    <a:ext cx="301964" cy="19645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59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7F7F7F"/>
                  </a:solidFill>
                  <a:ln w="9525">
                    <a:solidFill>
                      <a:srgbClr val="7F7F7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55" name="Grupp 1084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86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9919" y="2710659"/>
                    <a:ext cx="301964" cy="1964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87" name="AutoShape 2638"/>
                  <p:cNvSpPr>
                    <a:spLocks noChangeArrowheads="1"/>
                  </p:cNvSpPr>
                  <p:nvPr/>
                </p:nvSpPr>
                <p:spPr bwMode="white">
                  <a:xfrm rot="12394601">
                    <a:off x="6470994" y="2746497"/>
                    <a:ext cx="264736" cy="169576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>
                      <a:lumMod val="50000"/>
                    </a:schemeClr>
                  </a:soli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 rot="1080000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42" name="Grupp 1089"/>
              <p:cNvGrpSpPr>
                <a:grpSpLocks/>
              </p:cNvGrpSpPr>
              <p:nvPr/>
            </p:nvGrpSpPr>
            <p:grpSpPr bwMode="auto">
              <a:xfrm rot="7409480">
                <a:off x="7611942" y="2678810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48" name="Grupp 1090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95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2140" y="2727228"/>
                    <a:ext cx="301964" cy="19645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53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7F7F7F"/>
                  </a:solidFill>
                  <a:ln w="9525">
                    <a:solidFill>
                      <a:srgbClr val="7F7F7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49" name="Grupp 1091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093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6846" y="2710659"/>
                    <a:ext cx="301964" cy="19645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094" name="AutoShape 2638"/>
                  <p:cNvSpPr>
                    <a:spLocks noChangeArrowheads="1"/>
                  </p:cNvSpPr>
                  <p:nvPr/>
                </p:nvSpPr>
                <p:spPr bwMode="white">
                  <a:xfrm rot="12394601">
                    <a:off x="6472790" y="2747201"/>
                    <a:ext cx="264736" cy="171643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>
                      <a:lumMod val="50000"/>
                    </a:schemeClr>
                  </a:soli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 rot="1080000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43" name="Grupp 1096"/>
              <p:cNvGrpSpPr>
                <a:grpSpLocks/>
              </p:cNvGrpSpPr>
              <p:nvPr/>
            </p:nvGrpSpPr>
            <p:grpSpPr bwMode="auto">
              <a:xfrm rot="7409480">
                <a:off x="7251902" y="3110858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42" name="Grupp 1097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02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2205" y="2726934"/>
                    <a:ext cx="301964" cy="1964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47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7F7F7F"/>
                  </a:solidFill>
                  <a:ln w="9525">
                    <a:solidFill>
                      <a:srgbClr val="7F7F7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43" name="Grupp 1098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00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6781" y="2710951"/>
                    <a:ext cx="301964" cy="1964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01" name="AutoShape 2638"/>
                  <p:cNvSpPr>
                    <a:spLocks noChangeArrowheads="1"/>
                  </p:cNvSpPr>
                  <p:nvPr/>
                </p:nvSpPr>
                <p:spPr bwMode="white">
                  <a:xfrm rot="12394601">
                    <a:off x="6472726" y="2747493"/>
                    <a:ext cx="264736" cy="171644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>
                      <a:lumMod val="50000"/>
                    </a:schemeClr>
                  </a:soli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 rot="1080000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44" name="Grupp 1103"/>
              <p:cNvGrpSpPr>
                <a:grpSpLocks/>
              </p:cNvGrpSpPr>
              <p:nvPr/>
            </p:nvGrpSpPr>
            <p:grpSpPr bwMode="auto">
              <a:xfrm>
                <a:off x="6588224" y="2636912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36" name="Grupp 1104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09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6061" y="2714873"/>
                    <a:ext cx="301928" cy="1964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41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7F7F7F"/>
                  </a:solidFill>
                  <a:ln w="9525">
                    <a:solidFill>
                      <a:srgbClr val="7F7F7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37" name="Grupp 1105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07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8893" y="2724808"/>
                    <a:ext cx="301928" cy="19441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08" name="AutoShape 2638"/>
                  <p:cNvSpPr>
                    <a:spLocks noChangeArrowheads="1"/>
                  </p:cNvSpPr>
                  <p:nvPr/>
                </p:nvSpPr>
                <p:spPr bwMode="white">
                  <a:xfrm rot="12394601">
                    <a:off x="6472405" y="2759968"/>
                    <a:ext cx="264704" cy="169597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>
                      <a:lumMod val="50000"/>
                    </a:schemeClr>
                  </a:soli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 rot="1080000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45" name="Grupp 1110"/>
              <p:cNvGrpSpPr>
                <a:grpSpLocks/>
              </p:cNvGrpSpPr>
              <p:nvPr/>
            </p:nvGrpSpPr>
            <p:grpSpPr bwMode="auto">
              <a:xfrm rot="5237185">
                <a:off x="3768797" y="3104220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30" name="Grupp 1111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16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597617" y="2722876"/>
                    <a:ext cx="301964" cy="1964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35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7F7F7F"/>
                  </a:solidFill>
                  <a:ln w="9525">
                    <a:solidFill>
                      <a:srgbClr val="7F7F7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31" name="Grupp 1112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14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5797" y="2711575"/>
                    <a:ext cx="301964" cy="19645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15" name="AutoShape 2638"/>
                  <p:cNvSpPr>
                    <a:spLocks noChangeArrowheads="1"/>
                  </p:cNvSpPr>
                  <p:nvPr/>
                </p:nvSpPr>
                <p:spPr bwMode="white">
                  <a:xfrm rot="12394601">
                    <a:off x="6472277" y="2745758"/>
                    <a:ext cx="264736" cy="169576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>
                      <a:lumMod val="50000"/>
                    </a:schemeClr>
                  </a:soli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 rot="1080000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46" name="Grupp 1117"/>
              <p:cNvGrpSpPr>
                <a:grpSpLocks/>
              </p:cNvGrpSpPr>
              <p:nvPr/>
            </p:nvGrpSpPr>
            <p:grpSpPr bwMode="auto">
              <a:xfrm rot="8765211">
                <a:off x="3075438" y="3254874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24" name="Grupp 1118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23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4633" y="2724428"/>
                    <a:ext cx="301928" cy="19648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29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7F7F7F"/>
                  </a:solidFill>
                  <a:ln w="9525">
                    <a:solidFill>
                      <a:srgbClr val="7F7F7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25" name="Grupp 1119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21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8410" y="2711083"/>
                    <a:ext cx="301928" cy="1964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22" name="AutoShape 2638"/>
                  <p:cNvSpPr>
                    <a:spLocks noChangeArrowheads="1"/>
                  </p:cNvSpPr>
                  <p:nvPr/>
                </p:nvSpPr>
                <p:spPr bwMode="white">
                  <a:xfrm rot="12394601">
                    <a:off x="6472070" y="2746408"/>
                    <a:ext cx="264704" cy="171665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>
                      <a:lumMod val="50000"/>
                    </a:schemeClr>
                  </a:soli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 rot="1080000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47" name="Grupp 1124"/>
              <p:cNvGrpSpPr>
                <a:grpSpLocks/>
              </p:cNvGrpSpPr>
              <p:nvPr/>
            </p:nvGrpSpPr>
            <p:grpSpPr bwMode="auto">
              <a:xfrm rot="-7831674">
                <a:off x="3219453" y="2750817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18" name="Grupp 1125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30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10155" y="2714573"/>
                    <a:ext cx="301964" cy="1964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23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7F7F7F"/>
                  </a:solidFill>
                  <a:ln w="9525">
                    <a:solidFill>
                      <a:srgbClr val="7F7F7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19" name="Grupp 1126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28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597635" y="2720858"/>
                    <a:ext cx="301964" cy="19439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29" name="AutoShape 2638"/>
                  <p:cNvSpPr>
                    <a:spLocks noChangeArrowheads="1"/>
                  </p:cNvSpPr>
                  <p:nvPr/>
                </p:nvSpPr>
                <p:spPr bwMode="white">
                  <a:xfrm rot="12394601">
                    <a:off x="6462612" y="2757014"/>
                    <a:ext cx="264736" cy="169576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>
                      <a:lumMod val="50000"/>
                    </a:schemeClr>
                  </a:soli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 rot="1080000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48" name="Grupp 1131"/>
              <p:cNvGrpSpPr>
                <a:grpSpLocks/>
              </p:cNvGrpSpPr>
              <p:nvPr/>
            </p:nvGrpSpPr>
            <p:grpSpPr bwMode="auto">
              <a:xfrm rot="9328913">
                <a:off x="4443591" y="2801921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12" name="Grupp 1132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37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4902" y="2724906"/>
                    <a:ext cx="301928" cy="19441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17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7F7F7F"/>
                  </a:solidFill>
                  <a:ln w="9525">
                    <a:solidFill>
                      <a:srgbClr val="7F7F7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13" name="Grupp 1133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35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11775" y="2713565"/>
                    <a:ext cx="301928" cy="19441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36" name="AutoShape 2638"/>
                  <p:cNvSpPr>
                    <a:spLocks noChangeArrowheads="1"/>
                  </p:cNvSpPr>
                  <p:nvPr/>
                </p:nvSpPr>
                <p:spPr bwMode="white">
                  <a:xfrm rot="12394601">
                    <a:off x="6474354" y="2748104"/>
                    <a:ext cx="264704" cy="171665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>
                      <a:lumMod val="50000"/>
                    </a:schemeClr>
                  </a:soli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 rot="1080000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49" name="Grupp 1138"/>
              <p:cNvGrpSpPr>
                <a:grpSpLocks/>
              </p:cNvGrpSpPr>
              <p:nvPr/>
            </p:nvGrpSpPr>
            <p:grpSpPr bwMode="auto">
              <a:xfrm rot="-10352576">
                <a:off x="2715399" y="2678810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06" name="Grupp 1139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44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5265" y="2723684"/>
                    <a:ext cx="301928" cy="1964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11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7F7F7F"/>
                  </a:solidFill>
                  <a:ln w="9525">
                    <a:solidFill>
                      <a:srgbClr val="7F7F7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07" name="Grupp 1140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42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4346" y="2714796"/>
                    <a:ext cx="301928" cy="1964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43" name="AutoShape 2638"/>
                  <p:cNvSpPr>
                    <a:spLocks noChangeArrowheads="1"/>
                  </p:cNvSpPr>
                  <p:nvPr/>
                </p:nvSpPr>
                <p:spPr bwMode="white">
                  <a:xfrm rot="12394601">
                    <a:off x="6469304" y="2749397"/>
                    <a:ext cx="264704" cy="169597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>
                      <a:lumMod val="50000"/>
                    </a:schemeClr>
                  </a:soli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 rot="1080000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50" name="Grupp 1145"/>
              <p:cNvGrpSpPr>
                <a:grpSpLocks/>
              </p:cNvGrpSpPr>
              <p:nvPr/>
            </p:nvGrpSpPr>
            <p:grpSpPr bwMode="auto">
              <a:xfrm rot="9780225">
                <a:off x="4155559" y="4269793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3000" name="Grupp 1146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51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5153" y="2724151"/>
                    <a:ext cx="301928" cy="1964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3005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7F7F7F"/>
                  </a:solidFill>
                  <a:ln w="9525">
                    <a:solidFill>
                      <a:srgbClr val="7F7F7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3001" name="Grupp 1147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49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5318" y="2711654"/>
                    <a:ext cx="301928" cy="19648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50" name="AutoShape 2638"/>
                  <p:cNvSpPr>
                    <a:spLocks noChangeArrowheads="1"/>
                  </p:cNvSpPr>
                  <p:nvPr/>
                </p:nvSpPr>
                <p:spPr bwMode="white">
                  <a:xfrm rot="12394601">
                    <a:off x="6470104" y="2746246"/>
                    <a:ext cx="264704" cy="171665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>
                      <a:lumMod val="50000"/>
                    </a:schemeClr>
                  </a:soli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 rot="1080000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51" name="Grupp 1158"/>
              <p:cNvGrpSpPr>
                <a:grpSpLocks/>
              </p:cNvGrpSpPr>
              <p:nvPr/>
            </p:nvGrpSpPr>
            <p:grpSpPr bwMode="auto">
              <a:xfrm rot="3528102">
                <a:off x="6531823" y="3758931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2994" name="Grupp 1159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64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599892" y="2719279"/>
                    <a:ext cx="301964" cy="19439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2999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2995" name="Grupp 1160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62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12477" y="2717655"/>
                    <a:ext cx="301964" cy="19439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63" name="AutoShape 2638"/>
                  <p:cNvSpPr>
                    <a:spLocks noChangeArrowheads="1"/>
                  </p:cNvSpPr>
                  <p:nvPr/>
                </p:nvSpPr>
                <p:spPr bwMode="white">
                  <a:xfrm rot="12394601">
                    <a:off x="6477591" y="2750922"/>
                    <a:ext cx="264736" cy="171643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>
                      <a:lumMod val="50000"/>
                    </a:schemeClr>
                  </a:soli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 rot="1080000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52" name="Grupp 1165"/>
              <p:cNvGrpSpPr>
                <a:grpSpLocks/>
              </p:cNvGrpSpPr>
              <p:nvPr/>
            </p:nvGrpSpPr>
            <p:grpSpPr bwMode="auto">
              <a:xfrm rot="4144998">
                <a:off x="5966889" y="4178577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2988" name="Grupp 1166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71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599389" y="2722471"/>
                    <a:ext cx="301964" cy="19645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2993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2989" name="Grupp 1167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69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11932" y="2717309"/>
                    <a:ext cx="301964" cy="19439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70" name="AutoShape 2638"/>
                  <p:cNvSpPr>
                    <a:spLocks noChangeArrowheads="1"/>
                  </p:cNvSpPr>
                  <p:nvPr/>
                </p:nvSpPr>
                <p:spPr bwMode="white">
                  <a:xfrm rot="12394601">
                    <a:off x="6473417" y="2751657"/>
                    <a:ext cx="264736" cy="171644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>
                      <a:lumMod val="50000"/>
                    </a:schemeClr>
                  </a:soli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 rot="1080000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53" name="Grupp 1172"/>
              <p:cNvGrpSpPr>
                <a:grpSpLocks/>
              </p:cNvGrpSpPr>
              <p:nvPr/>
            </p:nvGrpSpPr>
            <p:grpSpPr bwMode="auto">
              <a:xfrm rot="7409480">
                <a:off x="4875638" y="4190978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2982" name="Grupp 1173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78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1719" y="2727093"/>
                    <a:ext cx="301964" cy="1964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2987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2983" name="Grupp 1174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76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10133" y="2711377"/>
                    <a:ext cx="301964" cy="19645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77" name="AutoShape 2638"/>
                  <p:cNvSpPr>
                    <a:spLocks noChangeArrowheads="1"/>
                  </p:cNvSpPr>
                  <p:nvPr/>
                </p:nvSpPr>
                <p:spPr bwMode="white">
                  <a:xfrm rot="12394601">
                    <a:off x="6473212" y="2747335"/>
                    <a:ext cx="264736" cy="171644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>
                      <a:lumMod val="50000"/>
                    </a:schemeClr>
                  </a:solidFill>
                  <a:ln w="9525">
                    <a:solidFill>
                      <a:schemeClr val="tx1">
                        <a:lumMod val="50000"/>
                      </a:schemeClr>
                    </a:solidFill>
                    <a:round/>
                    <a:headEnd/>
                    <a:tailEnd/>
                  </a:ln>
                  <a:extLst/>
                </p:spPr>
                <p:txBody>
                  <a:bodyPr rot="1080000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54" name="Grupp 1179"/>
              <p:cNvGrpSpPr>
                <a:grpSpLocks/>
              </p:cNvGrpSpPr>
              <p:nvPr/>
            </p:nvGrpSpPr>
            <p:grpSpPr bwMode="auto">
              <a:xfrm rot="7457639">
                <a:off x="5527091" y="3901560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2976" name="Grupp 1180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85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2990" y="2721590"/>
                    <a:ext cx="301964" cy="19439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2981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2977" name="Grupp 1181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83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9120" y="2709583"/>
                    <a:ext cx="301964" cy="19439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2979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55" name="Grupp 1186"/>
              <p:cNvGrpSpPr>
                <a:grpSpLocks/>
              </p:cNvGrpSpPr>
              <p:nvPr/>
            </p:nvGrpSpPr>
            <p:grpSpPr bwMode="auto">
              <a:xfrm rot="2197186">
                <a:off x="4757811" y="3549577"/>
                <a:ext cx="767523" cy="277219"/>
                <a:chOff x="6468773" y="2645347"/>
                <a:chExt cx="767523" cy="277219"/>
              </a:xfrm>
            </p:grpSpPr>
            <p:grpSp>
              <p:nvGrpSpPr>
                <p:cNvPr id="72970" name="Grupp 1187"/>
                <p:cNvGrpSpPr>
                  <a:grpSpLocks/>
                </p:cNvGrpSpPr>
                <p:nvPr/>
              </p:nvGrpSpPr>
              <p:grpSpPr bwMode="auto">
                <a:xfrm>
                  <a:off x="6468773" y="271497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92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595829" y="2718761"/>
                    <a:ext cx="301928" cy="19648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rgbClr val="FFFFFF"/>
                      </a:gs>
                      <a:gs pos="94000">
                        <a:schemeClr val="accent5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2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2975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  <p:grpSp>
              <p:nvGrpSpPr>
                <p:cNvPr id="72971" name="Grupp 1188"/>
                <p:cNvGrpSpPr>
                  <a:grpSpLocks/>
                </p:cNvGrpSpPr>
                <p:nvPr/>
              </p:nvGrpSpPr>
              <p:grpSpPr bwMode="auto">
                <a:xfrm rot="10800000">
                  <a:off x="6797861" y="2645347"/>
                  <a:ext cx="438435" cy="207589"/>
                  <a:chOff x="6468773" y="2714977"/>
                  <a:chExt cx="438435" cy="207589"/>
                </a:xfrm>
              </p:grpSpPr>
              <p:sp>
                <p:nvSpPr>
                  <p:cNvPr id="1190" name="Oval 2637"/>
                  <p:cNvSpPr>
                    <a:spLocks noChangeArrowheads="1"/>
                  </p:cNvSpPr>
                  <p:nvPr/>
                </p:nvSpPr>
                <p:spPr bwMode="auto">
                  <a:xfrm rot="12394601">
                    <a:off x="6608093" y="2716741"/>
                    <a:ext cx="301928" cy="19441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rgbClr val="FFFFFF"/>
                      </a:gs>
                      <a:gs pos="82000">
                        <a:schemeClr val="accent1">
                          <a:lumMod val="40000"/>
                          <a:lumOff val="60000"/>
                        </a:schemeClr>
                      </a:gs>
                    </a:gsLst>
                    <a:lin ang="0" scaled="1"/>
                    <a:tileRect/>
                  </a:gradFill>
                  <a:ln w="9525">
                    <a:solidFill>
                      <a:schemeClr val="accent5">
                        <a:lumMod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2973" name="AutoShape 2638"/>
                  <p:cNvSpPr>
                    <a:spLocks noChangeArrowheads="1"/>
                  </p:cNvSpPr>
                  <p:nvPr/>
                </p:nvSpPr>
                <p:spPr bwMode="white">
                  <a:xfrm rot="-9205399">
                    <a:off x="6468773" y="2750307"/>
                    <a:ext cx="264420" cy="17225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/>
                    <a:endParaRPr lang="en-US">
                      <a:solidFill>
                        <a:srgbClr val="E2CBE3"/>
                      </a:solidFill>
                    </a:endParaRPr>
                  </a:p>
                </p:txBody>
              </p:sp>
            </p:grpSp>
          </p:grpSp>
          <p:grpSp>
            <p:nvGrpSpPr>
              <p:cNvPr id="72756" name="Grupp 1199"/>
              <p:cNvGrpSpPr>
                <a:grpSpLocks/>
              </p:cNvGrpSpPr>
              <p:nvPr/>
            </p:nvGrpSpPr>
            <p:grpSpPr bwMode="auto">
              <a:xfrm rot="4103225">
                <a:off x="2970744" y="253413"/>
                <a:ext cx="798939" cy="970803"/>
                <a:chOff x="7144941" y="385216"/>
                <a:chExt cx="798939" cy="970803"/>
              </a:xfrm>
            </p:grpSpPr>
            <p:sp>
              <p:nvSpPr>
                <p:cNvPr id="72942" name="Ellips 1200"/>
                <p:cNvSpPr>
                  <a:spLocks noChangeArrowheads="1"/>
                </p:cNvSpPr>
                <p:nvPr/>
              </p:nvSpPr>
              <p:spPr bwMode="auto">
                <a:xfrm>
                  <a:off x="7403830" y="722562"/>
                  <a:ext cx="353690" cy="35369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202" name="Group 45"/>
                <p:cNvGrpSpPr>
                  <a:grpSpLocks/>
                </p:cNvGrpSpPr>
                <p:nvPr/>
              </p:nvGrpSpPr>
              <p:grpSpPr bwMode="auto">
                <a:xfrm rot="13358677">
                  <a:off x="7530962" y="1021332"/>
                  <a:ext cx="412918" cy="158815"/>
                  <a:chOff x="2794" y="2129"/>
                  <a:chExt cx="653" cy="251"/>
                </a:xfrm>
                <a:solidFill>
                  <a:srgbClr val="16B50A"/>
                </a:solidFill>
              </p:grpSpPr>
              <p:grpSp>
                <p:nvGrpSpPr>
                  <p:cNvPr id="1310" name="Group 4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173" y="2210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1341" name="Oval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342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311" name="Group 49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366" y="2211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1339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340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312" name="Group 52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271" y="2212"/>
                    <a:ext cx="71" cy="90"/>
                    <a:chOff x="606" y="1440"/>
                    <a:chExt cx="90" cy="115"/>
                  </a:xfrm>
                  <a:grpFill/>
                </p:grpSpPr>
                <p:sp>
                  <p:nvSpPr>
                    <p:cNvPr id="1337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338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313" name="Group 55"/>
                  <p:cNvGrpSpPr>
                    <a:grpSpLocks/>
                  </p:cNvGrpSpPr>
                  <p:nvPr/>
                </p:nvGrpSpPr>
                <p:grpSpPr bwMode="auto">
                  <a:xfrm rot="-8218650">
                    <a:off x="3112" y="2275"/>
                    <a:ext cx="75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335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336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314" name="Group 58"/>
                  <p:cNvGrpSpPr>
                    <a:grpSpLocks/>
                  </p:cNvGrpSpPr>
                  <p:nvPr/>
                </p:nvGrpSpPr>
                <p:grpSpPr bwMode="auto">
                  <a:xfrm rot="-2827137">
                    <a:off x="3109" y="2140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333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334" name="Line 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315" name="Group 61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3" y="2286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1331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332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316" name="Group 64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0" y="2135"/>
                    <a:ext cx="72" cy="92"/>
                    <a:chOff x="606" y="1440"/>
                    <a:chExt cx="90" cy="115"/>
                  </a:xfrm>
                  <a:grpFill/>
                </p:grpSpPr>
                <p:sp>
                  <p:nvSpPr>
                    <p:cNvPr id="1329" name="Rectangl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330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317" name="Group 67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7" y="2285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327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328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318" name="Group 7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5" y="2134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1325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326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319" name="Group 73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270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1323" name="AutoShap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324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320" name="Group 7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116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1321" name="AutoShap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322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203" name="Group 79"/>
                <p:cNvGrpSpPr>
                  <a:grpSpLocks/>
                </p:cNvGrpSpPr>
                <p:nvPr/>
              </p:nvGrpSpPr>
              <p:grpSpPr bwMode="auto">
                <a:xfrm rot="3510099">
                  <a:off x="7181140" y="512697"/>
                  <a:ext cx="412917" cy="157956"/>
                  <a:chOff x="2794" y="2129"/>
                  <a:chExt cx="653" cy="251"/>
                </a:xfrm>
                <a:solidFill>
                  <a:srgbClr val="16B50A"/>
                </a:solidFill>
              </p:grpSpPr>
              <p:grpSp>
                <p:nvGrpSpPr>
                  <p:cNvPr id="1277" name="Group 8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173" y="2210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1308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309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278" name="Group 83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366" y="2211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1306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307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279" name="Group 8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271" y="2212"/>
                    <a:ext cx="71" cy="90"/>
                    <a:chOff x="606" y="1440"/>
                    <a:chExt cx="90" cy="115"/>
                  </a:xfrm>
                  <a:grpFill/>
                </p:grpSpPr>
                <p:sp>
                  <p:nvSpPr>
                    <p:cNvPr id="1304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305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280" name="Group 89"/>
                  <p:cNvGrpSpPr>
                    <a:grpSpLocks/>
                  </p:cNvGrpSpPr>
                  <p:nvPr/>
                </p:nvGrpSpPr>
                <p:grpSpPr bwMode="auto">
                  <a:xfrm rot="-8218650">
                    <a:off x="3112" y="2275"/>
                    <a:ext cx="75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302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303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281" name="Group 92"/>
                  <p:cNvGrpSpPr>
                    <a:grpSpLocks/>
                  </p:cNvGrpSpPr>
                  <p:nvPr/>
                </p:nvGrpSpPr>
                <p:grpSpPr bwMode="auto">
                  <a:xfrm rot="-2827137">
                    <a:off x="3109" y="2140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300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301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282" name="Group 95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3" y="2286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1298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299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283" name="Group 98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0" y="2135"/>
                    <a:ext cx="72" cy="92"/>
                    <a:chOff x="606" y="1440"/>
                    <a:chExt cx="90" cy="115"/>
                  </a:xfrm>
                  <a:grpFill/>
                </p:grpSpPr>
                <p:sp>
                  <p:nvSpPr>
                    <p:cNvPr id="1296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297" name="Line 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284" name="Group 101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7" y="2285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294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295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285" name="Group 104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5" y="2134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1292" name="Oval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293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286" name="Group 107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270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1290" name="AutoShap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291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287" name="Group 11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116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1288" name="AutoShap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289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204" name="Oval 113"/>
                <p:cNvSpPr>
                  <a:spLocks noChangeArrowheads="1"/>
                </p:cNvSpPr>
                <p:nvPr/>
              </p:nvSpPr>
              <p:spPr bwMode="auto">
                <a:xfrm>
                  <a:off x="7371287" y="633698"/>
                  <a:ext cx="287488" cy="54181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lin ang="2700000" scaled="1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205" name="Group 114"/>
                <p:cNvGrpSpPr>
                  <a:grpSpLocks/>
                </p:cNvGrpSpPr>
                <p:nvPr/>
              </p:nvGrpSpPr>
              <p:grpSpPr bwMode="auto">
                <a:xfrm rot="2083954">
                  <a:off x="7678617" y="671082"/>
                  <a:ext cx="48074" cy="60092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275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76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06" name="Group 117"/>
                <p:cNvGrpSpPr>
                  <a:grpSpLocks/>
                </p:cNvGrpSpPr>
                <p:nvPr/>
              </p:nvGrpSpPr>
              <p:grpSpPr bwMode="auto">
                <a:xfrm rot="2083954">
                  <a:off x="7610798" y="770663"/>
                  <a:ext cx="45499" cy="57517"/>
                  <a:chOff x="606" y="1440"/>
                  <a:chExt cx="90" cy="115"/>
                </a:xfrm>
                <a:solidFill>
                  <a:srgbClr val="008000"/>
                </a:solidFill>
              </p:grpSpPr>
              <p:sp>
                <p:nvSpPr>
                  <p:cNvPr id="1273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74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07" name="Group 120"/>
                <p:cNvGrpSpPr>
                  <a:grpSpLocks/>
                </p:cNvGrpSpPr>
                <p:nvPr/>
              </p:nvGrpSpPr>
              <p:grpSpPr bwMode="auto">
                <a:xfrm rot="2083954">
                  <a:off x="7645995" y="722589"/>
                  <a:ext cx="44640" cy="56658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271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72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08" name="Group 123"/>
                <p:cNvGrpSpPr>
                  <a:grpSpLocks/>
                </p:cNvGrpSpPr>
                <p:nvPr/>
              </p:nvGrpSpPr>
              <p:grpSpPr bwMode="auto">
                <a:xfrm rot="20858641">
                  <a:off x="7666598" y="614424"/>
                  <a:ext cx="47215" cy="60951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269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70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09" name="Group 126"/>
                <p:cNvGrpSpPr>
                  <a:grpSpLocks/>
                </p:cNvGrpSpPr>
                <p:nvPr/>
              </p:nvGrpSpPr>
              <p:grpSpPr bwMode="auto">
                <a:xfrm rot="4650154">
                  <a:off x="7737421" y="662068"/>
                  <a:ext cx="48074" cy="60951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267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68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10" name="Group 129"/>
                <p:cNvGrpSpPr>
                  <a:grpSpLocks/>
                </p:cNvGrpSpPr>
                <p:nvPr/>
              </p:nvGrpSpPr>
              <p:grpSpPr bwMode="auto">
                <a:xfrm rot="2083954">
                  <a:off x="7695786" y="566350"/>
                  <a:ext cx="45498" cy="57517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265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66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11" name="Group 132"/>
                <p:cNvGrpSpPr>
                  <a:grpSpLocks/>
                </p:cNvGrpSpPr>
                <p:nvPr/>
              </p:nvGrpSpPr>
              <p:grpSpPr bwMode="auto">
                <a:xfrm rot="2083954">
                  <a:off x="7774764" y="617857"/>
                  <a:ext cx="45498" cy="58375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263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64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12" name="Group 135"/>
                <p:cNvGrpSpPr>
                  <a:grpSpLocks/>
                </p:cNvGrpSpPr>
                <p:nvPr/>
              </p:nvGrpSpPr>
              <p:grpSpPr bwMode="auto">
                <a:xfrm rot="2083954">
                  <a:off x="7727549" y="514843"/>
                  <a:ext cx="48074" cy="60951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261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62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13" name="Group 138"/>
                <p:cNvGrpSpPr>
                  <a:grpSpLocks/>
                </p:cNvGrpSpPr>
                <p:nvPr/>
              </p:nvGrpSpPr>
              <p:grpSpPr bwMode="auto">
                <a:xfrm rot="2083954">
                  <a:off x="7807385" y="568926"/>
                  <a:ext cx="47215" cy="60092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259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60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14" name="Group 141"/>
                <p:cNvGrpSpPr>
                  <a:grpSpLocks/>
                </p:cNvGrpSpPr>
                <p:nvPr/>
              </p:nvGrpSpPr>
              <p:grpSpPr bwMode="auto">
                <a:xfrm rot="2083954">
                  <a:off x="7761029" y="449600"/>
                  <a:ext cx="60950" cy="78120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1257" name="AutoShape 142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58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15" name="Group 145"/>
                <p:cNvGrpSpPr>
                  <a:grpSpLocks/>
                </p:cNvGrpSpPr>
                <p:nvPr/>
              </p:nvGrpSpPr>
              <p:grpSpPr bwMode="auto">
                <a:xfrm rot="2628341" flipV="1">
                  <a:off x="7337640" y="1024525"/>
                  <a:ext cx="48707" cy="59441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255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56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16" name="Group 148"/>
                <p:cNvGrpSpPr>
                  <a:grpSpLocks/>
                </p:cNvGrpSpPr>
                <p:nvPr/>
              </p:nvGrpSpPr>
              <p:grpSpPr bwMode="auto">
                <a:xfrm rot="2628341" flipV="1">
                  <a:off x="7421345" y="939980"/>
                  <a:ext cx="44498" cy="56439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253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54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17" name="Group 151"/>
                <p:cNvGrpSpPr>
                  <a:grpSpLocks/>
                </p:cNvGrpSpPr>
                <p:nvPr/>
              </p:nvGrpSpPr>
              <p:grpSpPr bwMode="auto">
                <a:xfrm rot="2628341" flipV="1">
                  <a:off x="7380934" y="982707"/>
                  <a:ext cx="43295" cy="57040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251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52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18" name="Group 154"/>
                <p:cNvGrpSpPr>
                  <a:grpSpLocks/>
                </p:cNvGrpSpPr>
                <p:nvPr/>
              </p:nvGrpSpPr>
              <p:grpSpPr bwMode="auto">
                <a:xfrm rot="5453656" flipV="1">
                  <a:off x="7281319" y="1023814"/>
                  <a:ext cx="47433" cy="59531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249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50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19" name="Group 157"/>
                <p:cNvGrpSpPr>
                  <a:grpSpLocks/>
                </p:cNvGrpSpPr>
                <p:nvPr/>
              </p:nvGrpSpPr>
              <p:grpSpPr bwMode="auto">
                <a:xfrm rot="62143" flipV="1">
                  <a:off x="7341743" y="1083442"/>
                  <a:ext cx="47505" cy="60042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247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48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20" name="Group 160"/>
                <p:cNvGrpSpPr>
                  <a:grpSpLocks/>
                </p:cNvGrpSpPr>
                <p:nvPr/>
              </p:nvGrpSpPr>
              <p:grpSpPr bwMode="auto">
                <a:xfrm rot="2628341" flipV="1">
                  <a:off x="7239007" y="1061545"/>
                  <a:ext cx="45099" cy="57040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245" name="Rectangle 161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46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21" name="Group 163"/>
                <p:cNvGrpSpPr>
                  <a:grpSpLocks/>
                </p:cNvGrpSpPr>
                <p:nvPr/>
              </p:nvGrpSpPr>
              <p:grpSpPr bwMode="auto">
                <a:xfrm rot="2628341" flipV="1">
                  <a:off x="7305998" y="1129684"/>
                  <a:ext cx="45099" cy="56439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243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44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22" name="Group 166"/>
                <p:cNvGrpSpPr>
                  <a:grpSpLocks/>
                </p:cNvGrpSpPr>
                <p:nvPr/>
              </p:nvGrpSpPr>
              <p:grpSpPr bwMode="auto">
                <a:xfrm rot="2628341" flipV="1">
                  <a:off x="7197425" y="1103748"/>
                  <a:ext cx="47505" cy="5824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241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42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23" name="Group 169"/>
                <p:cNvGrpSpPr>
                  <a:grpSpLocks/>
                </p:cNvGrpSpPr>
                <p:nvPr/>
              </p:nvGrpSpPr>
              <p:grpSpPr bwMode="auto">
                <a:xfrm rot="2628341" flipV="1">
                  <a:off x="7265108" y="1169279"/>
                  <a:ext cx="46903" cy="59441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239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40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24" name="Group 172"/>
                <p:cNvGrpSpPr>
                  <a:grpSpLocks/>
                </p:cNvGrpSpPr>
                <p:nvPr/>
              </p:nvGrpSpPr>
              <p:grpSpPr bwMode="auto">
                <a:xfrm rot="2635006" flipV="1">
                  <a:off x="7340801" y="1156713"/>
                  <a:ext cx="70355" cy="72050"/>
                  <a:chOff x="3623" y="2339"/>
                  <a:chExt cx="143" cy="145"/>
                </a:xfrm>
                <a:solidFill>
                  <a:srgbClr val="000000"/>
                </a:solidFill>
              </p:grpSpPr>
              <p:sp>
                <p:nvSpPr>
                  <p:cNvPr id="1237" name="Rectangle 173"/>
                  <p:cNvSpPr>
                    <a:spLocks noChangeArrowheads="1"/>
                  </p:cNvSpPr>
                  <p:nvPr/>
                </p:nvSpPr>
                <p:spPr bwMode="auto">
                  <a:xfrm rot="6664">
                    <a:off x="3676" y="2339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38" name="Line 174"/>
                  <p:cNvSpPr>
                    <a:spLocks noChangeShapeType="1"/>
                  </p:cNvSpPr>
                  <p:nvPr/>
                </p:nvSpPr>
                <p:spPr bwMode="auto">
                  <a:xfrm rot="6664" flipH="1">
                    <a:off x="3623" y="2427"/>
                    <a:ext cx="93" cy="57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25" name="Group 175"/>
                <p:cNvGrpSpPr>
                  <a:grpSpLocks/>
                </p:cNvGrpSpPr>
                <p:nvPr/>
              </p:nvGrpSpPr>
              <p:grpSpPr bwMode="auto">
                <a:xfrm rot="2628341" flipV="1">
                  <a:off x="7316145" y="1219128"/>
                  <a:ext cx="47505" cy="59441"/>
                  <a:chOff x="630" y="1686"/>
                  <a:chExt cx="96" cy="120"/>
                </a:xfrm>
                <a:solidFill>
                  <a:srgbClr val="000000"/>
                </a:solidFill>
              </p:grpSpPr>
              <p:sp>
                <p:nvSpPr>
                  <p:cNvPr id="1235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36" name="Line 17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26" name="Group 178"/>
                <p:cNvGrpSpPr>
                  <a:grpSpLocks/>
                </p:cNvGrpSpPr>
                <p:nvPr/>
              </p:nvGrpSpPr>
              <p:grpSpPr bwMode="auto">
                <a:xfrm rot="2628341" flipV="1">
                  <a:off x="7144941" y="1143200"/>
                  <a:ext cx="61335" cy="77454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1233" name="AutoShape 17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34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27" name="Group 181"/>
                <p:cNvGrpSpPr>
                  <a:grpSpLocks/>
                </p:cNvGrpSpPr>
                <p:nvPr/>
              </p:nvGrpSpPr>
              <p:grpSpPr bwMode="auto">
                <a:xfrm rot="2628341" flipV="1">
                  <a:off x="7209333" y="1208836"/>
                  <a:ext cx="61335" cy="76853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1231" name="Auto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32" name="Line 183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228" name="Group 184"/>
                <p:cNvGrpSpPr>
                  <a:grpSpLocks/>
                </p:cNvGrpSpPr>
                <p:nvPr/>
              </p:nvGrpSpPr>
              <p:grpSpPr bwMode="auto">
                <a:xfrm rot="2635006" flipV="1">
                  <a:off x="7280056" y="1286371"/>
                  <a:ext cx="61335" cy="69648"/>
                  <a:chOff x="3014" y="3679"/>
                  <a:chExt cx="90" cy="103"/>
                </a:xfrm>
                <a:solidFill>
                  <a:schemeClr val="bg2"/>
                </a:solidFill>
              </p:grpSpPr>
              <p:sp>
                <p:nvSpPr>
                  <p:cNvPr id="1229" name="Line 185"/>
                  <p:cNvSpPr>
                    <a:spLocks noChangeShapeType="1"/>
                  </p:cNvSpPr>
                  <p:nvPr/>
                </p:nvSpPr>
                <p:spPr bwMode="auto">
                  <a:xfrm rot="2941731">
                    <a:off x="3043" y="3761"/>
                    <a:ext cx="1" cy="42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30" name="AutoShape 186"/>
                  <p:cNvSpPr>
                    <a:spLocks noChangeArrowheads="1"/>
                  </p:cNvSpPr>
                  <p:nvPr/>
                </p:nvSpPr>
                <p:spPr bwMode="auto">
                  <a:xfrm rot="6664">
                    <a:off x="3014" y="3679"/>
                    <a:ext cx="90" cy="90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2757" name="Grupp 1342"/>
              <p:cNvGrpSpPr>
                <a:grpSpLocks/>
              </p:cNvGrpSpPr>
              <p:nvPr/>
            </p:nvGrpSpPr>
            <p:grpSpPr bwMode="auto">
              <a:xfrm rot="-4815065">
                <a:off x="1606820" y="184113"/>
                <a:ext cx="798939" cy="900473"/>
                <a:chOff x="6213773" y="44624"/>
                <a:chExt cx="798939" cy="900473"/>
              </a:xfrm>
            </p:grpSpPr>
            <p:sp>
              <p:nvSpPr>
                <p:cNvPr id="72917" name="Ellips 1343"/>
                <p:cNvSpPr>
                  <a:spLocks noChangeArrowheads="1"/>
                </p:cNvSpPr>
                <p:nvPr/>
              </p:nvSpPr>
              <p:spPr bwMode="auto">
                <a:xfrm>
                  <a:off x="6455967" y="411014"/>
                  <a:ext cx="353690" cy="35369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345" name="Group 45"/>
                <p:cNvGrpSpPr>
                  <a:grpSpLocks/>
                </p:cNvGrpSpPr>
                <p:nvPr/>
              </p:nvGrpSpPr>
              <p:grpSpPr bwMode="auto">
                <a:xfrm rot="13358677">
                  <a:off x="6599794" y="680740"/>
                  <a:ext cx="412918" cy="158815"/>
                  <a:chOff x="2794" y="2129"/>
                  <a:chExt cx="653" cy="251"/>
                </a:xfrm>
                <a:solidFill>
                  <a:srgbClr val="16B50A"/>
                </a:solidFill>
              </p:grpSpPr>
              <p:grpSp>
                <p:nvGrpSpPr>
                  <p:cNvPr id="1444" name="Group 4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173" y="2210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1475" name="Oval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76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45" name="Group 49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366" y="2211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1473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74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46" name="Group 52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271" y="2212"/>
                    <a:ext cx="71" cy="90"/>
                    <a:chOff x="606" y="1440"/>
                    <a:chExt cx="90" cy="115"/>
                  </a:xfrm>
                  <a:grpFill/>
                </p:grpSpPr>
                <p:sp>
                  <p:nvSpPr>
                    <p:cNvPr id="1471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72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47" name="Group 55"/>
                  <p:cNvGrpSpPr>
                    <a:grpSpLocks/>
                  </p:cNvGrpSpPr>
                  <p:nvPr/>
                </p:nvGrpSpPr>
                <p:grpSpPr bwMode="auto">
                  <a:xfrm rot="-8218650">
                    <a:off x="3112" y="2275"/>
                    <a:ext cx="75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469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70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48" name="Group 58"/>
                  <p:cNvGrpSpPr>
                    <a:grpSpLocks/>
                  </p:cNvGrpSpPr>
                  <p:nvPr/>
                </p:nvGrpSpPr>
                <p:grpSpPr bwMode="auto">
                  <a:xfrm rot="-2827137">
                    <a:off x="3109" y="2140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467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68" name="Line 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49" name="Group 61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3" y="2286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1465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66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50" name="Group 64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0" y="2135"/>
                    <a:ext cx="72" cy="92"/>
                    <a:chOff x="606" y="1440"/>
                    <a:chExt cx="90" cy="115"/>
                  </a:xfrm>
                  <a:grpFill/>
                </p:grpSpPr>
                <p:sp>
                  <p:nvSpPr>
                    <p:cNvPr id="1463" name="Rectangl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64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51" name="Group 67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7" y="2285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461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62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52" name="Group 7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5" y="2134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1459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60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53" name="Group 73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270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1457" name="AutoShap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58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54" name="Group 7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116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1455" name="AutoShap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56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346" name="Group 79"/>
                <p:cNvGrpSpPr>
                  <a:grpSpLocks/>
                </p:cNvGrpSpPr>
                <p:nvPr/>
              </p:nvGrpSpPr>
              <p:grpSpPr bwMode="auto">
                <a:xfrm rot="3510099">
                  <a:off x="6249972" y="172105"/>
                  <a:ext cx="412917" cy="157956"/>
                  <a:chOff x="2794" y="2129"/>
                  <a:chExt cx="653" cy="251"/>
                </a:xfrm>
                <a:solidFill>
                  <a:srgbClr val="16B50A"/>
                </a:solidFill>
              </p:grpSpPr>
              <p:grpSp>
                <p:nvGrpSpPr>
                  <p:cNvPr id="1411" name="Group 8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173" y="2210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1442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43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12" name="Group 83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366" y="2211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1440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41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13" name="Group 8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271" y="2212"/>
                    <a:ext cx="71" cy="90"/>
                    <a:chOff x="606" y="1440"/>
                    <a:chExt cx="90" cy="115"/>
                  </a:xfrm>
                  <a:grpFill/>
                </p:grpSpPr>
                <p:sp>
                  <p:nvSpPr>
                    <p:cNvPr id="1438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39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14" name="Group 89"/>
                  <p:cNvGrpSpPr>
                    <a:grpSpLocks/>
                  </p:cNvGrpSpPr>
                  <p:nvPr/>
                </p:nvGrpSpPr>
                <p:grpSpPr bwMode="auto">
                  <a:xfrm rot="-8218650">
                    <a:off x="3112" y="2275"/>
                    <a:ext cx="75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436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37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15" name="Group 92"/>
                  <p:cNvGrpSpPr>
                    <a:grpSpLocks/>
                  </p:cNvGrpSpPr>
                  <p:nvPr/>
                </p:nvGrpSpPr>
                <p:grpSpPr bwMode="auto">
                  <a:xfrm rot="-2827137">
                    <a:off x="3109" y="2140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434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35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16" name="Group 95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3" y="2286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1432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33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17" name="Group 98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0" y="2135"/>
                    <a:ext cx="72" cy="92"/>
                    <a:chOff x="606" y="1440"/>
                    <a:chExt cx="90" cy="115"/>
                  </a:xfrm>
                  <a:grpFill/>
                </p:grpSpPr>
                <p:sp>
                  <p:nvSpPr>
                    <p:cNvPr id="1430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31" name="Line 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18" name="Group 101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7" y="2285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428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29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19" name="Group 104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5" y="2134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1426" name="Oval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27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20" name="Group 107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270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1424" name="AutoShap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25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21" name="Group 11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116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1422" name="AutoShap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23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347" name="Oval 113"/>
                <p:cNvSpPr>
                  <a:spLocks noChangeArrowheads="1"/>
                </p:cNvSpPr>
                <p:nvPr/>
              </p:nvSpPr>
              <p:spPr bwMode="auto">
                <a:xfrm>
                  <a:off x="6447726" y="296994"/>
                  <a:ext cx="287486" cy="54181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2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50000"/>
                      </a:schemeClr>
                    </a:gs>
                    <a:gs pos="50000">
                      <a:schemeClr val="bg2">
                        <a:lumMod val="65000"/>
                        <a:lumOff val="3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348" name="Group 114"/>
                <p:cNvGrpSpPr>
                  <a:grpSpLocks/>
                </p:cNvGrpSpPr>
                <p:nvPr/>
              </p:nvGrpSpPr>
              <p:grpSpPr bwMode="auto">
                <a:xfrm rot="2083954">
                  <a:off x="6747449" y="330490"/>
                  <a:ext cx="48074" cy="60092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409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410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49" name="Group 117"/>
                <p:cNvGrpSpPr>
                  <a:grpSpLocks/>
                </p:cNvGrpSpPr>
                <p:nvPr/>
              </p:nvGrpSpPr>
              <p:grpSpPr bwMode="auto">
                <a:xfrm rot="2083954">
                  <a:off x="6679630" y="430071"/>
                  <a:ext cx="45499" cy="57517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407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408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50" name="Group 120"/>
                <p:cNvGrpSpPr>
                  <a:grpSpLocks/>
                </p:cNvGrpSpPr>
                <p:nvPr/>
              </p:nvGrpSpPr>
              <p:grpSpPr bwMode="auto">
                <a:xfrm rot="2083954">
                  <a:off x="6714827" y="381997"/>
                  <a:ext cx="44640" cy="56658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405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406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51" name="Group 123"/>
                <p:cNvGrpSpPr>
                  <a:grpSpLocks/>
                </p:cNvGrpSpPr>
                <p:nvPr/>
              </p:nvGrpSpPr>
              <p:grpSpPr bwMode="auto">
                <a:xfrm rot="20858641">
                  <a:off x="6735430" y="273832"/>
                  <a:ext cx="47215" cy="60951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403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404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52" name="Group 126"/>
                <p:cNvGrpSpPr>
                  <a:grpSpLocks/>
                </p:cNvGrpSpPr>
                <p:nvPr/>
              </p:nvGrpSpPr>
              <p:grpSpPr bwMode="auto">
                <a:xfrm rot="4650154">
                  <a:off x="6806253" y="321476"/>
                  <a:ext cx="48074" cy="60951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401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402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53" name="Group 129"/>
                <p:cNvGrpSpPr>
                  <a:grpSpLocks/>
                </p:cNvGrpSpPr>
                <p:nvPr/>
              </p:nvGrpSpPr>
              <p:grpSpPr bwMode="auto">
                <a:xfrm rot="2083954">
                  <a:off x="6764618" y="225758"/>
                  <a:ext cx="45498" cy="57517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399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400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54" name="Group 132"/>
                <p:cNvGrpSpPr>
                  <a:grpSpLocks/>
                </p:cNvGrpSpPr>
                <p:nvPr/>
              </p:nvGrpSpPr>
              <p:grpSpPr bwMode="auto">
                <a:xfrm rot="2083954">
                  <a:off x="6843596" y="277265"/>
                  <a:ext cx="45498" cy="58375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397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98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55" name="Group 135"/>
                <p:cNvGrpSpPr>
                  <a:grpSpLocks/>
                </p:cNvGrpSpPr>
                <p:nvPr/>
              </p:nvGrpSpPr>
              <p:grpSpPr bwMode="auto">
                <a:xfrm rot="2083954">
                  <a:off x="6796381" y="174251"/>
                  <a:ext cx="48074" cy="60951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395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96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56" name="Group 138"/>
                <p:cNvGrpSpPr>
                  <a:grpSpLocks/>
                </p:cNvGrpSpPr>
                <p:nvPr/>
              </p:nvGrpSpPr>
              <p:grpSpPr bwMode="auto">
                <a:xfrm rot="2083954">
                  <a:off x="6876217" y="228334"/>
                  <a:ext cx="47215" cy="60092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393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94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57" name="Group 141"/>
                <p:cNvGrpSpPr>
                  <a:grpSpLocks/>
                </p:cNvGrpSpPr>
                <p:nvPr/>
              </p:nvGrpSpPr>
              <p:grpSpPr bwMode="auto">
                <a:xfrm rot="2083954">
                  <a:off x="6829861" y="109008"/>
                  <a:ext cx="60950" cy="78120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1391" name="AutoShape 142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92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58" name="Group 145"/>
                <p:cNvGrpSpPr>
                  <a:grpSpLocks/>
                </p:cNvGrpSpPr>
                <p:nvPr/>
              </p:nvGrpSpPr>
              <p:grpSpPr bwMode="auto">
                <a:xfrm rot="2628341" flipV="1">
                  <a:off x="6406472" y="683933"/>
                  <a:ext cx="48707" cy="59441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389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90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59" name="Group 148"/>
                <p:cNvGrpSpPr>
                  <a:grpSpLocks/>
                </p:cNvGrpSpPr>
                <p:nvPr/>
              </p:nvGrpSpPr>
              <p:grpSpPr bwMode="auto">
                <a:xfrm rot="2628341" flipV="1">
                  <a:off x="6490177" y="599388"/>
                  <a:ext cx="44498" cy="56439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387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88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60" name="Group 151"/>
                <p:cNvGrpSpPr>
                  <a:grpSpLocks/>
                </p:cNvGrpSpPr>
                <p:nvPr/>
              </p:nvGrpSpPr>
              <p:grpSpPr bwMode="auto">
                <a:xfrm rot="2628341" flipV="1">
                  <a:off x="6449766" y="642115"/>
                  <a:ext cx="43295" cy="57040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385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86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61" name="Group 154"/>
                <p:cNvGrpSpPr>
                  <a:grpSpLocks/>
                </p:cNvGrpSpPr>
                <p:nvPr/>
              </p:nvGrpSpPr>
              <p:grpSpPr bwMode="auto">
                <a:xfrm rot="5453656" flipV="1">
                  <a:off x="6350151" y="683222"/>
                  <a:ext cx="47433" cy="59531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383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84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62" name="Group 157"/>
                <p:cNvGrpSpPr>
                  <a:grpSpLocks/>
                </p:cNvGrpSpPr>
                <p:nvPr/>
              </p:nvGrpSpPr>
              <p:grpSpPr bwMode="auto">
                <a:xfrm rot="62143" flipV="1">
                  <a:off x="6410575" y="742850"/>
                  <a:ext cx="47505" cy="60042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381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82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63" name="Group 160"/>
                <p:cNvGrpSpPr>
                  <a:grpSpLocks/>
                </p:cNvGrpSpPr>
                <p:nvPr/>
              </p:nvGrpSpPr>
              <p:grpSpPr bwMode="auto">
                <a:xfrm rot="2628341" flipV="1">
                  <a:off x="6307839" y="720953"/>
                  <a:ext cx="45099" cy="57040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379" name="Rectangle 161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80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64" name="Group 163"/>
                <p:cNvGrpSpPr>
                  <a:grpSpLocks/>
                </p:cNvGrpSpPr>
                <p:nvPr/>
              </p:nvGrpSpPr>
              <p:grpSpPr bwMode="auto">
                <a:xfrm rot="2628341" flipV="1">
                  <a:off x="6374830" y="789092"/>
                  <a:ext cx="45099" cy="56439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377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78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65" name="Group 166"/>
                <p:cNvGrpSpPr>
                  <a:grpSpLocks/>
                </p:cNvGrpSpPr>
                <p:nvPr/>
              </p:nvGrpSpPr>
              <p:grpSpPr bwMode="auto">
                <a:xfrm rot="2628341" flipV="1">
                  <a:off x="6266257" y="763156"/>
                  <a:ext cx="47505" cy="5824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375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76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66" name="Group 169"/>
                <p:cNvGrpSpPr>
                  <a:grpSpLocks/>
                </p:cNvGrpSpPr>
                <p:nvPr/>
              </p:nvGrpSpPr>
              <p:grpSpPr bwMode="auto">
                <a:xfrm rot="2628341" flipV="1">
                  <a:off x="6333940" y="828687"/>
                  <a:ext cx="46903" cy="59441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373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74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67" name="Group 178"/>
                <p:cNvGrpSpPr>
                  <a:grpSpLocks/>
                </p:cNvGrpSpPr>
                <p:nvPr/>
              </p:nvGrpSpPr>
              <p:grpSpPr bwMode="auto">
                <a:xfrm rot="2628341" flipV="1">
                  <a:off x="6213773" y="802608"/>
                  <a:ext cx="61335" cy="77454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1371" name="AutoShape 17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72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368" name="Group 181"/>
                <p:cNvGrpSpPr>
                  <a:grpSpLocks/>
                </p:cNvGrpSpPr>
                <p:nvPr/>
              </p:nvGrpSpPr>
              <p:grpSpPr bwMode="auto">
                <a:xfrm rot="2628341" flipV="1">
                  <a:off x="6278165" y="868244"/>
                  <a:ext cx="61335" cy="76853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1369" name="Auto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70" name="Line 183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2758" name="Grupp 1476"/>
              <p:cNvGrpSpPr>
                <a:grpSpLocks/>
              </p:cNvGrpSpPr>
              <p:nvPr/>
            </p:nvGrpSpPr>
            <p:grpSpPr bwMode="auto">
              <a:xfrm rot="3841777">
                <a:off x="1441005" y="4820237"/>
                <a:ext cx="1015804" cy="1335851"/>
                <a:chOff x="1004943" y="1232792"/>
                <a:chExt cx="1015804" cy="1335851"/>
              </a:xfrm>
            </p:grpSpPr>
            <p:grpSp>
              <p:nvGrpSpPr>
                <p:cNvPr id="72888" name="Grupp 1477"/>
                <p:cNvGrpSpPr>
                  <a:grpSpLocks/>
                </p:cNvGrpSpPr>
                <p:nvPr/>
              </p:nvGrpSpPr>
              <p:grpSpPr bwMode="auto">
                <a:xfrm>
                  <a:off x="1004943" y="1401486"/>
                  <a:ext cx="714346" cy="1167157"/>
                  <a:chOff x="1004943" y="1401486"/>
                  <a:chExt cx="714346" cy="1167157"/>
                </a:xfrm>
              </p:grpSpPr>
              <p:grpSp>
                <p:nvGrpSpPr>
                  <p:cNvPr id="1613" name="Grupp 1612"/>
                  <p:cNvGrpSpPr/>
                  <p:nvPr/>
                </p:nvGrpSpPr>
                <p:grpSpPr>
                  <a:xfrm rot="20945272">
                    <a:off x="1004943" y="1401486"/>
                    <a:ext cx="684963" cy="1167157"/>
                    <a:chOff x="1662019" y="1269454"/>
                    <a:chExt cx="684963" cy="1167157"/>
                  </a:xfrm>
                  <a:solidFill>
                    <a:srgbClr val="0D229F"/>
                  </a:solidFill>
                </p:grpSpPr>
                <p:sp>
                  <p:nvSpPr>
                    <p:cNvPr id="1615" name="Rektangel 1614"/>
                    <p:cNvSpPr/>
                    <p:nvPr/>
                  </p:nvSpPr>
                  <p:spPr bwMode="auto">
                    <a:xfrm>
                      <a:off x="1662019" y="1269454"/>
                      <a:ext cx="684963" cy="719386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616" name="Rektangel 1615"/>
                    <p:cNvSpPr/>
                    <p:nvPr/>
                  </p:nvSpPr>
                  <p:spPr bwMode="auto">
                    <a:xfrm>
                      <a:off x="1913643" y="1860547"/>
                      <a:ext cx="144016" cy="576064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72916" name="Oval 105"/>
                  <p:cNvSpPr>
                    <a:spLocks noChangeArrowheads="1"/>
                  </p:cNvSpPr>
                  <p:nvPr/>
                </p:nvSpPr>
                <p:spPr bwMode="auto">
                  <a:xfrm rot="-761071">
                    <a:off x="1429601" y="1525770"/>
                    <a:ext cx="289688" cy="436592"/>
                  </a:xfrm>
                  <a:prstGeom prst="ellipse">
                    <a:avLst/>
                  </a:prstGeom>
                  <a:solidFill>
                    <a:schemeClr val="tx1"/>
                  </a:solidFill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2889" name="Grupp 1478"/>
                <p:cNvGrpSpPr>
                  <a:grpSpLocks/>
                </p:cNvGrpSpPr>
                <p:nvPr/>
              </p:nvGrpSpPr>
              <p:grpSpPr bwMode="auto">
                <a:xfrm rot="-654728">
                  <a:off x="1221808" y="1232792"/>
                  <a:ext cx="798939" cy="900473"/>
                  <a:chOff x="6213773" y="44624"/>
                  <a:chExt cx="798939" cy="900473"/>
                </a:xfrm>
              </p:grpSpPr>
              <p:sp>
                <p:nvSpPr>
                  <p:cNvPr id="72890" name="Ellips 1479"/>
                  <p:cNvSpPr>
                    <a:spLocks noChangeArrowheads="1"/>
                  </p:cNvSpPr>
                  <p:nvPr/>
                </p:nvSpPr>
                <p:spPr bwMode="auto">
                  <a:xfrm>
                    <a:off x="6455967" y="411014"/>
                    <a:ext cx="353690" cy="35369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1481" name="Group 45"/>
                  <p:cNvGrpSpPr>
                    <a:grpSpLocks/>
                  </p:cNvGrpSpPr>
                  <p:nvPr/>
                </p:nvGrpSpPr>
                <p:grpSpPr bwMode="auto">
                  <a:xfrm rot="13358677">
                    <a:off x="6599794" y="680740"/>
                    <a:ext cx="412918" cy="158815"/>
                    <a:chOff x="2794" y="2129"/>
                    <a:chExt cx="653" cy="251"/>
                  </a:xfrm>
                  <a:solidFill>
                    <a:srgbClr val="16B50A"/>
                  </a:solidFill>
                </p:grpSpPr>
                <p:grpSp>
                  <p:nvGrpSpPr>
                    <p:cNvPr id="1580" name="Group 4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173" y="2210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611" name="Oval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612" name="Line 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81" name="Group 49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366" y="2211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609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610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82" name="Group 52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271" y="2212"/>
                      <a:ext cx="71" cy="90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607" name="Rectangle 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608" name="Line 5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83" name="Group 55"/>
                    <p:cNvGrpSpPr>
                      <a:grpSpLocks/>
                    </p:cNvGrpSpPr>
                    <p:nvPr/>
                  </p:nvGrpSpPr>
                  <p:grpSpPr bwMode="auto">
                    <a:xfrm rot="-8218650">
                      <a:off x="3112" y="2275"/>
                      <a:ext cx="75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605" name="Oval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606" name="Line 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84" name="Group 58"/>
                    <p:cNvGrpSpPr>
                      <a:grpSpLocks/>
                    </p:cNvGrpSpPr>
                    <p:nvPr/>
                  </p:nvGrpSpPr>
                  <p:grpSpPr bwMode="auto">
                    <a:xfrm rot="-2827137">
                      <a:off x="3109" y="2140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603" name="Oval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604" name="Line 6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85" name="Group 61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3" y="2286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601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602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86" name="Group 64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0" y="2135"/>
                      <a:ext cx="72" cy="92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599" name="Rectangle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600" name="Line 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87" name="Group 67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7" y="2285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597" name="Oval 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598" name="Line 6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88" name="Group 7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5" y="2134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595" name="Oval 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596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89" name="Group 73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270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1593" name="AutoShape 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594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90" name="Group 7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116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1591" name="AutoShape 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592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1482" name="Group 79"/>
                  <p:cNvGrpSpPr>
                    <a:grpSpLocks/>
                  </p:cNvGrpSpPr>
                  <p:nvPr/>
                </p:nvGrpSpPr>
                <p:grpSpPr bwMode="auto">
                  <a:xfrm rot="3510099">
                    <a:off x="6249972" y="172105"/>
                    <a:ext cx="412917" cy="157956"/>
                    <a:chOff x="2794" y="2129"/>
                    <a:chExt cx="653" cy="251"/>
                  </a:xfrm>
                  <a:solidFill>
                    <a:srgbClr val="16B50A"/>
                  </a:solidFill>
                </p:grpSpPr>
                <p:grpSp>
                  <p:nvGrpSpPr>
                    <p:cNvPr id="1547" name="Group 8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173" y="2210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578" name="Oval 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579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48" name="Group 83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366" y="2211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576" name="Rectangle 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577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49" name="Group 8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271" y="2212"/>
                      <a:ext cx="71" cy="90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574" name="Rectangle 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575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50" name="Group 89"/>
                    <p:cNvGrpSpPr>
                      <a:grpSpLocks/>
                    </p:cNvGrpSpPr>
                    <p:nvPr/>
                  </p:nvGrpSpPr>
                  <p:grpSpPr bwMode="auto">
                    <a:xfrm rot="-8218650">
                      <a:off x="3112" y="2275"/>
                      <a:ext cx="75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572" name="Oval 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573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51" name="Group 92"/>
                    <p:cNvGrpSpPr>
                      <a:grpSpLocks/>
                    </p:cNvGrpSpPr>
                    <p:nvPr/>
                  </p:nvGrpSpPr>
                  <p:grpSpPr bwMode="auto">
                    <a:xfrm rot="-2827137">
                      <a:off x="3109" y="2140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570" name="Oval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571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52" name="Group 95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3" y="2286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568" name="Rectangle 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569" name="Line 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53" name="Group 98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0" y="2135"/>
                      <a:ext cx="72" cy="92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566" name="Rectangle 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567" name="Line 10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54" name="Group 101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7" y="2285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564" name="Oval 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565" name="Line 10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55" name="Group 104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5" y="2134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562" name="Oval 1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563" name="Line 10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56" name="Group 107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270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1560" name="AutoShape 1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561" name="Line 10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557" name="Group 11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116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1558" name="AutoShape 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559" name="Line 1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483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6433715" y="297472"/>
                    <a:ext cx="287487" cy="54181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2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  <a:gs pos="50000">
                        <a:schemeClr val="bg2">
                          <a:lumMod val="65000"/>
                          <a:lumOff val="3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1484" name="Group 114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747449" y="330490"/>
                    <a:ext cx="48074" cy="6009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545" name="Oval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46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85" name="Group 117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679630" y="430071"/>
                    <a:ext cx="45499" cy="57517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543" name="Rectangle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44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86" name="Group 120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714827" y="381997"/>
                    <a:ext cx="44640" cy="56658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541" name="Rectangle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42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87" name="Group 123"/>
                  <p:cNvGrpSpPr>
                    <a:grpSpLocks/>
                  </p:cNvGrpSpPr>
                  <p:nvPr/>
                </p:nvGrpSpPr>
                <p:grpSpPr bwMode="auto">
                  <a:xfrm rot="20858641">
                    <a:off x="6735430" y="273832"/>
                    <a:ext cx="47215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539" name="Oval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40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88" name="Group 126"/>
                  <p:cNvGrpSpPr>
                    <a:grpSpLocks/>
                  </p:cNvGrpSpPr>
                  <p:nvPr/>
                </p:nvGrpSpPr>
                <p:grpSpPr bwMode="auto">
                  <a:xfrm rot="4650154">
                    <a:off x="6806253" y="321476"/>
                    <a:ext cx="48074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537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38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89" name="Group 129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764618" y="225758"/>
                    <a:ext cx="45498" cy="57517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535" name="Rectangle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36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90" name="Group 132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843596" y="277265"/>
                    <a:ext cx="45498" cy="58375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533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34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91" name="Group 135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796381" y="174251"/>
                    <a:ext cx="48074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531" name="Oval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32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92" name="Group 138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876217" y="228334"/>
                    <a:ext cx="47215" cy="6009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529" name="Oval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30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93" name="Group 141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829861" y="109008"/>
                    <a:ext cx="60950" cy="78120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1527" name="AutoShape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28" name="Line 1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94" name="Group 145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406472" y="683933"/>
                    <a:ext cx="48707" cy="5944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525" name="Oval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26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95" name="Group 148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490177" y="599388"/>
                    <a:ext cx="44498" cy="56439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523" name="Rectangle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24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96" name="Group 151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449766" y="642115"/>
                    <a:ext cx="43295" cy="57040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521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22" name="Line 1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97" name="Group 154"/>
                  <p:cNvGrpSpPr>
                    <a:grpSpLocks/>
                  </p:cNvGrpSpPr>
                  <p:nvPr/>
                </p:nvGrpSpPr>
                <p:grpSpPr bwMode="auto">
                  <a:xfrm rot="5453656" flipV="1">
                    <a:off x="6350151" y="683222"/>
                    <a:ext cx="47433" cy="5953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519" name="Oval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20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98" name="Group 157"/>
                  <p:cNvGrpSpPr>
                    <a:grpSpLocks/>
                  </p:cNvGrpSpPr>
                  <p:nvPr/>
                </p:nvGrpSpPr>
                <p:grpSpPr bwMode="auto">
                  <a:xfrm rot="62143" flipV="1">
                    <a:off x="6410575" y="742850"/>
                    <a:ext cx="47505" cy="6004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517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18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499" name="Group 160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307839" y="720953"/>
                    <a:ext cx="45099" cy="57040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515" name="Rectangle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16" name="Line 1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500" name="Group 163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374830" y="789092"/>
                    <a:ext cx="45099" cy="56439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513" name="Rectangl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14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501" name="Group 166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266257" y="763156"/>
                    <a:ext cx="47505" cy="58240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511" name="Oval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12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502" name="Group 169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333940" y="828687"/>
                    <a:ext cx="46903" cy="5944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509" name="Oval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10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503" name="Group 178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213773" y="802608"/>
                    <a:ext cx="61335" cy="77454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1507" name="AutoShape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08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504" name="Group 181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278165" y="868244"/>
                    <a:ext cx="61335" cy="76853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1505" name="AutoShape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506" name="Line 1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72759" name="Grupp 15"/>
              <p:cNvGrpSpPr>
                <a:grpSpLocks/>
              </p:cNvGrpSpPr>
              <p:nvPr/>
            </p:nvGrpSpPr>
            <p:grpSpPr bwMode="auto">
              <a:xfrm>
                <a:off x="2292465" y="3482917"/>
                <a:ext cx="1099212" cy="1230836"/>
                <a:chOff x="2292465" y="3482917"/>
                <a:chExt cx="1099212" cy="1230836"/>
              </a:xfrm>
            </p:grpSpPr>
            <p:grpSp>
              <p:nvGrpSpPr>
                <p:cNvPr id="72856" name="Grupp 1618"/>
                <p:cNvGrpSpPr>
                  <a:grpSpLocks/>
                </p:cNvGrpSpPr>
                <p:nvPr/>
              </p:nvGrpSpPr>
              <p:grpSpPr bwMode="auto">
                <a:xfrm rot="-9836390">
                  <a:off x="2677331" y="3482917"/>
                  <a:ext cx="714346" cy="1167157"/>
                  <a:chOff x="1004943" y="1401486"/>
                  <a:chExt cx="714346" cy="1167157"/>
                </a:xfrm>
              </p:grpSpPr>
              <p:grpSp>
                <p:nvGrpSpPr>
                  <p:cNvPr id="1763" name="Grupp 1762"/>
                  <p:cNvGrpSpPr/>
                  <p:nvPr/>
                </p:nvGrpSpPr>
                <p:grpSpPr>
                  <a:xfrm rot="20945272">
                    <a:off x="1004943" y="1401486"/>
                    <a:ext cx="684963" cy="1167157"/>
                    <a:chOff x="1662019" y="1269454"/>
                    <a:chExt cx="684963" cy="1167157"/>
                  </a:xfrm>
                  <a:solidFill>
                    <a:srgbClr val="0D229F"/>
                  </a:solidFill>
                </p:grpSpPr>
                <p:sp>
                  <p:nvSpPr>
                    <p:cNvPr id="1765" name="Rektangel 1764"/>
                    <p:cNvSpPr/>
                    <p:nvPr/>
                  </p:nvSpPr>
                  <p:spPr bwMode="auto">
                    <a:xfrm>
                      <a:off x="1662019" y="1269454"/>
                      <a:ext cx="684963" cy="719386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766" name="Rektangel 1765"/>
                    <p:cNvSpPr/>
                    <p:nvPr/>
                  </p:nvSpPr>
                  <p:spPr bwMode="auto">
                    <a:xfrm>
                      <a:off x="1913643" y="1860547"/>
                      <a:ext cx="144016" cy="576064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72887" name="Oval 105"/>
                  <p:cNvSpPr>
                    <a:spLocks noChangeArrowheads="1"/>
                  </p:cNvSpPr>
                  <p:nvPr/>
                </p:nvSpPr>
                <p:spPr bwMode="auto">
                  <a:xfrm rot="-761071">
                    <a:off x="1429601" y="1525770"/>
                    <a:ext cx="289688" cy="436592"/>
                  </a:xfrm>
                  <a:prstGeom prst="ellipse">
                    <a:avLst/>
                  </a:prstGeom>
                  <a:solidFill>
                    <a:schemeClr val="tx1"/>
                  </a:solidFill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2857" name="Grupp 1619"/>
                <p:cNvGrpSpPr>
                  <a:grpSpLocks/>
                </p:cNvGrpSpPr>
                <p:nvPr/>
              </p:nvGrpSpPr>
              <p:grpSpPr bwMode="auto">
                <a:xfrm rot="622290" flipH="1">
                  <a:off x="2292465" y="3742951"/>
                  <a:ext cx="798940" cy="970802"/>
                  <a:chOff x="7144941" y="385217"/>
                  <a:chExt cx="798940" cy="970802"/>
                </a:xfrm>
              </p:grpSpPr>
              <p:sp>
                <p:nvSpPr>
                  <p:cNvPr id="72858" name="Ellips 1620"/>
                  <p:cNvSpPr>
                    <a:spLocks noChangeArrowheads="1"/>
                  </p:cNvSpPr>
                  <p:nvPr/>
                </p:nvSpPr>
                <p:spPr bwMode="auto">
                  <a:xfrm>
                    <a:off x="7403831" y="722562"/>
                    <a:ext cx="353690" cy="35369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1622" name="Group 45"/>
                  <p:cNvGrpSpPr>
                    <a:grpSpLocks/>
                  </p:cNvGrpSpPr>
                  <p:nvPr/>
                </p:nvGrpSpPr>
                <p:grpSpPr bwMode="auto">
                  <a:xfrm rot="13358677">
                    <a:off x="7530963" y="1021332"/>
                    <a:ext cx="412918" cy="158815"/>
                    <a:chOff x="2794" y="2129"/>
                    <a:chExt cx="653" cy="251"/>
                  </a:xfrm>
                  <a:solidFill>
                    <a:srgbClr val="16B50A"/>
                  </a:solidFill>
                </p:grpSpPr>
                <p:grpSp>
                  <p:nvGrpSpPr>
                    <p:cNvPr id="1730" name="Group 4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173" y="2210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761" name="Oval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62" name="Line 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31" name="Group 49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366" y="2211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759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60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32" name="Group 52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271" y="2212"/>
                      <a:ext cx="71" cy="90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757" name="Rectangle 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58" name="Line 5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33" name="Group 55"/>
                    <p:cNvGrpSpPr>
                      <a:grpSpLocks/>
                    </p:cNvGrpSpPr>
                    <p:nvPr/>
                  </p:nvGrpSpPr>
                  <p:grpSpPr bwMode="auto">
                    <a:xfrm rot="-8218650">
                      <a:off x="3112" y="2275"/>
                      <a:ext cx="75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755" name="Oval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56" name="Line 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34" name="Group 58"/>
                    <p:cNvGrpSpPr>
                      <a:grpSpLocks/>
                    </p:cNvGrpSpPr>
                    <p:nvPr/>
                  </p:nvGrpSpPr>
                  <p:grpSpPr bwMode="auto">
                    <a:xfrm rot="-2827137">
                      <a:off x="3109" y="2140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753" name="Oval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54" name="Line 6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35" name="Group 61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3" y="2286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751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52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36" name="Group 64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0" y="2135"/>
                      <a:ext cx="72" cy="92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749" name="Rectangle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50" name="Line 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37" name="Group 67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7" y="2285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747" name="Oval 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48" name="Line 6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38" name="Group 7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5" y="2134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745" name="Oval 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46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39" name="Group 73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270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1743" name="AutoShape 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44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40" name="Group 7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116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1741" name="AutoShape 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42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1623" name="Group 79"/>
                  <p:cNvGrpSpPr>
                    <a:grpSpLocks/>
                  </p:cNvGrpSpPr>
                  <p:nvPr/>
                </p:nvGrpSpPr>
                <p:grpSpPr bwMode="auto">
                  <a:xfrm rot="3510099">
                    <a:off x="7181141" y="512698"/>
                    <a:ext cx="412917" cy="157956"/>
                    <a:chOff x="2794" y="2129"/>
                    <a:chExt cx="653" cy="251"/>
                  </a:xfrm>
                  <a:solidFill>
                    <a:srgbClr val="16B50A"/>
                  </a:solidFill>
                </p:grpSpPr>
                <p:grpSp>
                  <p:nvGrpSpPr>
                    <p:cNvPr id="1697" name="Group 8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173" y="2210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728" name="Oval 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29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698" name="Group 83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366" y="2211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726" name="Rectangle 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27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699" name="Group 8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271" y="2212"/>
                      <a:ext cx="71" cy="90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724" name="Rectangle 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25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00" name="Group 89"/>
                    <p:cNvGrpSpPr>
                      <a:grpSpLocks/>
                    </p:cNvGrpSpPr>
                    <p:nvPr/>
                  </p:nvGrpSpPr>
                  <p:grpSpPr bwMode="auto">
                    <a:xfrm rot="-8218650">
                      <a:off x="3112" y="2275"/>
                      <a:ext cx="75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722" name="Oval 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23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01" name="Group 92"/>
                    <p:cNvGrpSpPr>
                      <a:grpSpLocks/>
                    </p:cNvGrpSpPr>
                    <p:nvPr/>
                  </p:nvGrpSpPr>
                  <p:grpSpPr bwMode="auto">
                    <a:xfrm rot="-2827137">
                      <a:off x="3109" y="2140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720" name="Oval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21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02" name="Group 95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3" y="2286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718" name="Rectangle 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19" name="Line 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03" name="Group 98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0" y="2135"/>
                      <a:ext cx="72" cy="92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716" name="Rectangle 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17" name="Line 10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04" name="Group 101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7" y="2285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714" name="Oval 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15" name="Line 10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05" name="Group 104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5" y="2134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712" name="Oval 1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13" name="Line 10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06" name="Group 107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270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1710" name="AutoShape 1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11" name="Line 10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707" name="Group 11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116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1708" name="AutoShape 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09" name="Line 1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624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7372517" y="638999"/>
                    <a:ext cx="287452" cy="5418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lumMod val="50000"/>
                        </a:schemeClr>
                      </a:gs>
                      <a:gs pos="100000">
                        <a:schemeClr val="tx1"/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1625" name="Group 114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678618" y="671082"/>
                    <a:ext cx="48074" cy="6009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695" name="Oval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96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26" name="Group 117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610798" y="770664"/>
                    <a:ext cx="45499" cy="57517"/>
                    <a:chOff x="606" y="1440"/>
                    <a:chExt cx="90" cy="115"/>
                  </a:xfrm>
                  <a:solidFill>
                    <a:srgbClr val="008000"/>
                  </a:solidFill>
                </p:grpSpPr>
                <p:sp>
                  <p:nvSpPr>
                    <p:cNvPr id="1693" name="Rectangle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94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27" name="Group 120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645996" y="722589"/>
                    <a:ext cx="44640" cy="56658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691" name="Rectangle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92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28" name="Group 123"/>
                  <p:cNvGrpSpPr>
                    <a:grpSpLocks/>
                  </p:cNvGrpSpPr>
                  <p:nvPr/>
                </p:nvGrpSpPr>
                <p:grpSpPr bwMode="auto">
                  <a:xfrm rot="20858641">
                    <a:off x="7666598" y="614424"/>
                    <a:ext cx="47215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689" name="Oval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90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29" name="Group 126"/>
                  <p:cNvGrpSpPr>
                    <a:grpSpLocks/>
                  </p:cNvGrpSpPr>
                  <p:nvPr/>
                </p:nvGrpSpPr>
                <p:grpSpPr bwMode="auto">
                  <a:xfrm rot="4650154">
                    <a:off x="7737422" y="662068"/>
                    <a:ext cx="48074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687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88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30" name="Group 129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695786" y="566350"/>
                    <a:ext cx="45498" cy="57517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685" name="Rectangle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86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31" name="Group 132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774765" y="617857"/>
                    <a:ext cx="45498" cy="58375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683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84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32" name="Group 135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727550" y="514843"/>
                    <a:ext cx="48074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681" name="Oval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82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33" name="Group 138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807386" y="568926"/>
                    <a:ext cx="47215" cy="6009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679" name="Oval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80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34" name="Group 141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761030" y="449600"/>
                    <a:ext cx="60950" cy="78120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1677" name="AutoShape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78" name="Line 1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35" name="Group 145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337642" y="1024525"/>
                    <a:ext cx="48707" cy="5944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675" name="Oval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76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36" name="Group 148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421345" y="939980"/>
                    <a:ext cx="44498" cy="56439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673" name="Rectangle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74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37" name="Group 151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380935" y="982707"/>
                    <a:ext cx="43295" cy="57040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671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72" name="Line 1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38" name="Group 154"/>
                  <p:cNvGrpSpPr>
                    <a:grpSpLocks/>
                  </p:cNvGrpSpPr>
                  <p:nvPr/>
                </p:nvGrpSpPr>
                <p:grpSpPr bwMode="auto">
                  <a:xfrm rot="5453656" flipV="1">
                    <a:off x="7281320" y="1023813"/>
                    <a:ext cx="47433" cy="5953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669" name="Oval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70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39" name="Group 157"/>
                  <p:cNvGrpSpPr>
                    <a:grpSpLocks/>
                  </p:cNvGrpSpPr>
                  <p:nvPr/>
                </p:nvGrpSpPr>
                <p:grpSpPr bwMode="auto">
                  <a:xfrm rot="62143" flipV="1">
                    <a:off x="7341745" y="1083442"/>
                    <a:ext cx="47505" cy="6004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667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68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40" name="Group 160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239008" y="1061545"/>
                    <a:ext cx="45099" cy="57040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665" name="Rectangle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66" name="Line 1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41" name="Group 163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305999" y="1129683"/>
                    <a:ext cx="45099" cy="56439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663" name="Rectangl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64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42" name="Group 166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197426" y="1103748"/>
                    <a:ext cx="47505" cy="58240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661" name="Oval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62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43" name="Group 169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265109" y="1169279"/>
                    <a:ext cx="46903" cy="5944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659" name="Oval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60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44" name="Group 172"/>
                  <p:cNvGrpSpPr>
                    <a:grpSpLocks/>
                  </p:cNvGrpSpPr>
                  <p:nvPr/>
                </p:nvGrpSpPr>
                <p:grpSpPr bwMode="auto">
                  <a:xfrm rot="2635006" flipV="1">
                    <a:off x="7340801" y="1156713"/>
                    <a:ext cx="70355" cy="72050"/>
                    <a:chOff x="3623" y="2339"/>
                    <a:chExt cx="143" cy="145"/>
                  </a:xfrm>
                  <a:solidFill>
                    <a:srgbClr val="000000"/>
                  </a:solidFill>
                </p:grpSpPr>
                <p:sp>
                  <p:nvSpPr>
                    <p:cNvPr id="1657" name="Rectangle 173"/>
                    <p:cNvSpPr>
                      <a:spLocks noChangeArrowheads="1"/>
                    </p:cNvSpPr>
                    <p:nvPr/>
                  </p:nvSpPr>
                  <p:spPr bwMode="auto">
                    <a:xfrm rot="6664">
                      <a:off x="3676" y="2339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58" name="Line 174"/>
                    <p:cNvSpPr>
                      <a:spLocks noChangeShapeType="1"/>
                    </p:cNvSpPr>
                    <p:nvPr/>
                  </p:nvSpPr>
                  <p:spPr bwMode="auto">
                    <a:xfrm rot="6664" flipH="1">
                      <a:off x="3623" y="2427"/>
                      <a:ext cx="93" cy="57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45" name="Group 175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316145" y="1219127"/>
                    <a:ext cx="47505" cy="59441"/>
                    <a:chOff x="630" y="1686"/>
                    <a:chExt cx="96" cy="120"/>
                  </a:xfrm>
                  <a:solidFill>
                    <a:srgbClr val="000000"/>
                  </a:solidFill>
                </p:grpSpPr>
                <p:sp>
                  <p:nvSpPr>
                    <p:cNvPr id="1655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56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46" name="Group 178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144941" y="1143199"/>
                    <a:ext cx="61335" cy="77454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1653" name="AutoShape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54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47" name="Group 181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209333" y="1208835"/>
                    <a:ext cx="61335" cy="76853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1651" name="AutoShape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52" name="Line 1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648" name="Group 184"/>
                  <p:cNvGrpSpPr>
                    <a:grpSpLocks/>
                  </p:cNvGrpSpPr>
                  <p:nvPr/>
                </p:nvGrpSpPr>
                <p:grpSpPr bwMode="auto">
                  <a:xfrm rot="2635006" flipV="1">
                    <a:off x="7280056" y="1286371"/>
                    <a:ext cx="61335" cy="69648"/>
                    <a:chOff x="3014" y="3679"/>
                    <a:chExt cx="90" cy="103"/>
                  </a:xfrm>
                  <a:solidFill>
                    <a:schemeClr val="bg2"/>
                  </a:solidFill>
                </p:grpSpPr>
                <p:sp>
                  <p:nvSpPr>
                    <p:cNvPr id="1649" name="Line 185"/>
                    <p:cNvSpPr>
                      <a:spLocks noChangeShapeType="1"/>
                    </p:cNvSpPr>
                    <p:nvPr/>
                  </p:nvSpPr>
                  <p:spPr bwMode="auto">
                    <a:xfrm rot="2941731">
                      <a:off x="3043" y="3761"/>
                      <a:ext cx="1" cy="42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650" name="AutoShape 186"/>
                    <p:cNvSpPr>
                      <a:spLocks noChangeArrowheads="1"/>
                    </p:cNvSpPr>
                    <p:nvPr/>
                  </p:nvSpPr>
                  <p:spPr bwMode="auto">
                    <a:xfrm rot="6664">
                      <a:off x="3014" y="3679"/>
                      <a:ext cx="90" cy="90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72760" name="Grupp 1767"/>
              <p:cNvGrpSpPr>
                <a:grpSpLocks/>
              </p:cNvGrpSpPr>
              <p:nvPr/>
            </p:nvGrpSpPr>
            <p:grpSpPr bwMode="auto">
              <a:xfrm rot="10280649">
                <a:off x="2162265" y="1186256"/>
                <a:ext cx="1099212" cy="1230836"/>
                <a:chOff x="2292465" y="3482917"/>
                <a:chExt cx="1099212" cy="1230836"/>
              </a:xfrm>
            </p:grpSpPr>
            <p:grpSp>
              <p:nvGrpSpPr>
                <p:cNvPr id="72824" name="Grupp 1768"/>
                <p:cNvGrpSpPr>
                  <a:grpSpLocks/>
                </p:cNvGrpSpPr>
                <p:nvPr/>
              </p:nvGrpSpPr>
              <p:grpSpPr bwMode="auto">
                <a:xfrm rot="-9836390">
                  <a:off x="2677331" y="3482917"/>
                  <a:ext cx="714346" cy="1167157"/>
                  <a:chOff x="1004943" y="1401486"/>
                  <a:chExt cx="714346" cy="1167157"/>
                </a:xfrm>
              </p:grpSpPr>
              <p:grpSp>
                <p:nvGrpSpPr>
                  <p:cNvPr id="1913" name="Grupp 1912"/>
                  <p:cNvGrpSpPr/>
                  <p:nvPr/>
                </p:nvGrpSpPr>
                <p:grpSpPr>
                  <a:xfrm rot="20945272">
                    <a:off x="1004943" y="1401486"/>
                    <a:ext cx="684963" cy="1167157"/>
                    <a:chOff x="1662019" y="1269454"/>
                    <a:chExt cx="684963" cy="1167157"/>
                  </a:xfrm>
                  <a:solidFill>
                    <a:srgbClr val="0D229F"/>
                  </a:solidFill>
                </p:grpSpPr>
                <p:sp>
                  <p:nvSpPr>
                    <p:cNvPr id="1915" name="Rektangel 1914"/>
                    <p:cNvSpPr/>
                    <p:nvPr/>
                  </p:nvSpPr>
                  <p:spPr bwMode="auto">
                    <a:xfrm>
                      <a:off x="1662019" y="1269454"/>
                      <a:ext cx="684963" cy="719386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916" name="Rektangel 1915"/>
                    <p:cNvSpPr/>
                    <p:nvPr/>
                  </p:nvSpPr>
                  <p:spPr bwMode="auto">
                    <a:xfrm>
                      <a:off x="1913643" y="1860547"/>
                      <a:ext cx="144016" cy="576064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72855" name="Oval 105"/>
                  <p:cNvSpPr>
                    <a:spLocks noChangeArrowheads="1"/>
                  </p:cNvSpPr>
                  <p:nvPr/>
                </p:nvSpPr>
                <p:spPr bwMode="auto">
                  <a:xfrm rot="-761071">
                    <a:off x="1429601" y="1525770"/>
                    <a:ext cx="289688" cy="436592"/>
                  </a:xfrm>
                  <a:prstGeom prst="ellipse">
                    <a:avLst/>
                  </a:prstGeom>
                  <a:solidFill>
                    <a:schemeClr val="tx1"/>
                  </a:solidFill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2825" name="Grupp 1769"/>
                <p:cNvGrpSpPr>
                  <a:grpSpLocks/>
                </p:cNvGrpSpPr>
                <p:nvPr/>
              </p:nvGrpSpPr>
              <p:grpSpPr bwMode="auto">
                <a:xfrm rot="622290" flipH="1">
                  <a:off x="2292465" y="3742951"/>
                  <a:ext cx="798940" cy="970802"/>
                  <a:chOff x="7144941" y="385217"/>
                  <a:chExt cx="798940" cy="970802"/>
                </a:xfrm>
              </p:grpSpPr>
              <p:sp>
                <p:nvSpPr>
                  <p:cNvPr id="72826" name="Ellips 1770"/>
                  <p:cNvSpPr>
                    <a:spLocks noChangeArrowheads="1"/>
                  </p:cNvSpPr>
                  <p:nvPr/>
                </p:nvSpPr>
                <p:spPr bwMode="auto">
                  <a:xfrm>
                    <a:off x="7403831" y="722562"/>
                    <a:ext cx="353690" cy="35369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1772" name="Group 45"/>
                  <p:cNvGrpSpPr>
                    <a:grpSpLocks/>
                  </p:cNvGrpSpPr>
                  <p:nvPr/>
                </p:nvGrpSpPr>
                <p:grpSpPr bwMode="auto">
                  <a:xfrm rot="13358677">
                    <a:off x="7530963" y="1021332"/>
                    <a:ext cx="412918" cy="158815"/>
                    <a:chOff x="2794" y="2129"/>
                    <a:chExt cx="653" cy="251"/>
                  </a:xfrm>
                  <a:solidFill>
                    <a:srgbClr val="16B50A"/>
                  </a:solidFill>
                </p:grpSpPr>
                <p:grpSp>
                  <p:nvGrpSpPr>
                    <p:cNvPr id="1880" name="Group 4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173" y="2210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911" name="Oval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912" name="Line 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81" name="Group 49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366" y="2211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909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910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82" name="Group 52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271" y="2212"/>
                      <a:ext cx="71" cy="90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907" name="Rectangle 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908" name="Line 5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83" name="Group 55"/>
                    <p:cNvGrpSpPr>
                      <a:grpSpLocks/>
                    </p:cNvGrpSpPr>
                    <p:nvPr/>
                  </p:nvGrpSpPr>
                  <p:grpSpPr bwMode="auto">
                    <a:xfrm rot="-8218650">
                      <a:off x="3112" y="2275"/>
                      <a:ext cx="75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905" name="Oval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906" name="Line 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84" name="Group 58"/>
                    <p:cNvGrpSpPr>
                      <a:grpSpLocks/>
                    </p:cNvGrpSpPr>
                    <p:nvPr/>
                  </p:nvGrpSpPr>
                  <p:grpSpPr bwMode="auto">
                    <a:xfrm rot="-2827137">
                      <a:off x="3109" y="2140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903" name="Oval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904" name="Line 6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85" name="Group 61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3" y="2286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901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902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86" name="Group 64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0" y="2135"/>
                      <a:ext cx="72" cy="92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899" name="Rectangle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900" name="Line 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87" name="Group 67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7" y="2285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897" name="Oval 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898" name="Line 6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88" name="Group 7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5" y="2134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895" name="Oval 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896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89" name="Group 73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270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1893" name="AutoShape 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894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90" name="Group 7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116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1891" name="AutoShape 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892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1773" name="Group 79"/>
                  <p:cNvGrpSpPr>
                    <a:grpSpLocks/>
                  </p:cNvGrpSpPr>
                  <p:nvPr/>
                </p:nvGrpSpPr>
                <p:grpSpPr bwMode="auto">
                  <a:xfrm rot="3510099">
                    <a:off x="7181141" y="512698"/>
                    <a:ext cx="412917" cy="157956"/>
                    <a:chOff x="2794" y="2129"/>
                    <a:chExt cx="653" cy="251"/>
                  </a:xfrm>
                  <a:solidFill>
                    <a:srgbClr val="16B50A"/>
                  </a:solidFill>
                </p:grpSpPr>
                <p:grpSp>
                  <p:nvGrpSpPr>
                    <p:cNvPr id="1847" name="Group 8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173" y="2210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878" name="Oval 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879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48" name="Group 83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366" y="2211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876" name="Rectangle 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877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49" name="Group 8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271" y="2212"/>
                      <a:ext cx="71" cy="90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874" name="Rectangle 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875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50" name="Group 89"/>
                    <p:cNvGrpSpPr>
                      <a:grpSpLocks/>
                    </p:cNvGrpSpPr>
                    <p:nvPr/>
                  </p:nvGrpSpPr>
                  <p:grpSpPr bwMode="auto">
                    <a:xfrm rot="-8218650">
                      <a:off x="3112" y="2275"/>
                      <a:ext cx="75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872" name="Oval 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873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51" name="Group 92"/>
                    <p:cNvGrpSpPr>
                      <a:grpSpLocks/>
                    </p:cNvGrpSpPr>
                    <p:nvPr/>
                  </p:nvGrpSpPr>
                  <p:grpSpPr bwMode="auto">
                    <a:xfrm rot="-2827137">
                      <a:off x="3109" y="2140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870" name="Oval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871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52" name="Group 95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3" y="2286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868" name="Rectangle 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869" name="Line 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53" name="Group 98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0" y="2135"/>
                      <a:ext cx="72" cy="92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1866" name="Rectangle 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867" name="Line 10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54" name="Group 101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7" y="2285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864" name="Oval 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865" name="Line 10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55" name="Group 104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5" y="2134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1862" name="Oval 1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863" name="Line 10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56" name="Group 107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270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1860" name="AutoShape 1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861" name="Line 10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57" name="Group 11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116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1858" name="AutoShape 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859" name="Line 1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74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7362229" y="642985"/>
                    <a:ext cx="289519" cy="53981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lumMod val="50000"/>
                        </a:schemeClr>
                      </a:gs>
                      <a:gs pos="100000">
                        <a:schemeClr val="tx1"/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1775" name="Group 114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678618" y="671082"/>
                    <a:ext cx="48074" cy="6009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845" name="Oval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46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76" name="Group 117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610798" y="770664"/>
                    <a:ext cx="45499" cy="57517"/>
                    <a:chOff x="606" y="1440"/>
                    <a:chExt cx="90" cy="115"/>
                  </a:xfrm>
                  <a:solidFill>
                    <a:srgbClr val="008000"/>
                  </a:solidFill>
                </p:grpSpPr>
                <p:sp>
                  <p:nvSpPr>
                    <p:cNvPr id="1843" name="Rectangle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44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77" name="Group 120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645996" y="722589"/>
                    <a:ext cx="44640" cy="56658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841" name="Rectangle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42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78" name="Group 123"/>
                  <p:cNvGrpSpPr>
                    <a:grpSpLocks/>
                  </p:cNvGrpSpPr>
                  <p:nvPr/>
                </p:nvGrpSpPr>
                <p:grpSpPr bwMode="auto">
                  <a:xfrm rot="20858641">
                    <a:off x="7666598" y="614424"/>
                    <a:ext cx="47215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839" name="Oval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40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79" name="Group 126"/>
                  <p:cNvGrpSpPr>
                    <a:grpSpLocks/>
                  </p:cNvGrpSpPr>
                  <p:nvPr/>
                </p:nvGrpSpPr>
                <p:grpSpPr bwMode="auto">
                  <a:xfrm rot="4650154">
                    <a:off x="7737422" y="662068"/>
                    <a:ext cx="48074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837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38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80" name="Group 129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695786" y="566350"/>
                    <a:ext cx="45498" cy="57517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835" name="Rectangle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36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81" name="Group 132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774765" y="617857"/>
                    <a:ext cx="45498" cy="58375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833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34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82" name="Group 135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727550" y="514843"/>
                    <a:ext cx="48074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831" name="Oval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32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83" name="Group 138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807386" y="568926"/>
                    <a:ext cx="47215" cy="6009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829" name="Oval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30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84" name="Group 141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761030" y="449600"/>
                    <a:ext cx="60950" cy="78120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1827" name="AutoShape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28" name="Line 1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85" name="Group 145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337642" y="1024525"/>
                    <a:ext cx="48707" cy="5944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825" name="Oval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26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86" name="Group 148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421345" y="939980"/>
                    <a:ext cx="44498" cy="56439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823" name="Rectangle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24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87" name="Group 151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380935" y="982707"/>
                    <a:ext cx="43295" cy="57040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821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22" name="Line 1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88" name="Group 154"/>
                  <p:cNvGrpSpPr>
                    <a:grpSpLocks/>
                  </p:cNvGrpSpPr>
                  <p:nvPr/>
                </p:nvGrpSpPr>
                <p:grpSpPr bwMode="auto">
                  <a:xfrm rot="5453656" flipV="1">
                    <a:off x="7281320" y="1023813"/>
                    <a:ext cx="47433" cy="5953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819" name="Oval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20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89" name="Group 157"/>
                  <p:cNvGrpSpPr>
                    <a:grpSpLocks/>
                  </p:cNvGrpSpPr>
                  <p:nvPr/>
                </p:nvGrpSpPr>
                <p:grpSpPr bwMode="auto">
                  <a:xfrm rot="62143" flipV="1">
                    <a:off x="7341745" y="1083442"/>
                    <a:ext cx="47505" cy="6004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817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18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90" name="Group 160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239008" y="1061545"/>
                    <a:ext cx="45099" cy="57040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815" name="Rectangle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16" name="Line 1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91" name="Group 163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305999" y="1129683"/>
                    <a:ext cx="45099" cy="56439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813" name="Rectangl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14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92" name="Group 166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197426" y="1103748"/>
                    <a:ext cx="47505" cy="58240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811" name="Oval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12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93" name="Group 169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265109" y="1169279"/>
                    <a:ext cx="46903" cy="5944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809" name="Oval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10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94" name="Group 172"/>
                  <p:cNvGrpSpPr>
                    <a:grpSpLocks/>
                  </p:cNvGrpSpPr>
                  <p:nvPr/>
                </p:nvGrpSpPr>
                <p:grpSpPr bwMode="auto">
                  <a:xfrm rot="2635006" flipV="1">
                    <a:off x="7340801" y="1156713"/>
                    <a:ext cx="70355" cy="72050"/>
                    <a:chOff x="3623" y="2339"/>
                    <a:chExt cx="143" cy="145"/>
                  </a:xfrm>
                  <a:solidFill>
                    <a:srgbClr val="000000"/>
                  </a:solidFill>
                </p:grpSpPr>
                <p:sp>
                  <p:nvSpPr>
                    <p:cNvPr id="1807" name="Rectangle 173"/>
                    <p:cNvSpPr>
                      <a:spLocks noChangeArrowheads="1"/>
                    </p:cNvSpPr>
                    <p:nvPr/>
                  </p:nvSpPr>
                  <p:spPr bwMode="auto">
                    <a:xfrm rot="6664">
                      <a:off x="3676" y="2339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08" name="Line 174"/>
                    <p:cNvSpPr>
                      <a:spLocks noChangeShapeType="1"/>
                    </p:cNvSpPr>
                    <p:nvPr/>
                  </p:nvSpPr>
                  <p:spPr bwMode="auto">
                    <a:xfrm rot="6664" flipH="1">
                      <a:off x="3623" y="2427"/>
                      <a:ext cx="93" cy="57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95" name="Group 175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316145" y="1219127"/>
                    <a:ext cx="47505" cy="59441"/>
                    <a:chOff x="630" y="1686"/>
                    <a:chExt cx="96" cy="120"/>
                  </a:xfrm>
                  <a:solidFill>
                    <a:srgbClr val="000000"/>
                  </a:solidFill>
                </p:grpSpPr>
                <p:sp>
                  <p:nvSpPr>
                    <p:cNvPr id="1805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06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96" name="Group 178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144941" y="1143199"/>
                    <a:ext cx="61335" cy="77454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1803" name="AutoShape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04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97" name="Group 181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209333" y="1208835"/>
                    <a:ext cx="61335" cy="76853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1801" name="AutoShape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02" name="Line 1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798" name="Group 184"/>
                  <p:cNvGrpSpPr>
                    <a:grpSpLocks/>
                  </p:cNvGrpSpPr>
                  <p:nvPr/>
                </p:nvGrpSpPr>
                <p:grpSpPr bwMode="auto">
                  <a:xfrm rot="2635006" flipV="1">
                    <a:off x="7280056" y="1286371"/>
                    <a:ext cx="61335" cy="69648"/>
                    <a:chOff x="3014" y="3679"/>
                    <a:chExt cx="90" cy="103"/>
                  </a:xfrm>
                  <a:solidFill>
                    <a:schemeClr val="bg2"/>
                  </a:solidFill>
                </p:grpSpPr>
                <p:sp>
                  <p:nvSpPr>
                    <p:cNvPr id="1799" name="Line 185"/>
                    <p:cNvSpPr>
                      <a:spLocks noChangeShapeType="1"/>
                    </p:cNvSpPr>
                    <p:nvPr/>
                  </p:nvSpPr>
                  <p:spPr bwMode="auto">
                    <a:xfrm rot="2941731">
                      <a:off x="3043" y="3761"/>
                      <a:ext cx="1" cy="42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800" name="AutoShape 186"/>
                    <p:cNvSpPr>
                      <a:spLocks noChangeArrowheads="1"/>
                    </p:cNvSpPr>
                    <p:nvPr/>
                  </p:nvSpPr>
                  <p:spPr bwMode="auto">
                    <a:xfrm rot="6664">
                      <a:off x="3014" y="3679"/>
                      <a:ext cx="90" cy="90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72761" name="Grupp 1917"/>
              <p:cNvGrpSpPr>
                <a:grpSpLocks/>
              </p:cNvGrpSpPr>
              <p:nvPr/>
            </p:nvGrpSpPr>
            <p:grpSpPr bwMode="auto">
              <a:xfrm rot="-335767">
                <a:off x="5345504" y="2637063"/>
                <a:ext cx="1099212" cy="1230836"/>
                <a:chOff x="2292465" y="3482917"/>
                <a:chExt cx="1099212" cy="1230836"/>
              </a:xfrm>
            </p:grpSpPr>
            <p:grpSp>
              <p:nvGrpSpPr>
                <p:cNvPr id="72792" name="Grupp 1918"/>
                <p:cNvGrpSpPr>
                  <a:grpSpLocks/>
                </p:cNvGrpSpPr>
                <p:nvPr/>
              </p:nvGrpSpPr>
              <p:grpSpPr bwMode="auto">
                <a:xfrm rot="-9836390">
                  <a:off x="2677331" y="3482917"/>
                  <a:ext cx="714346" cy="1167157"/>
                  <a:chOff x="1004943" y="1401486"/>
                  <a:chExt cx="714346" cy="1167157"/>
                </a:xfrm>
              </p:grpSpPr>
              <p:grpSp>
                <p:nvGrpSpPr>
                  <p:cNvPr id="2063" name="Grupp 2062"/>
                  <p:cNvGrpSpPr/>
                  <p:nvPr/>
                </p:nvGrpSpPr>
                <p:grpSpPr>
                  <a:xfrm rot="20945272">
                    <a:off x="1004943" y="1401486"/>
                    <a:ext cx="684963" cy="1167157"/>
                    <a:chOff x="1662019" y="1269454"/>
                    <a:chExt cx="684963" cy="1167157"/>
                  </a:xfrm>
                  <a:solidFill>
                    <a:srgbClr val="0D229F"/>
                  </a:solidFill>
                </p:grpSpPr>
                <p:sp>
                  <p:nvSpPr>
                    <p:cNvPr id="2065" name="Rektangel 2064"/>
                    <p:cNvSpPr/>
                    <p:nvPr/>
                  </p:nvSpPr>
                  <p:spPr bwMode="auto">
                    <a:xfrm>
                      <a:off x="1662019" y="1269454"/>
                      <a:ext cx="684963" cy="719386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066" name="Rektangel 2065"/>
                    <p:cNvSpPr/>
                    <p:nvPr/>
                  </p:nvSpPr>
                  <p:spPr bwMode="auto">
                    <a:xfrm>
                      <a:off x="1913643" y="1860547"/>
                      <a:ext cx="144016" cy="576064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72823" name="Oval 105"/>
                  <p:cNvSpPr>
                    <a:spLocks noChangeArrowheads="1"/>
                  </p:cNvSpPr>
                  <p:nvPr/>
                </p:nvSpPr>
                <p:spPr bwMode="auto">
                  <a:xfrm rot="-761071">
                    <a:off x="1429601" y="1525770"/>
                    <a:ext cx="289688" cy="436592"/>
                  </a:xfrm>
                  <a:prstGeom prst="ellipse">
                    <a:avLst/>
                  </a:prstGeom>
                  <a:solidFill>
                    <a:schemeClr val="tx1"/>
                  </a:solidFill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2793" name="Grupp 1919"/>
                <p:cNvGrpSpPr>
                  <a:grpSpLocks/>
                </p:cNvGrpSpPr>
                <p:nvPr/>
              </p:nvGrpSpPr>
              <p:grpSpPr bwMode="auto">
                <a:xfrm rot="622290" flipH="1">
                  <a:off x="2292465" y="3742951"/>
                  <a:ext cx="798940" cy="970802"/>
                  <a:chOff x="7144941" y="385217"/>
                  <a:chExt cx="798940" cy="970802"/>
                </a:xfrm>
              </p:grpSpPr>
              <p:sp>
                <p:nvSpPr>
                  <p:cNvPr id="72794" name="Ellips 1920"/>
                  <p:cNvSpPr>
                    <a:spLocks noChangeArrowheads="1"/>
                  </p:cNvSpPr>
                  <p:nvPr/>
                </p:nvSpPr>
                <p:spPr bwMode="auto">
                  <a:xfrm>
                    <a:off x="7403831" y="722562"/>
                    <a:ext cx="353690" cy="35369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1922" name="Group 45"/>
                  <p:cNvGrpSpPr>
                    <a:grpSpLocks/>
                  </p:cNvGrpSpPr>
                  <p:nvPr/>
                </p:nvGrpSpPr>
                <p:grpSpPr bwMode="auto">
                  <a:xfrm rot="13358677">
                    <a:off x="7530963" y="1021332"/>
                    <a:ext cx="412918" cy="158815"/>
                    <a:chOff x="2794" y="2129"/>
                    <a:chExt cx="653" cy="251"/>
                  </a:xfrm>
                  <a:solidFill>
                    <a:srgbClr val="16B50A"/>
                  </a:solidFill>
                </p:grpSpPr>
                <p:grpSp>
                  <p:nvGrpSpPr>
                    <p:cNvPr id="2030" name="Group 4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173" y="2210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061" name="Oval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62" name="Line 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31" name="Group 49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366" y="2211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2059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60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32" name="Group 52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271" y="2212"/>
                      <a:ext cx="71" cy="90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2057" name="Rectangle 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58" name="Line 5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33" name="Group 55"/>
                    <p:cNvGrpSpPr>
                      <a:grpSpLocks/>
                    </p:cNvGrpSpPr>
                    <p:nvPr/>
                  </p:nvGrpSpPr>
                  <p:grpSpPr bwMode="auto">
                    <a:xfrm rot="-8218650">
                      <a:off x="3112" y="2275"/>
                      <a:ext cx="75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055" name="Oval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56" name="Line 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34" name="Group 58"/>
                    <p:cNvGrpSpPr>
                      <a:grpSpLocks/>
                    </p:cNvGrpSpPr>
                    <p:nvPr/>
                  </p:nvGrpSpPr>
                  <p:grpSpPr bwMode="auto">
                    <a:xfrm rot="-2827137">
                      <a:off x="3109" y="2140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053" name="Oval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54" name="Line 6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35" name="Group 61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3" y="2286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2051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52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36" name="Group 64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0" y="2135"/>
                      <a:ext cx="72" cy="92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2049" name="Rectangle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50" name="Line 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37" name="Group 67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7" y="2285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047" name="Oval 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48" name="Line 6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38" name="Group 7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5" y="2134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045" name="Oval 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46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39" name="Group 73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270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2043" name="AutoShape 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44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40" name="Group 7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116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2041" name="AutoShape 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42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1923" name="Group 79"/>
                  <p:cNvGrpSpPr>
                    <a:grpSpLocks/>
                  </p:cNvGrpSpPr>
                  <p:nvPr/>
                </p:nvGrpSpPr>
                <p:grpSpPr bwMode="auto">
                  <a:xfrm rot="3510099">
                    <a:off x="7181141" y="512698"/>
                    <a:ext cx="412917" cy="157956"/>
                    <a:chOff x="2794" y="2129"/>
                    <a:chExt cx="653" cy="251"/>
                  </a:xfrm>
                  <a:solidFill>
                    <a:srgbClr val="16B50A"/>
                  </a:solidFill>
                </p:grpSpPr>
                <p:grpSp>
                  <p:nvGrpSpPr>
                    <p:cNvPr id="1997" name="Group 8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173" y="2210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028" name="Oval 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29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998" name="Group 83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366" y="2211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2026" name="Rectangle 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27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999" name="Group 8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271" y="2212"/>
                      <a:ext cx="71" cy="90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2024" name="Rectangle 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25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00" name="Group 89"/>
                    <p:cNvGrpSpPr>
                      <a:grpSpLocks/>
                    </p:cNvGrpSpPr>
                    <p:nvPr/>
                  </p:nvGrpSpPr>
                  <p:grpSpPr bwMode="auto">
                    <a:xfrm rot="-8218650">
                      <a:off x="3112" y="2275"/>
                      <a:ext cx="75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022" name="Oval 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23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01" name="Group 92"/>
                    <p:cNvGrpSpPr>
                      <a:grpSpLocks/>
                    </p:cNvGrpSpPr>
                    <p:nvPr/>
                  </p:nvGrpSpPr>
                  <p:grpSpPr bwMode="auto">
                    <a:xfrm rot="-2827137">
                      <a:off x="3109" y="2140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020" name="Oval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21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02" name="Group 95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3" y="2286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2018" name="Rectangle 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19" name="Line 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03" name="Group 98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0" y="2135"/>
                      <a:ext cx="72" cy="92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2016" name="Rectangle 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17" name="Line 10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04" name="Group 101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7" y="2285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014" name="Oval 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15" name="Line 10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05" name="Group 104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5" y="2134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012" name="Oval 1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13" name="Line 10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06" name="Group 107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270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2010" name="AutoShape 1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11" name="Line 10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07" name="Group 11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116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2008" name="AutoShape 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09" name="Line 1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924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7374502" y="635564"/>
                    <a:ext cx="287452" cy="5418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lumMod val="50000"/>
                        </a:schemeClr>
                      </a:gs>
                      <a:gs pos="100000">
                        <a:schemeClr val="tx1"/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1925" name="Group 114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678618" y="671082"/>
                    <a:ext cx="48074" cy="6009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995" name="Oval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96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26" name="Group 117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610798" y="770664"/>
                    <a:ext cx="45499" cy="57517"/>
                    <a:chOff x="606" y="1440"/>
                    <a:chExt cx="90" cy="115"/>
                  </a:xfrm>
                  <a:solidFill>
                    <a:srgbClr val="008000"/>
                  </a:solidFill>
                </p:grpSpPr>
                <p:sp>
                  <p:nvSpPr>
                    <p:cNvPr id="1993" name="Rectangle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94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27" name="Group 120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645996" y="722589"/>
                    <a:ext cx="44640" cy="56658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991" name="Rectangle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92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28" name="Group 123"/>
                  <p:cNvGrpSpPr>
                    <a:grpSpLocks/>
                  </p:cNvGrpSpPr>
                  <p:nvPr/>
                </p:nvGrpSpPr>
                <p:grpSpPr bwMode="auto">
                  <a:xfrm rot="20858641">
                    <a:off x="7666598" y="614424"/>
                    <a:ext cx="47215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989" name="Oval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90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29" name="Group 126"/>
                  <p:cNvGrpSpPr>
                    <a:grpSpLocks/>
                  </p:cNvGrpSpPr>
                  <p:nvPr/>
                </p:nvGrpSpPr>
                <p:grpSpPr bwMode="auto">
                  <a:xfrm rot="4650154">
                    <a:off x="7737422" y="662068"/>
                    <a:ext cx="48074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987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88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30" name="Group 129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695786" y="566350"/>
                    <a:ext cx="45498" cy="57517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985" name="Rectangle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86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31" name="Group 132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774765" y="617857"/>
                    <a:ext cx="45498" cy="58375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983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84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32" name="Group 135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727550" y="514843"/>
                    <a:ext cx="48074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981" name="Oval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82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33" name="Group 138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807386" y="568926"/>
                    <a:ext cx="47215" cy="6009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979" name="Oval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80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34" name="Group 141"/>
                  <p:cNvGrpSpPr>
                    <a:grpSpLocks/>
                  </p:cNvGrpSpPr>
                  <p:nvPr/>
                </p:nvGrpSpPr>
                <p:grpSpPr bwMode="auto">
                  <a:xfrm rot="2083954">
                    <a:off x="7761030" y="449600"/>
                    <a:ext cx="60950" cy="78120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1977" name="AutoShape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78" name="Line 1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35" name="Group 145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337642" y="1024525"/>
                    <a:ext cx="48707" cy="5944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975" name="Oval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76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36" name="Group 148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421345" y="939980"/>
                    <a:ext cx="44498" cy="56439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973" name="Rectangle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74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37" name="Group 151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380935" y="982707"/>
                    <a:ext cx="43295" cy="57040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971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72" name="Line 1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38" name="Group 154"/>
                  <p:cNvGrpSpPr>
                    <a:grpSpLocks/>
                  </p:cNvGrpSpPr>
                  <p:nvPr/>
                </p:nvGrpSpPr>
                <p:grpSpPr bwMode="auto">
                  <a:xfrm rot="5453656" flipV="1">
                    <a:off x="7281320" y="1023813"/>
                    <a:ext cx="47433" cy="5953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969" name="Oval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70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39" name="Group 157"/>
                  <p:cNvGrpSpPr>
                    <a:grpSpLocks/>
                  </p:cNvGrpSpPr>
                  <p:nvPr/>
                </p:nvGrpSpPr>
                <p:grpSpPr bwMode="auto">
                  <a:xfrm rot="62143" flipV="1">
                    <a:off x="7341745" y="1083442"/>
                    <a:ext cx="47505" cy="6004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967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68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40" name="Group 160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239008" y="1061545"/>
                    <a:ext cx="45099" cy="57040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965" name="Rectangle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66" name="Line 1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41" name="Group 163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305999" y="1129683"/>
                    <a:ext cx="45099" cy="56439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1963" name="Rectangl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64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42" name="Group 166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197426" y="1103748"/>
                    <a:ext cx="47505" cy="58240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961" name="Oval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62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43" name="Group 169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265109" y="1169279"/>
                    <a:ext cx="46903" cy="5944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1959" name="Oval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60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44" name="Group 172"/>
                  <p:cNvGrpSpPr>
                    <a:grpSpLocks/>
                  </p:cNvGrpSpPr>
                  <p:nvPr/>
                </p:nvGrpSpPr>
                <p:grpSpPr bwMode="auto">
                  <a:xfrm rot="2635006" flipV="1">
                    <a:off x="7340801" y="1156713"/>
                    <a:ext cx="70355" cy="72050"/>
                    <a:chOff x="3623" y="2339"/>
                    <a:chExt cx="143" cy="145"/>
                  </a:xfrm>
                  <a:solidFill>
                    <a:srgbClr val="000000"/>
                  </a:solidFill>
                </p:grpSpPr>
                <p:sp>
                  <p:nvSpPr>
                    <p:cNvPr id="1957" name="Rectangle 173"/>
                    <p:cNvSpPr>
                      <a:spLocks noChangeArrowheads="1"/>
                    </p:cNvSpPr>
                    <p:nvPr/>
                  </p:nvSpPr>
                  <p:spPr bwMode="auto">
                    <a:xfrm rot="6664">
                      <a:off x="3676" y="2339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58" name="Line 174"/>
                    <p:cNvSpPr>
                      <a:spLocks noChangeShapeType="1"/>
                    </p:cNvSpPr>
                    <p:nvPr/>
                  </p:nvSpPr>
                  <p:spPr bwMode="auto">
                    <a:xfrm rot="6664" flipH="1">
                      <a:off x="3623" y="2427"/>
                      <a:ext cx="93" cy="57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45" name="Group 175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316145" y="1219127"/>
                    <a:ext cx="47505" cy="59441"/>
                    <a:chOff x="630" y="1686"/>
                    <a:chExt cx="96" cy="120"/>
                  </a:xfrm>
                  <a:solidFill>
                    <a:srgbClr val="000000"/>
                  </a:solidFill>
                </p:grpSpPr>
                <p:sp>
                  <p:nvSpPr>
                    <p:cNvPr id="1955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56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46" name="Group 178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144941" y="1143199"/>
                    <a:ext cx="61335" cy="77454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1953" name="AutoShape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54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47" name="Group 181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7209333" y="1208835"/>
                    <a:ext cx="61335" cy="76853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1951" name="AutoShape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52" name="Line 1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948" name="Group 184"/>
                  <p:cNvGrpSpPr>
                    <a:grpSpLocks/>
                  </p:cNvGrpSpPr>
                  <p:nvPr/>
                </p:nvGrpSpPr>
                <p:grpSpPr bwMode="auto">
                  <a:xfrm rot="2635006" flipV="1">
                    <a:off x="7280056" y="1286371"/>
                    <a:ext cx="61335" cy="69648"/>
                    <a:chOff x="3014" y="3679"/>
                    <a:chExt cx="90" cy="103"/>
                  </a:xfrm>
                  <a:solidFill>
                    <a:schemeClr val="bg2"/>
                  </a:solidFill>
                </p:grpSpPr>
                <p:sp>
                  <p:nvSpPr>
                    <p:cNvPr id="1949" name="Line 185"/>
                    <p:cNvSpPr>
                      <a:spLocks noChangeShapeType="1"/>
                    </p:cNvSpPr>
                    <p:nvPr/>
                  </p:nvSpPr>
                  <p:spPr bwMode="auto">
                    <a:xfrm rot="2941731">
                      <a:off x="3043" y="3761"/>
                      <a:ext cx="1" cy="42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50" name="AutoShape 186"/>
                    <p:cNvSpPr>
                      <a:spLocks noChangeArrowheads="1"/>
                    </p:cNvSpPr>
                    <p:nvPr/>
                  </p:nvSpPr>
                  <p:spPr bwMode="auto">
                    <a:xfrm rot="6664">
                      <a:off x="3014" y="3679"/>
                      <a:ext cx="90" cy="90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72762" name="Grupp 2067"/>
              <p:cNvGrpSpPr>
                <a:grpSpLocks/>
              </p:cNvGrpSpPr>
              <p:nvPr/>
            </p:nvGrpSpPr>
            <p:grpSpPr bwMode="auto">
              <a:xfrm rot="530616">
                <a:off x="6109678" y="5191253"/>
                <a:ext cx="1015804" cy="1335851"/>
                <a:chOff x="1004943" y="1232792"/>
                <a:chExt cx="1015804" cy="1335851"/>
              </a:xfrm>
            </p:grpSpPr>
            <p:grpSp>
              <p:nvGrpSpPr>
                <p:cNvPr id="72763" name="Grupp 2068"/>
                <p:cNvGrpSpPr>
                  <a:grpSpLocks/>
                </p:cNvGrpSpPr>
                <p:nvPr/>
              </p:nvGrpSpPr>
              <p:grpSpPr bwMode="auto">
                <a:xfrm>
                  <a:off x="1004943" y="1401486"/>
                  <a:ext cx="714346" cy="1167157"/>
                  <a:chOff x="1004943" y="1401486"/>
                  <a:chExt cx="714346" cy="1167157"/>
                </a:xfrm>
              </p:grpSpPr>
              <p:grpSp>
                <p:nvGrpSpPr>
                  <p:cNvPr id="2204" name="Grupp 2203"/>
                  <p:cNvGrpSpPr/>
                  <p:nvPr/>
                </p:nvGrpSpPr>
                <p:grpSpPr>
                  <a:xfrm rot="20945272">
                    <a:off x="1004943" y="1401486"/>
                    <a:ext cx="684963" cy="1167157"/>
                    <a:chOff x="1662019" y="1269454"/>
                    <a:chExt cx="684963" cy="1167157"/>
                  </a:xfrm>
                  <a:solidFill>
                    <a:srgbClr val="0D229F"/>
                  </a:solidFill>
                </p:grpSpPr>
                <p:sp>
                  <p:nvSpPr>
                    <p:cNvPr id="2206" name="Rektangel 2205"/>
                    <p:cNvSpPr/>
                    <p:nvPr/>
                  </p:nvSpPr>
                  <p:spPr bwMode="auto">
                    <a:xfrm>
                      <a:off x="1662019" y="1269454"/>
                      <a:ext cx="684963" cy="719386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2207" name="Rektangel 2206"/>
                    <p:cNvSpPr/>
                    <p:nvPr/>
                  </p:nvSpPr>
                  <p:spPr bwMode="auto">
                    <a:xfrm>
                      <a:off x="1913643" y="1860547"/>
                      <a:ext cx="144016" cy="576064"/>
                    </a:xfrm>
                    <a:prstGeom prst="rect">
                      <a:avLst/>
                    </a:prstGeom>
                    <a:grpFill/>
                    <a:ln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72791" name="Oval 105"/>
                  <p:cNvSpPr>
                    <a:spLocks noChangeArrowheads="1"/>
                  </p:cNvSpPr>
                  <p:nvPr/>
                </p:nvSpPr>
                <p:spPr bwMode="auto">
                  <a:xfrm rot="-761071">
                    <a:off x="1429601" y="1525770"/>
                    <a:ext cx="289688" cy="436592"/>
                  </a:xfrm>
                  <a:prstGeom prst="ellipse">
                    <a:avLst/>
                  </a:prstGeom>
                  <a:solidFill>
                    <a:schemeClr val="tx1"/>
                  </a:solidFill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2764" name="Grupp 2069"/>
                <p:cNvGrpSpPr>
                  <a:grpSpLocks/>
                </p:cNvGrpSpPr>
                <p:nvPr/>
              </p:nvGrpSpPr>
              <p:grpSpPr bwMode="auto">
                <a:xfrm rot="-654728">
                  <a:off x="1221808" y="1232792"/>
                  <a:ext cx="798939" cy="900473"/>
                  <a:chOff x="6213773" y="44624"/>
                  <a:chExt cx="798939" cy="900473"/>
                </a:xfrm>
              </p:grpSpPr>
              <p:sp>
                <p:nvSpPr>
                  <p:cNvPr id="72765" name="Ellips 2070"/>
                  <p:cNvSpPr>
                    <a:spLocks noChangeArrowheads="1"/>
                  </p:cNvSpPr>
                  <p:nvPr/>
                </p:nvSpPr>
                <p:spPr bwMode="auto">
                  <a:xfrm>
                    <a:off x="6455967" y="411014"/>
                    <a:ext cx="353690" cy="35369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2072" name="Group 45"/>
                  <p:cNvGrpSpPr>
                    <a:grpSpLocks/>
                  </p:cNvGrpSpPr>
                  <p:nvPr/>
                </p:nvGrpSpPr>
                <p:grpSpPr bwMode="auto">
                  <a:xfrm rot="13358677">
                    <a:off x="6599794" y="680740"/>
                    <a:ext cx="412918" cy="158815"/>
                    <a:chOff x="2794" y="2129"/>
                    <a:chExt cx="653" cy="251"/>
                  </a:xfrm>
                  <a:solidFill>
                    <a:srgbClr val="16B50A"/>
                  </a:solidFill>
                </p:grpSpPr>
                <p:grpSp>
                  <p:nvGrpSpPr>
                    <p:cNvPr id="2171" name="Group 4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173" y="2210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202" name="Oval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203" name="Line 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72" name="Group 49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366" y="2211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2200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201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73" name="Group 52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271" y="2212"/>
                      <a:ext cx="71" cy="90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2198" name="Rectangle 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99" name="Line 5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74" name="Group 55"/>
                    <p:cNvGrpSpPr>
                      <a:grpSpLocks/>
                    </p:cNvGrpSpPr>
                    <p:nvPr/>
                  </p:nvGrpSpPr>
                  <p:grpSpPr bwMode="auto">
                    <a:xfrm rot="-8218650">
                      <a:off x="3112" y="2275"/>
                      <a:ext cx="75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196" name="Oval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97" name="Line 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75" name="Group 58"/>
                    <p:cNvGrpSpPr>
                      <a:grpSpLocks/>
                    </p:cNvGrpSpPr>
                    <p:nvPr/>
                  </p:nvGrpSpPr>
                  <p:grpSpPr bwMode="auto">
                    <a:xfrm rot="-2827137">
                      <a:off x="3109" y="2140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194" name="Oval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95" name="Line 6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76" name="Group 61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3" y="2286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2192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93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77" name="Group 64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0" y="2135"/>
                      <a:ext cx="72" cy="92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2190" name="Rectangle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91" name="Line 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78" name="Group 67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7" y="2285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188" name="Oval 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89" name="Line 6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79" name="Group 7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5" y="2134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186" name="Oval 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87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80" name="Group 73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270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2184" name="AutoShape 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85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81" name="Group 7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116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2182" name="AutoShape 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83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2073" name="Group 79"/>
                  <p:cNvGrpSpPr>
                    <a:grpSpLocks/>
                  </p:cNvGrpSpPr>
                  <p:nvPr/>
                </p:nvGrpSpPr>
                <p:grpSpPr bwMode="auto">
                  <a:xfrm rot="3510099">
                    <a:off x="6249972" y="172105"/>
                    <a:ext cx="412917" cy="157956"/>
                    <a:chOff x="2794" y="2129"/>
                    <a:chExt cx="653" cy="251"/>
                  </a:xfrm>
                  <a:solidFill>
                    <a:srgbClr val="16B50A"/>
                  </a:solidFill>
                </p:grpSpPr>
                <p:grpSp>
                  <p:nvGrpSpPr>
                    <p:cNvPr id="2138" name="Group 8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173" y="2210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169" name="Oval 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70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39" name="Group 83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366" y="2211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2167" name="Rectangle 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68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40" name="Group 86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271" y="2212"/>
                      <a:ext cx="71" cy="90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2165" name="Rectangle 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66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41" name="Group 89"/>
                    <p:cNvGrpSpPr>
                      <a:grpSpLocks/>
                    </p:cNvGrpSpPr>
                    <p:nvPr/>
                  </p:nvGrpSpPr>
                  <p:grpSpPr bwMode="auto">
                    <a:xfrm rot="-8218650">
                      <a:off x="3112" y="2275"/>
                      <a:ext cx="75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163" name="Oval 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64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42" name="Group 92"/>
                    <p:cNvGrpSpPr>
                      <a:grpSpLocks/>
                    </p:cNvGrpSpPr>
                    <p:nvPr/>
                  </p:nvGrpSpPr>
                  <p:grpSpPr bwMode="auto">
                    <a:xfrm rot="-2827137">
                      <a:off x="3109" y="2140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161" name="Oval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62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43" name="Group 95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3" y="2286"/>
                      <a:ext cx="72" cy="91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2159" name="Rectangle 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60" name="Line 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44" name="Group 98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3020" y="2135"/>
                      <a:ext cx="72" cy="92"/>
                      <a:chOff x="606" y="1440"/>
                      <a:chExt cx="90" cy="115"/>
                    </a:xfrm>
                    <a:grpFill/>
                  </p:grpSpPr>
                  <p:sp>
                    <p:nvSpPr>
                      <p:cNvPr id="2157" name="Rectangle 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6" y="1440"/>
                        <a:ext cx="90" cy="9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58" name="Line 10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49" y="1531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45" name="Group 101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7" y="2285"/>
                      <a:ext cx="76" cy="96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155" name="Oval 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56" name="Line 10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46" name="Group 104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925" y="2134"/>
                      <a:ext cx="76" cy="94"/>
                      <a:chOff x="630" y="1686"/>
                      <a:chExt cx="96" cy="120"/>
                    </a:xfrm>
                    <a:grpFill/>
                  </p:grpSpPr>
                  <p:sp>
                    <p:nvSpPr>
                      <p:cNvPr id="2153" name="Oval 1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0" y="1686"/>
                        <a:ext cx="96" cy="96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54" name="Line 10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78" y="1782"/>
                        <a:ext cx="0" cy="24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47" name="Group 107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270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2151" name="AutoShape 1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52" name="Line 10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48" name="Group 110"/>
                    <p:cNvGrpSpPr>
                      <a:grpSpLocks/>
                    </p:cNvGrpSpPr>
                    <p:nvPr/>
                  </p:nvGrpSpPr>
                  <p:grpSpPr bwMode="auto">
                    <a:xfrm rot="-5393335">
                      <a:off x="2807" y="2116"/>
                      <a:ext cx="97" cy="123"/>
                      <a:chOff x="684" y="729"/>
                      <a:chExt cx="123" cy="156"/>
                    </a:xfrm>
                    <a:grpFill/>
                  </p:grpSpPr>
                  <p:sp>
                    <p:nvSpPr>
                      <p:cNvPr id="2149" name="AutoShape 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" y="729"/>
                        <a:ext cx="123" cy="123"/>
                      </a:xfrm>
                      <a:prstGeom prst="diamond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50" name="Line 1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44" y="849"/>
                        <a:ext cx="0" cy="36"/>
                      </a:xfrm>
                      <a:prstGeom prst="lin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/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sv-SE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074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6435428" y="292203"/>
                    <a:ext cx="287451" cy="53981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2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50000"/>
                        </a:schemeClr>
                      </a:gs>
                      <a:gs pos="50000">
                        <a:schemeClr val="bg2">
                          <a:lumMod val="65000"/>
                          <a:lumOff val="3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2075" name="Group 114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747449" y="330490"/>
                    <a:ext cx="48074" cy="6009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2136" name="Oval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37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76" name="Group 117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679630" y="430071"/>
                    <a:ext cx="45499" cy="57517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2134" name="Rectangle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35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77" name="Group 120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714827" y="381997"/>
                    <a:ext cx="44640" cy="56658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2132" name="Rectangle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33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78" name="Group 123"/>
                  <p:cNvGrpSpPr>
                    <a:grpSpLocks/>
                  </p:cNvGrpSpPr>
                  <p:nvPr/>
                </p:nvGrpSpPr>
                <p:grpSpPr bwMode="auto">
                  <a:xfrm rot="20858641">
                    <a:off x="6735430" y="273832"/>
                    <a:ext cx="47215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2130" name="Oval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31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79" name="Group 126"/>
                  <p:cNvGrpSpPr>
                    <a:grpSpLocks/>
                  </p:cNvGrpSpPr>
                  <p:nvPr/>
                </p:nvGrpSpPr>
                <p:grpSpPr bwMode="auto">
                  <a:xfrm rot="4650154">
                    <a:off x="6806253" y="321476"/>
                    <a:ext cx="48074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2128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29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80" name="Group 129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764618" y="225758"/>
                    <a:ext cx="45498" cy="57517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2126" name="Rectangle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27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81" name="Group 132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843596" y="277265"/>
                    <a:ext cx="45498" cy="58375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2124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25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82" name="Group 135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796381" y="174251"/>
                    <a:ext cx="48074" cy="6095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2122" name="Oval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23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83" name="Group 138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876217" y="228334"/>
                    <a:ext cx="47215" cy="6009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2120" name="Oval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21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84" name="Group 141"/>
                  <p:cNvGrpSpPr>
                    <a:grpSpLocks/>
                  </p:cNvGrpSpPr>
                  <p:nvPr/>
                </p:nvGrpSpPr>
                <p:grpSpPr bwMode="auto">
                  <a:xfrm rot="2083954">
                    <a:off x="6829861" y="109008"/>
                    <a:ext cx="60950" cy="78120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2118" name="AutoShape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19" name="Line 1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85" name="Group 145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406472" y="683933"/>
                    <a:ext cx="48707" cy="5944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2116" name="Oval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17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86" name="Group 148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490177" y="599388"/>
                    <a:ext cx="44498" cy="56439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2114" name="Rectangle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15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87" name="Group 151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449766" y="642115"/>
                    <a:ext cx="43295" cy="57040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2112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13" name="Line 1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88" name="Group 154"/>
                  <p:cNvGrpSpPr>
                    <a:grpSpLocks/>
                  </p:cNvGrpSpPr>
                  <p:nvPr/>
                </p:nvGrpSpPr>
                <p:grpSpPr bwMode="auto">
                  <a:xfrm rot="5453656" flipV="1">
                    <a:off x="6350151" y="683222"/>
                    <a:ext cx="47433" cy="5953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2110" name="Oval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11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89" name="Group 157"/>
                  <p:cNvGrpSpPr>
                    <a:grpSpLocks/>
                  </p:cNvGrpSpPr>
                  <p:nvPr/>
                </p:nvGrpSpPr>
                <p:grpSpPr bwMode="auto">
                  <a:xfrm rot="62143" flipV="1">
                    <a:off x="6410575" y="742850"/>
                    <a:ext cx="47505" cy="60042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2108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09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90" name="Group 160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307839" y="720953"/>
                    <a:ext cx="45099" cy="57040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2106" name="Rectangle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07" name="Line 1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91" name="Group 163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374830" y="789092"/>
                    <a:ext cx="45099" cy="56439"/>
                    <a:chOff x="606" y="1440"/>
                    <a:chExt cx="90" cy="115"/>
                  </a:xfrm>
                  <a:solidFill>
                    <a:srgbClr val="16B50A"/>
                  </a:solidFill>
                </p:grpSpPr>
                <p:sp>
                  <p:nvSpPr>
                    <p:cNvPr id="2104" name="Rectangl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05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92" name="Group 166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266257" y="763156"/>
                    <a:ext cx="47505" cy="58240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2102" name="Oval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03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93" name="Group 169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333940" y="828687"/>
                    <a:ext cx="46903" cy="59441"/>
                    <a:chOff x="630" y="1686"/>
                    <a:chExt cx="96" cy="120"/>
                  </a:xfrm>
                  <a:solidFill>
                    <a:srgbClr val="16B50A"/>
                  </a:solidFill>
                </p:grpSpPr>
                <p:sp>
                  <p:nvSpPr>
                    <p:cNvPr id="2100" name="Oval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101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94" name="Group 178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213773" y="802608"/>
                    <a:ext cx="61335" cy="77454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2098" name="AutoShape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099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95" name="Group 181"/>
                  <p:cNvGrpSpPr>
                    <a:grpSpLocks/>
                  </p:cNvGrpSpPr>
                  <p:nvPr/>
                </p:nvGrpSpPr>
                <p:grpSpPr bwMode="auto">
                  <a:xfrm rot="2628341" flipV="1">
                    <a:off x="6278165" y="868244"/>
                    <a:ext cx="61335" cy="76853"/>
                    <a:chOff x="684" y="729"/>
                    <a:chExt cx="123" cy="156"/>
                  </a:xfrm>
                  <a:solidFill>
                    <a:srgbClr val="16B50A"/>
                  </a:solidFill>
                </p:grpSpPr>
                <p:sp>
                  <p:nvSpPr>
                    <p:cNvPr id="2096" name="AutoShape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097" name="Line 1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</p:grpSp>
        </p:grpSp>
        <p:sp>
          <p:nvSpPr>
            <p:cNvPr id="72716" name="Rektangel 3"/>
            <p:cNvSpPr>
              <a:spLocks noChangeArrowheads="1"/>
            </p:cNvSpPr>
            <p:nvPr/>
          </p:nvSpPr>
          <p:spPr bwMode="auto">
            <a:xfrm>
              <a:off x="4600246" y="2487244"/>
              <a:ext cx="4860032" cy="437075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72717" name="Rektangel 4"/>
            <p:cNvSpPr>
              <a:spLocks noChangeArrowheads="1"/>
            </p:cNvSpPr>
            <p:nvPr/>
          </p:nvSpPr>
          <p:spPr bwMode="auto">
            <a:xfrm>
              <a:off x="316278" y="2487244"/>
              <a:ext cx="4644008" cy="43707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sv-SE">
                <a:solidFill>
                  <a:srgbClr val="FFFFFF"/>
                </a:solidFill>
              </a:endParaRPr>
            </a:p>
          </p:txBody>
        </p:sp>
      </p:grpSp>
      <p:pic>
        <p:nvPicPr>
          <p:cNvPr id="72709" name="Bildobjekt 1617" descr="Gp120-CD4-N-Glyc-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8" t="1762" r="28690" b="55624"/>
          <a:stretch>
            <a:fillRect/>
          </a:stretch>
        </p:blipFill>
        <p:spPr bwMode="auto">
          <a:xfrm rot="1039305">
            <a:off x="3848100" y="1798638"/>
            <a:ext cx="1538288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textruta 14"/>
          <p:cNvSpPr txBox="1">
            <a:spLocks noChangeArrowheads="1"/>
          </p:cNvSpPr>
          <p:nvPr/>
        </p:nvSpPr>
        <p:spPr bwMode="auto">
          <a:xfrm>
            <a:off x="6443663" y="981075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sv-SE">
                <a:solidFill>
                  <a:srgbClr val="000000"/>
                </a:solidFill>
                <a:latin typeface="Arial" charset="0"/>
                <a:cs typeface="Arial" charset="0"/>
              </a:rPr>
              <a:t>GP120</a:t>
            </a:r>
          </a:p>
        </p:txBody>
      </p:sp>
      <p:sp>
        <p:nvSpPr>
          <p:cNvPr id="72711" name="textruta 1766"/>
          <p:cNvSpPr txBox="1">
            <a:spLocks noChangeArrowheads="1"/>
          </p:cNvSpPr>
          <p:nvPr/>
        </p:nvSpPr>
        <p:spPr bwMode="auto">
          <a:xfrm>
            <a:off x="6507163" y="5343525"/>
            <a:ext cx="801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sv-SE">
                <a:solidFill>
                  <a:srgbClr val="000000"/>
                </a:solidFill>
                <a:latin typeface="Arial" charset="0"/>
                <a:cs typeface="Arial" charset="0"/>
              </a:rPr>
              <a:t>CD4</a:t>
            </a:r>
          </a:p>
        </p:txBody>
      </p:sp>
      <p:sp>
        <p:nvSpPr>
          <p:cNvPr id="72712" name="textruta 1916"/>
          <p:cNvSpPr txBox="1">
            <a:spLocks noChangeArrowheads="1"/>
          </p:cNvSpPr>
          <p:nvPr/>
        </p:nvSpPr>
        <p:spPr bwMode="auto">
          <a:xfrm>
            <a:off x="3789363" y="1455738"/>
            <a:ext cx="936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sv-SE">
                <a:solidFill>
                  <a:srgbClr val="000000"/>
                </a:solidFill>
                <a:latin typeface="Arial" charset="0"/>
                <a:cs typeface="Arial" charset="0"/>
              </a:rPr>
              <a:t>Gal-1</a:t>
            </a:r>
          </a:p>
        </p:txBody>
      </p:sp>
      <p:sp>
        <p:nvSpPr>
          <p:cNvPr id="72713" name="textruta 17"/>
          <p:cNvSpPr txBox="1">
            <a:spLocks noChangeArrowheads="1"/>
          </p:cNvSpPr>
          <p:nvPr/>
        </p:nvSpPr>
        <p:spPr bwMode="auto">
          <a:xfrm>
            <a:off x="468313" y="620713"/>
            <a:ext cx="3257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400">
                <a:solidFill>
                  <a:srgbClr val="000000"/>
                </a:solidFill>
                <a:latin typeface="Arial" charset="0"/>
                <a:cs typeface="Arial" charset="0"/>
              </a:rPr>
              <a:t>Glycans, galectins, and HIV-1 infection</a:t>
            </a:r>
          </a:p>
          <a:p>
            <a:pPr eaLnBrk="1" hangingPunct="1"/>
            <a:r>
              <a:rPr lang="sv-SE" sz="1400">
                <a:solidFill>
                  <a:srgbClr val="000000"/>
                </a:solidFill>
                <a:latin typeface="Arial" charset="0"/>
                <a:cs typeface="Arial" charset="0"/>
              </a:rPr>
              <a:t>Sato, Ouellet, St-Pierre, Tremblay</a:t>
            </a:r>
            <a:br>
              <a:rPr lang="sv-SE" sz="140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sv-SE" sz="1400">
                <a:solidFill>
                  <a:srgbClr val="000000"/>
                </a:solidFill>
                <a:latin typeface="Arial" charset="0"/>
                <a:cs typeface="Arial" charset="0"/>
              </a:rPr>
              <a:t>AnnNYAcSci 2012</a:t>
            </a:r>
          </a:p>
        </p:txBody>
      </p:sp>
      <p:sp>
        <p:nvSpPr>
          <p:cNvPr id="72714" name="textruta 2066"/>
          <p:cNvSpPr txBox="1">
            <a:spLocks noChangeArrowheads="1"/>
          </p:cNvSpPr>
          <p:nvPr/>
        </p:nvSpPr>
        <p:spPr bwMode="auto">
          <a:xfrm>
            <a:off x="323850" y="2833688"/>
            <a:ext cx="3995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800">
                <a:solidFill>
                  <a:srgbClr val="000000"/>
                </a:solidFill>
                <a:latin typeface="Arial" charset="0"/>
                <a:cs typeface="Arial" charset="0"/>
              </a:rPr>
              <a:t>Galectin-1 enhances HIV infection </a:t>
            </a:r>
          </a:p>
          <a:p>
            <a:pPr eaLnBrk="1" hangingPunct="1"/>
            <a:r>
              <a:rPr lang="sv-SE" sz="1800">
                <a:solidFill>
                  <a:srgbClr val="000000"/>
                </a:solidFill>
                <a:latin typeface="Arial" charset="0"/>
                <a:cs typeface="Arial" charset="0"/>
              </a:rPr>
              <a:t>by enhancing cell surface attachment</a:t>
            </a:r>
          </a:p>
        </p:txBody>
      </p:sp>
    </p:spTree>
    <p:extLst>
      <p:ext uri="{BB962C8B-B14F-4D97-AF65-F5344CB8AC3E}">
        <p14:creationId xmlns:p14="http://schemas.microsoft.com/office/powerpoint/2010/main" val="7377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557213" y="728663"/>
            <a:ext cx="7975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mtClean="0">
                <a:solidFill>
                  <a:srgbClr val="FF9900"/>
                </a:solidFill>
                <a:latin typeface="Arial" charset="0"/>
              </a:rPr>
              <a:t>Galectins work in a different way compared to classical extracellular signaling molecules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39750" y="2708275"/>
            <a:ext cx="797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95275" y="2060575"/>
            <a:ext cx="8755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2000" smtClean="0">
                <a:solidFill>
                  <a:srgbClr val="FF9900"/>
                </a:solidFill>
                <a:latin typeface="Arial" charset="0"/>
              </a:rPr>
              <a:t>Cytokines</a:t>
            </a:r>
            <a:r>
              <a:rPr lang="sv-SE" sz="2000" smtClean="0">
                <a:solidFill>
                  <a:srgbClr val="FFFFFF"/>
                </a:solidFill>
                <a:latin typeface="Arial" charset="0"/>
              </a:rPr>
              <a:t>: one or a few receptors. </a:t>
            </a:r>
          </a:p>
          <a:p>
            <a:pPr algn="ctr" eaLnBrk="1" hangingPunct="1"/>
            <a:r>
              <a:rPr lang="sv-SE" sz="2000" smtClean="0">
                <a:solidFill>
                  <a:srgbClr val="FFFFFF"/>
                </a:solidFill>
                <a:latin typeface="Arial" charset="0"/>
              </a:rPr>
              <a:t>Receptor binding induces one or two specific signaling pathways inside cells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66738" y="3284538"/>
            <a:ext cx="78930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2000" smtClean="0">
                <a:solidFill>
                  <a:srgbClr val="FF9900"/>
                </a:solidFill>
                <a:latin typeface="Arial" charset="0"/>
              </a:rPr>
              <a:t>Galectins</a:t>
            </a:r>
            <a:r>
              <a:rPr lang="sv-SE" sz="2000" smtClean="0">
                <a:solidFill>
                  <a:srgbClr val="FFFFFF"/>
                </a:solidFill>
                <a:latin typeface="Arial" charset="0"/>
              </a:rPr>
              <a:t>: many different receptors, sharing common carbohydrate . </a:t>
            </a:r>
          </a:p>
          <a:p>
            <a:pPr algn="ctr" eaLnBrk="1" hangingPunct="1"/>
            <a:r>
              <a:rPr lang="sv-SE" sz="2000" smtClean="0">
                <a:solidFill>
                  <a:srgbClr val="FF9900"/>
                </a:solidFill>
                <a:latin typeface="Arial" charset="0"/>
              </a:rPr>
              <a:t>Regulates signaling induced by other molecules.</a:t>
            </a:r>
            <a:r>
              <a:rPr lang="sv-SE" sz="2000" smtClean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sv-SE" sz="2000" smtClean="0">
                <a:solidFill>
                  <a:srgbClr val="FFFFFF"/>
                </a:solidFill>
                <a:latin typeface="Arial" charset="0"/>
              </a:rPr>
              <a:t>May also induce own signaling in but different in different cell types. 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12738" y="4868863"/>
            <a:ext cx="8435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2000" smtClean="0">
                <a:solidFill>
                  <a:srgbClr val="FF9900"/>
                </a:solidFill>
                <a:latin typeface="Arial" charset="0"/>
              </a:rPr>
              <a:t>Galectins</a:t>
            </a:r>
            <a:r>
              <a:rPr lang="sv-SE" sz="2000" smtClean="0">
                <a:solidFill>
                  <a:srgbClr val="FFFFFF"/>
                </a:solidFill>
                <a:latin typeface="Arial" charset="0"/>
              </a:rPr>
              <a:t>: outcome depends on a match between galectin specificity and </a:t>
            </a:r>
          </a:p>
          <a:p>
            <a:pPr algn="ctr" eaLnBrk="1" hangingPunct="1"/>
            <a:r>
              <a:rPr lang="sv-SE" sz="2000" smtClean="0">
                <a:solidFill>
                  <a:srgbClr val="FFFFFF"/>
                </a:solidFill>
                <a:latin typeface="Arial" charset="0"/>
              </a:rPr>
              <a:t>the particular carbohydrates a cell expresses. </a:t>
            </a:r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0" y="4508500"/>
            <a:ext cx="9144000" cy="122555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3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gr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94"/>
          <a:stretch/>
        </p:blipFill>
        <p:spPr>
          <a:xfrm>
            <a:off x="1567688" y="764704"/>
            <a:ext cx="2284232" cy="5150244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3995937" y="1117194"/>
            <a:ext cx="4104456" cy="1585529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sv-SE" b="1" dirty="0" smtClean="0">
                <a:latin typeface="Arial"/>
                <a:cs typeface="Arial"/>
              </a:rPr>
              <a:t>Inflammation</a:t>
            </a:r>
            <a:br>
              <a:rPr lang="sv-SE" b="1" dirty="0" smtClean="0">
                <a:latin typeface="Arial"/>
                <a:cs typeface="Arial"/>
              </a:rPr>
            </a:br>
            <a:r>
              <a:rPr lang="sv-SE" sz="1800" dirty="0" err="1">
                <a:latin typeface="Arial"/>
                <a:cs typeface="Arial"/>
              </a:rPr>
              <a:t>Clotting</a:t>
            </a:r>
            <a:r>
              <a:rPr lang="sv-SE" sz="1800" dirty="0">
                <a:latin typeface="Arial"/>
                <a:cs typeface="Arial"/>
              </a:rPr>
              <a:t/>
            </a:r>
            <a:br>
              <a:rPr lang="sv-SE" sz="1800" dirty="0">
                <a:latin typeface="Arial"/>
                <a:cs typeface="Arial"/>
              </a:rPr>
            </a:br>
            <a:r>
              <a:rPr lang="sv-SE" sz="1800" dirty="0" err="1">
                <a:latin typeface="Arial"/>
                <a:cs typeface="Arial"/>
              </a:rPr>
              <a:t>Cytokines</a:t>
            </a:r>
            <a:r>
              <a:rPr lang="sv-SE" sz="1800" dirty="0">
                <a:latin typeface="Arial"/>
                <a:cs typeface="Arial"/>
              </a:rPr>
              <a:t> call in immune cells</a:t>
            </a:r>
          </a:p>
          <a:p>
            <a:r>
              <a:rPr lang="sv-SE" sz="1800" dirty="0">
                <a:latin typeface="Arial"/>
                <a:cs typeface="Arial"/>
              </a:rPr>
              <a:t>Immune cells </a:t>
            </a:r>
            <a:r>
              <a:rPr lang="sv-SE" sz="1800" dirty="0" err="1">
                <a:latin typeface="Arial"/>
                <a:cs typeface="Arial"/>
              </a:rPr>
              <a:t>kill</a:t>
            </a:r>
            <a:r>
              <a:rPr lang="sv-SE" sz="1800" dirty="0">
                <a:latin typeface="Arial"/>
                <a:cs typeface="Arial"/>
              </a:rPr>
              <a:t> </a:t>
            </a:r>
            <a:r>
              <a:rPr lang="sv-SE" sz="1800" dirty="0" err="1">
                <a:latin typeface="Arial"/>
                <a:cs typeface="Arial"/>
              </a:rPr>
              <a:t>microbes</a:t>
            </a:r>
            <a:r>
              <a:rPr lang="sv-SE" sz="1800" dirty="0">
                <a:latin typeface="Arial"/>
                <a:cs typeface="Arial"/>
              </a:rPr>
              <a:t> and </a:t>
            </a:r>
            <a:r>
              <a:rPr lang="sv-SE" sz="1800" dirty="0" err="1">
                <a:latin typeface="Arial"/>
                <a:cs typeface="Arial"/>
              </a:rPr>
              <a:t>remove</a:t>
            </a:r>
            <a:r>
              <a:rPr lang="sv-SE" sz="1800" dirty="0">
                <a:latin typeface="Arial"/>
                <a:cs typeface="Arial"/>
              </a:rPr>
              <a:t> </a:t>
            </a:r>
            <a:r>
              <a:rPr lang="sv-SE" sz="1800" dirty="0" err="1">
                <a:latin typeface="Arial"/>
                <a:cs typeface="Arial"/>
              </a:rPr>
              <a:t>dead</a:t>
            </a:r>
            <a:r>
              <a:rPr lang="sv-SE" sz="1800" dirty="0">
                <a:latin typeface="Arial"/>
                <a:cs typeface="Arial"/>
              </a:rPr>
              <a:t> cells and </a:t>
            </a:r>
            <a:r>
              <a:rPr lang="sv-SE" sz="1800" dirty="0" err="1">
                <a:latin typeface="Arial"/>
                <a:cs typeface="Arial"/>
              </a:rPr>
              <a:t>other</a:t>
            </a:r>
            <a:r>
              <a:rPr lang="sv-SE" sz="1800" dirty="0">
                <a:latin typeface="Arial"/>
                <a:cs typeface="Arial"/>
              </a:rPr>
              <a:t> </a:t>
            </a:r>
            <a:r>
              <a:rPr lang="sv-SE" sz="1800" dirty="0" err="1">
                <a:latin typeface="Arial"/>
                <a:cs typeface="Arial"/>
              </a:rPr>
              <a:t>debris</a:t>
            </a:r>
            <a:r>
              <a:rPr lang="sv-SE" sz="1800" dirty="0">
                <a:latin typeface="Arial"/>
                <a:cs typeface="Arial"/>
              </a:rPr>
              <a:t> </a:t>
            </a:r>
            <a:endParaRPr lang="sv-SE" sz="1800" b="1" dirty="0">
              <a:latin typeface="Arial"/>
              <a:cs typeface="Arial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3995937" y="2880225"/>
            <a:ext cx="4104456" cy="1292662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sv-SE" b="1" dirty="0" err="1" smtClean="0">
                <a:latin typeface="Arial"/>
                <a:cs typeface="Arial"/>
              </a:rPr>
              <a:t>Rebuilding</a:t>
            </a:r>
            <a:r>
              <a:rPr lang="sv-SE" b="1" dirty="0" smtClean="0">
                <a:latin typeface="Arial"/>
                <a:cs typeface="Arial"/>
              </a:rPr>
              <a:t/>
            </a:r>
            <a:br>
              <a:rPr lang="sv-SE" b="1" dirty="0" smtClean="0">
                <a:latin typeface="Arial"/>
                <a:cs typeface="Arial"/>
              </a:rPr>
            </a:br>
            <a:r>
              <a:rPr lang="sv-SE" sz="1800" dirty="0">
                <a:latin typeface="Arial"/>
                <a:cs typeface="Arial"/>
              </a:rPr>
              <a:t>New </a:t>
            </a:r>
            <a:r>
              <a:rPr lang="sv-SE" sz="1800" dirty="0" err="1">
                <a:latin typeface="Arial"/>
                <a:cs typeface="Arial"/>
              </a:rPr>
              <a:t>tissue</a:t>
            </a:r>
            <a:r>
              <a:rPr lang="sv-SE" sz="1800" dirty="0">
                <a:latin typeface="Arial"/>
                <a:cs typeface="Arial"/>
              </a:rPr>
              <a:t> cells and </a:t>
            </a:r>
            <a:r>
              <a:rPr lang="sv-SE" sz="1800" dirty="0" err="1">
                <a:latin typeface="Arial"/>
                <a:cs typeface="Arial"/>
              </a:rPr>
              <a:t>collagene</a:t>
            </a:r>
            <a:endParaRPr lang="sv-SE" sz="1800" dirty="0">
              <a:latin typeface="Arial"/>
              <a:cs typeface="Arial"/>
            </a:endParaRPr>
          </a:p>
          <a:p>
            <a:r>
              <a:rPr lang="sv-SE" sz="1800" dirty="0" err="1">
                <a:latin typeface="Arial"/>
                <a:cs typeface="Arial"/>
              </a:rPr>
              <a:t>Blood</a:t>
            </a:r>
            <a:r>
              <a:rPr lang="sv-SE" sz="1800" dirty="0">
                <a:latin typeface="Arial"/>
                <a:cs typeface="Arial"/>
              </a:rPr>
              <a:t> </a:t>
            </a:r>
            <a:r>
              <a:rPr lang="sv-SE" sz="1800" dirty="0" err="1">
                <a:latin typeface="Arial"/>
                <a:cs typeface="Arial"/>
              </a:rPr>
              <a:t>vessels</a:t>
            </a:r>
            <a:r>
              <a:rPr lang="sv-SE" sz="1800" dirty="0">
                <a:latin typeface="Arial"/>
                <a:cs typeface="Arial"/>
              </a:rPr>
              <a:t> (</a:t>
            </a:r>
            <a:r>
              <a:rPr lang="sv-SE" sz="1800" dirty="0" err="1">
                <a:latin typeface="Arial"/>
                <a:cs typeface="Arial"/>
              </a:rPr>
              <a:t>angiogenesis</a:t>
            </a:r>
            <a:r>
              <a:rPr lang="sv-SE" sz="1800" dirty="0">
                <a:latin typeface="Arial"/>
                <a:cs typeface="Arial"/>
              </a:rPr>
              <a:t>)</a:t>
            </a:r>
            <a:br>
              <a:rPr lang="sv-SE" sz="1800" dirty="0">
                <a:latin typeface="Arial"/>
                <a:cs typeface="Arial"/>
              </a:rPr>
            </a:br>
            <a:r>
              <a:rPr lang="sv-SE" sz="1800" dirty="0" err="1">
                <a:latin typeface="Arial"/>
                <a:cs typeface="Arial"/>
              </a:rPr>
              <a:t>Growth</a:t>
            </a:r>
            <a:r>
              <a:rPr lang="sv-SE" sz="1800" dirty="0">
                <a:latin typeface="Arial"/>
                <a:cs typeface="Arial"/>
              </a:rPr>
              <a:t> </a:t>
            </a:r>
            <a:r>
              <a:rPr lang="sv-SE" sz="1800" dirty="0" err="1">
                <a:latin typeface="Arial"/>
                <a:cs typeface="Arial"/>
              </a:rPr>
              <a:t>factors</a:t>
            </a:r>
            <a:r>
              <a:rPr lang="sv-SE" sz="1800" dirty="0">
                <a:latin typeface="Arial"/>
                <a:cs typeface="Arial"/>
              </a:rPr>
              <a:t> etc.</a:t>
            </a:r>
            <a:endParaRPr lang="sv-SE" b="1" dirty="0">
              <a:latin typeface="Arial"/>
              <a:cs typeface="Arial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3995936" y="4645585"/>
            <a:ext cx="4680520" cy="1015663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sv-SE" b="1" dirty="0" err="1" smtClean="0">
                <a:latin typeface="Arial"/>
                <a:cs typeface="Arial"/>
              </a:rPr>
              <a:t>Fibrosis</a:t>
            </a:r>
            <a:r>
              <a:rPr lang="sv-SE" b="1" dirty="0" smtClean="0">
                <a:latin typeface="Arial"/>
                <a:cs typeface="Arial"/>
              </a:rPr>
              <a:t>, </a:t>
            </a:r>
            <a:r>
              <a:rPr lang="sv-SE" b="1" dirty="0" err="1" smtClean="0">
                <a:latin typeface="Arial"/>
                <a:cs typeface="Arial"/>
              </a:rPr>
              <a:t>remodelling</a:t>
            </a:r>
            <a:r>
              <a:rPr lang="sv-SE" b="1" dirty="0" smtClean="0">
                <a:latin typeface="Arial"/>
                <a:cs typeface="Arial"/>
              </a:rPr>
              <a:t>, </a:t>
            </a:r>
            <a:r>
              <a:rPr lang="sv-SE" b="1" dirty="0" err="1" smtClean="0">
                <a:latin typeface="Arial"/>
                <a:cs typeface="Arial"/>
              </a:rPr>
              <a:t>scarring</a:t>
            </a:r>
            <a:endParaRPr lang="sv-SE" b="1" dirty="0" smtClean="0">
              <a:latin typeface="Arial"/>
              <a:cs typeface="Arial"/>
            </a:endParaRPr>
          </a:p>
          <a:p>
            <a:r>
              <a:rPr lang="sv-SE" sz="1800" dirty="0" err="1">
                <a:latin typeface="Arial"/>
                <a:cs typeface="Arial"/>
              </a:rPr>
              <a:t>Myofibroblasts</a:t>
            </a:r>
            <a:r>
              <a:rPr lang="sv-SE" sz="1800" dirty="0">
                <a:latin typeface="Arial"/>
                <a:cs typeface="Arial"/>
              </a:rPr>
              <a:t> make </a:t>
            </a:r>
            <a:r>
              <a:rPr lang="sv-SE" sz="1800" dirty="0" err="1">
                <a:latin typeface="Arial"/>
                <a:cs typeface="Arial"/>
              </a:rPr>
              <a:t>more</a:t>
            </a:r>
            <a:r>
              <a:rPr lang="sv-SE" sz="1800" dirty="0">
                <a:latin typeface="Arial"/>
                <a:cs typeface="Arial"/>
              </a:rPr>
              <a:t> </a:t>
            </a:r>
            <a:r>
              <a:rPr lang="sv-SE" sz="1800" dirty="0" err="1">
                <a:latin typeface="Arial"/>
                <a:cs typeface="Arial"/>
              </a:rPr>
              <a:t>collagene</a:t>
            </a:r>
            <a:endParaRPr lang="sv-SE" sz="1800" dirty="0">
              <a:latin typeface="Arial"/>
              <a:cs typeface="Arial"/>
            </a:endParaRPr>
          </a:p>
          <a:p>
            <a:r>
              <a:rPr lang="sv-SE" sz="1800" dirty="0" err="1">
                <a:latin typeface="Arial"/>
                <a:cs typeface="Arial"/>
              </a:rPr>
              <a:t>Growth</a:t>
            </a:r>
            <a:r>
              <a:rPr lang="sv-SE" sz="1800" dirty="0">
                <a:latin typeface="Arial"/>
                <a:cs typeface="Arial"/>
              </a:rPr>
              <a:t> </a:t>
            </a:r>
            <a:r>
              <a:rPr lang="sv-SE" sz="1800" dirty="0" err="1">
                <a:latin typeface="Arial"/>
                <a:cs typeface="Arial"/>
              </a:rPr>
              <a:t>factors</a:t>
            </a:r>
            <a:r>
              <a:rPr lang="sv-SE" sz="1800" dirty="0">
                <a:latin typeface="Arial"/>
                <a:cs typeface="Arial"/>
              </a:rPr>
              <a:t>, TGFβ, </a:t>
            </a:r>
            <a:r>
              <a:rPr lang="sv-SE" sz="1800" dirty="0" err="1">
                <a:latin typeface="Arial"/>
                <a:cs typeface="Arial"/>
              </a:rPr>
              <a:t>MMPs</a:t>
            </a:r>
            <a:r>
              <a:rPr lang="sv-SE" sz="1800" dirty="0">
                <a:latin typeface="Arial"/>
                <a:cs typeface="Arial"/>
              </a:rPr>
              <a:t> ???</a:t>
            </a:r>
            <a:endParaRPr lang="sv-SE" b="1" dirty="0">
              <a:latin typeface="Arial"/>
              <a:cs typeface="Arial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187625" y="6093297"/>
            <a:ext cx="3653765" cy="27699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sz="1200" dirty="0"/>
              <a:t>From </a:t>
            </a:r>
            <a:r>
              <a:rPr lang="en-US" sz="1200" dirty="0" err="1"/>
              <a:t>Gurtner</a:t>
            </a:r>
            <a:r>
              <a:rPr lang="en-US" sz="1200" dirty="0"/>
              <a:t> et al. </a:t>
            </a:r>
            <a:r>
              <a:rPr lang="en-US" sz="1200" i="1" dirty="0"/>
              <a:t>Nature</a:t>
            </a:r>
            <a:r>
              <a:rPr lang="en-US" sz="1200" dirty="0"/>
              <a:t> </a:t>
            </a:r>
            <a:r>
              <a:rPr lang="en-US" sz="1200" b="1" dirty="0"/>
              <a:t>453</a:t>
            </a:r>
            <a:r>
              <a:rPr lang="en-US" sz="1200" dirty="0"/>
              <a:t>, 314-321 (15 May 2008) 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57077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Landscape-painting"/>
          <p:cNvPicPr>
            <a:picLocks noChangeAspect="1" noChangeArrowheads="1"/>
          </p:cNvPicPr>
          <p:nvPr/>
        </p:nvPicPr>
        <p:blipFill>
          <a:blip r:embed="rId2" cstate="email">
            <a:lum bright="4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1871662" cy="137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19" name="Picture 3" descr="People-animal_painting"/>
          <p:cNvPicPr>
            <a:picLocks noChangeAspect="1" noChangeArrowheads="1"/>
          </p:cNvPicPr>
          <p:nvPr/>
        </p:nvPicPr>
        <p:blipFill>
          <a:blip r:embed="rId3" cstate="email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4" y="2062163"/>
            <a:ext cx="1871663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0" name="Picture 4" descr="gal-3-large-intestin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9" y="3502029"/>
            <a:ext cx="1871662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941892"/>
            <a:ext cx="1871662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5222" name="Picture 6" descr="Science-sugar-cove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7"/>
          <a:stretch>
            <a:fillRect/>
          </a:stretch>
        </p:blipFill>
        <p:spPr bwMode="auto">
          <a:xfrm>
            <a:off x="3851279" y="5157788"/>
            <a:ext cx="1370013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3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422529"/>
            <a:ext cx="1446213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5224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t="9276" r="19849" b="8597"/>
          <a:stretch>
            <a:fillRect/>
          </a:stretch>
        </p:blipFill>
        <p:spPr bwMode="auto">
          <a:xfrm>
            <a:off x="5076826" y="549275"/>
            <a:ext cx="161925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65225" name="Group 9"/>
          <p:cNvGrpSpPr>
            <a:grpSpLocks/>
          </p:cNvGrpSpPr>
          <p:nvPr/>
        </p:nvGrpSpPr>
        <p:grpSpPr bwMode="auto">
          <a:xfrm>
            <a:off x="5435600" y="4222754"/>
            <a:ext cx="1728788" cy="1679575"/>
            <a:chOff x="3152" y="482"/>
            <a:chExt cx="1633" cy="1586"/>
          </a:xfrm>
        </p:grpSpPr>
        <p:sp>
          <p:nvSpPr>
            <p:cNvPr id="265226" name="Rectangle 10"/>
            <p:cNvSpPr>
              <a:spLocks noChangeArrowheads="1"/>
            </p:cNvSpPr>
            <p:nvPr/>
          </p:nvSpPr>
          <p:spPr bwMode="auto">
            <a:xfrm>
              <a:off x="3152" y="482"/>
              <a:ext cx="1633" cy="158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mtClean="0">
                <a:solidFill>
                  <a:srgbClr val="FFFF99"/>
                </a:solidFill>
              </a:endParaRPr>
            </a:p>
          </p:txBody>
        </p:sp>
        <p:pic>
          <p:nvPicPr>
            <p:cNvPr id="265227" name="Picture 11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54" r="62367"/>
            <a:stretch>
              <a:fillRect/>
            </a:stretch>
          </p:blipFill>
          <p:spPr bwMode="auto">
            <a:xfrm>
              <a:off x="3826" y="982"/>
              <a:ext cx="735" cy="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5228" name="Picture 12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7" t="49513" r="62820" b="31789"/>
            <a:stretch>
              <a:fillRect/>
            </a:stretch>
          </p:blipFill>
          <p:spPr bwMode="auto">
            <a:xfrm>
              <a:off x="4452" y="1733"/>
              <a:ext cx="168" cy="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5229" name="Picture 1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7" t="49513" r="62820" b="31789"/>
            <a:stretch>
              <a:fillRect/>
            </a:stretch>
          </p:blipFill>
          <p:spPr bwMode="auto">
            <a:xfrm rot="71276">
              <a:off x="4026" y="731"/>
              <a:ext cx="168" cy="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5230" name="Picture 14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7" t="23746" r="38060" b="69231"/>
            <a:stretch>
              <a:fillRect/>
            </a:stretch>
          </p:blipFill>
          <p:spPr bwMode="auto">
            <a:xfrm rot="-1890955">
              <a:off x="3693" y="927"/>
              <a:ext cx="204" cy="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5231" name="Oval 15"/>
            <p:cNvSpPr>
              <a:spLocks noChangeArrowheads="1"/>
            </p:cNvSpPr>
            <p:nvPr/>
          </p:nvSpPr>
          <p:spPr bwMode="auto">
            <a:xfrm rot="3509045">
              <a:off x="3684" y="1008"/>
              <a:ext cx="43" cy="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mtClean="0">
                <a:solidFill>
                  <a:srgbClr val="FFFF99"/>
                </a:solidFill>
              </a:endParaRPr>
            </a:p>
          </p:txBody>
        </p:sp>
        <p:pic>
          <p:nvPicPr>
            <p:cNvPr id="265232" name="Picture 16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60" t="69231" r="46747" b="23746"/>
            <a:stretch>
              <a:fillRect/>
            </a:stretch>
          </p:blipFill>
          <p:spPr bwMode="auto">
            <a:xfrm rot="-45904">
              <a:off x="3953" y="1759"/>
              <a:ext cx="203" cy="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5233" name="Oval 17"/>
            <p:cNvSpPr>
              <a:spLocks noChangeArrowheads="1"/>
            </p:cNvSpPr>
            <p:nvPr/>
          </p:nvSpPr>
          <p:spPr bwMode="auto">
            <a:xfrm rot="16154095">
              <a:off x="4128" y="1815"/>
              <a:ext cx="43" cy="5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mtClean="0">
                <a:solidFill>
                  <a:srgbClr val="FFFF99"/>
                </a:solidFill>
              </a:endParaRPr>
            </a:p>
          </p:txBody>
        </p:sp>
        <p:sp>
          <p:nvSpPr>
            <p:cNvPr id="265234" name="Line 18"/>
            <p:cNvSpPr>
              <a:spLocks noChangeShapeType="1"/>
            </p:cNvSpPr>
            <p:nvPr/>
          </p:nvSpPr>
          <p:spPr bwMode="auto">
            <a:xfrm flipH="1">
              <a:off x="3313" y="1444"/>
              <a:ext cx="651" cy="0"/>
            </a:xfrm>
            <a:prstGeom prst="line">
              <a:avLst/>
            </a:prstGeom>
            <a:noFill/>
            <a:ln w="19050">
              <a:solidFill>
                <a:srgbClr val="33CC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mtClean="0">
                <a:solidFill>
                  <a:srgbClr val="FFFF99"/>
                </a:solidFill>
              </a:endParaRPr>
            </a:p>
          </p:txBody>
        </p:sp>
        <p:sp>
          <p:nvSpPr>
            <p:cNvPr id="265235" name="Line 19"/>
            <p:cNvSpPr>
              <a:spLocks noChangeShapeType="1"/>
            </p:cNvSpPr>
            <p:nvPr/>
          </p:nvSpPr>
          <p:spPr bwMode="auto">
            <a:xfrm flipH="1">
              <a:off x="3319" y="1597"/>
              <a:ext cx="652" cy="0"/>
            </a:xfrm>
            <a:prstGeom prst="line">
              <a:avLst/>
            </a:prstGeom>
            <a:noFill/>
            <a:ln w="19050">
              <a:solidFill>
                <a:srgbClr val="33CC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mtClean="0">
                <a:solidFill>
                  <a:srgbClr val="FFFF99"/>
                </a:solidFill>
              </a:endParaRPr>
            </a:p>
          </p:txBody>
        </p:sp>
      </p:grpSp>
      <p:pic>
        <p:nvPicPr>
          <p:cNvPr id="265236" name="Picture 20" descr="evolution-poster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9" y="288925"/>
            <a:ext cx="115252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12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635375" y="3416300"/>
            <a:ext cx="190658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FF"/>
                </a:solidFill>
              </a:rPr>
              <a:t>Gal</a:t>
            </a:r>
            <a:r>
              <a:rPr lang="sv-SE" sz="4800" smtClean="0">
                <a:solidFill>
                  <a:srgbClr val="FFFFFF"/>
                </a:solidFill>
                <a:latin typeface="Symbol" charset="0"/>
              </a:rPr>
              <a:t>b</a:t>
            </a:r>
            <a:r>
              <a:rPr lang="sv-SE" sz="4800" smtClean="0">
                <a:solidFill>
                  <a:srgbClr val="FFFFFF"/>
                </a:solidFill>
              </a:rPr>
              <a:t>1-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651500" y="3213100"/>
            <a:ext cx="14541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4Glc-</a:t>
            </a:r>
          </a:p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4GlcNAc-</a:t>
            </a:r>
          </a:p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3GlcNAc-</a:t>
            </a:r>
          </a:p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3GalNAc-</a:t>
            </a:r>
          </a:p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4Xyl-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164388" y="2997200"/>
            <a:ext cx="166528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more sugars</a:t>
            </a:r>
          </a:p>
          <a:p>
            <a:pPr algn="ctr" eaLnBrk="1" hangingPunct="1"/>
            <a:endParaRPr lang="sv-SE" smtClean="0">
              <a:solidFill>
                <a:srgbClr val="FFFFFF"/>
              </a:solidFill>
            </a:endParaRPr>
          </a:p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peptide</a:t>
            </a:r>
          </a:p>
          <a:p>
            <a:pPr algn="ctr" eaLnBrk="1" hangingPunct="1"/>
            <a:endParaRPr lang="sv-SE" smtClean="0">
              <a:solidFill>
                <a:srgbClr val="FFFFFF"/>
              </a:solidFill>
            </a:endParaRPr>
          </a:p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lipid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692275" y="2211388"/>
            <a:ext cx="187166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v-SE" smtClean="0">
                <a:solidFill>
                  <a:srgbClr val="FFFFFF"/>
                </a:solidFill>
              </a:rPr>
              <a:t>Gal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a</a:t>
            </a:r>
            <a:r>
              <a:rPr lang="sv-SE" smtClean="0">
                <a:solidFill>
                  <a:srgbClr val="FFFFFF"/>
                </a:solidFill>
              </a:rPr>
              <a:t>1-3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GalNAc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a</a:t>
            </a:r>
            <a:r>
              <a:rPr lang="sv-SE" smtClean="0">
                <a:solidFill>
                  <a:srgbClr val="FFFFFF"/>
                </a:solidFill>
              </a:rPr>
              <a:t>1-3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GlcNAc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b</a:t>
            </a:r>
            <a:r>
              <a:rPr lang="sv-SE" smtClean="0">
                <a:solidFill>
                  <a:srgbClr val="FFFFFF"/>
                </a:solidFill>
              </a:rPr>
              <a:t>1-3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GalNAc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b</a:t>
            </a:r>
            <a:r>
              <a:rPr lang="sv-SE" smtClean="0">
                <a:solidFill>
                  <a:srgbClr val="FFFFFF"/>
                </a:solidFill>
              </a:rPr>
              <a:t>1-3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Gal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b</a:t>
            </a:r>
            <a:r>
              <a:rPr lang="sv-SE" smtClean="0">
                <a:solidFill>
                  <a:srgbClr val="FFFFFF"/>
                </a:solidFill>
              </a:rPr>
              <a:t>1-3 Fuc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a</a:t>
            </a:r>
            <a:r>
              <a:rPr lang="sv-SE" smtClean="0">
                <a:solidFill>
                  <a:srgbClr val="FFFFFF"/>
                </a:solidFill>
              </a:rPr>
              <a:t>1-2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NeuAc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a</a:t>
            </a:r>
            <a:r>
              <a:rPr lang="sv-SE" smtClean="0">
                <a:solidFill>
                  <a:srgbClr val="FFFFFF"/>
                </a:solidFill>
              </a:rPr>
              <a:t>2-3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SO</a:t>
            </a:r>
            <a:r>
              <a:rPr lang="sv-SE" baseline="-25000" smtClean="0">
                <a:solidFill>
                  <a:srgbClr val="FFFFFF"/>
                </a:solidFill>
              </a:rPr>
              <a:t>3</a:t>
            </a:r>
            <a:r>
              <a:rPr lang="sv-SE" baseline="30000" smtClean="0">
                <a:solidFill>
                  <a:srgbClr val="FFFFFF"/>
                </a:solidFill>
              </a:rPr>
              <a:t>- </a:t>
            </a:r>
            <a:r>
              <a:rPr lang="sv-SE" smtClean="0">
                <a:solidFill>
                  <a:srgbClr val="FFFFFF"/>
                </a:solidFill>
              </a:rPr>
              <a:t>- 3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NAc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7463" y="3644900"/>
            <a:ext cx="1665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more sugars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28613" y="333375"/>
            <a:ext cx="40989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mtClean="0">
                <a:solidFill>
                  <a:srgbClr val="FFCC00"/>
                </a:solidFill>
              </a:rPr>
              <a:t>How are structural motifs around galactose recognized by galectins?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90550" y="5602288"/>
            <a:ext cx="62388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CC"/>
                </a:solidFill>
              </a:rPr>
              <a:t>A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176463" y="5602288"/>
            <a:ext cx="5905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CC"/>
                </a:solidFill>
              </a:rPr>
              <a:t>B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4162425" y="5602288"/>
            <a:ext cx="5905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CC"/>
                </a:solidFill>
              </a:rPr>
              <a:t>C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5969000" y="5602288"/>
            <a:ext cx="62388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CC"/>
                </a:solidFill>
              </a:rPr>
              <a:t>D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7656513" y="5602288"/>
            <a:ext cx="557212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CC"/>
                </a:solidFill>
              </a:rPr>
              <a:t>E</a:t>
            </a:r>
          </a:p>
        </p:txBody>
      </p:sp>
      <p:grpSp>
        <p:nvGrpSpPr>
          <p:cNvPr id="9229" name="Group 41"/>
          <p:cNvGrpSpPr>
            <a:grpSpLocks/>
          </p:cNvGrpSpPr>
          <p:nvPr/>
        </p:nvGrpSpPr>
        <p:grpSpPr bwMode="auto">
          <a:xfrm>
            <a:off x="4643438" y="620713"/>
            <a:ext cx="4081462" cy="1922462"/>
            <a:chOff x="989" y="2523"/>
            <a:chExt cx="3984" cy="1876"/>
          </a:xfrm>
        </p:grpSpPr>
        <p:grpSp>
          <p:nvGrpSpPr>
            <p:cNvPr id="9230" name="Group 30"/>
            <p:cNvGrpSpPr>
              <a:grpSpLocks/>
            </p:cNvGrpSpPr>
            <p:nvPr/>
          </p:nvGrpSpPr>
          <p:grpSpPr bwMode="auto">
            <a:xfrm>
              <a:off x="989" y="2523"/>
              <a:ext cx="1729" cy="1876"/>
              <a:chOff x="297" y="12"/>
              <a:chExt cx="3970" cy="4308"/>
            </a:xfrm>
          </p:grpSpPr>
          <p:pic>
            <p:nvPicPr>
              <p:cNvPr id="9235" name="Picture 31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" y="12"/>
                <a:ext cx="3762" cy="4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6" name="Text Box 32"/>
              <p:cNvSpPr txBox="1">
                <a:spLocks noChangeArrowheads="1"/>
              </p:cNvSpPr>
              <p:nvPr/>
            </p:nvSpPr>
            <p:spPr bwMode="auto">
              <a:xfrm>
                <a:off x="1197" y="2580"/>
                <a:ext cx="907" cy="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sv-SE" smtClean="0">
                    <a:solidFill>
                      <a:srgbClr val="FFFFCC"/>
                    </a:solidFill>
                  </a:rPr>
                  <a:t>A</a:t>
                </a:r>
              </a:p>
            </p:txBody>
          </p:sp>
          <p:sp>
            <p:nvSpPr>
              <p:cNvPr id="9237" name="Text Box 33"/>
              <p:cNvSpPr txBox="1">
                <a:spLocks noChangeArrowheads="1"/>
              </p:cNvSpPr>
              <p:nvPr/>
            </p:nvSpPr>
            <p:spPr bwMode="auto">
              <a:xfrm>
                <a:off x="1752" y="2353"/>
                <a:ext cx="868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sv-SE" smtClean="0">
                    <a:solidFill>
                      <a:srgbClr val="FFFFCC"/>
                    </a:solidFill>
                  </a:rPr>
                  <a:t>B</a:t>
                </a:r>
              </a:p>
            </p:txBody>
          </p:sp>
          <p:sp>
            <p:nvSpPr>
              <p:cNvPr id="9238" name="Text Box 34"/>
              <p:cNvSpPr txBox="1">
                <a:spLocks noChangeArrowheads="1"/>
              </p:cNvSpPr>
              <p:nvPr/>
            </p:nvSpPr>
            <p:spPr bwMode="auto">
              <a:xfrm>
                <a:off x="2157" y="1808"/>
                <a:ext cx="868" cy="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sv-SE" smtClean="0">
                    <a:solidFill>
                      <a:srgbClr val="FFFFCC"/>
                    </a:solidFill>
                  </a:rPr>
                  <a:t>C</a:t>
                </a:r>
              </a:p>
            </p:txBody>
          </p:sp>
          <p:sp>
            <p:nvSpPr>
              <p:cNvPr id="9239" name="Text Box 35"/>
              <p:cNvSpPr txBox="1">
                <a:spLocks noChangeArrowheads="1"/>
              </p:cNvSpPr>
              <p:nvPr/>
            </p:nvSpPr>
            <p:spPr bwMode="auto">
              <a:xfrm>
                <a:off x="2737" y="1584"/>
                <a:ext cx="907" cy="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sv-SE" smtClean="0">
                    <a:solidFill>
                      <a:srgbClr val="FFFFCC"/>
                    </a:solidFill>
                  </a:rPr>
                  <a:t>D</a:t>
                </a:r>
              </a:p>
            </p:txBody>
          </p:sp>
          <p:sp>
            <p:nvSpPr>
              <p:cNvPr id="9240" name="Text Box 36"/>
              <p:cNvSpPr txBox="1">
                <a:spLocks noChangeArrowheads="1"/>
              </p:cNvSpPr>
              <p:nvPr/>
            </p:nvSpPr>
            <p:spPr bwMode="auto">
              <a:xfrm>
                <a:off x="3438" y="1663"/>
                <a:ext cx="829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sv-SE" smtClean="0">
                    <a:solidFill>
                      <a:srgbClr val="FFFF00"/>
                    </a:solidFill>
                  </a:rPr>
                  <a:t>E</a:t>
                </a:r>
              </a:p>
            </p:txBody>
          </p:sp>
        </p:grpSp>
        <p:pic>
          <p:nvPicPr>
            <p:cNvPr id="9231" name="Picture 3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7" t="14052" r="21054" b="10320"/>
            <a:stretch>
              <a:fillRect/>
            </a:stretch>
          </p:blipFill>
          <p:spPr bwMode="auto">
            <a:xfrm>
              <a:off x="3288" y="2544"/>
              <a:ext cx="1685" cy="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2" name="Rectangle 38"/>
            <p:cNvSpPr>
              <a:spLocks noChangeArrowheads="1"/>
            </p:cNvSpPr>
            <p:nvPr/>
          </p:nvSpPr>
          <p:spPr bwMode="auto">
            <a:xfrm>
              <a:off x="1882" y="3112"/>
              <a:ext cx="499" cy="54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233" name="Line 39"/>
            <p:cNvSpPr>
              <a:spLocks noChangeShapeType="1"/>
            </p:cNvSpPr>
            <p:nvPr/>
          </p:nvSpPr>
          <p:spPr bwMode="auto">
            <a:xfrm flipV="1">
              <a:off x="2381" y="2568"/>
              <a:ext cx="907" cy="5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sv-SE" smtClean="0">
                <a:solidFill>
                  <a:srgbClr val="FFFFFF"/>
                </a:solidFill>
              </a:endParaRPr>
            </a:p>
          </p:txBody>
        </p:sp>
        <p:sp>
          <p:nvSpPr>
            <p:cNvPr id="9234" name="Line 40"/>
            <p:cNvSpPr>
              <a:spLocks noChangeShapeType="1"/>
            </p:cNvSpPr>
            <p:nvPr/>
          </p:nvSpPr>
          <p:spPr bwMode="auto">
            <a:xfrm>
              <a:off x="2381" y="3657"/>
              <a:ext cx="907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sv-SE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79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034" name="Picture 2" descr="Båstad bild10 cop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2188"/>
            <a:ext cx="914400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17463" y="188913"/>
            <a:ext cx="8812212" cy="1803400"/>
            <a:chOff x="11" y="1614"/>
            <a:chExt cx="5551" cy="1136"/>
          </a:xfrm>
        </p:grpSpPr>
        <p:sp>
          <p:nvSpPr>
            <p:cNvPr id="37892" name="Text Box 4"/>
            <p:cNvSpPr txBox="1">
              <a:spLocks noChangeArrowheads="1"/>
            </p:cNvSpPr>
            <p:nvPr/>
          </p:nvSpPr>
          <p:spPr bwMode="auto">
            <a:xfrm>
              <a:off x="2290" y="1696"/>
              <a:ext cx="1201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4800">
                  <a:solidFill>
                    <a:srgbClr val="FFFFFF"/>
                  </a:solidFill>
                </a:rPr>
                <a:t>Gal</a:t>
              </a:r>
              <a:r>
                <a:rPr lang="sv-SE" sz="4800">
                  <a:solidFill>
                    <a:srgbClr val="FFFFFF"/>
                  </a:solidFill>
                  <a:latin typeface="Symbol" charset="0"/>
                </a:rPr>
                <a:t>b</a:t>
              </a:r>
              <a:r>
                <a:rPr lang="sv-SE" sz="4800">
                  <a:solidFill>
                    <a:srgbClr val="FFFFFF"/>
                  </a:solidFill>
                </a:rPr>
                <a:t>1-</a:t>
              </a:r>
            </a:p>
          </p:txBody>
        </p:sp>
        <p:sp>
          <p:nvSpPr>
            <p:cNvPr id="37893" name="Text Box 5"/>
            <p:cNvSpPr txBox="1">
              <a:spLocks noChangeArrowheads="1"/>
            </p:cNvSpPr>
            <p:nvPr/>
          </p:nvSpPr>
          <p:spPr bwMode="auto">
            <a:xfrm>
              <a:off x="3560" y="1867"/>
              <a:ext cx="9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>
                  <a:solidFill>
                    <a:srgbClr val="FFFFFF"/>
                  </a:solidFill>
                </a:rPr>
                <a:t>4GlcNAc-</a:t>
              </a:r>
            </a:p>
            <a:p>
              <a:pPr eaLnBrk="1" hangingPunct="1"/>
              <a:r>
                <a:rPr lang="sv-SE">
                  <a:solidFill>
                    <a:srgbClr val="FFFFFF"/>
                  </a:solidFill>
                </a:rPr>
                <a:t>4Glc-</a:t>
              </a:r>
            </a:p>
          </p:txBody>
        </p:sp>
        <p:sp>
          <p:nvSpPr>
            <p:cNvPr id="37894" name="Text Box 6"/>
            <p:cNvSpPr txBox="1">
              <a:spLocks noChangeArrowheads="1"/>
            </p:cNvSpPr>
            <p:nvPr/>
          </p:nvSpPr>
          <p:spPr bwMode="auto">
            <a:xfrm>
              <a:off x="4513" y="1637"/>
              <a:ext cx="1049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>
                  <a:solidFill>
                    <a:srgbClr val="FFFFFF"/>
                  </a:solidFill>
                </a:rPr>
                <a:t>more sugars</a:t>
              </a:r>
            </a:p>
            <a:p>
              <a:pPr eaLnBrk="1" hangingPunct="1"/>
              <a:r>
                <a:rPr lang="sv-SE">
                  <a:solidFill>
                    <a:srgbClr val="FFFFFF"/>
                  </a:solidFill>
                </a:rPr>
                <a:t>peptide</a:t>
              </a:r>
            </a:p>
            <a:p>
              <a:pPr eaLnBrk="1" hangingPunct="1"/>
              <a:r>
                <a:rPr lang="sv-SE">
                  <a:solidFill>
                    <a:srgbClr val="FFFFFF"/>
                  </a:solidFill>
                </a:rPr>
                <a:t>lipid</a:t>
              </a:r>
            </a:p>
          </p:txBody>
        </p:sp>
        <p:sp>
          <p:nvSpPr>
            <p:cNvPr id="37895" name="Text Box 7"/>
            <p:cNvSpPr txBox="1">
              <a:spLocks noChangeArrowheads="1"/>
            </p:cNvSpPr>
            <p:nvPr/>
          </p:nvSpPr>
          <p:spPr bwMode="auto">
            <a:xfrm>
              <a:off x="1066" y="1614"/>
              <a:ext cx="1179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sv-SE">
                  <a:solidFill>
                    <a:srgbClr val="FFFFFF"/>
                  </a:solidFill>
                </a:rPr>
                <a:t>GalNAc</a:t>
              </a:r>
              <a:r>
                <a:rPr lang="sv-SE">
                  <a:solidFill>
                    <a:srgbClr val="FFFFFF"/>
                  </a:solidFill>
                  <a:latin typeface="Symbol" charset="0"/>
                </a:rPr>
                <a:t>a</a:t>
              </a:r>
              <a:r>
                <a:rPr lang="sv-SE">
                  <a:solidFill>
                    <a:srgbClr val="FFFFFF"/>
                  </a:solidFill>
                </a:rPr>
                <a:t>1-3</a:t>
              </a:r>
              <a:br>
                <a:rPr lang="sv-SE">
                  <a:solidFill>
                    <a:srgbClr val="FFFFFF"/>
                  </a:solidFill>
                </a:rPr>
              </a:br>
              <a:r>
                <a:rPr lang="sv-SE">
                  <a:solidFill>
                    <a:srgbClr val="FFFFFF"/>
                  </a:solidFill>
                </a:rPr>
                <a:t>GlcNAc</a:t>
              </a:r>
              <a:r>
                <a:rPr lang="sv-SE">
                  <a:solidFill>
                    <a:srgbClr val="FFFFFF"/>
                  </a:solidFill>
                  <a:latin typeface="Symbol" charset="0"/>
                </a:rPr>
                <a:t>b</a:t>
              </a:r>
              <a:r>
                <a:rPr lang="sv-SE">
                  <a:solidFill>
                    <a:srgbClr val="FFFFFF"/>
                  </a:solidFill>
                </a:rPr>
                <a:t>1-3</a:t>
              </a:r>
              <a:br>
                <a:rPr lang="sv-SE">
                  <a:solidFill>
                    <a:srgbClr val="FFFFFF"/>
                  </a:solidFill>
                </a:rPr>
              </a:br>
              <a:r>
                <a:rPr lang="sv-SE">
                  <a:solidFill>
                    <a:srgbClr val="FF0000"/>
                  </a:solidFill>
                </a:rPr>
                <a:t>NeuAc</a:t>
              </a:r>
              <a:r>
                <a:rPr lang="sv-SE">
                  <a:solidFill>
                    <a:srgbClr val="FF0000"/>
                  </a:solidFill>
                  <a:latin typeface="Symbol" charset="0"/>
                </a:rPr>
                <a:t>a</a:t>
              </a:r>
              <a:r>
                <a:rPr lang="sv-SE">
                  <a:solidFill>
                    <a:srgbClr val="FF0000"/>
                  </a:solidFill>
                </a:rPr>
                <a:t>2-3</a:t>
              </a:r>
              <a:r>
                <a:rPr lang="sv-SE">
                  <a:solidFill>
                    <a:srgbClr val="FFFFFF"/>
                  </a:solidFill>
                </a:rPr>
                <a:t/>
              </a:r>
              <a:br>
                <a:rPr lang="sv-SE">
                  <a:solidFill>
                    <a:srgbClr val="FFFFFF"/>
                  </a:solidFill>
                </a:rPr>
              </a:br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37896" name="Text Box 8"/>
            <p:cNvSpPr txBox="1">
              <a:spLocks noChangeArrowheads="1"/>
            </p:cNvSpPr>
            <p:nvPr/>
          </p:nvSpPr>
          <p:spPr bwMode="auto">
            <a:xfrm>
              <a:off x="11" y="1842"/>
              <a:ext cx="10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>
                  <a:solidFill>
                    <a:srgbClr val="FFFFFF"/>
                  </a:solidFill>
                </a:rPr>
                <a:t>more sugars</a:t>
              </a:r>
            </a:p>
          </p:txBody>
        </p:sp>
        <p:sp>
          <p:nvSpPr>
            <p:cNvPr id="37897" name="Text Box 9"/>
            <p:cNvSpPr txBox="1">
              <a:spLocks noChangeArrowheads="1"/>
            </p:cNvSpPr>
            <p:nvPr/>
          </p:nvSpPr>
          <p:spPr bwMode="auto">
            <a:xfrm>
              <a:off x="418" y="2385"/>
              <a:ext cx="301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3200">
                  <a:solidFill>
                    <a:srgbClr val="FFFFCC"/>
                  </a:solidFill>
                </a:rPr>
                <a:t>A</a:t>
              </a:r>
            </a:p>
          </p:txBody>
        </p:sp>
        <p:sp>
          <p:nvSpPr>
            <p:cNvPr id="37898" name="Text Box 10"/>
            <p:cNvSpPr txBox="1">
              <a:spLocks noChangeArrowheads="1"/>
            </p:cNvSpPr>
            <p:nvPr/>
          </p:nvSpPr>
          <p:spPr bwMode="auto">
            <a:xfrm>
              <a:off x="1413" y="2385"/>
              <a:ext cx="28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3200">
                  <a:solidFill>
                    <a:srgbClr val="FFFFCC"/>
                  </a:solidFill>
                </a:rPr>
                <a:t>B</a:t>
              </a:r>
            </a:p>
          </p:txBody>
        </p:sp>
        <p:sp>
          <p:nvSpPr>
            <p:cNvPr id="37899" name="Text Box 11"/>
            <p:cNvSpPr txBox="1">
              <a:spLocks noChangeArrowheads="1"/>
            </p:cNvSpPr>
            <p:nvPr/>
          </p:nvSpPr>
          <p:spPr bwMode="auto">
            <a:xfrm>
              <a:off x="2664" y="2385"/>
              <a:ext cx="28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3200">
                  <a:solidFill>
                    <a:srgbClr val="FFFFCC"/>
                  </a:solidFill>
                </a:rPr>
                <a:t>C</a:t>
              </a:r>
            </a:p>
          </p:txBody>
        </p:sp>
        <p:sp>
          <p:nvSpPr>
            <p:cNvPr id="37900" name="Text Box 12"/>
            <p:cNvSpPr txBox="1">
              <a:spLocks noChangeArrowheads="1"/>
            </p:cNvSpPr>
            <p:nvPr/>
          </p:nvSpPr>
          <p:spPr bwMode="auto">
            <a:xfrm>
              <a:off x="3806" y="2385"/>
              <a:ext cx="301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3200">
                  <a:solidFill>
                    <a:srgbClr val="FFFFCC"/>
                  </a:solidFill>
                </a:rPr>
                <a:t>D</a:t>
              </a:r>
            </a:p>
          </p:txBody>
        </p:sp>
        <p:sp>
          <p:nvSpPr>
            <p:cNvPr id="37901" name="Text Box 13"/>
            <p:cNvSpPr txBox="1">
              <a:spLocks noChangeArrowheads="1"/>
            </p:cNvSpPr>
            <p:nvPr/>
          </p:nvSpPr>
          <p:spPr bwMode="auto">
            <a:xfrm>
              <a:off x="4862" y="2385"/>
              <a:ext cx="2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3200">
                  <a:solidFill>
                    <a:srgbClr val="FFFFCC"/>
                  </a:solidFill>
                </a:rPr>
                <a:t>E</a:t>
              </a:r>
            </a:p>
          </p:txBody>
        </p:sp>
      </p:grp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1185863" y="6165850"/>
            <a:ext cx="6246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Endocytosis (30 min) of galectin-3 wt and mutant</a:t>
            </a:r>
          </a:p>
        </p:txBody>
      </p:sp>
    </p:spTree>
    <p:extLst>
      <p:ext uri="{BB962C8B-B14F-4D97-AF65-F5344CB8AC3E}">
        <p14:creationId xmlns:p14="http://schemas.microsoft.com/office/powerpoint/2010/main" val="294364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635375" y="3416300"/>
            <a:ext cx="190658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FF"/>
                </a:solidFill>
              </a:rPr>
              <a:t>Gal</a:t>
            </a:r>
            <a:r>
              <a:rPr lang="sv-SE" sz="4800" smtClean="0">
                <a:solidFill>
                  <a:srgbClr val="FFFFFF"/>
                </a:solidFill>
                <a:latin typeface="Symbol" charset="0"/>
              </a:rPr>
              <a:t>b</a:t>
            </a:r>
            <a:r>
              <a:rPr lang="sv-SE" sz="4800" smtClean="0">
                <a:solidFill>
                  <a:srgbClr val="FFFFFF"/>
                </a:solidFill>
              </a:rPr>
              <a:t>1-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651500" y="3213100"/>
            <a:ext cx="14541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4Glc-</a:t>
            </a:r>
          </a:p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4GlcNAc-</a:t>
            </a:r>
          </a:p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3GlcNAc-</a:t>
            </a:r>
          </a:p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3GalNAc-</a:t>
            </a:r>
          </a:p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4Xyl-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156823" y="2997200"/>
            <a:ext cx="16804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dirty="0" err="1" smtClean="0">
                <a:solidFill>
                  <a:srgbClr val="FF0000"/>
                </a:solidFill>
              </a:rPr>
              <a:t>more</a:t>
            </a:r>
            <a:r>
              <a:rPr lang="sv-SE" dirty="0" smtClean="0">
                <a:solidFill>
                  <a:srgbClr val="FF0000"/>
                </a:solidFill>
              </a:rPr>
              <a:t> sugars</a:t>
            </a:r>
          </a:p>
          <a:p>
            <a:pPr algn="ctr" eaLnBrk="1" hangingPunct="1"/>
            <a:endParaRPr lang="sv-SE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sv-SE" dirty="0" err="1" smtClean="0">
                <a:solidFill>
                  <a:srgbClr val="FF0000"/>
                </a:solidFill>
              </a:rPr>
              <a:t>peptide</a:t>
            </a:r>
            <a:endParaRPr lang="sv-SE" dirty="0" smtClean="0">
              <a:solidFill>
                <a:srgbClr val="FF0000"/>
              </a:solidFill>
            </a:endParaRPr>
          </a:p>
          <a:p>
            <a:pPr algn="ctr" eaLnBrk="1" hangingPunct="1"/>
            <a:endParaRPr lang="sv-SE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sv-SE" dirty="0" smtClean="0">
                <a:solidFill>
                  <a:srgbClr val="FF0000"/>
                </a:solidFill>
              </a:rPr>
              <a:t>lipid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692275" y="2211388"/>
            <a:ext cx="187166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v-SE" smtClean="0">
                <a:solidFill>
                  <a:srgbClr val="FFFFFF"/>
                </a:solidFill>
              </a:rPr>
              <a:t>Gal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a</a:t>
            </a:r>
            <a:r>
              <a:rPr lang="sv-SE" smtClean="0">
                <a:solidFill>
                  <a:srgbClr val="FFFFFF"/>
                </a:solidFill>
              </a:rPr>
              <a:t>1-3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GalNAc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a</a:t>
            </a:r>
            <a:r>
              <a:rPr lang="sv-SE" smtClean="0">
                <a:solidFill>
                  <a:srgbClr val="FFFFFF"/>
                </a:solidFill>
              </a:rPr>
              <a:t>1-3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GlcNAc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b</a:t>
            </a:r>
            <a:r>
              <a:rPr lang="sv-SE" smtClean="0">
                <a:solidFill>
                  <a:srgbClr val="FFFFFF"/>
                </a:solidFill>
              </a:rPr>
              <a:t>1-3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GalNAc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b</a:t>
            </a:r>
            <a:r>
              <a:rPr lang="sv-SE" smtClean="0">
                <a:solidFill>
                  <a:srgbClr val="FFFFFF"/>
                </a:solidFill>
              </a:rPr>
              <a:t>1-3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Gal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b</a:t>
            </a:r>
            <a:r>
              <a:rPr lang="sv-SE" smtClean="0">
                <a:solidFill>
                  <a:srgbClr val="FFFFFF"/>
                </a:solidFill>
              </a:rPr>
              <a:t>1-3 Fuc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a</a:t>
            </a:r>
            <a:r>
              <a:rPr lang="sv-SE" smtClean="0">
                <a:solidFill>
                  <a:srgbClr val="FFFFFF"/>
                </a:solidFill>
              </a:rPr>
              <a:t>1-2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NeuAc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a</a:t>
            </a:r>
            <a:r>
              <a:rPr lang="sv-SE" smtClean="0">
                <a:solidFill>
                  <a:srgbClr val="FFFFFF"/>
                </a:solidFill>
              </a:rPr>
              <a:t>2-3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SO</a:t>
            </a:r>
            <a:r>
              <a:rPr lang="sv-SE" baseline="-25000" smtClean="0">
                <a:solidFill>
                  <a:srgbClr val="FFFFFF"/>
                </a:solidFill>
              </a:rPr>
              <a:t>3</a:t>
            </a:r>
            <a:r>
              <a:rPr lang="sv-SE" baseline="30000" smtClean="0">
                <a:solidFill>
                  <a:srgbClr val="FFFFFF"/>
                </a:solidFill>
              </a:rPr>
              <a:t>- </a:t>
            </a:r>
            <a:r>
              <a:rPr lang="sv-SE" smtClean="0">
                <a:solidFill>
                  <a:srgbClr val="FFFFFF"/>
                </a:solidFill>
              </a:rPr>
              <a:t>- 3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NAc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7463" y="3644900"/>
            <a:ext cx="1665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more sugars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28613" y="333375"/>
            <a:ext cx="40989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mtClean="0">
                <a:solidFill>
                  <a:srgbClr val="FFCC00"/>
                </a:solidFill>
              </a:rPr>
              <a:t>How are structural motifs around galactose recognized by galectins?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90550" y="5602288"/>
            <a:ext cx="62388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CC"/>
                </a:solidFill>
              </a:rPr>
              <a:t>A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176463" y="5602288"/>
            <a:ext cx="5905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CC"/>
                </a:solidFill>
              </a:rPr>
              <a:t>B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4162425" y="5602288"/>
            <a:ext cx="5905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CC"/>
                </a:solidFill>
              </a:rPr>
              <a:t>C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5969000" y="5602288"/>
            <a:ext cx="62388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CC"/>
                </a:solidFill>
              </a:rPr>
              <a:t>D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7656513" y="5602288"/>
            <a:ext cx="557212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CC"/>
                </a:solidFill>
              </a:rPr>
              <a:t>E</a:t>
            </a:r>
          </a:p>
        </p:txBody>
      </p:sp>
      <p:grpSp>
        <p:nvGrpSpPr>
          <p:cNvPr id="9229" name="Group 41"/>
          <p:cNvGrpSpPr>
            <a:grpSpLocks/>
          </p:cNvGrpSpPr>
          <p:nvPr/>
        </p:nvGrpSpPr>
        <p:grpSpPr bwMode="auto">
          <a:xfrm>
            <a:off x="4643438" y="620713"/>
            <a:ext cx="4081462" cy="1922462"/>
            <a:chOff x="989" y="2523"/>
            <a:chExt cx="3984" cy="1876"/>
          </a:xfrm>
        </p:grpSpPr>
        <p:grpSp>
          <p:nvGrpSpPr>
            <p:cNvPr id="9230" name="Group 30"/>
            <p:cNvGrpSpPr>
              <a:grpSpLocks/>
            </p:cNvGrpSpPr>
            <p:nvPr/>
          </p:nvGrpSpPr>
          <p:grpSpPr bwMode="auto">
            <a:xfrm>
              <a:off x="989" y="2523"/>
              <a:ext cx="1729" cy="1876"/>
              <a:chOff x="297" y="12"/>
              <a:chExt cx="3970" cy="4308"/>
            </a:xfrm>
          </p:grpSpPr>
          <p:pic>
            <p:nvPicPr>
              <p:cNvPr id="9235" name="Picture 31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" y="12"/>
                <a:ext cx="3762" cy="4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6" name="Text Box 32"/>
              <p:cNvSpPr txBox="1">
                <a:spLocks noChangeArrowheads="1"/>
              </p:cNvSpPr>
              <p:nvPr/>
            </p:nvSpPr>
            <p:spPr bwMode="auto">
              <a:xfrm>
                <a:off x="1197" y="2580"/>
                <a:ext cx="907" cy="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sv-SE" smtClean="0">
                    <a:solidFill>
                      <a:srgbClr val="FFFFCC"/>
                    </a:solidFill>
                  </a:rPr>
                  <a:t>A</a:t>
                </a:r>
              </a:p>
            </p:txBody>
          </p:sp>
          <p:sp>
            <p:nvSpPr>
              <p:cNvPr id="9237" name="Text Box 33"/>
              <p:cNvSpPr txBox="1">
                <a:spLocks noChangeArrowheads="1"/>
              </p:cNvSpPr>
              <p:nvPr/>
            </p:nvSpPr>
            <p:spPr bwMode="auto">
              <a:xfrm>
                <a:off x="1752" y="2353"/>
                <a:ext cx="868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sv-SE" smtClean="0">
                    <a:solidFill>
                      <a:srgbClr val="FFFFCC"/>
                    </a:solidFill>
                  </a:rPr>
                  <a:t>B</a:t>
                </a:r>
              </a:p>
            </p:txBody>
          </p:sp>
          <p:sp>
            <p:nvSpPr>
              <p:cNvPr id="9238" name="Text Box 34"/>
              <p:cNvSpPr txBox="1">
                <a:spLocks noChangeArrowheads="1"/>
              </p:cNvSpPr>
              <p:nvPr/>
            </p:nvSpPr>
            <p:spPr bwMode="auto">
              <a:xfrm>
                <a:off x="2157" y="1808"/>
                <a:ext cx="868" cy="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sv-SE" smtClean="0">
                    <a:solidFill>
                      <a:srgbClr val="FFFFCC"/>
                    </a:solidFill>
                  </a:rPr>
                  <a:t>C</a:t>
                </a:r>
              </a:p>
            </p:txBody>
          </p:sp>
          <p:sp>
            <p:nvSpPr>
              <p:cNvPr id="9239" name="Text Box 35"/>
              <p:cNvSpPr txBox="1">
                <a:spLocks noChangeArrowheads="1"/>
              </p:cNvSpPr>
              <p:nvPr/>
            </p:nvSpPr>
            <p:spPr bwMode="auto">
              <a:xfrm>
                <a:off x="2737" y="1584"/>
                <a:ext cx="907" cy="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sv-SE" smtClean="0">
                    <a:solidFill>
                      <a:srgbClr val="FFFFCC"/>
                    </a:solidFill>
                  </a:rPr>
                  <a:t>D</a:t>
                </a:r>
              </a:p>
            </p:txBody>
          </p:sp>
          <p:sp>
            <p:nvSpPr>
              <p:cNvPr id="9240" name="Text Box 36"/>
              <p:cNvSpPr txBox="1">
                <a:spLocks noChangeArrowheads="1"/>
              </p:cNvSpPr>
              <p:nvPr/>
            </p:nvSpPr>
            <p:spPr bwMode="auto">
              <a:xfrm>
                <a:off x="3438" y="1663"/>
                <a:ext cx="829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sv-SE" smtClean="0">
                    <a:solidFill>
                      <a:srgbClr val="FFFF00"/>
                    </a:solidFill>
                  </a:rPr>
                  <a:t>E</a:t>
                </a:r>
              </a:p>
            </p:txBody>
          </p:sp>
        </p:grpSp>
        <p:pic>
          <p:nvPicPr>
            <p:cNvPr id="9231" name="Picture 3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7" t="14052" r="21054" b="10320"/>
            <a:stretch>
              <a:fillRect/>
            </a:stretch>
          </p:blipFill>
          <p:spPr bwMode="auto">
            <a:xfrm>
              <a:off x="3288" y="2544"/>
              <a:ext cx="1685" cy="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2" name="Rectangle 38"/>
            <p:cNvSpPr>
              <a:spLocks noChangeArrowheads="1"/>
            </p:cNvSpPr>
            <p:nvPr/>
          </p:nvSpPr>
          <p:spPr bwMode="auto">
            <a:xfrm>
              <a:off x="1882" y="3112"/>
              <a:ext cx="499" cy="54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233" name="Line 39"/>
            <p:cNvSpPr>
              <a:spLocks noChangeShapeType="1"/>
            </p:cNvSpPr>
            <p:nvPr/>
          </p:nvSpPr>
          <p:spPr bwMode="auto">
            <a:xfrm flipV="1">
              <a:off x="2381" y="2568"/>
              <a:ext cx="907" cy="5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sv-SE" smtClean="0">
                <a:solidFill>
                  <a:srgbClr val="FFFFFF"/>
                </a:solidFill>
              </a:endParaRPr>
            </a:p>
          </p:txBody>
        </p:sp>
        <p:sp>
          <p:nvSpPr>
            <p:cNvPr id="9234" name="Line 40"/>
            <p:cNvSpPr>
              <a:spLocks noChangeShapeType="1"/>
            </p:cNvSpPr>
            <p:nvPr/>
          </p:nvSpPr>
          <p:spPr bwMode="auto">
            <a:xfrm>
              <a:off x="2381" y="3657"/>
              <a:ext cx="907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sv-SE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386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upp fig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7118" r="32338" b="71488"/>
          <a:stretch/>
        </p:blipFill>
        <p:spPr>
          <a:xfrm>
            <a:off x="5106971" y="692696"/>
            <a:ext cx="2201333" cy="1654344"/>
          </a:xfrm>
          <a:prstGeom prst="rect">
            <a:avLst/>
          </a:prstGeom>
        </p:spPr>
      </p:pic>
      <p:pic>
        <p:nvPicPr>
          <p:cNvPr id="3" name="Bild 7" descr="C:\Users\med-mcc\Desktop\Figure1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t="31568" r="44369"/>
          <a:stretch/>
        </p:blipFill>
        <p:spPr bwMode="auto">
          <a:xfrm>
            <a:off x="1866611" y="692696"/>
            <a:ext cx="2951239" cy="51137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ak pil 3"/>
          <p:cNvCxnSpPr/>
          <p:nvPr/>
        </p:nvCxnSpPr>
        <p:spPr bwMode="auto">
          <a:xfrm flipH="1">
            <a:off x="4458899" y="1412776"/>
            <a:ext cx="1080120" cy="1440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Rak pil 7"/>
          <p:cNvCxnSpPr/>
          <p:nvPr/>
        </p:nvCxnSpPr>
        <p:spPr bwMode="auto">
          <a:xfrm flipH="1">
            <a:off x="4530907" y="1556792"/>
            <a:ext cx="2016224" cy="12241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ruta 10"/>
          <p:cNvSpPr txBox="1"/>
          <p:nvPr/>
        </p:nvSpPr>
        <p:spPr>
          <a:xfrm>
            <a:off x="971600" y="116632"/>
            <a:ext cx="7085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solidFill>
                  <a:srgbClr val="000000"/>
                </a:solidFill>
                <a:latin typeface="Arial"/>
                <a:cs typeface="Arial"/>
              </a:rPr>
              <a:t>Affinity</a:t>
            </a:r>
            <a:r>
              <a:rPr lang="sv-SE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sv-SE" dirty="0" err="1" smtClean="0">
                <a:solidFill>
                  <a:srgbClr val="000000"/>
                </a:solidFill>
                <a:latin typeface="Arial"/>
                <a:cs typeface="Arial"/>
              </a:rPr>
              <a:t>chromatography</a:t>
            </a:r>
            <a:r>
              <a:rPr lang="sv-SE" dirty="0" smtClean="0">
                <a:solidFill>
                  <a:srgbClr val="000000"/>
                </a:solidFill>
                <a:latin typeface="Arial"/>
                <a:cs typeface="Arial"/>
              </a:rPr>
              <a:t> -Galectin-3 and </a:t>
            </a:r>
            <a:r>
              <a:rPr lang="sv-SE" dirty="0" err="1" smtClean="0">
                <a:solidFill>
                  <a:srgbClr val="000000"/>
                </a:solidFill>
                <a:latin typeface="Arial"/>
                <a:cs typeface="Arial"/>
              </a:rPr>
              <a:t>transferrin</a:t>
            </a:r>
            <a:endParaRPr lang="sv-SE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3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78074"/>
            <a:ext cx="324848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1"/>
          <a:stretch/>
        </p:blipFill>
        <p:spPr bwMode="auto">
          <a:xfrm>
            <a:off x="3347864" y="764704"/>
            <a:ext cx="315502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 13"/>
          <p:cNvGrpSpPr/>
          <p:nvPr/>
        </p:nvGrpSpPr>
        <p:grpSpPr>
          <a:xfrm>
            <a:off x="683568" y="1693959"/>
            <a:ext cx="2362200" cy="855888"/>
            <a:chOff x="1676400" y="4554312"/>
            <a:chExt cx="2362200" cy="855888"/>
          </a:xfrm>
        </p:grpSpPr>
        <p:graphicFrame>
          <p:nvGraphicFramePr>
            <p:cNvPr id="6" name="Objek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9746965"/>
                </p:ext>
              </p:extLst>
            </p:nvPr>
          </p:nvGraphicFramePr>
          <p:xfrm>
            <a:off x="1676400" y="4554312"/>
            <a:ext cx="2362200" cy="855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5" name="ChemSketch" r:id="rId5" imgW="5730120" imgH="2075760" progId="ACD.ChemSketch.20">
                    <p:embed/>
                  </p:oleObj>
                </mc:Choice>
                <mc:Fallback>
                  <p:oleObj name="ChemSketch" r:id="rId5" imgW="5730120" imgH="2075760" progId="ACD.ChemSketch.2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676400" y="4554312"/>
                          <a:ext cx="2362200" cy="8558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4" t="12167" r="31046" b="79122"/>
            <a:stretch/>
          </p:blipFill>
          <p:spPr bwMode="auto">
            <a:xfrm>
              <a:off x="2514600" y="4724400"/>
              <a:ext cx="1135782" cy="2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upp 11"/>
          <p:cNvGrpSpPr/>
          <p:nvPr/>
        </p:nvGrpSpPr>
        <p:grpSpPr>
          <a:xfrm>
            <a:off x="683568" y="2734672"/>
            <a:ext cx="2362200" cy="855888"/>
            <a:chOff x="1706563" y="1828800"/>
            <a:chExt cx="2362200" cy="855888"/>
          </a:xfrm>
        </p:grpSpPr>
        <p:graphicFrame>
          <p:nvGraphicFramePr>
            <p:cNvPr id="4" name="Objek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3911617"/>
                </p:ext>
              </p:extLst>
            </p:nvPr>
          </p:nvGraphicFramePr>
          <p:xfrm>
            <a:off x="1706563" y="1828800"/>
            <a:ext cx="2362200" cy="855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6" name="ChemSketch" r:id="rId7" imgW="5730120" imgH="2075760" progId="ACD.ChemSketch.20">
                    <p:embed/>
                  </p:oleObj>
                </mc:Choice>
                <mc:Fallback>
                  <p:oleObj name="ChemSketch" r:id="rId7" imgW="5730120" imgH="2075760" progId="ACD.ChemSketch.2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706563" y="1828800"/>
                          <a:ext cx="2362200" cy="8558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4" t="19601" r="31046" b="72733"/>
            <a:stretch/>
          </p:blipFill>
          <p:spPr bwMode="auto">
            <a:xfrm>
              <a:off x="2590800" y="2057400"/>
              <a:ext cx="1135782" cy="211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p 6"/>
          <p:cNvGrpSpPr/>
          <p:nvPr/>
        </p:nvGrpSpPr>
        <p:grpSpPr>
          <a:xfrm>
            <a:off x="712444" y="4693034"/>
            <a:ext cx="2362200" cy="717166"/>
            <a:chOff x="1676400" y="990599"/>
            <a:chExt cx="2362200" cy="717166"/>
          </a:xfrm>
        </p:grpSpPr>
        <p:graphicFrame>
          <p:nvGraphicFramePr>
            <p:cNvPr id="5" name="Objek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201884"/>
                </p:ext>
              </p:extLst>
            </p:nvPr>
          </p:nvGraphicFramePr>
          <p:xfrm>
            <a:off x="1676400" y="990599"/>
            <a:ext cx="2362200" cy="7171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7" name="ChemSketch" r:id="rId9" imgW="5730120" imgH="1740240" progId="ACD.ChemSketch.20">
                    <p:embed/>
                  </p:oleObj>
                </mc:Choice>
                <mc:Fallback>
                  <p:oleObj name="ChemSketch" r:id="rId9" imgW="5730120" imgH="1740240" progId="ACD.ChemSketch.2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676400" y="990599"/>
                          <a:ext cx="2362200" cy="7171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4" t="34119" r="31046" b="58563"/>
            <a:stretch/>
          </p:blipFill>
          <p:spPr bwMode="auto">
            <a:xfrm>
              <a:off x="2667000" y="1143000"/>
              <a:ext cx="1135782" cy="202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upp 12"/>
          <p:cNvGrpSpPr/>
          <p:nvPr/>
        </p:nvGrpSpPr>
        <p:grpSpPr>
          <a:xfrm>
            <a:off x="713731" y="3833893"/>
            <a:ext cx="2362200" cy="717166"/>
            <a:chOff x="1706563" y="3397634"/>
            <a:chExt cx="2362200" cy="717166"/>
          </a:xfrm>
        </p:grpSpPr>
        <p:graphicFrame>
          <p:nvGraphicFramePr>
            <p:cNvPr id="3" name="Objek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2202825"/>
                </p:ext>
              </p:extLst>
            </p:nvPr>
          </p:nvGraphicFramePr>
          <p:xfrm>
            <a:off x="1706563" y="3397634"/>
            <a:ext cx="2362200" cy="7171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8" name="ChemSketch" r:id="rId11" imgW="5730120" imgH="1740240" progId="ACD.ChemSketch.20">
                    <p:embed/>
                  </p:oleObj>
                </mc:Choice>
                <mc:Fallback>
                  <p:oleObj name="ChemSketch" r:id="rId11" imgW="5730120" imgH="1740240" progId="ACD.ChemSketch.2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706563" y="3397634"/>
                          <a:ext cx="2362200" cy="7171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4" t="26802" r="31046" b="65881"/>
            <a:stretch/>
          </p:blipFill>
          <p:spPr bwMode="auto">
            <a:xfrm>
              <a:off x="2514600" y="3550720"/>
              <a:ext cx="1135782" cy="202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Bildobjekt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8144" y="3573016"/>
            <a:ext cx="3150489" cy="287464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19872" y="3615491"/>
            <a:ext cx="3096344" cy="2825235"/>
          </a:xfrm>
          <a:prstGeom prst="rect">
            <a:avLst/>
          </a:prstGeom>
        </p:spPr>
      </p:pic>
      <p:sp>
        <p:nvSpPr>
          <p:cNvPr id="16" name="textruta 15"/>
          <p:cNvSpPr txBox="1"/>
          <p:nvPr/>
        </p:nvSpPr>
        <p:spPr>
          <a:xfrm>
            <a:off x="1917212" y="404664"/>
            <a:ext cx="6111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 err="1" smtClean="0">
                <a:solidFill>
                  <a:prstClr val="black"/>
                </a:solidFill>
                <a:latin typeface="Arial"/>
                <a:cs typeface="Arial"/>
              </a:rPr>
              <a:t>with</a:t>
            </a:r>
            <a:r>
              <a:rPr lang="sv-SE" sz="1800" dirty="0" smtClean="0">
                <a:solidFill>
                  <a:prstClr val="black"/>
                </a:solidFill>
                <a:latin typeface="Arial"/>
                <a:cs typeface="Arial"/>
              </a:rPr>
              <a:t> Carlo </a:t>
            </a:r>
            <a:r>
              <a:rPr lang="sv-SE" sz="1800" dirty="0" err="1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lang="sv-SE" sz="1800" dirty="0" err="1" smtClean="0">
                <a:solidFill>
                  <a:prstClr val="black"/>
                </a:solidFill>
                <a:latin typeface="Arial"/>
                <a:cs typeface="Arial"/>
              </a:rPr>
              <a:t>nverzagt</a:t>
            </a:r>
            <a:r>
              <a:rPr lang="sv-SE" sz="1800" dirty="0" smtClean="0">
                <a:solidFill>
                  <a:prstClr val="black"/>
                </a:solidFill>
                <a:latin typeface="Arial"/>
                <a:cs typeface="Arial"/>
              </a:rPr>
              <a:t> et al., University Bayreuth, </a:t>
            </a:r>
            <a:r>
              <a:rPr lang="sv-SE" sz="1800" dirty="0" err="1" smtClean="0">
                <a:solidFill>
                  <a:prstClr val="black"/>
                </a:solidFill>
                <a:latin typeface="Arial"/>
                <a:cs typeface="Arial"/>
              </a:rPr>
              <a:t>Germany</a:t>
            </a:r>
            <a:endParaRPr lang="sv-SE" sz="1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65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-5581650" y="1412875"/>
            <a:ext cx="22034500" cy="6911975"/>
          </a:xfrm>
          <a:prstGeom prst="ellipse">
            <a:avLst/>
          </a:prstGeom>
          <a:solidFill>
            <a:srgbClr val="E2CBE3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lIns="91392" tIns="45697" rIns="91392" bIns="45697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795" name="Oval 855"/>
          <p:cNvSpPr>
            <a:spLocks noChangeArrowheads="1"/>
          </p:cNvSpPr>
          <p:nvPr/>
        </p:nvSpPr>
        <p:spPr bwMode="auto">
          <a:xfrm>
            <a:off x="5148263" y="2212976"/>
            <a:ext cx="2119312" cy="143192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lIns="91392" tIns="45697" rIns="91392" bIns="45697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3796" name="Group 4"/>
          <p:cNvGrpSpPr>
            <a:grpSpLocks/>
          </p:cNvGrpSpPr>
          <p:nvPr/>
        </p:nvGrpSpPr>
        <p:grpSpPr bwMode="auto">
          <a:xfrm rot="-319390">
            <a:off x="1504951" y="1562100"/>
            <a:ext cx="304800" cy="98425"/>
            <a:chOff x="1020" y="2085"/>
            <a:chExt cx="926" cy="301"/>
          </a:xfrm>
        </p:grpSpPr>
        <p:grpSp>
          <p:nvGrpSpPr>
            <p:cNvPr id="57437" name="Group 5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7477" name="Group 6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87" name="Line 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88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78" name="Group 9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85" name="Line 1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86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79" name="Group 12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83" name="Line 1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84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80" name="Group 15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81" name="Line 1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82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438" name="Group 18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7465" name="Group 19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75" name="Line 2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76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66" name="Group 22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73" name="Line 2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74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67" name="Group 25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71" name="Line 2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72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68" name="Group 28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69" name="Line 2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70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439" name="Group 31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7453" name="Group 32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63" name="Line 3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64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54" name="Group 35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61" name="Line 3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62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55" name="Group 38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59" name="Line 3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60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56" name="Group 41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57" name="Line 4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58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440" name="Group 44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7441" name="Group 45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51" name="Line 4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52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42" name="Group 48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49" name="Line 4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50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43" name="Group 51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47" name="Line 5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48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44" name="Group 54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45" name="Line 5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46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797" name="Group 57"/>
          <p:cNvGrpSpPr>
            <a:grpSpLocks/>
          </p:cNvGrpSpPr>
          <p:nvPr/>
        </p:nvGrpSpPr>
        <p:grpSpPr bwMode="auto">
          <a:xfrm rot="-319390">
            <a:off x="1820863" y="1531938"/>
            <a:ext cx="304800" cy="100012"/>
            <a:chOff x="1020" y="2085"/>
            <a:chExt cx="926" cy="301"/>
          </a:xfrm>
        </p:grpSpPr>
        <p:grpSp>
          <p:nvGrpSpPr>
            <p:cNvPr id="57385" name="Group 58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7425" name="Group 59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35" name="Line 6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36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26" name="Group 62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33" name="Line 6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34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27" name="Group 65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31" name="Line 6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32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28" name="Group 68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29" name="Line 6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30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86" name="Group 71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7413" name="Group 72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23" name="Line 7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24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14" name="Group 75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21" name="Line 7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22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15" name="Group 78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19" name="Line 7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20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16" name="Group 81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17" name="Line 8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18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87" name="Group 84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7401" name="Group 85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411" name="Line 8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12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02" name="Group 88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409" name="Line 8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10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03" name="Group 91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407" name="Line 9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08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404" name="Group 94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405" name="Line 9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06" name="Line 9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88" name="Group 97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7389" name="Group 98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99" name="Line 9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400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90" name="Group 101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97" name="Line 10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98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91" name="Group 104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95" name="Line 10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96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92" name="Group 107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93" name="Line 10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94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798" name="Group 110"/>
          <p:cNvGrpSpPr>
            <a:grpSpLocks/>
          </p:cNvGrpSpPr>
          <p:nvPr/>
        </p:nvGrpSpPr>
        <p:grpSpPr bwMode="auto">
          <a:xfrm rot="-319390">
            <a:off x="2138364" y="1503363"/>
            <a:ext cx="304800" cy="98425"/>
            <a:chOff x="1020" y="2085"/>
            <a:chExt cx="926" cy="301"/>
          </a:xfrm>
        </p:grpSpPr>
        <p:grpSp>
          <p:nvGrpSpPr>
            <p:cNvPr id="57333" name="Group 111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7373" name="Group 112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83" name="Line 11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84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74" name="Group 115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81" name="Line 11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82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75" name="Group 118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79" name="Line 11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80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76" name="Group 121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77" name="Line 12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78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34" name="Group 124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7361" name="Group 125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71" name="Line 12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72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62" name="Group 128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69" name="Line 12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70" name="Line 13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63" name="Group 131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67" name="Line 13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68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64" name="Group 134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65" name="Line 13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66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35" name="Group 137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7349" name="Group 138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59" name="Line 13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60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50" name="Group 141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57" name="Line 14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58" name="Line 14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51" name="Group 144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55" name="Line 14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56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52" name="Group 147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53" name="Line 14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54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336" name="Group 150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7337" name="Group 151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47" name="Line 15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48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38" name="Group 154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45" name="Line 15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46" name="Line 15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39" name="Group 157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43" name="Line 15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44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40" name="Group 160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41" name="Line 16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42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799" name="Group 163"/>
          <p:cNvGrpSpPr>
            <a:grpSpLocks/>
          </p:cNvGrpSpPr>
          <p:nvPr/>
        </p:nvGrpSpPr>
        <p:grpSpPr bwMode="auto">
          <a:xfrm rot="-319390">
            <a:off x="2454276" y="1473210"/>
            <a:ext cx="304800" cy="100013"/>
            <a:chOff x="1020" y="2085"/>
            <a:chExt cx="926" cy="301"/>
          </a:xfrm>
        </p:grpSpPr>
        <p:grpSp>
          <p:nvGrpSpPr>
            <p:cNvPr id="57281" name="Group 164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7321" name="Group 165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31" name="Line 16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32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22" name="Group 168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29" name="Line 16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30" name="Line 17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23" name="Group 171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27" name="Line 17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28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24" name="Group 174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25" name="Line 17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26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282" name="Group 177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7309" name="Group 178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19" name="Line 17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20" name="Line 18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10" name="Group 181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17" name="Line 18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18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11" name="Group 184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15" name="Line 18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16" name="Line 18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12" name="Group 187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13" name="Line 18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14" name="Line 18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283" name="Group 190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7297" name="Group 191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307" name="Line 19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08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98" name="Group 194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305" name="Line 19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06" name="Line 19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99" name="Group 197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303" name="Line 19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04" name="Line 19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300" name="Group 200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301" name="Line 20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302" name="Line 20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7284" name="Group 203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7285" name="Group 204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7295" name="Line 20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96" name="Line 20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86" name="Group 207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7293" name="Line 20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94" name="Line 20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87" name="Group 210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7291" name="Line 21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92" name="Line 21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288" name="Group 213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7289" name="Line 21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90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0" name="Group 417"/>
          <p:cNvGrpSpPr>
            <a:grpSpLocks/>
          </p:cNvGrpSpPr>
          <p:nvPr/>
        </p:nvGrpSpPr>
        <p:grpSpPr bwMode="auto">
          <a:xfrm rot="-319390">
            <a:off x="2224098" y="612775"/>
            <a:ext cx="536575" cy="1028700"/>
            <a:chOff x="3334" y="-153"/>
            <a:chExt cx="1633" cy="3129"/>
          </a:xfrm>
        </p:grpSpPr>
        <p:sp>
          <p:nvSpPr>
            <p:cNvPr id="56844" name="Rectangle 418"/>
            <p:cNvSpPr>
              <a:spLocks noChangeArrowheads="1"/>
            </p:cNvSpPr>
            <p:nvPr/>
          </p:nvSpPr>
          <p:spPr bwMode="auto">
            <a:xfrm>
              <a:off x="4014" y="2160"/>
              <a:ext cx="272" cy="816"/>
            </a:xfrm>
            <a:prstGeom prst="rect">
              <a:avLst/>
            </a:prstGeom>
            <a:gradFill rotWithShape="1">
              <a:gsLst>
                <a:gs pos="0">
                  <a:srgbClr val="47762F"/>
                </a:gs>
                <a:gs pos="50000">
                  <a:srgbClr val="99FF66"/>
                </a:gs>
                <a:gs pos="100000">
                  <a:srgbClr val="47762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6845" name="Group 419"/>
            <p:cNvGrpSpPr>
              <a:grpSpLocks/>
            </p:cNvGrpSpPr>
            <p:nvPr/>
          </p:nvGrpSpPr>
          <p:grpSpPr bwMode="auto">
            <a:xfrm>
              <a:off x="3334" y="-153"/>
              <a:ext cx="1633" cy="2540"/>
              <a:chOff x="3198" y="528"/>
              <a:chExt cx="1633" cy="2540"/>
            </a:xfrm>
          </p:grpSpPr>
          <p:grpSp>
            <p:nvGrpSpPr>
              <p:cNvPr id="56846" name="Group 420"/>
              <p:cNvGrpSpPr>
                <a:grpSpLocks/>
              </p:cNvGrpSpPr>
              <p:nvPr/>
            </p:nvGrpSpPr>
            <p:grpSpPr bwMode="auto">
              <a:xfrm rot="6843164">
                <a:off x="4480" y="2082"/>
                <a:ext cx="247" cy="363"/>
                <a:chOff x="654" y="589"/>
                <a:chExt cx="265" cy="389"/>
              </a:xfrm>
            </p:grpSpPr>
            <p:sp>
              <p:nvSpPr>
                <p:cNvPr id="5725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5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252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27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8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53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277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54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27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25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5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257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27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58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27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59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26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7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60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267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6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6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26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6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6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26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6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47" name="Group 452"/>
              <p:cNvGrpSpPr>
                <a:grpSpLocks/>
              </p:cNvGrpSpPr>
              <p:nvPr/>
            </p:nvGrpSpPr>
            <p:grpSpPr bwMode="auto">
              <a:xfrm rot="-6612271">
                <a:off x="3346" y="2284"/>
                <a:ext cx="247" cy="363"/>
                <a:chOff x="654" y="589"/>
                <a:chExt cx="265" cy="389"/>
              </a:xfrm>
            </p:grpSpPr>
            <p:sp>
              <p:nvSpPr>
                <p:cNvPr id="57219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20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221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24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2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24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3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24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224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225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226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24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3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7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24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4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8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23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3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29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23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3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3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23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3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3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23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3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48" name="Group 484"/>
              <p:cNvGrpSpPr>
                <a:grpSpLocks/>
              </p:cNvGrpSpPr>
              <p:nvPr/>
            </p:nvGrpSpPr>
            <p:grpSpPr bwMode="auto">
              <a:xfrm rot="2820339">
                <a:off x="4508" y="1213"/>
                <a:ext cx="192" cy="363"/>
                <a:chOff x="1832" y="591"/>
                <a:chExt cx="461" cy="872"/>
              </a:xfrm>
            </p:grpSpPr>
            <p:sp>
              <p:nvSpPr>
                <p:cNvPr id="5719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985" y="996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9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096" y="997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92" name="Group 81"/>
                <p:cNvGrpSpPr>
                  <a:grpSpLocks/>
                </p:cNvGrpSpPr>
                <p:nvPr/>
              </p:nvGrpSpPr>
              <p:grpSpPr bwMode="auto">
                <a:xfrm rot="6664">
                  <a:off x="1989" y="1057"/>
                  <a:ext cx="108" cy="136"/>
                  <a:chOff x="630" y="1686"/>
                  <a:chExt cx="96" cy="120"/>
                </a:xfrm>
              </p:grpSpPr>
              <p:sp>
                <p:nvSpPr>
                  <p:cNvPr id="5721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8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93" name="Group 84"/>
                <p:cNvGrpSpPr>
                  <a:grpSpLocks/>
                </p:cNvGrpSpPr>
                <p:nvPr/>
              </p:nvGrpSpPr>
              <p:grpSpPr bwMode="auto">
                <a:xfrm rot="6664">
                  <a:off x="1990" y="1333"/>
                  <a:ext cx="103" cy="130"/>
                  <a:chOff x="606" y="1440"/>
                  <a:chExt cx="90" cy="115"/>
                </a:xfrm>
              </p:grpSpPr>
              <p:sp>
                <p:nvSpPr>
                  <p:cNvPr id="5721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6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94" name="Group 87"/>
                <p:cNvGrpSpPr>
                  <a:grpSpLocks/>
                </p:cNvGrpSpPr>
                <p:nvPr/>
              </p:nvGrpSpPr>
              <p:grpSpPr bwMode="auto">
                <a:xfrm rot="6664">
                  <a:off x="1992" y="1197"/>
                  <a:ext cx="102" cy="130"/>
                  <a:chOff x="606" y="1440"/>
                  <a:chExt cx="90" cy="115"/>
                </a:xfrm>
              </p:grpSpPr>
              <p:sp>
                <p:nvSpPr>
                  <p:cNvPr id="5721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4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19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835" y="933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9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148" y="930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97" name="Group 96"/>
                <p:cNvGrpSpPr>
                  <a:grpSpLocks/>
                </p:cNvGrpSpPr>
                <p:nvPr/>
              </p:nvGrpSpPr>
              <p:grpSpPr bwMode="auto">
                <a:xfrm rot="6664">
                  <a:off x="1835" y="801"/>
                  <a:ext cx="103" cy="131"/>
                  <a:chOff x="606" y="1440"/>
                  <a:chExt cx="90" cy="115"/>
                </a:xfrm>
              </p:grpSpPr>
              <p:sp>
                <p:nvSpPr>
                  <p:cNvPr id="5721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98" name="Group 99"/>
                <p:cNvGrpSpPr>
                  <a:grpSpLocks/>
                </p:cNvGrpSpPr>
                <p:nvPr/>
              </p:nvGrpSpPr>
              <p:grpSpPr bwMode="auto">
                <a:xfrm rot="6664">
                  <a:off x="2152" y="800"/>
                  <a:ext cx="102" cy="131"/>
                  <a:chOff x="606" y="1440"/>
                  <a:chExt cx="90" cy="115"/>
                </a:xfrm>
              </p:grpSpPr>
              <p:sp>
                <p:nvSpPr>
                  <p:cNvPr id="5720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1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99" name="Group 102"/>
                <p:cNvGrpSpPr>
                  <a:grpSpLocks/>
                </p:cNvGrpSpPr>
                <p:nvPr/>
              </p:nvGrpSpPr>
              <p:grpSpPr bwMode="auto">
                <a:xfrm rot="6664">
                  <a:off x="1832" y="665"/>
                  <a:ext cx="109" cy="136"/>
                  <a:chOff x="630" y="1686"/>
                  <a:chExt cx="96" cy="120"/>
                </a:xfrm>
              </p:grpSpPr>
              <p:sp>
                <p:nvSpPr>
                  <p:cNvPr id="5720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0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00" name="Group 105"/>
                <p:cNvGrpSpPr>
                  <a:grpSpLocks/>
                </p:cNvGrpSpPr>
                <p:nvPr/>
              </p:nvGrpSpPr>
              <p:grpSpPr bwMode="auto">
                <a:xfrm rot="6664">
                  <a:off x="2150" y="664"/>
                  <a:ext cx="109" cy="136"/>
                  <a:chOff x="630" y="1686"/>
                  <a:chExt cx="96" cy="120"/>
                </a:xfrm>
              </p:grpSpPr>
              <p:sp>
                <p:nvSpPr>
                  <p:cNvPr id="5720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06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20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946" y="572"/>
                  <a:ext cx="139" cy="177"/>
                  <a:chOff x="684" y="729"/>
                  <a:chExt cx="123" cy="156"/>
                </a:xfrm>
              </p:grpSpPr>
              <p:sp>
                <p:nvSpPr>
                  <p:cNvPr id="5720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20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202" name="Line 513"/>
                <p:cNvSpPr>
                  <a:spLocks noChangeShapeType="1"/>
                </p:cNvSpPr>
                <p:nvPr/>
              </p:nvSpPr>
              <p:spPr bwMode="auto">
                <a:xfrm>
                  <a:off x="2293" y="667"/>
                  <a:ext cx="0" cy="227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6849" name="Oval 514"/>
              <p:cNvSpPr>
                <a:spLocks noChangeArrowheads="1"/>
              </p:cNvSpPr>
              <p:nvPr/>
            </p:nvSpPr>
            <p:spPr bwMode="auto">
              <a:xfrm>
                <a:off x="3470" y="754"/>
                <a:ext cx="1088" cy="2132"/>
              </a:xfrm>
              <a:prstGeom prst="ellipse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47762F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6850" name="Group 515"/>
              <p:cNvGrpSpPr>
                <a:grpSpLocks/>
              </p:cNvGrpSpPr>
              <p:nvPr/>
            </p:nvGrpSpPr>
            <p:grpSpPr bwMode="auto">
              <a:xfrm rot="-2973546">
                <a:off x="3482" y="696"/>
                <a:ext cx="247" cy="363"/>
                <a:chOff x="654" y="589"/>
                <a:chExt cx="265" cy="389"/>
              </a:xfrm>
            </p:grpSpPr>
            <p:sp>
              <p:nvSpPr>
                <p:cNvPr id="57159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60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61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18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2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18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3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18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164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65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66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18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3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7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18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8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8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17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7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69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17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7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7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17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7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7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17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7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1" name="Group 547"/>
              <p:cNvGrpSpPr>
                <a:grpSpLocks/>
              </p:cNvGrpSpPr>
              <p:nvPr/>
            </p:nvGrpSpPr>
            <p:grpSpPr bwMode="auto">
              <a:xfrm rot="-1541312">
                <a:off x="3424" y="1208"/>
                <a:ext cx="247" cy="363"/>
                <a:chOff x="654" y="589"/>
                <a:chExt cx="265" cy="389"/>
              </a:xfrm>
            </p:grpSpPr>
            <p:sp>
              <p:nvSpPr>
                <p:cNvPr id="57128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29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30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15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8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1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15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6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2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15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4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133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34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35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15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6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14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5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7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14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4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8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14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46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3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14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4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4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14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4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2" name="Group 579"/>
              <p:cNvGrpSpPr>
                <a:grpSpLocks/>
              </p:cNvGrpSpPr>
              <p:nvPr/>
            </p:nvGrpSpPr>
            <p:grpSpPr bwMode="auto">
              <a:xfrm>
                <a:off x="3878" y="1344"/>
                <a:ext cx="247" cy="363"/>
                <a:chOff x="654" y="589"/>
                <a:chExt cx="265" cy="389"/>
              </a:xfrm>
            </p:grpSpPr>
            <p:sp>
              <p:nvSpPr>
                <p:cNvPr id="57097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98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99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12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2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0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12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2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1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12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23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102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103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104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12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2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5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11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9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6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11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7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11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11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10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11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11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3" name="Group 611"/>
              <p:cNvGrpSpPr>
                <a:grpSpLocks/>
              </p:cNvGrpSpPr>
              <p:nvPr/>
            </p:nvGrpSpPr>
            <p:grpSpPr bwMode="auto">
              <a:xfrm rot="1604344">
                <a:off x="4283" y="799"/>
                <a:ext cx="247" cy="363"/>
                <a:chOff x="654" y="589"/>
                <a:chExt cx="265" cy="389"/>
              </a:xfrm>
            </p:grpSpPr>
            <p:sp>
              <p:nvSpPr>
                <p:cNvPr id="57066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67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68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09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9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69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09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9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0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09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92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071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72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73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08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90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4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08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5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08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6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08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08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7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07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8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4" name="Group 643"/>
              <p:cNvGrpSpPr>
                <a:grpSpLocks/>
              </p:cNvGrpSpPr>
              <p:nvPr/>
            </p:nvGrpSpPr>
            <p:grpSpPr bwMode="auto">
              <a:xfrm>
                <a:off x="4059" y="2070"/>
                <a:ext cx="247" cy="363"/>
                <a:chOff x="654" y="589"/>
                <a:chExt cx="265" cy="389"/>
              </a:xfrm>
            </p:grpSpPr>
            <p:sp>
              <p:nvSpPr>
                <p:cNvPr id="57035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36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37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064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65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38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062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63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39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060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61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040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41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42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058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9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3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056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7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4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054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5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5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052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3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05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5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4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04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4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5" name="Group 675"/>
              <p:cNvGrpSpPr>
                <a:grpSpLocks/>
              </p:cNvGrpSpPr>
              <p:nvPr/>
            </p:nvGrpSpPr>
            <p:grpSpPr bwMode="auto">
              <a:xfrm>
                <a:off x="3969" y="528"/>
                <a:ext cx="247" cy="363"/>
                <a:chOff x="654" y="589"/>
                <a:chExt cx="265" cy="389"/>
              </a:xfrm>
            </p:grpSpPr>
            <p:sp>
              <p:nvSpPr>
                <p:cNvPr id="5700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0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06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703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34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07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7031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3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08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7029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30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700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01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7011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7027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8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2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7025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6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3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702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4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7021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2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701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2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701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701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1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6" name="Group 707"/>
              <p:cNvGrpSpPr>
                <a:grpSpLocks/>
              </p:cNvGrpSpPr>
              <p:nvPr/>
            </p:nvGrpSpPr>
            <p:grpSpPr bwMode="auto">
              <a:xfrm rot="9258520">
                <a:off x="4241" y="2569"/>
                <a:ext cx="398" cy="411"/>
                <a:chOff x="1842" y="2248"/>
                <a:chExt cx="947" cy="977"/>
              </a:xfrm>
            </p:grpSpPr>
            <p:sp>
              <p:nvSpPr>
                <p:cNvPr id="5696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2348" y="2758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6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459" y="2759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66" name="Group 81"/>
                <p:cNvGrpSpPr>
                  <a:grpSpLocks/>
                </p:cNvGrpSpPr>
                <p:nvPr/>
              </p:nvGrpSpPr>
              <p:grpSpPr bwMode="auto">
                <a:xfrm rot="6664">
                  <a:off x="2352" y="2819"/>
                  <a:ext cx="108" cy="136"/>
                  <a:chOff x="630" y="1686"/>
                  <a:chExt cx="96" cy="120"/>
                </a:xfrm>
              </p:grpSpPr>
              <p:sp>
                <p:nvSpPr>
                  <p:cNvPr id="5700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0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67" name="Group 84"/>
                <p:cNvGrpSpPr>
                  <a:grpSpLocks/>
                </p:cNvGrpSpPr>
                <p:nvPr/>
              </p:nvGrpSpPr>
              <p:grpSpPr bwMode="auto">
                <a:xfrm rot="6664">
                  <a:off x="2353" y="3095"/>
                  <a:ext cx="103" cy="130"/>
                  <a:chOff x="606" y="1440"/>
                  <a:chExt cx="90" cy="115"/>
                </a:xfrm>
              </p:grpSpPr>
              <p:sp>
                <p:nvSpPr>
                  <p:cNvPr id="5700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00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68" name="Group 87"/>
                <p:cNvGrpSpPr>
                  <a:grpSpLocks/>
                </p:cNvGrpSpPr>
                <p:nvPr/>
              </p:nvGrpSpPr>
              <p:grpSpPr bwMode="auto">
                <a:xfrm rot="6664">
                  <a:off x="2355" y="2959"/>
                  <a:ext cx="102" cy="130"/>
                  <a:chOff x="606" y="1440"/>
                  <a:chExt cx="90" cy="115"/>
                </a:xfrm>
              </p:grpSpPr>
              <p:sp>
                <p:nvSpPr>
                  <p:cNvPr id="5699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6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2198" y="2695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7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511" y="2692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71" name="Group 96"/>
                <p:cNvGrpSpPr>
                  <a:grpSpLocks/>
                </p:cNvGrpSpPr>
                <p:nvPr/>
              </p:nvGrpSpPr>
              <p:grpSpPr bwMode="auto">
                <a:xfrm rot="6664">
                  <a:off x="2198" y="2563"/>
                  <a:ext cx="103" cy="131"/>
                  <a:chOff x="606" y="1440"/>
                  <a:chExt cx="90" cy="115"/>
                </a:xfrm>
              </p:grpSpPr>
              <p:sp>
                <p:nvSpPr>
                  <p:cNvPr id="5699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2" name="Group 99"/>
                <p:cNvGrpSpPr>
                  <a:grpSpLocks/>
                </p:cNvGrpSpPr>
                <p:nvPr/>
              </p:nvGrpSpPr>
              <p:grpSpPr bwMode="auto">
                <a:xfrm rot="6664">
                  <a:off x="2515" y="2562"/>
                  <a:ext cx="102" cy="131"/>
                  <a:chOff x="606" y="1440"/>
                  <a:chExt cx="90" cy="115"/>
                </a:xfrm>
              </p:grpSpPr>
              <p:sp>
                <p:nvSpPr>
                  <p:cNvPr id="5699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3" name="Group 102"/>
                <p:cNvGrpSpPr>
                  <a:grpSpLocks/>
                </p:cNvGrpSpPr>
                <p:nvPr/>
              </p:nvGrpSpPr>
              <p:grpSpPr bwMode="auto">
                <a:xfrm rot="6664">
                  <a:off x="2195" y="2427"/>
                  <a:ext cx="109" cy="136"/>
                  <a:chOff x="630" y="1686"/>
                  <a:chExt cx="96" cy="120"/>
                </a:xfrm>
              </p:grpSpPr>
              <p:sp>
                <p:nvSpPr>
                  <p:cNvPr id="5699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4" name="Group 105"/>
                <p:cNvGrpSpPr>
                  <a:grpSpLocks/>
                </p:cNvGrpSpPr>
                <p:nvPr/>
              </p:nvGrpSpPr>
              <p:grpSpPr bwMode="auto">
                <a:xfrm rot="6664">
                  <a:off x="2513" y="2426"/>
                  <a:ext cx="109" cy="136"/>
                  <a:chOff x="630" y="1686"/>
                  <a:chExt cx="96" cy="120"/>
                </a:xfrm>
              </p:grpSpPr>
              <p:sp>
                <p:nvSpPr>
                  <p:cNvPr id="5699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9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5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1842" y="2248"/>
                  <a:ext cx="139" cy="177"/>
                  <a:chOff x="684" y="729"/>
                  <a:chExt cx="123" cy="156"/>
                </a:xfrm>
              </p:grpSpPr>
              <p:sp>
                <p:nvSpPr>
                  <p:cNvPr id="5698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8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7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631" y="2334"/>
                  <a:ext cx="139" cy="177"/>
                  <a:chOff x="684" y="729"/>
                  <a:chExt cx="123" cy="156"/>
                </a:xfrm>
              </p:grpSpPr>
              <p:sp>
                <p:nvSpPr>
                  <p:cNvPr id="5698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8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77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1877" y="2565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78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1922" y="2668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79" name="Group 102"/>
                <p:cNvGrpSpPr>
                  <a:grpSpLocks/>
                </p:cNvGrpSpPr>
                <p:nvPr/>
              </p:nvGrpSpPr>
              <p:grpSpPr bwMode="auto">
                <a:xfrm rot="6664">
                  <a:off x="187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56984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85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8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306" y="2335"/>
                  <a:ext cx="139" cy="177"/>
                  <a:chOff x="684" y="729"/>
                  <a:chExt cx="123" cy="156"/>
                </a:xfrm>
              </p:grpSpPr>
              <p:sp>
                <p:nvSpPr>
                  <p:cNvPr id="5698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8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81" name="Line 747"/>
                <p:cNvSpPr>
                  <a:spLocks noChangeShapeType="1"/>
                </p:cNvSpPr>
                <p:nvPr/>
              </p:nvSpPr>
              <p:spPr bwMode="auto">
                <a:xfrm>
                  <a:off x="2014" y="2432"/>
                  <a:ext cx="0" cy="227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857" name="Group 748"/>
              <p:cNvGrpSpPr>
                <a:grpSpLocks/>
              </p:cNvGrpSpPr>
              <p:nvPr/>
            </p:nvGrpSpPr>
            <p:grpSpPr bwMode="auto">
              <a:xfrm rot="-8890855">
                <a:off x="3651" y="2705"/>
                <a:ext cx="247" cy="363"/>
                <a:chOff x="654" y="589"/>
                <a:chExt cx="265" cy="389"/>
              </a:xfrm>
            </p:grpSpPr>
            <p:sp>
              <p:nvSpPr>
                <p:cNvPr id="5693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3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3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96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6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3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96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6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3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95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3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3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4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95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95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95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95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5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94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4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4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94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4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8" name="Group 780"/>
              <p:cNvGrpSpPr>
                <a:grpSpLocks/>
              </p:cNvGrpSpPr>
              <p:nvPr/>
            </p:nvGrpSpPr>
            <p:grpSpPr bwMode="auto">
              <a:xfrm rot="-4361917">
                <a:off x="3204" y="1798"/>
                <a:ext cx="395" cy="408"/>
                <a:chOff x="663" y="2251"/>
                <a:chExt cx="947" cy="977"/>
              </a:xfrm>
            </p:grpSpPr>
            <p:sp>
              <p:nvSpPr>
                <p:cNvPr id="56891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169" y="2761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92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1280" y="2762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93" name="Group 81"/>
                <p:cNvGrpSpPr>
                  <a:grpSpLocks/>
                </p:cNvGrpSpPr>
                <p:nvPr/>
              </p:nvGrpSpPr>
              <p:grpSpPr bwMode="auto">
                <a:xfrm rot="6664">
                  <a:off x="1173" y="2822"/>
                  <a:ext cx="108" cy="136"/>
                  <a:chOff x="630" y="1686"/>
                  <a:chExt cx="96" cy="120"/>
                </a:xfrm>
              </p:grpSpPr>
              <p:sp>
                <p:nvSpPr>
                  <p:cNvPr id="5693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3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94" name="Group 84"/>
                <p:cNvGrpSpPr>
                  <a:grpSpLocks/>
                </p:cNvGrpSpPr>
                <p:nvPr/>
              </p:nvGrpSpPr>
              <p:grpSpPr bwMode="auto">
                <a:xfrm rot="6664">
                  <a:off x="1174" y="3098"/>
                  <a:ext cx="103" cy="130"/>
                  <a:chOff x="606" y="1440"/>
                  <a:chExt cx="90" cy="115"/>
                </a:xfrm>
              </p:grpSpPr>
              <p:sp>
                <p:nvSpPr>
                  <p:cNvPr id="5692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3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95" name="Group 87"/>
                <p:cNvGrpSpPr>
                  <a:grpSpLocks/>
                </p:cNvGrpSpPr>
                <p:nvPr/>
              </p:nvGrpSpPr>
              <p:grpSpPr bwMode="auto">
                <a:xfrm rot="6664">
                  <a:off x="1176" y="2962"/>
                  <a:ext cx="102" cy="130"/>
                  <a:chOff x="606" y="1440"/>
                  <a:chExt cx="90" cy="115"/>
                </a:xfrm>
              </p:grpSpPr>
              <p:sp>
                <p:nvSpPr>
                  <p:cNvPr id="5692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896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019" y="2698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97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1332" y="2695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98" name="Group 96"/>
                <p:cNvGrpSpPr>
                  <a:grpSpLocks/>
                </p:cNvGrpSpPr>
                <p:nvPr/>
              </p:nvGrpSpPr>
              <p:grpSpPr bwMode="auto">
                <a:xfrm rot="6664">
                  <a:off x="1019" y="2566"/>
                  <a:ext cx="103" cy="131"/>
                  <a:chOff x="606" y="1440"/>
                  <a:chExt cx="90" cy="115"/>
                </a:xfrm>
              </p:grpSpPr>
              <p:sp>
                <p:nvSpPr>
                  <p:cNvPr id="5692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99" name="Group 99"/>
                <p:cNvGrpSpPr>
                  <a:grpSpLocks/>
                </p:cNvGrpSpPr>
                <p:nvPr/>
              </p:nvGrpSpPr>
              <p:grpSpPr bwMode="auto">
                <a:xfrm rot="6664">
                  <a:off x="1336" y="2565"/>
                  <a:ext cx="102" cy="131"/>
                  <a:chOff x="606" y="1440"/>
                  <a:chExt cx="90" cy="115"/>
                </a:xfrm>
              </p:grpSpPr>
              <p:sp>
                <p:nvSpPr>
                  <p:cNvPr id="5692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0" name="Group 102"/>
                <p:cNvGrpSpPr>
                  <a:grpSpLocks/>
                </p:cNvGrpSpPr>
                <p:nvPr/>
              </p:nvGrpSpPr>
              <p:grpSpPr bwMode="auto">
                <a:xfrm rot="6664">
                  <a:off x="1016" y="2430"/>
                  <a:ext cx="109" cy="136"/>
                  <a:chOff x="630" y="1686"/>
                  <a:chExt cx="96" cy="120"/>
                </a:xfrm>
              </p:grpSpPr>
              <p:sp>
                <p:nvSpPr>
                  <p:cNvPr id="5692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1" name="Group 105"/>
                <p:cNvGrpSpPr>
                  <a:grpSpLocks/>
                </p:cNvGrpSpPr>
                <p:nvPr/>
              </p:nvGrpSpPr>
              <p:grpSpPr bwMode="auto">
                <a:xfrm rot="6664">
                  <a:off x="133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5691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2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2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663" y="2251"/>
                  <a:ext cx="139" cy="177"/>
                  <a:chOff x="684" y="729"/>
                  <a:chExt cx="123" cy="156"/>
                </a:xfrm>
              </p:grpSpPr>
              <p:sp>
                <p:nvSpPr>
                  <p:cNvPr id="5691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452" y="2337"/>
                  <a:ext cx="139" cy="177"/>
                  <a:chOff x="684" y="729"/>
                  <a:chExt cx="123" cy="156"/>
                </a:xfrm>
              </p:grpSpPr>
              <p:sp>
                <p:nvSpPr>
                  <p:cNvPr id="5691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904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698" y="2568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905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743" y="2671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906" name="Group 102"/>
                <p:cNvGrpSpPr>
                  <a:grpSpLocks/>
                </p:cNvGrpSpPr>
                <p:nvPr/>
              </p:nvGrpSpPr>
              <p:grpSpPr bwMode="auto">
                <a:xfrm rot="6664">
                  <a:off x="695" y="2432"/>
                  <a:ext cx="109" cy="136"/>
                  <a:chOff x="630" y="1686"/>
                  <a:chExt cx="96" cy="120"/>
                </a:xfrm>
              </p:grpSpPr>
              <p:sp>
                <p:nvSpPr>
                  <p:cNvPr id="5691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127" y="2338"/>
                  <a:ext cx="139" cy="177"/>
                  <a:chOff x="684" y="729"/>
                  <a:chExt cx="123" cy="156"/>
                </a:xfrm>
              </p:grpSpPr>
              <p:sp>
                <p:nvSpPr>
                  <p:cNvPr id="5691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908" name="Group 820"/>
                <p:cNvGrpSpPr>
                  <a:grpSpLocks/>
                </p:cNvGrpSpPr>
                <p:nvPr/>
              </p:nvGrpSpPr>
              <p:grpSpPr bwMode="auto">
                <a:xfrm>
                  <a:off x="793" y="2564"/>
                  <a:ext cx="143" cy="113"/>
                  <a:chOff x="793" y="2564"/>
                  <a:chExt cx="143" cy="113"/>
                </a:xfrm>
              </p:grpSpPr>
              <p:sp>
                <p:nvSpPr>
                  <p:cNvPr id="56909" name="AutoShape 821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831" y="2572"/>
                    <a:ext cx="113" cy="97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910" name="Line 8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93" y="2622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859" name="Group 823"/>
              <p:cNvGrpSpPr>
                <a:grpSpLocks/>
              </p:cNvGrpSpPr>
              <p:nvPr/>
            </p:nvGrpSpPr>
            <p:grpSpPr bwMode="auto">
              <a:xfrm rot="4866733">
                <a:off x="4526" y="1583"/>
                <a:ext cx="247" cy="363"/>
                <a:chOff x="654" y="589"/>
                <a:chExt cx="265" cy="389"/>
              </a:xfrm>
            </p:grpSpPr>
            <p:sp>
              <p:nvSpPr>
                <p:cNvPr id="5686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6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62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88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9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63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887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64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88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86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6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67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88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68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88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69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87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8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70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877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7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7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87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7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7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87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7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3801" name="Oval 855"/>
          <p:cNvSpPr>
            <a:spLocks noChangeArrowheads="1"/>
          </p:cNvSpPr>
          <p:nvPr/>
        </p:nvSpPr>
        <p:spPr bwMode="auto">
          <a:xfrm>
            <a:off x="1116023" y="3213100"/>
            <a:ext cx="2879725" cy="194468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lIns="91392" tIns="45697" rIns="91392" bIns="45697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3802" name="Group 1270"/>
          <p:cNvGrpSpPr>
            <a:grpSpLocks/>
          </p:cNvGrpSpPr>
          <p:nvPr/>
        </p:nvGrpSpPr>
        <p:grpSpPr bwMode="auto">
          <a:xfrm rot="9922830">
            <a:off x="1490673" y="3346450"/>
            <a:ext cx="536575" cy="1028700"/>
            <a:chOff x="3334" y="-153"/>
            <a:chExt cx="1633" cy="3129"/>
          </a:xfrm>
        </p:grpSpPr>
        <p:sp>
          <p:nvSpPr>
            <p:cNvPr id="56407" name="Rectangle 1271"/>
            <p:cNvSpPr>
              <a:spLocks noChangeArrowheads="1"/>
            </p:cNvSpPr>
            <p:nvPr/>
          </p:nvSpPr>
          <p:spPr bwMode="auto">
            <a:xfrm>
              <a:off x="4014" y="2160"/>
              <a:ext cx="272" cy="816"/>
            </a:xfrm>
            <a:prstGeom prst="rect">
              <a:avLst/>
            </a:prstGeom>
            <a:gradFill rotWithShape="1">
              <a:gsLst>
                <a:gs pos="0">
                  <a:srgbClr val="47762F"/>
                </a:gs>
                <a:gs pos="50000">
                  <a:srgbClr val="99FF66"/>
                </a:gs>
                <a:gs pos="100000">
                  <a:srgbClr val="47762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56408" name="Group 1272"/>
            <p:cNvGrpSpPr>
              <a:grpSpLocks/>
            </p:cNvGrpSpPr>
            <p:nvPr/>
          </p:nvGrpSpPr>
          <p:grpSpPr bwMode="auto">
            <a:xfrm>
              <a:off x="3334" y="-153"/>
              <a:ext cx="1633" cy="2540"/>
              <a:chOff x="3198" y="528"/>
              <a:chExt cx="1633" cy="2540"/>
            </a:xfrm>
          </p:grpSpPr>
          <p:grpSp>
            <p:nvGrpSpPr>
              <p:cNvPr id="56409" name="Group 1273"/>
              <p:cNvGrpSpPr>
                <a:grpSpLocks/>
              </p:cNvGrpSpPr>
              <p:nvPr/>
            </p:nvGrpSpPr>
            <p:grpSpPr bwMode="auto">
              <a:xfrm rot="6843164">
                <a:off x="4480" y="2082"/>
                <a:ext cx="247" cy="363"/>
                <a:chOff x="654" y="589"/>
                <a:chExt cx="265" cy="389"/>
              </a:xfrm>
            </p:grpSpPr>
            <p:sp>
              <p:nvSpPr>
                <p:cNvPr id="5681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1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1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84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4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1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84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4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1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83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81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81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82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83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83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83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83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3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82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2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82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82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2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0" name="Group 1305"/>
              <p:cNvGrpSpPr>
                <a:grpSpLocks/>
              </p:cNvGrpSpPr>
              <p:nvPr/>
            </p:nvGrpSpPr>
            <p:grpSpPr bwMode="auto">
              <a:xfrm rot="-6612271">
                <a:off x="3346" y="2284"/>
                <a:ext cx="247" cy="363"/>
                <a:chOff x="654" y="589"/>
                <a:chExt cx="265" cy="389"/>
              </a:xfrm>
            </p:grpSpPr>
            <p:sp>
              <p:nvSpPr>
                <p:cNvPr id="56782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83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84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81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1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85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80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1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86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80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787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88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89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80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0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80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1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80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2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79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80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79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9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9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79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1" name="Group 1337"/>
              <p:cNvGrpSpPr>
                <a:grpSpLocks/>
              </p:cNvGrpSpPr>
              <p:nvPr/>
            </p:nvGrpSpPr>
            <p:grpSpPr bwMode="auto">
              <a:xfrm rot="2820339">
                <a:off x="4508" y="1213"/>
                <a:ext cx="192" cy="363"/>
                <a:chOff x="1832" y="591"/>
                <a:chExt cx="461" cy="872"/>
              </a:xfrm>
            </p:grpSpPr>
            <p:sp>
              <p:nvSpPr>
                <p:cNvPr id="5675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985" y="996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5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096" y="997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55" name="Group 81"/>
                <p:cNvGrpSpPr>
                  <a:grpSpLocks/>
                </p:cNvGrpSpPr>
                <p:nvPr/>
              </p:nvGrpSpPr>
              <p:grpSpPr bwMode="auto">
                <a:xfrm rot="6664">
                  <a:off x="1989" y="1057"/>
                  <a:ext cx="108" cy="136"/>
                  <a:chOff x="630" y="1686"/>
                  <a:chExt cx="96" cy="120"/>
                </a:xfrm>
              </p:grpSpPr>
              <p:sp>
                <p:nvSpPr>
                  <p:cNvPr id="5678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81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56" name="Group 84"/>
                <p:cNvGrpSpPr>
                  <a:grpSpLocks/>
                </p:cNvGrpSpPr>
                <p:nvPr/>
              </p:nvGrpSpPr>
              <p:grpSpPr bwMode="auto">
                <a:xfrm rot="6664">
                  <a:off x="1990" y="1333"/>
                  <a:ext cx="103" cy="130"/>
                  <a:chOff x="606" y="1440"/>
                  <a:chExt cx="90" cy="115"/>
                </a:xfrm>
              </p:grpSpPr>
              <p:sp>
                <p:nvSpPr>
                  <p:cNvPr id="56778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9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57" name="Group 87"/>
                <p:cNvGrpSpPr>
                  <a:grpSpLocks/>
                </p:cNvGrpSpPr>
                <p:nvPr/>
              </p:nvGrpSpPr>
              <p:grpSpPr bwMode="auto">
                <a:xfrm rot="6664">
                  <a:off x="1992" y="1197"/>
                  <a:ext cx="102" cy="130"/>
                  <a:chOff x="606" y="1440"/>
                  <a:chExt cx="90" cy="115"/>
                </a:xfrm>
              </p:grpSpPr>
              <p:sp>
                <p:nvSpPr>
                  <p:cNvPr id="56776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7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75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835" y="933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5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148" y="930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60" name="Group 96"/>
                <p:cNvGrpSpPr>
                  <a:grpSpLocks/>
                </p:cNvGrpSpPr>
                <p:nvPr/>
              </p:nvGrpSpPr>
              <p:grpSpPr bwMode="auto">
                <a:xfrm rot="6664">
                  <a:off x="1835" y="801"/>
                  <a:ext cx="103" cy="131"/>
                  <a:chOff x="606" y="1440"/>
                  <a:chExt cx="90" cy="115"/>
                </a:xfrm>
              </p:grpSpPr>
              <p:sp>
                <p:nvSpPr>
                  <p:cNvPr id="56774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5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61" name="Group 99"/>
                <p:cNvGrpSpPr>
                  <a:grpSpLocks/>
                </p:cNvGrpSpPr>
                <p:nvPr/>
              </p:nvGrpSpPr>
              <p:grpSpPr bwMode="auto">
                <a:xfrm rot="6664">
                  <a:off x="2152" y="800"/>
                  <a:ext cx="102" cy="131"/>
                  <a:chOff x="606" y="1440"/>
                  <a:chExt cx="90" cy="115"/>
                </a:xfrm>
              </p:grpSpPr>
              <p:sp>
                <p:nvSpPr>
                  <p:cNvPr id="56772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3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62" name="Group 102"/>
                <p:cNvGrpSpPr>
                  <a:grpSpLocks/>
                </p:cNvGrpSpPr>
                <p:nvPr/>
              </p:nvGrpSpPr>
              <p:grpSpPr bwMode="auto">
                <a:xfrm rot="6664">
                  <a:off x="1832" y="665"/>
                  <a:ext cx="109" cy="136"/>
                  <a:chOff x="630" y="1686"/>
                  <a:chExt cx="96" cy="120"/>
                </a:xfrm>
              </p:grpSpPr>
              <p:sp>
                <p:nvSpPr>
                  <p:cNvPr id="56770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7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63" name="Group 105"/>
                <p:cNvGrpSpPr>
                  <a:grpSpLocks/>
                </p:cNvGrpSpPr>
                <p:nvPr/>
              </p:nvGrpSpPr>
              <p:grpSpPr bwMode="auto">
                <a:xfrm rot="6664">
                  <a:off x="2150" y="664"/>
                  <a:ext cx="109" cy="136"/>
                  <a:chOff x="630" y="1686"/>
                  <a:chExt cx="96" cy="120"/>
                </a:xfrm>
              </p:grpSpPr>
              <p:sp>
                <p:nvSpPr>
                  <p:cNvPr id="5676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69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6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946" y="572"/>
                  <a:ext cx="139" cy="177"/>
                  <a:chOff x="684" y="729"/>
                  <a:chExt cx="123" cy="156"/>
                </a:xfrm>
              </p:grpSpPr>
              <p:sp>
                <p:nvSpPr>
                  <p:cNvPr id="5676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6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765" name="Line 1366"/>
                <p:cNvSpPr>
                  <a:spLocks noChangeShapeType="1"/>
                </p:cNvSpPr>
                <p:nvPr/>
              </p:nvSpPr>
              <p:spPr bwMode="auto">
                <a:xfrm>
                  <a:off x="2293" y="667"/>
                  <a:ext cx="0" cy="227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6412" name="Oval 1367"/>
              <p:cNvSpPr>
                <a:spLocks noChangeArrowheads="1"/>
              </p:cNvSpPr>
              <p:nvPr/>
            </p:nvSpPr>
            <p:spPr bwMode="auto">
              <a:xfrm>
                <a:off x="3470" y="754"/>
                <a:ext cx="1088" cy="2132"/>
              </a:xfrm>
              <a:prstGeom prst="ellipse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47762F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6413" name="Group 1368"/>
              <p:cNvGrpSpPr>
                <a:grpSpLocks/>
              </p:cNvGrpSpPr>
              <p:nvPr/>
            </p:nvGrpSpPr>
            <p:grpSpPr bwMode="auto">
              <a:xfrm rot="-2973546">
                <a:off x="3482" y="696"/>
                <a:ext cx="247" cy="363"/>
                <a:chOff x="654" y="589"/>
                <a:chExt cx="265" cy="389"/>
              </a:xfrm>
            </p:grpSpPr>
            <p:sp>
              <p:nvSpPr>
                <p:cNvPr id="56722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23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24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75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5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25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74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5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26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74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727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728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729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74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0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74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1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74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2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73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4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73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3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3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73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3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4" name="Group 1400"/>
              <p:cNvGrpSpPr>
                <a:grpSpLocks/>
              </p:cNvGrpSpPr>
              <p:nvPr/>
            </p:nvGrpSpPr>
            <p:grpSpPr bwMode="auto">
              <a:xfrm rot="-1541312">
                <a:off x="3424" y="1208"/>
                <a:ext cx="247" cy="363"/>
                <a:chOff x="654" y="589"/>
                <a:chExt cx="265" cy="389"/>
              </a:xfrm>
            </p:grpSpPr>
            <p:sp>
              <p:nvSpPr>
                <p:cNvPr id="56691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92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93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72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21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94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718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9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95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716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7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696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97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98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714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5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99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712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3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00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710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1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01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70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09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0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70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0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70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70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70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5" name="Group 1432"/>
              <p:cNvGrpSpPr>
                <a:grpSpLocks/>
              </p:cNvGrpSpPr>
              <p:nvPr/>
            </p:nvGrpSpPr>
            <p:grpSpPr bwMode="auto">
              <a:xfrm>
                <a:off x="3878" y="1344"/>
                <a:ext cx="247" cy="363"/>
                <a:chOff x="654" y="589"/>
                <a:chExt cx="265" cy="389"/>
              </a:xfrm>
            </p:grpSpPr>
            <p:sp>
              <p:nvSpPr>
                <p:cNvPr id="5666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6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62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68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9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63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687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64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68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66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6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67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68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68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68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69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67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8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70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677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7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7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67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7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7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67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7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6" name="Group 1464"/>
              <p:cNvGrpSpPr>
                <a:grpSpLocks/>
              </p:cNvGrpSpPr>
              <p:nvPr/>
            </p:nvGrpSpPr>
            <p:grpSpPr bwMode="auto">
              <a:xfrm rot="1604344">
                <a:off x="4283" y="799"/>
                <a:ext cx="247" cy="363"/>
                <a:chOff x="654" y="589"/>
                <a:chExt cx="265" cy="389"/>
              </a:xfrm>
            </p:grpSpPr>
            <p:sp>
              <p:nvSpPr>
                <p:cNvPr id="56629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30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31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65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2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65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3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65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634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35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36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65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3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7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65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5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8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64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4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39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64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4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4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64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4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4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64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4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7" name="Group 1496"/>
              <p:cNvGrpSpPr>
                <a:grpSpLocks/>
              </p:cNvGrpSpPr>
              <p:nvPr/>
            </p:nvGrpSpPr>
            <p:grpSpPr bwMode="auto">
              <a:xfrm>
                <a:off x="4059" y="2070"/>
                <a:ext cx="247" cy="363"/>
                <a:chOff x="654" y="589"/>
                <a:chExt cx="265" cy="389"/>
              </a:xfrm>
            </p:grpSpPr>
            <p:sp>
              <p:nvSpPr>
                <p:cNvPr id="56598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99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00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62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8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1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62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6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2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62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4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603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604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605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62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6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61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2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7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61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1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8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61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16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0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61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1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61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61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61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8" name="Group 1528"/>
              <p:cNvGrpSpPr>
                <a:grpSpLocks/>
              </p:cNvGrpSpPr>
              <p:nvPr/>
            </p:nvGrpSpPr>
            <p:grpSpPr bwMode="auto">
              <a:xfrm>
                <a:off x="3969" y="528"/>
                <a:ext cx="247" cy="363"/>
                <a:chOff x="654" y="589"/>
                <a:chExt cx="265" cy="389"/>
              </a:xfrm>
            </p:grpSpPr>
            <p:sp>
              <p:nvSpPr>
                <p:cNvPr id="56567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68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69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59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9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0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59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9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1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59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93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72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73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74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59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9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5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58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9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6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58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7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58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58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7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58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8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19" name="Group 1560"/>
              <p:cNvGrpSpPr>
                <a:grpSpLocks/>
              </p:cNvGrpSpPr>
              <p:nvPr/>
            </p:nvGrpSpPr>
            <p:grpSpPr bwMode="auto">
              <a:xfrm rot="9258520">
                <a:off x="4241" y="2569"/>
                <a:ext cx="398" cy="411"/>
                <a:chOff x="1842" y="2248"/>
                <a:chExt cx="947" cy="977"/>
              </a:xfrm>
            </p:grpSpPr>
            <p:sp>
              <p:nvSpPr>
                <p:cNvPr id="56527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2348" y="2758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28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459" y="2759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29" name="Group 81"/>
                <p:cNvGrpSpPr>
                  <a:grpSpLocks/>
                </p:cNvGrpSpPr>
                <p:nvPr/>
              </p:nvGrpSpPr>
              <p:grpSpPr bwMode="auto">
                <a:xfrm rot="6664">
                  <a:off x="2352" y="2819"/>
                  <a:ext cx="108" cy="136"/>
                  <a:chOff x="630" y="1686"/>
                  <a:chExt cx="96" cy="120"/>
                </a:xfrm>
              </p:grpSpPr>
              <p:sp>
                <p:nvSpPr>
                  <p:cNvPr id="5656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6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0" name="Group 84"/>
                <p:cNvGrpSpPr>
                  <a:grpSpLocks/>
                </p:cNvGrpSpPr>
                <p:nvPr/>
              </p:nvGrpSpPr>
              <p:grpSpPr bwMode="auto">
                <a:xfrm rot="6664">
                  <a:off x="2353" y="3095"/>
                  <a:ext cx="103" cy="130"/>
                  <a:chOff x="606" y="1440"/>
                  <a:chExt cx="90" cy="115"/>
                </a:xfrm>
              </p:grpSpPr>
              <p:sp>
                <p:nvSpPr>
                  <p:cNvPr id="5656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6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1" name="Group 87"/>
                <p:cNvGrpSpPr>
                  <a:grpSpLocks/>
                </p:cNvGrpSpPr>
                <p:nvPr/>
              </p:nvGrpSpPr>
              <p:grpSpPr bwMode="auto">
                <a:xfrm rot="6664">
                  <a:off x="2355" y="2959"/>
                  <a:ext cx="102" cy="130"/>
                  <a:chOff x="606" y="1440"/>
                  <a:chExt cx="90" cy="115"/>
                </a:xfrm>
              </p:grpSpPr>
              <p:sp>
                <p:nvSpPr>
                  <p:cNvPr id="5656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62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32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2198" y="2695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33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511" y="2692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34" name="Group 96"/>
                <p:cNvGrpSpPr>
                  <a:grpSpLocks/>
                </p:cNvGrpSpPr>
                <p:nvPr/>
              </p:nvGrpSpPr>
              <p:grpSpPr bwMode="auto">
                <a:xfrm rot="6664">
                  <a:off x="2198" y="2563"/>
                  <a:ext cx="103" cy="131"/>
                  <a:chOff x="606" y="1440"/>
                  <a:chExt cx="90" cy="115"/>
                </a:xfrm>
              </p:grpSpPr>
              <p:sp>
                <p:nvSpPr>
                  <p:cNvPr id="5655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60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5" name="Group 99"/>
                <p:cNvGrpSpPr>
                  <a:grpSpLocks/>
                </p:cNvGrpSpPr>
                <p:nvPr/>
              </p:nvGrpSpPr>
              <p:grpSpPr bwMode="auto">
                <a:xfrm rot="6664">
                  <a:off x="2515" y="2562"/>
                  <a:ext cx="102" cy="131"/>
                  <a:chOff x="606" y="1440"/>
                  <a:chExt cx="90" cy="115"/>
                </a:xfrm>
              </p:grpSpPr>
              <p:sp>
                <p:nvSpPr>
                  <p:cNvPr id="5655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6" name="Group 102"/>
                <p:cNvGrpSpPr>
                  <a:grpSpLocks/>
                </p:cNvGrpSpPr>
                <p:nvPr/>
              </p:nvGrpSpPr>
              <p:grpSpPr bwMode="auto">
                <a:xfrm rot="6664">
                  <a:off x="2195" y="2427"/>
                  <a:ext cx="109" cy="136"/>
                  <a:chOff x="630" y="1686"/>
                  <a:chExt cx="96" cy="120"/>
                </a:xfrm>
              </p:grpSpPr>
              <p:sp>
                <p:nvSpPr>
                  <p:cNvPr id="5655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7" name="Group 105"/>
                <p:cNvGrpSpPr>
                  <a:grpSpLocks/>
                </p:cNvGrpSpPr>
                <p:nvPr/>
              </p:nvGrpSpPr>
              <p:grpSpPr bwMode="auto">
                <a:xfrm rot="6664">
                  <a:off x="2513" y="2426"/>
                  <a:ext cx="109" cy="136"/>
                  <a:chOff x="630" y="1686"/>
                  <a:chExt cx="96" cy="120"/>
                </a:xfrm>
              </p:grpSpPr>
              <p:sp>
                <p:nvSpPr>
                  <p:cNvPr id="5655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8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1842" y="2248"/>
                  <a:ext cx="139" cy="177"/>
                  <a:chOff x="684" y="729"/>
                  <a:chExt cx="123" cy="156"/>
                </a:xfrm>
              </p:grpSpPr>
              <p:sp>
                <p:nvSpPr>
                  <p:cNvPr id="5655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3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631" y="2334"/>
                  <a:ext cx="139" cy="177"/>
                  <a:chOff x="684" y="729"/>
                  <a:chExt cx="123" cy="156"/>
                </a:xfrm>
              </p:grpSpPr>
              <p:sp>
                <p:nvSpPr>
                  <p:cNvPr id="5654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5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40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1877" y="2565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41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1922" y="2668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42" name="Group 102"/>
                <p:cNvGrpSpPr>
                  <a:grpSpLocks/>
                </p:cNvGrpSpPr>
                <p:nvPr/>
              </p:nvGrpSpPr>
              <p:grpSpPr bwMode="auto">
                <a:xfrm rot="6664">
                  <a:off x="187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5654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4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4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306" y="2335"/>
                  <a:ext cx="139" cy="177"/>
                  <a:chOff x="684" y="729"/>
                  <a:chExt cx="123" cy="156"/>
                </a:xfrm>
              </p:grpSpPr>
              <p:sp>
                <p:nvSpPr>
                  <p:cNvPr id="5654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4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44" name="Line 1600"/>
                <p:cNvSpPr>
                  <a:spLocks noChangeShapeType="1"/>
                </p:cNvSpPr>
                <p:nvPr/>
              </p:nvSpPr>
              <p:spPr bwMode="auto">
                <a:xfrm>
                  <a:off x="2014" y="2432"/>
                  <a:ext cx="0" cy="227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420" name="Group 1601"/>
              <p:cNvGrpSpPr>
                <a:grpSpLocks/>
              </p:cNvGrpSpPr>
              <p:nvPr/>
            </p:nvGrpSpPr>
            <p:grpSpPr bwMode="auto">
              <a:xfrm rot="-8890855">
                <a:off x="3651" y="2705"/>
                <a:ext cx="247" cy="363"/>
                <a:chOff x="654" y="589"/>
                <a:chExt cx="265" cy="389"/>
              </a:xfrm>
            </p:grpSpPr>
            <p:sp>
              <p:nvSpPr>
                <p:cNvPr id="56496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97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98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52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2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99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52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2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0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52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22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501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502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503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51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20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4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51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5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51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6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51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51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50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50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51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21" name="Group 1633"/>
              <p:cNvGrpSpPr>
                <a:grpSpLocks/>
              </p:cNvGrpSpPr>
              <p:nvPr/>
            </p:nvGrpSpPr>
            <p:grpSpPr bwMode="auto">
              <a:xfrm rot="-4361917">
                <a:off x="3204" y="1798"/>
                <a:ext cx="395" cy="408"/>
                <a:chOff x="663" y="2251"/>
                <a:chExt cx="947" cy="977"/>
              </a:xfrm>
            </p:grpSpPr>
            <p:sp>
              <p:nvSpPr>
                <p:cNvPr id="5645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169" y="2761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5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1280" y="2762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56" name="Group 81"/>
                <p:cNvGrpSpPr>
                  <a:grpSpLocks/>
                </p:cNvGrpSpPr>
                <p:nvPr/>
              </p:nvGrpSpPr>
              <p:grpSpPr bwMode="auto">
                <a:xfrm rot="6664">
                  <a:off x="1173" y="2822"/>
                  <a:ext cx="108" cy="136"/>
                  <a:chOff x="630" y="1686"/>
                  <a:chExt cx="96" cy="120"/>
                </a:xfrm>
              </p:grpSpPr>
              <p:sp>
                <p:nvSpPr>
                  <p:cNvPr id="56494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95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57" name="Group 84"/>
                <p:cNvGrpSpPr>
                  <a:grpSpLocks/>
                </p:cNvGrpSpPr>
                <p:nvPr/>
              </p:nvGrpSpPr>
              <p:grpSpPr bwMode="auto">
                <a:xfrm rot="6664">
                  <a:off x="1174" y="3098"/>
                  <a:ext cx="103" cy="130"/>
                  <a:chOff x="606" y="1440"/>
                  <a:chExt cx="90" cy="115"/>
                </a:xfrm>
              </p:grpSpPr>
              <p:sp>
                <p:nvSpPr>
                  <p:cNvPr id="56492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93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58" name="Group 87"/>
                <p:cNvGrpSpPr>
                  <a:grpSpLocks/>
                </p:cNvGrpSpPr>
                <p:nvPr/>
              </p:nvGrpSpPr>
              <p:grpSpPr bwMode="auto">
                <a:xfrm rot="6664">
                  <a:off x="1176" y="2962"/>
                  <a:ext cx="102" cy="130"/>
                  <a:chOff x="606" y="1440"/>
                  <a:chExt cx="90" cy="115"/>
                </a:xfrm>
              </p:grpSpPr>
              <p:sp>
                <p:nvSpPr>
                  <p:cNvPr id="56490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91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45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019" y="2698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6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1332" y="2695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61" name="Group 96"/>
                <p:cNvGrpSpPr>
                  <a:grpSpLocks/>
                </p:cNvGrpSpPr>
                <p:nvPr/>
              </p:nvGrpSpPr>
              <p:grpSpPr bwMode="auto">
                <a:xfrm rot="6664">
                  <a:off x="1019" y="2566"/>
                  <a:ext cx="103" cy="131"/>
                  <a:chOff x="606" y="1440"/>
                  <a:chExt cx="90" cy="115"/>
                </a:xfrm>
              </p:grpSpPr>
              <p:sp>
                <p:nvSpPr>
                  <p:cNvPr id="56488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9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2" name="Group 99"/>
                <p:cNvGrpSpPr>
                  <a:grpSpLocks/>
                </p:cNvGrpSpPr>
                <p:nvPr/>
              </p:nvGrpSpPr>
              <p:grpSpPr bwMode="auto">
                <a:xfrm rot="6664">
                  <a:off x="1336" y="2565"/>
                  <a:ext cx="102" cy="131"/>
                  <a:chOff x="606" y="1440"/>
                  <a:chExt cx="90" cy="115"/>
                </a:xfrm>
              </p:grpSpPr>
              <p:sp>
                <p:nvSpPr>
                  <p:cNvPr id="56486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7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3" name="Group 102"/>
                <p:cNvGrpSpPr>
                  <a:grpSpLocks/>
                </p:cNvGrpSpPr>
                <p:nvPr/>
              </p:nvGrpSpPr>
              <p:grpSpPr bwMode="auto">
                <a:xfrm rot="6664">
                  <a:off x="1016" y="2430"/>
                  <a:ext cx="109" cy="136"/>
                  <a:chOff x="630" y="1686"/>
                  <a:chExt cx="96" cy="120"/>
                </a:xfrm>
              </p:grpSpPr>
              <p:sp>
                <p:nvSpPr>
                  <p:cNvPr id="56484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5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4" name="Group 105"/>
                <p:cNvGrpSpPr>
                  <a:grpSpLocks/>
                </p:cNvGrpSpPr>
                <p:nvPr/>
              </p:nvGrpSpPr>
              <p:grpSpPr bwMode="auto">
                <a:xfrm rot="6664">
                  <a:off x="133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56482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3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5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663" y="2251"/>
                  <a:ext cx="139" cy="177"/>
                  <a:chOff x="684" y="729"/>
                  <a:chExt cx="123" cy="156"/>
                </a:xfrm>
              </p:grpSpPr>
              <p:sp>
                <p:nvSpPr>
                  <p:cNvPr id="5648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8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6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452" y="2337"/>
                  <a:ext cx="139" cy="177"/>
                  <a:chOff x="684" y="729"/>
                  <a:chExt cx="123" cy="156"/>
                </a:xfrm>
              </p:grpSpPr>
              <p:sp>
                <p:nvSpPr>
                  <p:cNvPr id="5647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7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467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698" y="2568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68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743" y="2671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69" name="Group 102"/>
                <p:cNvGrpSpPr>
                  <a:grpSpLocks/>
                </p:cNvGrpSpPr>
                <p:nvPr/>
              </p:nvGrpSpPr>
              <p:grpSpPr bwMode="auto">
                <a:xfrm rot="6664">
                  <a:off x="695" y="2432"/>
                  <a:ext cx="109" cy="136"/>
                  <a:chOff x="630" y="1686"/>
                  <a:chExt cx="96" cy="120"/>
                </a:xfrm>
              </p:grpSpPr>
              <p:sp>
                <p:nvSpPr>
                  <p:cNvPr id="5647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7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7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127" y="2338"/>
                  <a:ext cx="139" cy="177"/>
                  <a:chOff x="684" y="729"/>
                  <a:chExt cx="123" cy="156"/>
                </a:xfrm>
              </p:grpSpPr>
              <p:sp>
                <p:nvSpPr>
                  <p:cNvPr id="5647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7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71" name="Group 1673"/>
                <p:cNvGrpSpPr>
                  <a:grpSpLocks/>
                </p:cNvGrpSpPr>
                <p:nvPr/>
              </p:nvGrpSpPr>
              <p:grpSpPr bwMode="auto">
                <a:xfrm>
                  <a:off x="793" y="2564"/>
                  <a:ext cx="143" cy="113"/>
                  <a:chOff x="793" y="2564"/>
                  <a:chExt cx="143" cy="113"/>
                </a:xfrm>
              </p:grpSpPr>
              <p:sp>
                <p:nvSpPr>
                  <p:cNvPr id="56472" name="AutoShape 1674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831" y="2572"/>
                    <a:ext cx="113" cy="97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73" name="Line 16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93" y="2622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422" name="Group 1676"/>
              <p:cNvGrpSpPr>
                <a:grpSpLocks/>
              </p:cNvGrpSpPr>
              <p:nvPr/>
            </p:nvGrpSpPr>
            <p:grpSpPr bwMode="auto">
              <a:xfrm rot="4866733">
                <a:off x="4526" y="1583"/>
                <a:ext cx="247" cy="363"/>
                <a:chOff x="654" y="589"/>
                <a:chExt cx="265" cy="389"/>
              </a:xfrm>
            </p:grpSpPr>
            <p:sp>
              <p:nvSpPr>
                <p:cNvPr id="5642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2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2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5645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5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2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5645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5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2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5644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5642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2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643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5644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5644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5644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5644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4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5643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3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43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5643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43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33803" name="Group 1709"/>
          <p:cNvGrpSpPr>
            <a:grpSpLocks/>
          </p:cNvGrpSpPr>
          <p:nvPr/>
        </p:nvGrpSpPr>
        <p:grpSpPr bwMode="auto">
          <a:xfrm flipH="1">
            <a:off x="4338639" y="1427164"/>
            <a:ext cx="304800" cy="98425"/>
            <a:chOff x="1020" y="2085"/>
            <a:chExt cx="926" cy="301"/>
          </a:xfrm>
        </p:grpSpPr>
        <p:grpSp>
          <p:nvGrpSpPr>
            <p:cNvPr id="56355" name="Group 1710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6395" name="Group 1711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405" name="Line 171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06" name="Line 171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96" name="Group 1714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403" name="Line 171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04" name="Line 171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97" name="Group 1717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401" name="Line 171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02" name="Line 171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98" name="Group 1720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99" name="Line 172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400" name="Line 172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6356" name="Group 1723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6383" name="Group 1724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93" name="Line 172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94" name="Line 172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84" name="Group 1727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91" name="Line 172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92" name="Line 172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85" name="Group 1730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89" name="Line 173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90" name="Line 173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86" name="Group 1733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87" name="Line 173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88" name="Line 173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6357" name="Group 1736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56371" name="Group 1737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81" name="Line 173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82" name="Line 173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72" name="Group 1740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79" name="Line 174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80" name="Line 174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73" name="Group 1743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77" name="Line 174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78" name="Line 174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74" name="Group 1746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75" name="Line 174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76" name="Line 174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6358" name="Group 1749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56359" name="Group 1750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69" name="Line 175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70" name="Line 175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60" name="Group 1753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67" name="Line 175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68" name="Line 175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61" name="Group 1756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65" name="Line 175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66" name="Line 175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62" name="Group 1759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63" name="Line 176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64" name="Line 176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4" name="Group 1762"/>
          <p:cNvGrpSpPr>
            <a:grpSpLocks/>
          </p:cNvGrpSpPr>
          <p:nvPr/>
        </p:nvGrpSpPr>
        <p:grpSpPr bwMode="auto">
          <a:xfrm flipH="1">
            <a:off x="4021138" y="1427164"/>
            <a:ext cx="304800" cy="98425"/>
            <a:chOff x="1020" y="2085"/>
            <a:chExt cx="926" cy="301"/>
          </a:xfrm>
        </p:grpSpPr>
        <p:grpSp>
          <p:nvGrpSpPr>
            <p:cNvPr id="34799" name="Group 1763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56343" name="Group 1764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53" name="Line 176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54" name="Line 176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44" name="Group 1767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51" name="Line 176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52" name="Line 176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45" name="Group 1770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49" name="Line 177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50" name="Line 177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46" name="Group 1773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47" name="Line 177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48" name="Line 177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800" name="Group 1776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56331" name="Group 1777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41" name="Line 177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42" name="Line 177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32" name="Group 1780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39" name="Line 178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40" name="Line 178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33" name="Group 1783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37" name="Line 178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8" name="Line 178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34" name="Group 1786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35" name="Line 178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6" name="Line 178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801" name="Group 1789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34815" name="Group 1790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56329" name="Line 179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0" name="Line 179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20" name="Group 1793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56327" name="Line 179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8" name="Line 179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21" name="Group 1796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56325" name="Line 179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6" name="Line 179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22" name="Group 1799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56323" name="Line 180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4" name="Line 180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802" name="Group 1802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34803" name="Group 1803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813" name="Line 180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14" name="Line 180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804" name="Group 1806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811" name="Line 180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12" name="Line 180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805" name="Group 1809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809" name="Line 181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10" name="Line 181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806" name="Group 1812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807" name="Line 181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808" name="Line 181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5" name="Group 1815"/>
          <p:cNvGrpSpPr>
            <a:grpSpLocks/>
          </p:cNvGrpSpPr>
          <p:nvPr/>
        </p:nvGrpSpPr>
        <p:grpSpPr bwMode="auto">
          <a:xfrm flipH="1">
            <a:off x="3703638" y="1427164"/>
            <a:ext cx="303212" cy="98425"/>
            <a:chOff x="1020" y="2085"/>
            <a:chExt cx="926" cy="301"/>
          </a:xfrm>
        </p:grpSpPr>
        <p:grpSp>
          <p:nvGrpSpPr>
            <p:cNvPr id="34747" name="Group 1816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34787" name="Group 1817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97" name="Line 181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98" name="Line 181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88" name="Group 1820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95" name="Line 182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96" name="Line 182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89" name="Group 1823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93" name="Line 182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94" name="Line 182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90" name="Group 1826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91" name="Line 182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92" name="Line 182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748" name="Group 1829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34775" name="Group 1830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85" name="Line 183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86" name="Line 183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76" name="Group 1833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83" name="Line 183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84" name="Line 183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77" name="Group 1836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81" name="Line 183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82" name="Line 183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78" name="Group 1839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79" name="Line 184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80" name="Line 184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749" name="Group 1842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34763" name="Group 1843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73" name="Line 184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74" name="Line 184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64" name="Group 1846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71" name="Line 184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72" name="Line 184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65" name="Group 1849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69" name="Line 185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70" name="Line 185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66" name="Group 1852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67" name="Line 185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68" name="Line 185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750" name="Group 1855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34751" name="Group 1856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61" name="Line 185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62" name="Line 185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52" name="Group 1859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59" name="Line 186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60" name="Line 186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53" name="Group 1862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57" name="Line 186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58" name="Line 186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54" name="Group 1865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55" name="Line 186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56" name="Line 186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6" name="Group 1868"/>
          <p:cNvGrpSpPr>
            <a:grpSpLocks/>
          </p:cNvGrpSpPr>
          <p:nvPr/>
        </p:nvGrpSpPr>
        <p:grpSpPr bwMode="auto">
          <a:xfrm flipH="1">
            <a:off x="3384550" y="1427164"/>
            <a:ext cx="304800" cy="98425"/>
            <a:chOff x="1020" y="2085"/>
            <a:chExt cx="926" cy="301"/>
          </a:xfrm>
        </p:grpSpPr>
        <p:grpSp>
          <p:nvGrpSpPr>
            <p:cNvPr id="34695" name="Group 1869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34735" name="Group 1870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45" name="Line 187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46" name="Line 187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36" name="Group 1873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43" name="Line 187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44" name="Line 187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37" name="Group 1876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41" name="Line 187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42" name="Line 187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38" name="Group 1879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39" name="Line 188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40" name="Line 188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696" name="Group 1882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34723" name="Group 1883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33" name="Line 188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34" name="Line 188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24" name="Group 1886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31" name="Line 188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32" name="Line 188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25" name="Group 1889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29" name="Line 189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30" name="Line 189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26" name="Group 1892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27" name="Line 189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28" name="Line 189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697" name="Group 1895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34711" name="Group 1896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21" name="Line 189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22" name="Line 189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12" name="Group 1899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19" name="Line 190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20" name="Line 190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13" name="Group 1902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17" name="Line 190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18" name="Line 190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14" name="Group 1905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15" name="Line 190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16" name="Line 190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4698" name="Group 1908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34699" name="Group 1909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4709" name="Line 1910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10" name="Line 1911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00" name="Group 1912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4707" name="Line 1913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08" name="Line 1914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01" name="Group 1915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4705" name="Line 1916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06" name="Line 1917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702" name="Group 1918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4703" name="Line 191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704" name="Line 192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07" name="Group 2122"/>
          <p:cNvGrpSpPr>
            <a:grpSpLocks/>
          </p:cNvGrpSpPr>
          <p:nvPr/>
        </p:nvGrpSpPr>
        <p:grpSpPr bwMode="auto">
          <a:xfrm flipH="1">
            <a:off x="3346460" y="557213"/>
            <a:ext cx="536575" cy="1028700"/>
            <a:chOff x="3334" y="-153"/>
            <a:chExt cx="1633" cy="3129"/>
          </a:xfrm>
        </p:grpSpPr>
        <p:sp>
          <p:nvSpPr>
            <p:cNvPr id="34258" name="Rectangle 2123"/>
            <p:cNvSpPr>
              <a:spLocks noChangeArrowheads="1"/>
            </p:cNvSpPr>
            <p:nvPr/>
          </p:nvSpPr>
          <p:spPr bwMode="auto">
            <a:xfrm>
              <a:off x="4014" y="2160"/>
              <a:ext cx="272" cy="816"/>
            </a:xfrm>
            <a:prstGeom prst="rect">
              <a:avLst/>
            </a:prstGeom>
            <a:gradFill rotWithShape="1">
              <a:gsLst>
                <a:gs pos="0">
                  <a:srgbClr val="47762F"/>
                </a:gs>
                <a:gs pos="50000">
                  <a:srgbClr val="99FF66"/>
                </a:gs>
                <a:gs pos="100000">
                  <a:srgbClr val="47762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4259" name="Group 2124"/>
            <p:cNvGrpSpPr>
              <a:grpSpLocks/>
            </p:cNvGrpSpPr>
            <p:nvPr/>
          </p:nvGrpSpPr>
          <p:grpSpPr bwMode="auto">
            <a:xfrm>
              <a:off x="3334" y="-153"/>
              <a:ext cx="1633" cy="2540"/>
              <a:chOff x="3198" y="528"/>
              <a:chExt cx="1633" cy="2540"/>
            </a:xfrm>
          </p:grpSpPr>
          <p:grpSp>
            <p:nvGrpSpPr>
              <p:cNvPr id="34260" name="Group 2125"/>
              <p:cNvGrpSpPr>
                <a:grpSpLocks/>
              </p:cNvGrpSpPr>
              <p:nvPr/>
            </p:nvGrpSpPr>
            <p:grpSpPr bwMode="auto">
              <a:xfrm rot="6843164">
                <a:off x="4480" y="2082"/>
                <a:ext cx="247" cy="363"/>
                <a:chOff x="654" y="589"/>
                <a:chExt cx="265" cy="389"/>
              </a:xfrm>
            </p:grpSpPr>
            <p:sp>
              <p:nvSpPr>
                <p:cNvPr id="3466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6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66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69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94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67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691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9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68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689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90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66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7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71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687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8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2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685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6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3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68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4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681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2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67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8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7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67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7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1" name="Group 2157"/>
              <p:cNvGrpSpPr>
                <a:grpSpLocks/>
              </p:cNvGrpSpPr>
              <p:nvPr/>
            </p:nvGrpSpPr>
            <p:grpSpPr bwMode="auto">
              <a:xfrm rot="-6612271">
                <a:off x="3346" y="2284"/>
                <a:ext cx="247" cy="363"/>
                <a:chOff x="654" y="589"/>
                <a:chExt cx="265" cy="389"/>
              </a:xfrm>
            </p:grpSpPr>
            <p:sp>
              <p:nvSpPr>
                <p:cNvPr id="3463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3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3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66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6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3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66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6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3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65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63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3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4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65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65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65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65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5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64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4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4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64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4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2" name="Group 2189"/>
              <p:cNvGrpSpPr>
                <a:grpSpLocks/>
              </p:cNvGrpSpPr>
              <p:nvPr/>
            </p:nvGrpSpPr>
            <p:grpSpPr bwMode="auto">
              <a:xfrm rot="2820339">
                <a:off x="4508" y="1213"/>
                <a:ext cx="192" cy="363"/>
                <a:chOff x="1832" y="591"/>
                <a:chExt cx="461" cy="872"/>
              </a:xfrm>
            </p:grpSpPr>
            <p:sp>
              <p:nvSpPr>
                <p:cNvPr id="3460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985" y="996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0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096" y="997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06" name="Group 81"/>
                <p:cNvGrpSpPr>
                  <a:grpSpLocks/>
                </p:cNvGrpSpPr>
                <p:nvPr/>
              </p:nvGrpSpPr>
              <p:grpSpPr bwMode="auto">
                <a:xfrm rot="6664">
                  <a:off x="1989" y="1057"/>
                  <a:ext cx="108" cy="136"/>
                  <a:chOff x="630" y="1686"/>
                  <a:chExt cx="96" cy="120"/>
                </a:xfrm>
              </p:grpSpPr>
              <p:sp>
                <p:nvSpPr>
                  <p:cNvPr id="3463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3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07" name="Group 84"/>
                <p:cNvGrpSpPr>
                  <a:grpSpLocks/>
                </p:cNvGrpSpPr>
                <p:nvPr/>
              </p:nvGrpSpPr>
              <p:grpSpPr bwMode="auto">
                <a:xfrm rot="6664">
                  <a:off x="1990" y="1333"/>
                  <a:ext cx="103" cy="130"/>
                  <a:chOff x="606" y="1440"/>
                  <a:chExt cx="90" cy="115"/>
                </a:xfrm>
              </p:grpSpPr>
              <p:sp>
                <p:nvSpPr>
                  <p:cNvPr id="3462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3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08" name="Group 87"/>
                <p:cNvGrpSpPr>
                  <a:grpSpLocks/>
                </p:cNvGrpSpPr>
                <p:nvPr/>
              </p:nvGrpSpPr>
              <p:grpSpPr bwMode="auto">
                <a:xfrm rot="6664">
                  <a:off x="1992" y="1197"/>
                  <a:ext cx="102" cy="130"/>
                  <a:chOff x="606" y="1440"/>
                  <a:chExt cx="90" cy="115"/>
                </a:xfrm>
              </p:grpSpPr>
              <p:sp>
                <p:nvSpPr>
                  <p:cNvPr id="3462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60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835" y="933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61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148" y="930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611" name="Group 96"/>
                <p:cNvGrpSpPr>
                  <a:grpSpLocks/>
                </p:cNvGrpSpPr>
                <p:nvPr/>
              </p:nvGrpSpPr>
              <p:grpSpPr bwMode="auto">
                <a:xfrm rot="6664">
                  <a:off x="1835" y="801"/>
                  <a:ext cx="103" cy="131"/>
                  <a:chOff x="606" y="1440"/>
                  <a:chExt cx="90" cy="115"/>
                </a:xfrm>
              </p:grpSpPr>
              <p:sp>
                <p:nvSpPr>
                  <p:cNvPr id="3462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12" name="Group 99"/>
                <p:cNvGrpSpPr>
                  <a:grpSpLocks/>
                </p:cNvGrpSpPr>
                <p:nvPr/>
              </p:nvGrpSpPr>
              <p:grpSpPr bwMode="auto">
                <a:xfrm rot="6664">
                  <a:off x="2152" y="800"/>
                  <a:ext cx="102" cy="131"/>
                  <a:chOff x="606" y="1440"/>
                  <a:chExt cx="90" cy="115"/>
                </a:xfrm>
              </p:grpSpPr>
              <p:sp>
                <p:nvSpPr>
                  <p:cNvPr id="3462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13" name="Group 102"/>
                <p:cNvGrpSpPr>
                  <a:grpSpLocks/>
                </p:cNvGrpSpPr>
                <p:nvPr/>
              </p:nvGrpSpPr>
              <p:grpSpPr bwMode="auto">
                <a:xfrm rot="6664">
                  <a:off x="1832" y="665"/>
                  <a:ext cx="109" cy="136"/>
                  <a:chOff x="630" y="1686"/>
                  <a:chExt cx="96" cy="120"/>
                </a:xfrm>
              </p:grpSpPr>
              <p:sp>
                <p:nvSpPr>
                  <p:cNvPr id="3462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14" name="Group 105"/>
                <p:cNvGrpSpPr>
                  <a:grpSpLocks/>
                </p:cNvGrpSpPr>
                <p:nvPr/>
              </p:nvGrpSpPr>
              <p:grpSpPr bwMode="auto">
                <a:xfrm rot="6664">
                  <a:off x="2150" y="664"/>
                  <a:ext cx="109" cy="136"/>
                  <a:chOff x="630" y="1686"/>
                  <a:chExt cx="96" cy="120"/>
                </a:xfrm>
              </p:grpSpPr>
              <p:sp>
                <p:nvSpPr>
                  <p:cNvPr id="3461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2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61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946" y="572"/>
                  <a:ext cx="139" cy="177"/>
                  <a:chOff x="684" y="729"/>
                  <a:chExt cx="123" cy="156"/>
                </a:xfrm>
              </p:grpSpPr>
              <p:sp>
                <p:nvSpPr>
                  <p:cNvPr id="3461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1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616" name="Line 2218"/>
                <p:cNvSpPr>
                  <a:spLocks noChangeShapeType="1"/>
                </p:cNvSpPr>
                <p:nvPr/>
              </p:nvSpPr>
              <p:spPr bwMode="auto">
                <a:xfrm>
                  <a:off x="2293" y="667"/>
                  <a:ext cx="0" cy="227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263" name="Oval 2219"/>
              <p:cNvSpPr>
                <a:spLocks noChangeArrowheads="1"/>
              </p:cNvSpPr>
              <p:nvPr/>
            </p:nvSpPr>
            <p:spPr bwMode="auto">
              <a:xfrm>
                <a:off x="3470" y="754"/>
                <a:ext cx="1088" cy="2132"/>
              </a:xfrm>
              <a:prstGeom prst="ellipse">
                <a:avLst/>
              </a:prstGeom>
              <a:gradFill rotWithShape="1">
                <a:gsLst>
                  <a:gs pos="0">
                    <a:srgbClr val="99FF66"/>
                  </a:gs>
                  <a:gs pos="100000">
                    <a:srgbClr val="47762F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264" name="Group 2220"/>
              <p:cNvGrpSpPr>
                <a:grpSpLocks/>
              </p:cNvGrpSpPr>
              <p:nvPr/>
            </p:nvGrpSpPr>
            <p:grpSpPr bwMode="auto">
              <a:xfrm rot="-2973546">
                <a:off x="3482" y="696"/>
                <a:ext cx="247" cy="363"/>
                <a:chOff x="654" y="589"/>
                <a:chExt cx="265" cy="389"/>
              </a:xfrm>
            </p:grpSpPr>
            <p:sp>
              <p:nvSpPr>
                <p:cNvPr id="34573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74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75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60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0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76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60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601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77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59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9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578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79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80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59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1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59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2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592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3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3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59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9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588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8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8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58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8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5" name="Group 2252"/>
              <p:cNvGrpSpPr>
                <a:grpSpLocks/>
              </p:cNvGrpSpPr>
              <p:nvPr/>
            </p:nvGrpSpPr>
            <p:grpSpPr bwMode="auto">
              <a:xfrm rot="-1541312">
                <a:off x="3424" y="1208"/>
                <a:ext cx="247" cy="363"/>
                <a:chOff x="654" y="589"/>
                <a:chExt cx="265" cy="389"/>
              </a:xfrm>
            </p:grpSpPr>
            <p:sp>
              <p:nvSpPr>
                <p:cNvPr id="34542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43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44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57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72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45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56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70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46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56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547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48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49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56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0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563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4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1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56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2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2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559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60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55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5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5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55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5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6" name="Group 2284"/>
              <p:cNvGrpSpPr>
                <a:grpSpLocks/>
              </p:cNvGrpSpPr>
              <p:nvPr/>
            </p:nvGrpSpPr>
            <p:grpSpPr bwMode="auto">
              <a:xfrm>
                <a:off x="3878" y="1344"/>
                <a:ext cx="247" cy="363"/>
                <a:chOff x="654" y="589"/>
                <a:chExt cx="265" cy="389"/>
              </a:xfrm>
            </p:grpSpPr>
            <p:sp>
              <p:nvSpPr>
                <p:cNvPr id="34511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12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13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54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41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14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538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9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15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536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7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516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517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518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534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5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19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532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3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20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530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3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21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52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29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2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52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2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523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52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2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7" name="Group 2316"/>
              <p:cNvGrpSpPr>
                <a:grpSpLocks/>
              </p:cNvGrpSpPr>
              <p:nvPr/>
            </p:nvGrpSpPr>
            <p:grpSpPr bwMode="auto">
              <a:xfrm rot="1604344">
                <a:off x="4283" y="799"/>
                <a:ext cx="247" cy="363"/>
                <a:chOff x="654" y="589"/>
                <a:chExt cx="265" cy="389"/>
              </a:xfrm>
            </p:grpSpPr>
            <p:sp>
              <p:nvSpPr>
                <p:cNvPr id="34480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81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82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509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1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83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507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84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50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6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485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86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87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50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88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501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89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49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50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90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497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9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9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49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9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92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49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9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8" name="Group 2348"/>
              <p:cNvGrpSpPr>
                <a:grpSpLocks/>
              </p:cNvGrpSpPr>
              <p:nvPr/>
            </p:nvGrpSpPr>
            <p:grpSpPr bwMode="auto">
              <a:xfrm>
                <a:off x="4059" y="2070"/>
                <a:ext cx="247" cy="363"/>
                <a:chOff x="654" y="589"/>
                <a:chExt cx="265" cy="389"/>
              </a:xfrm>
            </p:grpSpPr>
            <p:sp>
              <p:nvSpPr>
                <p:cNvPr id="34449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50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51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47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2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47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3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47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454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55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56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472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3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7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47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7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8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46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6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59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46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67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6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464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65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6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46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6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69" name="Group 2380"/>
              <p:cNvGrpSpPr>
                <a:grpSpLocks/>
              </p:cNvGrpSpPr>
              <p:nvPr/>
            </p:nvGrpSpPr>
            <p:grpSpPr bwMode="auto">
              <a:xfrm>
                <a:off x="3969" y="528"/>
                <a:ext cx="247" cy="363"/>
                <a:chOff x="654" y="589"/>
                <a:chExt cx="265" cy="389"/>
              </a:xfrm>
            </p:grpSpPr>
            <p:sp>
              <p:nvSpPr>
                <p:cNvPr id="34418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19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20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44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8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1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44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6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2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443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4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423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424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425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44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6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43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4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7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43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3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8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435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36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2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433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3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43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43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3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70" name="Group 2412"/>
              <p:cNvGrpSpPr>
                <a:grpSpLocks/>
              </p:cNvGrpSpPr>
              <p:nvPr/>
            </p:nvGrpSpPr>
            <p:grpSpPr bwMode="auto">
              <a:xfrm rot="9258520">
                <a:off x="4241" y="2569"/>
                <a:ext cx="398" cy="411"/>
                <a:chOff x="1842" y="2248"/>
                <a:chExt cx="947" cy="977"/>
              </a:xfrm>
            </p:grpSpPr>
            <p:sp>
              <p:nvSpPr>
                <p:cNvPr id="34378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2348" y="2758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79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2459" y="2759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80" name="Group 81"/>
                <p:cNvGrpSpPr>
                  <a:grpSpLocks/>
                </p:cNvGrpSpPr>
                <p:nvPr/>
              </p:nvGrpSpPr>
              <p:grpSpPr bwMode="auto">
                <a:xfrm rot="6664">
                  <a:off x="2352" y="2819"/>
                  <a:ext cx="108" cy="136"/>
                  <a:chOff x="630" y="1686"/>
                  <a:chExt cx="96" cy="120"/>
                </a:xfrm>
              </p:grpSpPr>
              <p:sp>
                <p:nvSpPr>
                  <p:cNvPr id="3441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1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1" name="Group 84"/>
                <p:cNvGrpSpPr>
                  <a:grpSpLocks/>
                </p:cNvGrpSpPr>
                <p:nvPr/>
              </p:nvGrpSpPr>
              <p:grpSpPr bwMode="auto">
                <a:xfrm rot="6664">
                  <a:off x="2353" y="3095"/>
                  <a:ext cx="103" cy="130"/>
                  <a:chOff x="606" y="1440"/>
                  <a:chExt cx="90" cy="115"/>
                </a:xfrm>
              </p:grpSpPr>
              <p:sp>
                <p:nvSpPr>
                  <p:cNvPr id="3441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1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2" name="Group 87"/>
                <p:cNvGrpSpPr>
                  <a:grpSpLocks/>
                </p:cNvGrpSpPr>
                <p:nvPr/>
              </p:nvGrpSpPr>
              <p:grpSpPr bwMode="auto">
                <a:xfrm rot="6664">
                  <a:off x="2355" y="2959"/>
                  <a:ext cx="102" cy="130"/>
                  <a:chOff x="606" y="1440"/>
                  <a:chExt cx="90" cy="115"/>
                </a:xfrm>
              </p:grpSpPr>
              <p:sp>
                <p:nvSpPr>
                  <p:cNvPr id="3441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13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83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2198" y="2695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84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2511" y="2692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85" name="Group 96"/>
                <p:cNvGrpSpPr>
                  <a:grpSpLocks/>
                </p:cNvGrpSpPr>
                <p:nvPr/>
              </p:nvGrpSpPr>
              <p:grpSpPr bwMode="auto">
                <a:xfrm rot="6664">
                  <a:off x="2198" y="2563"/>
                  <a:ext cx="103" cy="131"/>
                  <a:chOff x="606" y="1440"/>
                  <a:chExt cx="90" cy="115"/>
                </a:xfrm>
              </p:grpSpPr>
              <p:sp>
                <p:nvSpPr>
                  <p:cNvPr id="3441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1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6" name="Group 99"/>
                <p:cNvGrpSpPr>
                  <a:grpSpLocks/>
                </p:cNvGrpSpPr>
                <p:nvPr/>
              </p:nvGrpSpPr>
              <p:grpSpPr bwMode="auto">
                <a:xfrm rot="6664">
                  <a:off x="2515" y="2562"/>
                  <a:ext cx="102" cy="131"/>
                  <a:chOff x="606" y="1440"/>
                  <a:chExt cx="90" cy="115"/>
                </a:xfrm>
              </p:grpSpPr>
              <p:sp>
                <p:nvSpPr>
                  <p:cNvPr id="3440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9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7" name="Group 102"/>
                <p:cNvGrpSpPr>
                  <a:grpSpLocks/>
                </p:cNvGrpSpPr>
                <p:nvPr/>
              </p:nvGrpSpPr>
              <p:grpSpPr bwMode="auto">
                <a:xfrm rot="6664">
                  <a:off x="2195" y="2427"/>
                  <a:ext cx="109" cy="136"/>
                  <a:chOff x="630" y="1686"/>
                  <a:chExt cx="96" cy="120"/>
                </a:xfrm>
              </p:grpSpPr>
              <p:sp>
                <p:nvSpPr>
                  <p:cNvPr id="3440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8" name="Group 105"/>
                <p:cNvGrpSpPr>
                  <a:grpSpLocks/>
                </p:cNvGrpSpPr>
                <p:nvPr/>
              </p:nvGrpSpPr>
              <p:grpSpPr bwMode="auto">
                <a:xfrm rot="6664">
                  <a:off x="2513" y="2426"/>
                  <a:ext cx="109" cy="136"/>
                  <a:chOff x="630" y="1686"/>
                  <a:chExt cx="96" cy="120"/>
                </a:xfrm>
              </p:grpSpPr>
              <p:sp>
                <p:nvSpPr>
                  <p:cNvPr id="3440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89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1842" y="2248"/>
                  <a:ext cx="139" cy="177"/>
                  <a:chOff x="684" y="729"/>
                  <a:chExt cx="123" cy="156"/>
                </a:xfrm>
              </p:grpSpPr>
              <p:sp>
                <p:nvSpPr>
                  <p:cNvPr id="3440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90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631" y="2334"/>
                  <a:ext cx="139" cy="177"/>
                  <a:chOff x="684" y="729"/>
                  <a:chExt cx="123" cy="156"/>
                </a:xfrm>
              </p:grpSpPr>
              <p:sp>
                <p:nvSpPr>
                  <p:cNvPr id="3440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40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91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1877" y="2565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92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1922" y="2668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93" name="Group 102"/>
                <p:cNvGrpSpPr>
                  <a:grpSpLocks/>
                </p:cNvGrpSpPr>
                <p:nvPr/>
              </p:nvGrpSpPr>
              <p:grpSpPr bwMode="auto">
                <a:xfrm rot="6664">
                  <a:off x="187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3439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99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94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2306" y="2335"/>
                  <a:ext cx="139" cy="177"/>
                  <a:chOff x="684" y="729"/>
                  <a:chExt cx="123" cy="156"/>
                </a:xfrm>
              </p:grpSpPr>
              <p:sp>
                <p:nvSpPr>
                  <p:cNvPr id="34396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9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95" name="Line 2452"/>
                <p:cNvSpPr>
                  <a:spLocks noChangeShapeType="1"/>
                </p:cNvSpPr>
                <p:nvPr/>
              </p:nvSpPr>
              <p:spPr bwMode="auto">
                <a:xfrm>
                  <a:off x="2014" y="2432"/>
                  <a:ext cx="0" cy="227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271" name="Group 2453"/>
              <p:cNvGrpSpPr>
                <a:grpSpLocks/>
              </p:cNvGrpSpPr>
              <p:nvPr/>
            </p:nvGrpSpPr>
            <p:grpSpPr bwMode="auto">
              <a:xfrm rot="-8890855">
                <a:off x="3651" y="2705"/>
                <a:ext cx="247" cy="363"/>
                <a:chOff x="654" y="589"/>
                <a:chExt cx="265" cy="389"/>
              </a:xfrm>
            </p:grpSpPr>
            <p:sp>
              <p:nvSpPr>
                <p:cNvPr id="34347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48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49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37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7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0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37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75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1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37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73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52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53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54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370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7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5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36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9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6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366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7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7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36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5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8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362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3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59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360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6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72" name="Group 2485"/>
              <p:cNvGrpSpPr>
                <a:grpSpLocks/>
              </p:cNvGrpSpPr>
              <p:nvPr/>
            </p:nvGrpSpPr>
            <p:grpSpPr bwMode="auto">
              <a:xfrm rot="-4361917">
                <a:off x="3204" y="1798"/>
                <a:ext cx="395" cy="408"/>
                <a:chOff x="663" y="2251"/>
                <a:chExt cx="947" cy="977"/>
              </a:xfrm>
            </p:grpSpPr>
            <p:sp>
              <p:nvSpPr>
                <p:cNvPr id="34305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1169" y="2761"/>
                  <a:ext cx="8" cy="15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06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1280" y="2762"/>
                  <a:ext cx="29" cy="12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07" name="Group 81"/>
                <p:cNvGrpSpPr>
                  <a:grpSpLocks/>
                </p:cNvGrpSpPr>
                <p:nvPr/>
              </p:nvGrpSpPr>
              <p:grpSpPr bwMode="auto">
                <a:xfrm rot="6664">
                  <a:off x="1173" y="2822"/>
                  <a:ext cx="108" cy="136"/>
                  <a:chOff x="630" y="1686"/>
                  <a:chExt cx="96" cy="120"/>
                </a:xfrm>
              </p:grpSpPr>
              <p:sp>
                <p:nvSpPr>
                  <p:cNvPr id="3434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4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08" name="Group 84"/>
                <p:cNvGrpSpPr>
                  <a:grpSpLocks/>
                </p:cNvGrpSpPr>
                <p:nvPr/>
              </p:nvGrpSpPr>
              <p:grpSpPr bwMode="auto">
                <a:xfrm rot="6664">
                  <a:off x="1174" y="3098"/>
                  <a:ext cx="103" cy="130"/>
                  <a:chOff x="606" y="1440"/>
                  <a:chExt cx="90" cy="115"/>
                </a:xfrm>
              </p:grpSpPr>
              <p:sp>
                <p:nvSpPr>
                  <p:cNvPr id="34343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44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09" name="Group 87"/>
                <p:cNvGrpSpPr>
                  <a:grpSpLocks/>
                </p:cNvGrpSpPr>
                <p:nvPr/>
              </p:nvGrpSpPr>
              <p:grpSpPr bwMode="auto">
                <a:xfrm rot="6664">
                  <a:off x="1176" y="2962"/>
                  <a:ext cx="102" cy="130"/>
                  <a:chOff x="606" y="1440"/>
                  <a:chExt cx="90" cy="115"/>
                </a:xfrm>
              </p:grpSpPr>
              <p:sp>
                <p:nvSpPr>
                  <p:cNvPr id="3434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42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10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1019" y="2698"/>
                  <a:ext cx="108" cy="10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11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1332" y="2695"/>
                  <a:ext cx="109" cy="110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12" name="Group 96"/>
                <p:cNvGrpSpPr>
                  <a:grpSpLocks/>
                </p:cNvGrpSpPr>
                <p:nvPr/>
              </p:nvGrpSpPr>
              <p:grpSpPr bwMode="auto">
                <a:xfrm rot="6664">
                  <a:off x="1019" y="2566"/>
                  <a:ext cx="103" cy="131"/>
                  <a:chOff x="606" y="1440"/>
                  <a:chExt cx="90" cy="115"/>
                </a:xfrm>
              </p:grpSpPr>
              <p:sp>
                <p:nvSpPr>
                  <p:cNvPr id="3433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40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3" name="Group 99"/>
                <p:cNvGrpSpPr>
                  <a:grpSpLocks/>
                </p:cNvGrpSpPr>
                <p:nvPr/>
              </p:nvGrpSpPr>
              <p:grpSpPr bwMode="auto">
                <a:xfrm rot="6664">
                  <a:off x="1336" y="2565"/>
                  <a:ext cx="102" cy="131"/>
                  <a:chOff x="606" y="1440"/>
                  <a:chExt cx="90" cy="115"/>
                </a:xfrm>
              </p:grpSpPr>
              <p:sp>
                <p:nvSpPr>
                  <p:cNvPr id="3433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4" name="Group 102"/>
                <p:cNvGrpSpPr>
                  <a:grpSpLocks/>
                </p:cNvGrpSpPr>
                <p:nvPr/>
              </p:nvGrpSpPr>
              <p:grpSpPr bwMode="auto">
                <a:xfrm rot="6664">
                  <a:off x="1016" y="2430"/>
                  <a:ext cx="109" cy="136"/>
                  <a:chOff x="630" y="1686"/>
                  <a:chExt cx="96" cy="120"/>
                </a:xfrm>
              </p:grpSpPr>
              <p:sp>
                <p:nvSpPr>
                  <p:cNvPr id="3433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5" name="Group 105"/>
                <p:cNvGrpSpPr>
                  <a:grpSpLocks/>
                </p:cNvGrpSpPr>
                <p:nvPr/>
              </p:nvGrpSpPr>
              <p:grpSpPr bwMode="auto">
                <a:xfrm rot="6664">
                  <a:off x="1334" y="2429"/>
                  <a:ext cx="109" cy="136"/>
                  <a:chOff x="630" y="1686"/>
                  <a:chExt cx="96" cy="120"/>
                </a:xfrm>
              </p:grpSpPr>
              <p:sp>
                <p:nvSpPr>
                  <p:cNvPr id="3433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6" name="Group 108"/>
                <p:cNvGrpSpPr>
                  <a:grpSpLocks/>
                </p:cNvGrpSpPr>
                <p:nvPr/>
              </p:nvGrpSpPr>
              <p:grpSpPr bwMode="auto">
                <a:xfrm rot="-281172">
                  <a:off x="663" y="2251"/>
                  <a:ext cx="139" cy="177"/>
                  <a:chOff x="684" y="729"/>
                  <a:chExt cx="123" cy="156"/>
                </a:xfrm>
              </p:grpSpPr>
              <p:sp>
                <p:nvSpPr>
                  <p:cNvPr id="34331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2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17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452" y="2337"/>
                  <a:ext cx="139" cy="177"/>
                  <a:chOff x="684" y="729"/>
                  <a:chExt cx="123" cy="156"/>
                </a:xfrm>
              </p:grpSpPr>
              <p:sp>
                <p:nvSpPr>
                  <p:cNvPr id="3432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3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318" name="Rectangle 97"/>
                <p:cNvSpPr>
                  <a:spLocks noChangeArrowheads="1"/>
                </p:cNvSpPr>
                <p:nvPr/>
              </p:nvSpPr>
              <p:spPr bwMode="auto">
                <a:xfrm rot="6664">
                  <a:off x="698" y="2568"/>
                  <a:ext cx="103" cy="1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319" name="Line 98"/>
                <p:cNvSpPr>
                  <a:spLocks noChangeShapeType="1"/>
                </p:cNvSpPr>
                <p:nvPr/>
              </p:nvSpPr>
              <p:spPr bwMode="auto">
                <a:xfrm rot="6664">
                  <a:off x="743" y="2671"/>
                  <a:ext cx="278" cy="55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320" name="Group 102"/>
                <p:cNvGrpSpPr>
                  <a:grpSpLocks/>
                </p:cNvGrpSpPr>
                <p:nvPr/>
              </p:nvGrpSpPr>
              <p:grpSpPr bwMode="auto">
                <a:xfrm rot="6664">
                  <a:off x="695" y="2432"/>
                  <a:ext cx="109" cy="136"/>
                  <a:chOff x="630" y="1686"/>
                  <a:chExt cx="96" cy="120"/>
                </a:xfrm>
              </p:grpSpPr>
              <p:sp>
                <p:nvSpPr>
                  <p:cNvPr id="3432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28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21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1127" y="2338"/>
                  <a:ext cx="139" cy="177"/>
                  <a:chOff x="684" y="729"/>
                  <a:chExt cx="123" cy="156"/>
                </a:xfrm>
              </p:grpSpPr>
              <p:sp>
                <p:nvSpPr>
                  <p:cNvPr id="34325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2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322" name="Group 2525"/>
                <p:cNvGrpSpPr>
                  <a:grpSpLocks/>
                </p:cNvGrpSpPr>
                <p:nvPr/>
              </p:nvGrpSpPr>
              <p:grpSpPr bwMode="auto">
                <a:xfrm>
                  <a:off x="793" y="2564"/>
                  <a:ext cx="143" cy="113"/>
                  <a:chOff x="793" y="2564"/>
                  <a:chExt cx="143" cy="113"/>
                </a:xfrm>
              </p:grpSpPr>
              <p:sp>
                <p:nvSpPr>
                  <p:cNvPr id="34323" name="AutoShape 2526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831" y="2572"/>
                    <a:ext cx="113" cy="97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24" name="Line 25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93" y="2622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34273" name="Group 2528"/>
              <p:cNvGrpSpPr>
                <a:grpSpLocks/>
              </p:cNvGrpSpPr>
              <p:nvPr/>
            </p:nvGrpSpPr>
            <p:grpSpPr bwMode="auto">
              <a:xfrm rot="4866733">
                <a:off x="4526" y="1583"/>
                <a:ext cx="247" cy="363"/>
                <a:chOff x="654" y="589"/>
                <a:chExt cx="265" cy="389"/>
              </a:xfrm>
            </p:grpSpPr>
            <p:sp>
              <p:nvSpPr>
                <p:cNvPr id="34274" name="Line 92"/>
                <p:cNvSpPr>
                  <a:spLocks noChangeShapeType="1"/>
                </p:cNvSpPr>
                <p:nvPr/>
              </p:nvSpPr>
              <p:spPr bwMode="auto">
                <a:xfrm rot="-2818650">
                  <a:off x="722" y="770"/>
                  <a:ext cx="3" cy="7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275" name="Line 95"/>
                <p:cNvSpPr>
                  <a:spLocks noChangeShapeType="1"/>
                </p:cNvSpPr>
                <p:nvPr/>
              </p:nvSpPr>
              <p:spPr bwMode="auto">
                <a:xfrm rot="2572863" flipH="1">
                  <a:off x="772" y="770"/>
                  <a:ext cx="13" cy="5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276" name="Group 81"/>
                <p:cNvGrpSpPr>
                  <a:grpSpLocks/>
                </p:cNvGrpSpPr>
                <p:nvPr/>
              </p:nvGrpSpPr>
              <p:grpSpPr bwMode="auto">
                <a:xfrm rot="6664">
                  <a:off x="724" y="797"/>
                  <a:ext cx="48" cy="60"/>
                  <a:chOff x="630" y="1686"/>
                  <a:chExt cx="96" cy="120"/>
                </a:xfrm>
              </p:grpSpPr>
              <p:sp>
                <p:nvSpPr>
                  <p:cNvPr id="3430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04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77" name="Group 84"/>
                <p:cNvGrpSpPr>
                  <a:grpSpLocks/>
                </p:cNvGrpSpPr>
                <p:nvPr/>
              </p:nvGrpSpPr>
              <p:grpSpPr bwMode="auto">
                <a:xfrm rot="6664">
                  <a:off x="725" y="920"/>
                  <a:ext cx="46" cy="58"/>
                  <a:chOff x="606" y="1440"/>
                  <a:chExt cx="90" cy="115"/>
                </a:xfrm>
              </p:grpSpPr>
              <p:sp>
                <p:nvSpPr>
                  <p:cNvPr id="34301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0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78" name="Group 87"/>
                <p:cNvGrpSpPr>
                  <a:grpSpLocks/>
                </p:cNvGrpSpPr>
                <p:nvPr/>
              </p:nvGrpSpPr>
              <p:grpSpPr bwMode="auto">
                <a:xfrm rot="6664">
                  <a:off x="726" y="859"/>
                  <a:ext cx="45" cy="58"/>
                  <a:chOff x="606" y="1440"/>
                  <a:chExt cx="90" cy="115"/>
                </a:xfrm>
              </p:grpSpPr>
              <p:sp>
                <p:nvSpPr>
                  <p:cNvPr id="34299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300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4279" name="Oval 91"/>
                <p:cNvSpPr>
                  <a:spLocks noChangeArrowheads="1"/>
                </p:cNvSpPr>
                <p:nvPr/>
              </p:nvSpPr>
              <p:spPr bwMode="auto">
                <a:xfrm rot="-2818650">
                  <a:off x="656" y="741"/>
                  <a:ext cx="48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280" name="Oval 94"/>
                <p:cNvSpPr>
                  <a:spLocks noChangeArrowheads="1"/>
                </p:cNvSpPr>
                <p:nvPr/>
              </p:nvSpPr>
              <p:spPr bwMode="auto">
                <a:xfrm rot="2572863">
                  <a:off x="795" y="740"/>
                  <a:ext cx="49" cy="49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4281" name="Group 96"/>
                <p:cNvGrpSpPr>
                  <a:grpSpLocks/>
                </p:cNvGrpSpPr>
                <p:nvPr/>
              </p:nvGrpSpPr>
              <p:grpSpPr bwMode="auto">
                <a:xfrm rot="6664">
                  <a:off x="656" y="683"/>
                  <a:ext cx="45" cy="58"/>
                  <a:chOff x="606" y="1440"/>
                  <a:chExt cx="90" cy="115"/>
                </a:xfrm>
              </p:grpSpPr>
              <p:sp>
                <p:nvSpPr>
                  <p:cNvPr id="34297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8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2" name="Group 99"/>
                <p:cNvGrpSpPr>
                  <a:grpSpLocks/>
                </p:cNvGrpSpPr>
                <p:nvPr/>
              </p:nvGrpSpPr>
              <p:grpSpPr bwMode="auto">
                <a:xfrm rot="6664">
                  <a:off x="797" y="682"/>
                  <a:ext cx="45" cy="58"/>
                  <a:chOff x="606" y="1440"/>
                  <a:chExt cx="90" cy="115"/>
                </a:xfrm>
              </p:grpSpPr>
              <p:sp>
                <p:nvSpPr>
                  <p:cNvPr id="34295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6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3" name="Group 102"/>
                <p:cNvGrpSpPr>
                  <a:grpSpLocks/>
                </p:cNvGrpSpPr>
                <p:nvPr/>
              </p:nvGrpSpPr>
              <p:grpSpPr bwMode="auto">
                <a:xfrm rot="6664">
                  <a:off x="654" y="622"/>
                  <a:ext cx="49" cy="61"/>
                  <a:chOff x="630" y="1686"/>
                  <a:chExt cx="96" cy="120"/>
                </a:xfrm>
              </p:grpSpPr>
              <p:sp>
                <p:nvSpPr>
                  <p:cNvPr id="3429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4" name="Group 105"/>
                <p:cNvGrpSpPr>
                  <a:grpSpLocks/>
                </p:cNvGrpSpPr>
                <p:nvPr/>
              </p:nvGrpSpPr>
              <p:grpSpPr bwMode="auto">
                <a:xfrm rot="6664">
                  <a:off x="796" y="622"/>
                  <a:ext cx="49" cy="60"/>
                  <a:chOff x="630" y="1686"/>
                  <a:chExt cx="96" cy="120"/>
                </a:xfrm>
              </p:grpSpPr>
              <p:sp>
                <p:nvSpPr>
                  <p:cNvPr id="34291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2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5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705" y="581"/>
                  <a:ext cx="62" cy="78"/>
                  <a:chOff x="684" y="729"/>
                  <a:chExt cx="123" cy="156"/>
                </a:xfrm>
              </p:grpSpPr>
              <p:sp>
                <p:nvSpPr>
                  <p:cNvPr id="34289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9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4286" name="Group 108"/>
                <p:cNvGrpSpPr>
                  <a:grpSpLocks/>
                </p:cNvGrpSpPr>
                <p:nvPr/>
              </p:nvGrpSpPr>
              <p:grpSpPr bwMode="auto">
                <a:xfrm rot="3769840">
                  <a:off x="849" y="580"/>
                  <a:ext cx="62" cy="79"/>
                  <a:chOff x="684" y="729"/>
                  <a:chExt cx="123" cy="156"/>
                </a:xfrm>
              </p:grpSpPr>
              <p:sp>
                <p:nvSpPr>
                  <p:cNvPr id="3428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solidFill>
                    <a:srgbClr val="CC0099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/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28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3808" name="Line 2560"/>
          <p:cNvSpPr>
            <a:spLocks noChangeShapeType="1"/>
          </p:cNvSpPr>
          <p:nvPr/>
        </p:nvSpPr>
        <p:spPr bwMode="auto">
          <a:xfrm flipH="1" flipV="1">
            <a:off x="2124075" y="1968510"/>
            <a:ext cx="215900" cy="7905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2" tIns="45697" rIns="91392" bIns="45697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33809" name="Line 2561"/>
          <p:cNvSpPr>
            <a:spLocks noChangeShapeType="1"/>
          </p:cNvSpPr>
          <p:nvPr/>
        </p:nvSpPr>
        <p:spPr bwMode="auto">
          <a:xfrm>
            <a:off x="2339975" y="2133610"/>
            <a:ext cx="215900" cy="7905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2" tIns="45697" rIns="91392" bIns="45697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33810" name="Line 2562"/>
          <p:cNvSpPr>
            <a:spLocks noChangeShapeType="1"/>
          </p:cNvSpPr>
          <p:nvPr/>
        </p:nvSpPr>
        <p:spPr bwMode="auto">
          <a:xfrm rot="14984214" flipH="1">
            <a:off x="2767013" y="5211763"/>
            <a:ext cx="512762" cy="3476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2" tIns="45697" rIns="91392" bIns="45697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grpSp>
        <p:nvGrpSpPr>
          <p:cNvPr id="33811" name="Group 2563"/>
          <p:cNvGrpSpPr>
            <a:grpSpLocks/>
          </p:cNvGrpSpPr>
          <p:nvPr/>
        </p:nvGrpSpPr>
        <p:grpSpPr bwMode="auto">
          <a:xfrm rot="965322">
            <a:off x="2698750" y="3933825"/>
            <a:ext cx="414338" cy="565150"/>
            <a:chOff x="3641" y="2439"/>
            <a:chExt cx="351" cy="479"/>
          </a:xfrm>
        </p:grpSpPr>
        <p:sp>
          <p:nvSpPr>
            <p:cNvPr id="34254" name="Rectangle 256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5" name="Oval 256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6" name="AutoShape 256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7" name="Oval 256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2" name="Group 2568"/>
          <p:cNvGrpSpPr>
            <a:grpSpLocks/>
          </p:cNvGrpSpPr>
          <p:nvPr/>
        </p:nvGrpSpPr>
        <p:grpSpPr bwMode="auto">
          <a:xfrm rot="2142586" flipV="1">
            <a:off x="3171825" y="4102100"/>
            <a:ext cx="508000" cy="546100"/>
            <a:chOff x="3641" y="2439"/>
            <a:chExt cx="351" cy="479"/>
          </a:xfrm>
        </p:grpSpPr>
        <p:sp>
          <p:nvSpPr>
            <p:cNvPr id="34250" name="Rectangle 256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1" name="Oval 257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2" name="AutoShape 257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53" name="Oval 257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3" name="Group 2573"/>
          <p:cNvGrpSpPr>
            <a:grpSpLocks/>
          </p:cNvGrpSpPr>
          <p:nvPr/>
        </p:nvGrpSpPr>
        <p:grpSpPr bwMode="auto">
          <a:xfrm rot="4086004">
            <a:off x="2369345" y="3372644"/>
            <a:ext cx="414338" cy="565150"/>
            <a:chOff x="3641" y="2439"/>
            <a:chExt cx="351" cy="479"/>
          </a:xfrm>
        </p:grpSpPr>
        <p:sp>
          <p:nvSpPr>
            <p:cNvPr id="34246" name="Rectangle 257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7" name="Oval 257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8" name="AutoShape 257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9" name="Oval 257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4" name="Group 2578"/>
          <p:cNvGrpSpPr>
            <a:grpSpLocks/>
          </p:cNvGrpSpPr>
          <p:nvPr/>
        </p:nvGrpSpPr>
        <p:grpSpPr bwMode="auto">
          <a:xfrm rot="-10041520">
            <a:off x="4643448" y="4797425"/>
            <a:ext cx="414337" cy="565150"/>
            <a:chOff x="3641" y="2439"/>
            <a:chExt cx="351" cy="479"/>
          </a:xfrm>
        </p:grpSpPr>
        <p:sp>
          <p:nvSpPr>
            <p:cNvPr id="34242" name="Rectangle 257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3" name="Oval 258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4" name="AutoShape 258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245" name="Oval 258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5" name="Group 2583"/>
          <p:cNvGrpSpPr>
            <a:grpSpLocks/>
          </p:cNvGrpSpPr>
          <p:nvPr/>
        </p:nvGrpSpPr>
        <p:grpSpPr bwMode="auto">
          <a:xfrm rot="-1954051">
            <a:off x="4572000" y="188913"/>
            <a:ext cx="414338" cy="565150"/>
            <a:chOff x="3641" y="2439"/>
            <a:chExt cx="351" cy="479"/>
          </a:xfrm>
        </p:grpSpPr>
        <p:sp>
          <p:nvSpPr>
            <p:cNvPr id="34238" name="Rectangle 258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9" name="Oval 258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0" name="AutoShape 258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41" name="Oval 258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6" name="Group 2588"/>
          <p:cNvGrpSpPr>
            <a:grpSpLocks/>
          </p:cNvGrpSpPr>
          <p:nvPr/>
        </p:nvGrpSpPr>
        <p:grpSpPr bwMode="auto">
          <a:xfrm rot="2719313">
            <a:off x="5726112" y="330201"/>
            <a:ext cx="415925" cy="565150"/>
            <a:chOff x="3641" y="2439"/>
            <a:chExt cx="351" cy="479"/>
          </a:xfrm>
        </p:grpSpPr>
        <p:sp>
          <p:nvSpPr>
            <p:cNvPr id="34234" name="Rectangle 258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5" name="Oval 259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6" name="AutoShape 259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7" name="Oval 259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7" name="Group 2598"/>
          <p:cNvGrpSpPr>
            <a:grpSpLocks/>
          </p:cNvGrpSpPr>
          <p:nvPr/>
        </p:nvGrpSpPr>
        <p:grpSpPr bwMode="auto">
          <a:xfrm rot="-2517413">
            <a:off x="1547823" y="476250"/>
            <a:ext cx="414337" cy="565150"/>
            <a:chOff x="3641" y="2439"/>
            <a:chExt cx="351" cy="479"/>
          </a:xfrm>
        </p:grpSpPr>
        <p:sp>
          <p:nvSpPr>
            <p:cNvPr id="34230" name="Rectangle 259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1" name="Oval 260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2" name="AutoShape 260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33" name="Oval 260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8" name="Group 2603"/>
          <p:cNvGrpSpPr>
            <a:grpSpLocks/>
          </p:cNvGrpSpPr>
          <p:nvPr/>
        </p:nvGrpSpPr>
        <p:grpSpPr bwMode="auto">
          <a:xfrm rot="1906070">
            <a:off x="3708401" y="0"/>
            <a:ext cx="414338" cy="565150"/>
            <a:chOff x="3641" y="2439"/>
            <a:chExt cx="351" cy="479"/>
          </a:xfrm>
        </p:grpSpPr>
        <p:sp>
          <p:nvSpPr>
            <p:cNvPr id="34226" name="Rectangle 260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7" name="Oval 260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8" name="AutoShape 260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9" name="Oval 260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19" name="Group 2608"/>
          <p:cNvGrpSpPr>
            <a:grpSpLocks/>
          </p:cNvGrpSpPr>
          <p:nvPr/>
        </p:nvGrpSpPr>
        <p:grpSpPr bwMode="auto">
          <a:xfrm rot="3156964">
            <a:off x="5223679" y="618332"/>
            <a:ext cx="414337" cy="565150"/>
            <a:chOff x="3641" y="2439"/>
            <a:chExt cx="351" cy="479"/>
          </a:xfrm>
        </p:grpSpPr>
        <p:sp>
          <p:nvSpPr>
            <p:cNvPr id="34222" name="Rectangle 260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3" name="Oval 261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4" name="AutoShape 261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5" name="Oval 261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0" name="Group 2613"/>
          <p:cNvGrpSpPr>
            <a:grpSpLocks/>
          </p:cNvGrpSpPr>
          <p:nvPr/>
        </p:nvGrpSpPr>
        <p:grpSpPr bwMode="auto">
          <a:xfrm rot="8667467">
            <a:off x="6516698" y="404813"/>
            <a:ext cx="414337" cy="565150"/>
            <a:chOff x="3641" y="2439"/>
            <a:chExt cx="351" cy="479"/>
          </a:xfrm>
        </p:grpSpPr>
        <p:sp>
          <p:nvSpPr>
            <p:cNvPr id="34218" name="Rectangle 261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9" name="Oval 261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0" name="AutoShape 261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21" name="Oval 261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1" name="Group 2618"/>
          <p:cNvGrpSpPr>
            <a:grpSpLocks/>
          </p:cNvGrpSpPr>
          <p:nvPr/>
        </p:nvGrpSpPr>
        <p:grpSpPr bwMode="auto">
          <a:xfrm rot="-2450039">
            <a:off x="7308851" y="836614"/>
            <a:ext cx="414338" cy="565150"/>
            <a:chOff x="3641" y="2439"/>
            <a:chExt cx="351" cy="479"/>
          </a:xfrm>
        </p:grpSpPr>
        <p:sp>
          <p:nvSpPr>
            <p:cNvPr id="34214" name="Rectangle 2619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5" name="Oval 2620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6" name="AutoShape 2621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7" name="Oval 2622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3822" name="AutoShape 2624"/>
          <p:cNvSpPr>
            <a:spLocks noChangeArrowheads="1"/>
          </p:cNvSpPr>
          <p:nvPr/>
        </p:nvSpPr>
        <p:spPr bwMode="auto">
          <a:xfrm rot="4744632" flipH="1">
            <a:off x="6611154" y="1462892"/>
            <a:ext cx="720725" cy="185737"/>
          </a:xfrm>
          <a:custGeom>
            <a:avLst/>
            <a:gdLst>
              <a:gd name="T0" fmla="*/ 8878965 w 21600"/>
              <a:gd name="T1" fmla="*/ 0 h 21600"/>
              <a:gd name="T2" fmla="*/ 0 w 21600"/>
              <a:gd name="T3" fmla="*/ 1926 h 21600"/>
              <a:gd name="T4" fmla="*/ 8878965 w 21600"/>
              <a:gd name="T5" fmla="*/ 3182 h 21600"/>
              <a:gd name="T6" fmla="*/ 11813750 w 21600"/>
              <a:gd name="T7" fmla="*/ 192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8 w 21600"/>
              <a:gd name="T13" fmla="*/ 5354 h 21600"/>
              <a:gd name="T14" fmla="*/ 18888 w 21600"/>
              <a:gd name="T15" fmla="*/ 16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 lIns="91392" tIns="45697" rIns="91392" bIns="45697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grpSp>
        <p:nvGrpSpPr>
          <p:cNvPr id="33823" name="Group 2625"/>
          <p:cNvGrpSpPr>
            <a:grpSpLocks/>
          </p:cNvGrpSpPr>
          <p:nvPr/>
        </p:nvGrpSpPr>
        <p:grpSpPr bwMode="auto">
          <a:xfrm rot="1243369">
            <a:off x="5292725" y="4221164"/>
            <a:ext cx="414338" cy="565150"/>
            <a:chOff x="3641" y="2439"/>
            <a:chExt cx="351" cy="479"/>
          </a:xfrm>
        </p:grpSpPr>
        <p:sp>
          <p:nvSpPr>
            <p:cNvPr id="34210" name="Rectangle 262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1" name="Oval 262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12" name="AutoShape 262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213" name="Oval 262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4" name="Group 2630"/>
          <p:cNvGrpSpPr>
            <a:grpSpLocks/>
          </p:cNvGrpSpPr>
          <p:nvPr/>
        </p:nvGrpSpPr>
        <p:grpSpPr bwMode="auto">
          <a:xfrm rot="-5400000">
            <a:off x="6591301" y="3498852"/>
            <a:ext cx="415925" cy="565150"/>
            <a:chOff x="3641" y="2439"/>
            <a:chExt cx="351" cy="479"/>
          </a:xfrm>
        </p:grpSpPr>
        <p:sp>
          <p:nvSpPr>
            <p:cNvPr id="34206" name="Rectangle 263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07" name="Oval 263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08" name="AutoShape 263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209" name="Oval 263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5" name="Group 2635"/>
          <p:cNvGrpSpPr>
            <a:grpSpLocks/>
          </p:cNvGrpSpPr>
          <p:nvPr/>
        </p:nvGrpSpPr>
        <p:grpSpPr bwMode="auto">
          <a:xfrm rot="1594601">
            <a:off x="7681923" y="2778125"/>
            <a:ext cx="414337" cy="565150"/>
            <a:chOff x="3641" y="2439"/>
            <a:chExt cx="351" cy="479"/>
          </a:xfrm>
        </p:grpSpPr>
        <p:sp>
          <p:nvSpPr>
            <p:cNvPr id="34202" name="Rectangle 263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03" name="Oval 263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04" name="AutoShape 263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205" name="Oval 263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6" name="Group 2645"/>
          <p:cNvGrpSpPr>
            <a:grpSpLocks/>
          </p:cNvGrpSpPr>
          <p:nvPr/>
        </p:nvGrpSpPr>
        <p:grpSpPr bwMode="auto">
          <a:xfrm rot="1243369">
            <a:off x="5091123" y="1755775"/>
            <a:ext cx="414337" cy="565150"/>
            <a:chOff x="3641" y="2439"/>
            <a:chExt cx="351" cy="479"/>
          </a:xfrm>
        </p:grpSpPr>
        <p:sp>
          <p:nvSpPr>
            <p:cNvPr id="34198" name="Rectangle 264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99" name="Oval 264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00" name="AutoShape 264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201" name="Oval 264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7" name="Group 2650"/>
          <p:cNvGrpSpPr>
            <a:grpSpLocks/>
          </p:cNvGrpSpPr>
          <p:nvPr/>
        </p:nvGrpSpPr>
        <p:grpSpPr bwMode="auto">
          <a:xfrm rot="-5400000">
            <a:off x="8031966" y="4075907"/>
            <a:ext cx="414337" cy="565150"/>
            <a:chOff x="3641" y="2439"/>
            <a:chExt cx="351" cy="479"/>
          </a:xfrm>
        </p:grpSpPr>
        <p:sp>
          <p:nvSpPr>
            <p:cNvPr id="34194" name="Rectangle 265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95" name="Oval 265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96" name="AutoShape 265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97" name="Oval 265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8" name="Group 2655"/>
          <p:cNvGrpSpPr>
            <a:grpSpLocks/>
          </p:cNvGrpSpPr>
          <p:nvPr/>
        </p:nvGrpSpPr>
        <p:grpSpPr bwMode="auto">
          <a:xfrm rot="3671647">
            <a:off x="6592104" y="4434682"/>
            <a:ext cx="414337" cy="565150"/>
            <a:chOff x="3641" y="2439"/>
            <a:chExt cx="351" cy="479"/>
          </a:xfrm>
        </p:grpSpPr>
        <p:sp>
          <p:nvSpPr>
            <p:cNvPr id="34190" name="Rectangle 265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91" name="Oval 265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92" name="AutoShape 265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93" name="Oval 265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29" name="Group 2660"/>
          <p:cNvGrpSpPr>
            <a:grpSpLocks/>
          </p:cNvGrpSpPr>
          <p:nvPr/>
        </p:nvGrpSpPr>
        <p:grpSpPr bwMode="auto">
          <a:xfrm rot="-10041520">
            <a:off x="5124451" y="3951289"/>
            <a:ext cx="414338" cy="565150"/>
            <a:chOff x="3641" y="2439"/>
            <a:chExt cx="351" cy="479"/>
          </a:xfrm>
        </p:grpSpPr>
        <p:sp>
          <p:nvSpPr>
            <p:cNvPr id="34186" name="Rectangle 266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87" name="Oval 266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88" name="AutoShape 266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89" name="Oval 266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0" name="Group 2665"/>
          <p:cNvGrpSpPr>
            <a:grpSpLocks/>
          </p:cNvGrpSpPr>
          <p:nvPr/>
        </p:nvGrpSpPr>
        <p:grpSpPr bwMode="auto">
          <a:xfrm rot="1243369">
            <a:off x="5773748" y="3375026"/>
            <a:ext cx="414337" cy="565150"/>
            <a:chOff x="3641" y="2439"/>
            <a:chExt cx="351" cy="479"/>
          </a:xfrm>
        </p:grpSpPr>
        <p:sp>
          <p:nvSpPr>
            <p:cNvPr id="34182" name="Rectangle 266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83" name="Oval 266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84" name="AutoShape 266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85" name="Oval 266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1" name="Group 2670"/>
          <p:cNvGrpSpPr>
            <a:grpSpLocks/>
          </p:cNvGrpSpPr>
          <p:nvPr/>
        </p:nvGrpSpPr>
        <p:grpSpPr bwMode="auto">
          <a:xfrm rot="-5400000">
            <a:off x="7073116" y="2653508"/>
            <a:ext cx="414337" cy="565150"/>
            <a:chOff x="3641" y="2439"/>
            <a:chExt cx="351" cy="479"/>
          </a:xfrm>
        </p:grpSpPr>
        <p:sp>
          <p:nvSpPr>
            <p:cNvPr id="34178" name="Rectangle 267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79" name="Oval 267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80" name="AutoShape 267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81" name="Oval 267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2" name="Grupp 1"/>
          <p:cNvGrpSpPr>
            <a:grpSpLocks/>
          </p:cNvGrpSpPr>
          <p:nvPr/>
        </p:nvGrpSpPr>
        <p:grpSpPr bwMode="auto">
          <a:xfrm>
            <a:off x="7850188" y="2111375"/>
            <a:ext cx="322262" cy="357188"/>
            <a:chOff x="7849489" y="2112121"/>
            <a:chExt cx="323095" cy="357117"/>
          </a:xfrm>
        </p:grpSpPr>
        <p:sp>
          <p:nvSpPr>
            <p:cNvPr id="34176" name="Oval 2677"/>
            <p:cNvSpPr>
              <a:spLocks noChangeArrowheads="1"/>
            </p:cNvSpPr>
            <p:nvPr/>
          </p:nvSpPr>
          <p:spPr bwMode="auto">
            <a:xfrm rot="-7128353">
              <a:off x="7922970" y="2219623"/>
              <a:ext cx="301014" cy="198215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77" name="AutoShape 2678"/>
            <p:cNvSpPr>
              <a:spLocks noChangeArrowheads="1"/>
            </p:cNvSpPr>
            <p:nvPr/>
          </p:nvSpPr>
          <p:spPr bwMode="white">
            <a:xfrm rot="-7128353">
              <a:off x="7803409" y="2158201"/>
              <a:ext cx="264420" cy="172259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</p:grpSp>
      <p:grpSp>
        <p:nvGrpSpPr>
          <p:cNvPr id="33833" name="Group 2680"/>
          <p:cNvGrpSpPr>
            <a:grpSpLocks/>
          </p:cNvGrpSpPr>
          <p:nvPr/>
        </p:nvGrpSpPr>
        <p:grpSpPr bwMode="auto">
          <a:xfrm rot="-10041520">
            <a:off x="5916623" y="4383088"/>
            <a:ext cx="414337" cy="565150"/>
            <a:chOff x="3641" y="2439"/>
            <a:chExt cx="351" cy="479"/>
          </a:xfrm>
        </p:grpSpPr>
        <p:sp>
          <p:nvSpPr>
            <p:cNvPr id="34172" name="Rectangle 268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73" name="Oval 268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74" name="AutoShape 268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75" name="Oval 268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4" name="Group 2685"/>
          <p:cNvGrpSpPr>
            <a:grpSpLocks/>
          </p:cNvGrpSpPr>
          <p:nvPr/>
        </p:nvGrpSpPr>
        <p:grpSpPr bwMode="auto">
          <a:xfrm rot="1243369">
            <a:off x="6132523" y="1214439"/>
            <a:ext cx="414337" cy="565150"/>
            <a:chOff x="3641" y="2439"/>
            <a:chExt cx="351" cy="479"/>
          </a:xfrm>
        </p:grpSpPr>
        <p:sp>
          <p:nvSpPr>
            <p:cNvPr id="34168" name="Rectangle 268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69" name="Oval 268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70" name="AutoShape 268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71" name="Oval 268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5" name="Group 2690"/>
          <p:cNvGrpSpPr>
            <a:grpSpLocks/>
          </p:cNvGrpSpPr>
          <p:nvPr/>
        </p:nvGrpSpPr>
        <p:grpSpPr bwMode="auto">
          <a:xfrm rot="-5400000">
            <a:off x="8512175" y="3228976"/>
            <a:ext cx="415925" cy="565150"/>
            <a:chOff x="3641" y="2439"/>
            <a:chExt cx="351" cy="479"/>
          </a:xfrm>
        </p:grpSpPr>
        <p:sp>
          <p:nvSpPr>
            <p:cNvPr id="34164" name="Rectangle 2691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65" name="Oval 2692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66" name="AutoShape 2693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67" name="Oval 2694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36" name="Group 2695"/>
          <p:cNvGrpSpPr>
            <a:grpSpLocks/>
          </p:cNvGrpSpPr>
          <p:nvPr/>
        </p:nvGrpSpPr>
        <p:grpSpPr bwMode="auto">
          <a:xfrm rot="3671647">
            <a:off x="7072313" y="3587751"/>
            <a:ext cx="415925" cy="565150"/>
            <a:chOff x="3641" y="2439"/>
            <a:chExt cx="351" cy="479"/>
          </a:xfrm>
        </p:grpSpPr>
        <p:sp>
          <p:nvSpPr>
            <p:cNvPr id="34160" name="Rectangle 2696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61" name="Oval 2697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62" name="AutoShape 2698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  <p:sp>
          <p:nvSpPr>
            <p:cNvPr id="34163" name="Oval 2699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3838" name="Line 2562"/>
          <p:cNvSpPr>
            <a:spLocks noChangeShapeType="1"/>
          </p:cNvSpPr>
          <p:nvPr/>
        </p:nvSpPr>
        <p:spPr bwMode="auto">
          <a:xfrm rot="14984214" flipH="1">
            <a:off x="4850607" y="3094832"/>
            <a:ext cx="19050" cy="60801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2" tIns="45697" rIns="91392" bIns="45697" anchor="ctr"/>
          <a:lstStyle/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33839" name="Oval 855"/>
          <p:cNvSpPr>
            <a:spLocks noChangeArrowheads="1"/>
          </p:cNvSpPr>
          <p:nvPr/>
        </p:nvSpPr>
        <p:spPr bwMode="auto">
          <a:xfrm>
            <a:off x="3132138" y="5300663"/>
            <a:ext cx="2119312" cy="143192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lIns="91392" tIns="45697" rIns="91392" bIns="45697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3840" name="Group 2573"/>
          <p:cNvGrpSpPr>
            <a:grpSpLocks/>
          </p:cNvGrpSpPr>
          <p:nvPr/>
        </p:nvGrpSpPr>
        <p:grpSpPr bwMode="auto">
          <a:xfrm rot="4086004">
            <a:off x="6185694" y="2569370"/>
            <a:ext cx="414338" cy="565150"/>
            <a:chOff x="3641" y="2439"/>
            <a:chExt cx="351" cy="479"/>
          </a:xfrm>
        </p:grpSpPr>
        <p:sp>
          <p:nvSpPr>
            <p:cNvPr id="34156" name="Rectangle 2574"/>
            <p:cNvSpPr>
              <a:spLocks noChangeArrowheads="1"/>
            </p:cNvSpPr>
            <p:nvPr/>
          </p:nvSpPr>
          <p:spPr bwMode="auto">
            <a:xfrm>
              <a:off x="3844" y="2483"/>
              <a:ext cx="44" cy="2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57" name="Oval 2575"/>
            <p:cNvSpPr>
              <a:spLocks noChangeArrowheads="1"/>
            </p:cNvSpPr>
            <p:nvPr/>
          </p:nvSpPr>
          <p:spPr bwMode="auto">
            <a:xfrm rot="10800000">
              <a:off x="3737" y="2689"/>
              <a:ext cx="255" cy="168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58" name="AutoShape 2576"/>
            <p:cNvSpPr>
              <a:spLocks noChangeArrowheads="1"/>
            </p:cNvSpPr>
            <p:nvPr/>
          </p:nvSpPr>
          <p:spPr bwMode="white">
            <a:xfrm rot="10800000">
              <a:off x="3641" y="2772"/>
              <a:ext cx="224" cy="14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59" name="Oval 2577" descr="Diagonalrand från höger smal"/>
            <p:cNvSpPr>
              <a:spLocks noChangeArrowheads="1"/>
            </p:cNvSpPr>
            <p:nvPr/>
          </p:nvSpPr>
          <p:spPr bwMode="auto">
            <a:xfrm>
              <a:off x="3825" y="2439"/>
              <a:ext cx="80" cy="52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3841" name="Grupp 1"/>
          <p:cNvGrpSpPr>
            <a:grpSpLocks/>
          </p:cNvGrpSpPr>
          <p:nvPr/>
        </p:nvGrpSpPr>
        <p:grpSpPr bwMode="auto">
          <a:xfrm>
            <a:off x="684213" y="476250"/>
            <a:ext cx="488950" cy="641350"/>
            <a:chOff x="899592" y="764704"/>
            <a:chExt cx="915987" cy="1584325"/>
          </a:xfrm>
        </p:grpSpPr>
        <p:grpSp>
          <p:nvGrpSpPr>
            <p:cNvPr id="34093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</p:grpSpPr>
          <p:sp>
            <p:nvSpPr>
              <p:cNvPr id="34127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128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129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</p:grpSpPr>
            <p:sp>
              <p:nvSpPr>
                <p:cNvPr id="34154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55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0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</p:grpSpPr>
            <p:sp>
              <p:nvSpPr>
                <p:cNvPr id="34152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53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1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</p:grpSpPr>
            <p:sp>
              <p:nvSpPr>
                <p:cNvPr id="34150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51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132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133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134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</p:grpSpPr>
            <p:sp>
              <p:nvSpPr>
                <p:cNvPr id="34148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49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5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</p:grpSpPr>
            <p:sp>
              <p:nvSpPr>
                <p:cNvPr id="34146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47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6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</p:grpSpPr>
            <p:sp>
              <p:nvSpPr>
                <p:cNvPr id="34144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45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7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</p:grpSpPr>
            <p:sp>
              <p:nvSpPr>
                <p:cNvPr id="34142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43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38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</p:grpSpPr>
            <p:sp>
              <p:nvSpPr>
                <p:cNvPr id="34140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41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139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4094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4095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</p:grpSpPr>
          <p:sp>
            <p:nvSpPr>
              <p:cNvPr id="34096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97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98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</p:grpSpPr>
            <p:sp>
              <p:nvSpPr>
                <p:cNvPr id="34125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26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99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</p:grpSpPr>
            <p:sp>
              <p:nvSpPr>
                <p:cNvPr id="34123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24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0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</p:grpSpPr>
            <p:sp>
              <p:nvSpPr>
                <p:cNvPr id="34121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22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101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102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103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</p:grpSpPr>
            <p:sp>
              <p:nvSpPr>
                <p:cNvPr id="34119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20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4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</p:grpSpPr>
            <p:sp>
              <p:nvSpPr>
                <p:cNvPr id="34117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18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5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</p:grpSpPr>
            <p:sp>
              <p:nvSpPr>
                <p:cNvPr id="34115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16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6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</p:grpSpPr>
            <p:sp>
              <p:nvSpPr>
                <p:cNvPr id="34113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14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7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</p:grpSpPr>
            <p:sp>
              <p:nvSpPr>
                <p:cNvPr id="34111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12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108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</p:grpSpPr>
            <p:sp>
              <p:nvSpPr>
                <p:cNvPr id="34109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110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42" name="Grupp 2773"/>
          <p:cNvGrpSpPr>
            <a:grpSpLocks/>
          </p:cNvGrpSpPr>
          <p:nvPr/>
        </p:nvGrpSpPr>
        <p:grpSpPr bwMode="auto">
          <a:xfrm>
            <a:off x="3146425" y="3573463"/>
            <a:ext cx="488950" cy="639762"/>
            <a:chOff x="899592" y="764704"/>
            <a:chExt cx="915987" cy="1584325"/>
          </a:xfrm>
        </p:grpSpPr>
        <p:grpSp>
          <p:nvGrpSpPr>
            <p:cNvPr id="34030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</p:grpSpPr>
          <p:sp>
            <p:nvSpPr>
              <p:cNvPr id="34064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65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66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</p:grpSpPr>
            <p:sp>
              <p:nvSpPr>
                <p:cNvPr id="34091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92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67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</p:grpSpPr>
            <p:sp>
              <p:nvSpPr>
                <p:cNvPr id="34089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90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68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</p:grpSpPr>
            <p:sp>
              <p:nvSpPr>
                <p:cNvPr id="34087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88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069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70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71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</p:grpSpPr>
            <p:sp>
              <p:nvSpPr>
                <p:cNvPr id="34085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86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72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</p:grpSpPr>
            <p:sp>
              <p:nvSpPr>
                <p:cNvPr id="34083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84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73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</p:grpSpPr>
            <p:sp>
              <p:nvSpPr>
                <p:cNvPr id="34081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82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74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</p:grpSpPr>
            <p:sp>
              <p:nvSpPr>
                <p:cNvPr id="34079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80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75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</p:grpSpPr>
            <p:sp>
              <p:nvSpPr>
                <p:cNvPr id="34077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78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076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4031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4032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</p:grpSpPr>
          <p:sp>
            <p:nvSpPr>
              <p:cNvPr id="34033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34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35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</p:grpSpPr>
            <p:sp>
              <p:nvSpPr>
                <p:cNvPr id="34062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63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36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</p:grpSpPr>
            <p:sp>
              <p:nvSpPr>
                <p:cNvPr id="34060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61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37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</p:grpSpPr>
            <p:sp>
              <p:nvSpPr>
                <p:cNvPr id="34058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59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038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39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40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</p:grpSpPr>
            <p:sp>
              <p:nvSpPr>
                <p:cNvPr id="34056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57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41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</p:grpSpPr>
            <p:sp>
              <p:nvSpPr>
                <p:cNvPr id="34054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55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42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</p:grpSpPr>
            <p:sp>
              <p:nvSpPr>
                <p:cNvPr id="34052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53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43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</p:grpSpPr>
            <p:sp>
              <p:nvSpPr>
                <p:cNvPr id="34050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51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44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</p:grpSpPr>
            <p:sp>
              <p:nvSpPr>
                <p:cNvPr id="34048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49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45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</p:grpSpPr>
            <p:sp>
              <p:nvSpPr>
                <p:cNvPr id="34046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47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43" name="Grupp 2837"/>
          <p:cNvGrpSpPr>
            <a:grpSpLocks/>
          </p:cNvGrpSpPr>
          <p:nvPr/>
        </p:nvGrpSpPr>
        <p:grpSpPr bwMode="auto">
          <a:xfrm>
            <a:off x="5738813" y="2508250"/>
            <a:ext cx="488950" cy="641350"/>
            <a:chOff x="899592" y="764704"/>
            <a:chExt cx="915987" cy="1584325"/>
          </a:xfrm>
        </p:grpSpPr>
        <p:grpSp>
          <p:nvGrpSpPr>
            <p:cNvPr id="33967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</p:grpSpPr>
          <p:sp>
            <p:nvSpPr>
              <p:cNvPr id="34001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02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03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</p:grpSpPr>
            <p:sp>
              <p:nvSpPr>
                <p:cNvPr id="34028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29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04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</p:grpSpPr>
            <p:sp>
              <p:nvSpPr>
                <p:cNvPr id="34026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27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05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</p:grpSpPr>
            <p:sp>
              <p:nvSpPr>
                <p:cNvPr id="34024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25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006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4007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4008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</p:grpSpPr>
            <p:sp>
              <p:nvSpPr>
                <p:cNvPr id="34022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23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09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</p:grpSpPr>
            <p:sp>
              <p:nvSpPr>
                <p:cNvPr id="34020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21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10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</p:grpSpPr>
            <p:sp>
              <p:nvSpPr>
                <p:cNvPr id="34018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19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11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</p:grpSpPr>
            <p:sp>
              <p:nvSpPr>
                <p:cNvPr id="34016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17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4012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</p:grpSpPr>
            <p:sp>
              <p:nvSpPr>
                <p:cNvPr id="34014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15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4013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3968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3969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</p:grpSpPr>
          <p:sp>
            <p:nvSpPr>
              <p:cNvPr id="33970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71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72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</p:grpSpPr>
            <p:sp>
              <p:nvSpPr>
                <p:cNvPr id="33999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000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73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</p:grpSpPr>
            <p:sp>
              <p:nvSpPr>
                <p:cNvPr id="33997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98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74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</p:grpSpPr>
            <p:sp>
              <p:nvSpPr>
                <p:cNvPr id="33995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96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3975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76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77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</p:grpSpPr>
            <p:sp>
              <p:nvSpPr>
                <p:cNvPr id="33993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94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78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</p:grpSpPr>
            <p:sp>
              <p:nvSpPr>
                <p:cNvPr id="33991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92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79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</p:grpSpPr>
            <p:sp>
              <p:nvSpPr>
                <p:cNvPr id="33989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90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80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</p:grpSpPr>
            <p:sp>
              <p:nvSpPr>
                <p:cNvPr id="33987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88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81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</p:grpSpPr>
            <p:sp>
              <p:nvSpPr>
                <p:cNvPr id="33985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86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82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</p:grpSpPr>
            <p:sp>
              <p:nvSpPr>
                <p:cNvPr id="33983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84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2902" name="Grupp 2901"/>
          <p:cNvGrpSpPr/>
          <p:nvPr/>
        </p:nvGrpSpPr>
        <p:grpSpPr>
          <a:xfrm>
            <a:off x="3851930" y="5661258"/>
            <a:ext cx="488941" cy="640763"/>
            <a:chOff x="899592" y="764704"/>
            <a:chExt cx="915987" cy="1584325"/>
          </a:xfrm>
          <a:solidFill>
            <a:srgbClr val="FF9900"/>
          </a:solidFill>
        </p:grpSpPr>
        <p:grpSp>
          <p:nvGrpSpPr>
            <p:cNvPr id="2903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  <a:grpFill/>
          </p:grpSpPr>
          <p:sp>
            <p:nvSpPr>
              <p:cNvPr id="2937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38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39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  <a:grpFill/>
            </p:grpSpPr>
            <p:sp>
              <p:nvSpPr>
                <p:cNvPr id="2964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65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0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  <a:grpFill/>
            </p:grpSpPr>
            <p:sp>
              <p:nvSpPr>
                <p:cNvPr id="2962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63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1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  <a:grpFill/>
            </p:grpSpPr>
            <p:sp>
              <p:nvSpPr>
                <p:cNvPr id="2960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61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942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43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44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  <a:grpFill/>
            </p:grpSpPr>
            <p:sp>
              <p:nvSpPr>
                <p:cNvPr id="2958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59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5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  <a:grpFill/>
            </p:grpSpPr>
            <p:sp>
              <p:nvSpPr>
                <p:cNvPr id="2956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57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6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  <a:grpFill/>
            </p:grpSpPr>
            <p:sp>
              <p:nvSpPr>
                <p:cNvPr id="2954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55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7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  <a:grpFill/>
            </p:grpSpPr>
            <p:sp>
              <p:nvSpPr>
                <p:cNvPr id="2952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53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48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  <a:grpFill/>
            </p:grpSpPr>
            <p:sp>
              <p:nvSpPr>
                <p:cNvPr id="2950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51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949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904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905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  <a:grpFill/>
          </p:grpSpPr>
          <p:sp>
            <p:nvSpPr>
              <p:cNvPr id="2906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07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08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  <a:grpFill/>
            </p:grpSpPr>
            <p:sp>
              <p:nvSpPr>
                <p:cNvPr id="2935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36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09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  <a:grpFill/>
            </p:grpSpPr>
            <p:sp>
              <p:nvSpPr>
                <p:cNvPr id="2933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34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0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31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32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911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12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13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29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30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4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27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28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5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  <a:grpFill/>
            </p:grpSpPr>
            <p:sp>
              <p:nvSpPr>
                <p:cNvPr id="2925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26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6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  <a:grpFill/>
            </p:grpSpPr>
            <p:sp>
              <p:nvSpPr>
                <p:cNvPr id="2923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24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7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  <a:grpFill/>
            </p:grpSpPr>
            <p:sp>
              <p:nvSpPr>
                <p:cNvPr id="2921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22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18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  <a:grpFill/>
            </p:grpSpPr>
            <p:sp>
              <p:nvSpPr>
                <p:cNvPr id="2919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20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2966" name="Grupp 2965"/>
          <p:cNvGrpSpPr/>
          <p:nvPr/>
        </p:nvGrpSpPr>
        <p:grpSpPr>
          <a:xfrm>
            <a:off x="2123738" y="4141781"/>
            <a:ext cx="488941" cy="640763"/>
            <a:chOff x="899592" y="764704"/>
            <a:chExt cx="915987" cy="1584325"/>
          </a:xfrm>
          <a:solidFill>
            <a:srgbClr val="FF9900"/>
          </a:solidFill>
        </p:grpSpPr>
        <p:grpSp>
          <p:nvGrpSpPr>
            <p:cNvPr id="2967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  <a:grpFill/>
          </p:grpSpPr>
          <p:sp>
            <p:nvSpPr>
              <p:cNvPr id="3001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002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003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  <a:grpFill/>
            </p:grpSpPr>
            <p:sp>
              <p:nvSpPr>
                <p:cNvPr id="3028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29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04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  <a:grpFill/>
            </p:grpSpPr>
            <p:sp>
              <p:nvSpPr>
                <p:cNvPr id="3026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27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05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  <a:grpFill/>
            </p:grpSpPr>
            <p:sp>
              <p:nvSpPr>
                <p:cNvPr id="3024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25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006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007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008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  <a:grpFill/>
            </p:grpSpPr>
            <p:sp>
              <p:nvSpPr>
                <p:cNvPr id="3022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23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09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  <a:grpFill/>
            </p:grpSpPr>
            <p:sp>
              <p:nvSpPr>
                <p:cNvPr id="3020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21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10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  <a:grpFill/>
            </p:grpSpPr>
            <p:sp>
              <p:nvSpPr>
                <p:cNvPr id="3018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19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11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  <a:grpFill/>
            </p:grpSpPr>
            <p:sp>
              <p:nvSpPr>
                <p:cNvPr id="3016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17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012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  <a:grpFill/>
            </p:grpSpPr>
            <p:sp>
              <p:nvSpPr>
                <p:cNvPr id="3014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15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013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grpFill/>
              <a:ln w="2857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968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969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  <a:grpFill/>
          </p:grpSpPr>
          <p:sp>
            <p:nvSpPr>
              <p:cNvPr id="2970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71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72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  <a:grpFill/>
            </p:grpSpPr>
            <p:sp>
              <p:nvSpPr>
                <p:cNvPr id="2999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00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73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  <a:grpFill/>
            </p:grpSpPr>
            <p:sp>
              <p:nvSpPr>
                <p:cNvPr id="2997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98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74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95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96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975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2976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grp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977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93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94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78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  <a:grpFill/>
            </p:grpSpPr>
            <p:sp>
              <p:nvSpPr>
                <p:cNvPr id="2991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92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79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  <a:grpFill/>
            </p:grpSpPr>
            <p:sp>
              <p:nvSpPr>
                <p:cNvPr id="2989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90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80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  <a:grpFill/>
            </p:grpSpPr>
            <p:sp>
              <p:nvSpPr>
                <p:cNvPr id="2987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88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81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  <a:grpFill/>
            </p:grpSpPr>
            <p:sp>
              <p:nvSpPr>
                <p:cNvPr id="2985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86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982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  <a:grpFill/>
            </p:grpSpPr>
            <p:sp>
              <p:nvSpPr>
                <p:cNvPr id="2983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grpFill/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84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grp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46" name="Grupp 3029"/>
          <p:cNvGrpSpPr>
            <a:grpSpLocks/>
          </p:cNvGrpSpPr>
          <p:nvPr/>
        </p:nvGrpSpPr>
        <p:grpSpPr bwMode="auto">
          <a:xfrm>
            <a:off x="1203325" y="404813"/>
            <a:ext cx="488950" cy="641350"/>
            <a:chOff x="899592" y="764704"/>
            <a:chExt cx="915987" cy="1584325"/>
          </a:xfrm>
        </p:grpSpPr>
        <p:grpSp>
          <p:nvGrpSpPr>
            <p:cNvPr id="33904" name="Group 10"/>
            <p:cNvGrpSpPr>
              <a:grpSpLocks/>
            </p:cNvGrpSpPr>
            <p:nvPr/>
          </p:nvGrpSpPr>
          <p:grpSpPr bwMode="auto">
            <a:xfrm>
              <a:off x="1072630" y="764704"/>
              <a:ext cx="304800" cy="576262"/>
              <a:chOff x="1832" y="591"/>
              <a:chExt cx="461" cy="872"/>
            </a:xfrm>
          </p:grpSpPr>
          <p:sp>
            <p:nvSpPr>
              <p:cNvPr id="33938" name="Line 92"/>
              <p:cNvSpPr>
                <a:spLocks noChangeShapeType="1"/>
              </p:cNvSpPr>
              <p:nvPr/>
            </p:nvSpPr>
            <p:spPr bwMode="auto">
              <a:xfrm rot="-2818650">
                <a:off x="1985" y="996"/>
                <a:ext cx="8" cy="15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39" name="Line 95"/>
              <p:cNvSpPr>
                <a:spLocks noChangeShapeType="1"/>
              </p:cNvSpPr>
              <p:nvPr/>
            </p:nvSpPr>
            <p:spPr bwMode="auto">
              <a:xfrm rot="2572863" flipH="1">
                <a:off x="2096" y="997"/>
                <a:ext cx="29" cy="12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40" name="Group 81"/>
              <p:cNvGrpSpPr>
                <a:grpSpLocks/>
              </p:cNvGrpSpPr>
              <p:nvPr/>
            </p:nvGrpSpPr>
            <p:grpSpPr bwMode="auto">
              <a:xfrm rot="6664">
                <a:off x="1989" y="1057"/>
                <a:ext cx="108" cy="136"/>
                <a:chOff x="630" y="1686"/>
                <a:chExt cx="96" cy="120"/>
              </a:xfrm>
            </p:grpSpPr>
            <p:sp>
              <p:nvSpPr>
                <p:cNvPr id="33965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66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1" name="Group 84"/>
              <p:cNvGrpSpPr>
                <a:grpSpLocks/>
              </p:cNvGrpSpPr>
              <p:nvPr/>
            </p:nvGrpSpPr>
            <p:grpSpPr bwMode="auto">
              <a:xfrm rot="6664">
                <a:off x="1990" y="1333"/>
                <a:ext cx="103" cy="130"/>
                <a:chOff x="606" y="1440"/>
                <a:chExt cx="90" cy="115"/>
              </a:xfrm>
            </p:grpSpPr>
            <p:sp>
              <p:nvSpPr>
                <p:cNvPr id="33963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64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2" name="Group 87"/>
              <p:cNvGrpSpPr>
                <a:grpSpLocks/>
              </p:cNvGrpSpPr>
              <p:nvPr/>
            </p:nvGrpSpPr>
            <p:grpSpPr bwMode="auto">
              <a:xfrm rot="6664">
                <a:off x="1992" y="1197"/>
                <a:ext cx="102" cy="130"/>
                <a:chOff x="606" y="1440"/>
                <a:chExt cx="90" cy="115"/>
              </a:xfrm>
            </p:grpSpPr>
            <p:sp>
              <p:nvSpPr>
                <p:cNvPr id="33961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62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3943" name="Oval 91"/>
              <p:cNvSpPr>
                <a:spLocks noChangeArrowheads="1"/>
              </p:cNvSpPr>
              <p:nvPr/>
            </p:nvSpPr>
            <p:spPr bwMode="auto">
              <a:xfrm rot="-2818650">
                <a:off x="1835" y="933"/>
                <a:ext cx="108" cy="10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44" name="Oval 94"/>
              <p:cNvSpPr>
                <a:spLocks noChangeArrowheads="1"/>
              </p:cNvSpPr>
              <p:nvPr/>
            </p:nvSpPr>
            <p:spPr bwMode="auto">
              <a:xfrm rot="2572863">
                <a:off x="2148" y="930"/>
                <a:ext cx="109" cy="110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45" name="Group 96"/>
              <p:cNvGrpSpPr>
                <a:grpSpLocks/>
              </p:cNvGrpSpPr>
              <p:nvPr/>
            </p:nvGrpSpPr>
            <p:grpSpPr bwMode="auto">
              <a:xfrm rot="6664">
                <a:off x="1835" y="801"/>
                <a:ext cx="103" cy="131"/>
                <a:chOff x="606" y="1440"/>
                <a:chExt cx="90" cy="115"/>
              </a:xfrm>
            </p:grpSpPr>
            <p:sp>
              <p:nvSpPr>
                <p:cNvPr id="33959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60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6" name="Group 99"/>
              <p:cNvGrpSpPr>
                <a:grpSpLocks/>
              </p:cNvGrpSpPr>
              <p:nvPr/>
            </p:nvGrpSpPr>
            <p:grpSpPr bwMode="auto">
              <a:xfrm rot="6664">
                <a:off x="2152" y="800"/>
                <a:ext cx="102" cy="131"/>
                <a:chOff x="606" y="1440"/>
                <a:chExt cx="90" cy="115"/>
              </a:xfrm>
            </p:grpSpPr>
            <p:sp>
              <p:nvSpPr>
                <p:cNvPr id="33957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58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7" name="Group 102"/>
              <p:cNvGrpSpPr>
                <a:grpSpLocks/>
              </p:cNvGrpSpPr>
              <p:nvPr/>
            </p:nvGrpSpPr>
            <p:grpSpPr bwMode="auto">
              <a:xfrm rot="6664">
                <a:off x="1832" y="665"/>
                <a:ext cx="109" cy="136"/>
                <a:chOff x="630" y="1686"/>
                <a:chExt cx="96" cy="120"/>
              </a:xfrm>
            </p:grpSpPr>
            <p:sp>
              <p:nvSpPr>
                <p:cNvPr id="33955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56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8" name="Group 105"/>
              <p:cNvGrpSpPr>
                <a:grpSpLocks/>
              </p:cNvGrpSpPr>
              <p:nvPr/>
            </p:nvGrpSpPr>
            <p:grpSpPr bwMode="auto">
              <a:xfrm rot="6664">
                <a:off x="2150" y="664"/>
                <a:ext cx="109" cy="136"/>
                <a:chOff x="630" y="1686"/>
                <a:chExt cx="96" cy="120"/>
              </a:xfrm>
            </p:grpSpPr>
            <p:sp>
              <p:nvSpPr>
                <p:cNvPr id="33953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54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49" name="Group 108"/>
              <p:cNvGrpSpPr>
                <a:grpSpLocks/>
              </p:cNvGrpSpPr>
              <p:nvPr/>
            </p:nvGrpSpPr>
            <p:grpSpPr bwMode="auto">
              <a:xfrm rot="3769840">
                <a:off x="1946" y="572"/>
                <a:ext cx="139" cy="177"/>
                <a:chOff x="684" y="729"/>
                <a:chExt cx="123" cy="156"/>
              </a:xfrm>
            </p:grpSpPr>
            <p:sp>
              <p:nvSpPr>
                <p:cNvPr id="33951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52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3950" name="Line 39"/>
              <p:cNvSpPr>
                <a:spLocks noChangeShapeType="1"/>
              </p:cNvSpPr>
              <p:nvPr/>
            </p:nvSpPr>
            <p:spPr bwMode="auto">
              <a:xfrm>
                <a:off x="2293" y="667"/>
                <a:ext cx="0" cy="227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3905" name="Oval 105"/>
            <p:cNvSpPr>
              <a:spLocks noChangeArrowheads="1"/>
            </p:cNvSpPr>
            <p:nvPr/>
          </p:nvSpPr>
          <p:spPr bwMode="auto">
            <a:xfrm>
              <a:off x="899592" y="1269529"/>
              <a:ext cx="649288" cy="10795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3906" name="Group 106"/>
            <p:cNvGrpSpPr>
              <a:grpSpLocks/>
            </p:cNvGrpSpPr>
            <p:nvPr/>
          </p:nvGrpSpPr>
          <p:grpSpPr bwMode="auto">
            <a:xfrm rot="6860479">
              <a:off x="1331392" y="1845792"/>
              <a:ext cx="392112" cy="576263"/>
              <a:chOff x="654" y="589"/>
              <a:chExt cx="265" cy="389"/>
            </a:xfrm>
          </p:grpSpPr>
          <p:sp>
            <p:nvSpPr>
              <p:cNvPr id="33907" name="Line 92"/>
              <p:cNvSpPr>
                <a:spLocks noChangeShapeType="1"/>
              </p:cNvSpPr>
              <p:nvPr/>
            </p:nvSpPr>
            <p:spPr bwMode="auto">
              <a:xfrm rot="-2818650">
                <a:off x="722" y="770"/>
                <a:ext cx="3" cy="7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08" name="Line 95"/>
              <p:cNvSpPr>
                <a:spLocks noChangeShapeType="1"/>
              </p:cNvSpPr>
              <p:nvPr/>
            </p:nvSpPr>
            <p:spPr bwMode="auto">
              <a:xfrm rot="2572863" flipH="1">
                <a:off x="772" y="770"/>
                <a:ext cx="13" cy="5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09" name="Group 81"/>
              <p:cNvGrpSpPr>
                <a:grpSpLocks/>
              </p:cNvGrpSpPr>
              <p:nvPr/>
            </p:nvGrpSpPr>
            <p:grpSpPr bwMode="auto">
              <a:xfrm rot="6664">
                <a:off x="724" y="797"/>
                <a:ext cx="48" cy="60"/>
                <a:chOff x="630" y="1686"/>
                <a:chExt cx="96" cy="120"/>
              </a:xfrm>
            </p:grpSpPr>
            <p:sp>
              <p:nvSpPr>
                <p:cNvPr id="33936" name="Oval 82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37" name="Line 83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0" name="Group 84"/>
              <p:cNvGrpSpPr>
                <a:grpSpLocks/>
              </p:cNvGrpSpPr>
              <p:nvPr/>
            </p:nvGrpSpPr>
            <p:grpSpPr bwMode="auto">
              <a:xfrm rot="6664">
                <a:off x="725" y="920"/>
                <a:ext cx="46" cy="58"/>
                <a:chOff x="606" y="1440"/>
                <a:chExt cx="90" cy="115"/>
              </a:xfrm>
            </p:grpSpPr>
            <p:sp>
              <p:nvSpPr>
                <p:cNvPr id="33934" name="Rectangle 85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35" name="Line 86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1" name="Group 87"/>
              <p:cNvGrpSpPr>
                <a:grpSpLocks/>
              </p:cNvGrpSpPr>
              <p:nvPr/>
            </p:nvGrpSpPr>
            <p:grpSpPr bwMode="auto">
              <a:xfrm rot="6664">
                <a:off x="726" y="859"/>
                <a:ext cx="45" cy="58"/>
                <a:chOff x="606" y="1440"/>
                <a:chExt cx="90" cy="115"/>
              </a:xfrm>
            </p:grpSpPr>
            <p:sp>
              <p:nvSpPr>
                <p:cNvPr id="33932" name="Rectangle 88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33" name="Line 89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3912" name="Oval 91"/>
              <p:cNvSpPr>
                <a:spLocks noChangeArrowheads="1"/>
              </p:cNvSpPr>
              <p:nvPr/>
            </p:nvSpPr>
            <p:spPr bwMode="auto">
              <a:xfrm rot="-2818650">
                <a:off x="656" y="741"/>
                <a:ext cx="48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sp>
            <p:nvSpPr>
              <p:cNvPr id="33913" name="Oval 94"/>
              <p:cNvSpPr>
                <a:spLocks noChangeArrowheads="1"/>
              </p:cNvSpPr>
              <p:nvPr/>
            </p:nvSpPr>
            <p:spPr bwMode="auto">
              <a:xfrm rot="2572863">
                <a:off x="795" y="740"/>
                <a:ext cx="49" cy="4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sv-SE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3914" name="Group 96"/>
              <p:cNvGrpSpPr>
                <a:grpSpLocks/>
              </p:cNvGrpSpPr>
              <p:nvPr/>
            </p:nvGrpSpPr>
            <p:grpSpPr bwMode="auto">
              <a:xfrm rot="6664">
                <a:off x="656" y="683"/>
                <a:ext cx="45" cy="58"/>
                <a:chOff x="606" y="1440"/>
                <a:chExt cx="90" cy="115"/>
              </a:xfrm>
            </p:grpSpPr>
            <p:sp>
              <p:nvSpPr>
                <p:cNvPr id="33930" name="Rectangle 97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31" name="Line 98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5" name="Group 99"/>
              <p:cNvGrpSpPr>
                <a:grpSpLocks/>
              </p:cNvGrpSpPr>
              <p:nvPr/>
            </p:nvGrpSpPr>
            <p:grpSpPr bwMode="auto">
              <a:xfrm rot="6664">
                <a:off x="797" y="682"/>
                <a:ext cx="45" cy="58"/>
                <a:chOff x="606" y="1440"/>
                <a:chExt cx="90" cy="115"/>
              </a:xfrm>
            </p:grpSpPr>
            <p:sp>
              <p:nvSpPr>
                <p:cNvPr id="33928" name="Rectangle 100"/>
                <p:cNvSpPr>
                  <a:spLocks noChangeArrowheads="1"/>
                </p:cNvSpPr>
                <p:nvPr/>
              </p:nvSpPr>
              <p:spPr bwMode="auto">
                <a:xfrm>
                  <a:off x="606" y="1440"/>
                  <a:ext cx="90" cy="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29" name="Line 101"/>
                <p:cNvSpPr>
                  <a:spLocks noChangeShapeType="1"/>
                </p:cNvSpPr>
                <p:nvPr/>
              </p:nvSpPr>
              <p:spPr bwMode="auto">
                <a:xfrm>
                  <a:off x="649" y="1531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6" name="Group 102"/>
              <p:cNvGrpSpPr>
                <a:grpSpLocks/>
              </p:cNvGrpSpPr>
              <p:nvPr/>
            </p:nvGrpSpPr>
            <p:grpSpPr bwMode="auto">
              <a:xfrm rot="6664">
                <a:off x="654" y="622"/>
                <a:ext cx="49" cy="61"/>
                <a:chOff x="630" y="1686"/>
                <a:chExt cx="96" cy="120"/>
              </a:xfrm>
            </p:grpSpPr>
            <p:sp>
              <p:nvSpPr>
                <p:cNvPr id="33926" name="Oval 103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27" name="Line 104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7" name="Group 105"/>
              <p:cNvGrpSpPr>
                <a:grpSpLocks/>
              </p:cNvGrpSpPr>
              <p:nvPr/>
            </p:nvGrpSpPr>
            <p:grpSpPr bwMode="auto">
              <a:xfrm rot="6664">
                <a:off x="796" y="622"/>
                <a:ext cx="49" cy="60"/>
                <a:chOff x="630" y="1686"/>
                <a:chExt cx="96" cy="120"/>
              </a:xfrm>
            </p:grpSpPr>
            <p:sp>
              <p:nvSpPr>
                <p:cNvPr id="33924" name="Oval 106"/>
                <p:cNvSpPr>
                  <a:spLocks noChangeArrowheads="1"/>
                </p:cNvSpPr>
                <p:nvPr/>
              </p:nvSpPr>
              <p:spPr bwMode="auto">
                <a:xfrm>
                  <a:off x="630" y="1686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25" name="Line 107"/>
                <p:cNvSpPr>
                  <a:spLocks noChangeShapeType="1"/>
                </p:cNvSpPr>
                <p:nvPr/>
              </p:nvSpPr>
              <p:spPr bwMode="auto">
                <a:xfrm>
                  <a:off x="678" y="1782"/>
                  <a:ext cx="0" cy="2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8" name="Group 108"/>
              <p:cNvGrpSpPr>
                <a:grpSpLocks/>
              </p:cNvGrpSpPr>
              <p:nvPr/>
            </p:nvGrpSpPr>
            <p:grpSpPr bwMode="auto">
              <a:xfrm rot="3769840">
                <a:off x="705" y="581"/>
                <a:ext cx="62" cy="78"/>
                <a:chOff x="684" y="729"/>
                <a:chExt cx="123" cy="156"/>
              </a:xfrm>
            </p:grpSpPr>
            <p:sp>
              <p:nvSpPr>
                <p:cNvPr id="33922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23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919" name="Group 108"/>
              <p:cNvGrpSpPr>
                <a:grpSpLocks/>
              </p:cNvGrpSpPr>
              <p:nvPr/>
            </p:nvGrpSpPr>
            <p:grpSpPr bwMode="auto">
              <a:xfrm rot="3769840">
                <a:off x="849" y="580"/>
                <a:ext cx="62" cy="79"/>
                <a:chOff x="684" y="729"/>
                <a:chExt cx="123" cy="156"/>
              </a:xfrm>
            </p:grpSpPr>
            <p:sp>
              <p:nvSpPr>
                <p:cNvPr id="33920" name="AutoShape 109"/>
                <p:cNvSpPr>
                  <a:spLocks noChangeArrowheads="1"/>
                </p:cNvSpPr>
                <p:nvPr/>
              </p:nvSpPr>
              <p:spPr bwMode="auto">
                <a:xfrm>
                  <a:off x="684" y="729"/>
                  <a:ext cx="123" cy="123"/>
                </a:xfrm>
                <a:prstGeom prst="diamond">
                  <a:avLst/>
                </a:prstGeom>
                <a:solidFill>
                  <a:srgbClr val="CC0099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/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21" name="Line 110"/>
                <p:cNvSpPr>
                  <a:spLocks noChangeShapeType="1"/>
                </p:cNvSpPr>
                <p:nvPr/>
              </p:nvSpPr>
              <p:spPr bwMode="auto">
                <a:xfrm>
                  <a:off x="744" y="849"/>
                  <a:ext cx="0" cy="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47" name="Group 1016"/>
          <p:cNvGrpSpPr>
            <a:grpSpLocks/>
          </p:cNvGrpSpPr>
          <p:nvPr/>
        </p:nvGrpSpPr>
        <p:grpSpPr bwMode="auto">
          <a:xfrm rot="9922830">
            <a:off x="1482726" y="3365501"/>
            <a:ext cx="304800" cy="98425"/>
            <a:chOff x="1020" y="2085"/>
            <a:chExt cx="926" cy="301"/>
          </a:xfrm>
        </p:grpSpPr>
        <p:grpSp>
          <p:nvGrpSpPr>
            <p:cNvPr id="33852" name="Group 1017"/>
            <p:cNvGrpSpPr>
              <a:grpSpLocks/>
            </p:cNvGrpSpPr>
            <p:nvPr/>
          </p:nvGrpSpPr>
          <p:grpSpPr bwMode="auto">
            <a:xfrm>
              <a:off x="1020" y="2085"/>
              <a:ext cx="184" cy="301"/>
              <a:chOff x="1020" y="1677"/>
              <a:chExt cx="184" cy="301"/>
            </a:xfrm>
          </p:grpSpPr>
          <p:grpSp>
            <p:nvGrpSpPr>
              <p:cNvPr id="33892" name="Group 1018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3902" name="Line 1019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03" name="Line 1020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93" name="Group 1021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3900" name="Line 102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901" name="Line 102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94" name="Group 1024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3898" name="Line 102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99" name="Line 102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95" name="Group 1027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3896" name="Line 102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97" name="Line 102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3853" name="Group 1030"/>
            <p:cNvGrpSpPr>
              <a:grpSpLocks/>
            </p:cNvGrpSpPr>
            <p:nvPr/>
          </p:nvGrpSpPr>
          <p:grpSpPr bwMode="auto">
            <a:xfrm>
              <a:off x="1267" y="2085"/>
              <a:ext cx="184" cy="301"/>
              <a:chOff x="1020" y="1677"/>
              <a:chExt cx="184" cy="301"/>
            </a:xfrm>
          </p:grpSpPr>
          <p:grpSp>
            <p:nvGrpSpPr>
              <p:cNvPr id="33880" name="Group 1031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3890" name="Line 1032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91" name="Line 1033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81" name="Group 1034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3888" name="Line 103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89" name="Line 103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82" name="Group 1037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3886" name="Line 103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87" name="Line 103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83" name="Group 1040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3884" name="Line 104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85" name="Line 104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3854" name="Group 1043"/>
            <p:cNvGrpSpPr>
              <a:grpSpLocks/>
            </p:cNvGrpSpPr>
            <p:nvPr/>
          </p:nvGrpSpPr>
          <p:grpSpPr bwMode="auto">
            <a:xfrm>
              <a:off x="1514" y="2085"/>
              <a:ext cx="184" cy="301"/>
              <a:chOff x="1020" y="1677"/>
              <a:chExt cx="184" cy="301"/>
            </a:xfrm>
          </p:grpSpPr>
          <p:grpSp>
            <p:nvGrpSpPr>
              <p:cNvPr id="33868" name="Group 1044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3878" name="Line 1045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79" name="Line 1046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69" name="Group 1047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3876" name="Line 104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77" name="Line 104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70" name="Group 1050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3874" name="Line 105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75" name="Line 105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71" name="Group 1053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3872" name="Line 105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73" name="Line 105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3855" name="Group 1056"/>
            <p:cNvGrpSpPr>
              <a:grpSpLocks/>
            </p:cNvGrpSpPr>
            <p:nvPr/>
          </p:nvGrpSpPr>
          <p:grpSpPr bwMode="auto">
            <a:xfrm>
              <a:off x="1762" y="2085"/>
              <a:ext cx="184" cy="301"/>
              <a:chOff x="1020" y="1677"/>
              <a:chExt cx="184" cy="301"/>
            </a:xfrm>
          </p:grpSpPr>
          <p:grpSp>
            <p:nvGrpSpPr>
              <p:cNvPr id="33856" name="Group 1057"/>
              <p:cNvGrpSpPr>
                <a:grpSpLocks/>
              </p:cNvGrpSpPr>
              <p:nvPr/>
            </p:nvGrpSpPr>
            <p:grpSpPr bwMode="auto">
              <a:xfrm>
                <a:off x="1020" y="1677"/>
                <a:ext cx="0" cy="301"/>
                <a:chOff x="1020" y="1269"/>
                <a:chExt cx="0" cy="301"/>
              </a:xfrm>
            </p:grpSpPr>
            <p:sp>
              <p:nvSpPr>
                <p:cNvPr id="33866" name="Line 1058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67" name="Line 1059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57" name="Group 1060"/>
              <p:cNvGrpSpPr>
                <a:grpSpLocks/>
              </p:cNvGrpSpPr>
              <p:nvPr/>
            </p:nvGrpSpPr>
            <p:grpSpPr bwMode="auto">
              <a:xfrm>
                <a:off x="1076" y="1677"/>
                <a:ext cx="0" cy="301"/>
                <a:chOff x="1020" y="1269"/>
                <a:chExt cx="0" cy="301"/>
              </a:xfrm>
            </p:grpSpPr>
            <p:sp>
              <p:nvSpPr>
                <p:cNvPr id="33864" name="Line 1061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65" name="Line 1062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58" name="Group 1063"/>
              <p:cNvGrpSpPr>
                <a:grpSpLocks/>
              </p:cNvGrpSpPr>
              <p:nvPr/>
            </p:nvGrpSpPr>
            <p:grpSpPr bwMode="auto">
              <a:xfrm>
                <a:off x="1140" y="1677"/>
                <a:ext cx="0" cy="301"/>
                <a:chOff x="1020" y="1269"/>
                <a:chExt cx="0" cy="301"/>
              </a:xfrm>
            </p:grpSpPr>
            <p:sp>
              <p:nvSpPr>
                <p:cNvPr id="33862" name="Line 1064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63" name="Line 1065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3859" name="Group 1066"/>
              <p:cNvGrpSpPr>
                <a:grpSpLocks/>
              </p:cNvGrpSpPr>
              <p:nvPr/>
            </p:nvGrpSpPr>
            <p:grpSpPr bwMode="auto">
              <a:xfrm>
                <a:off x="1204" y="1677"/>
                <a:ext cx="0" cy="301"/>
                <a:chOff x="1020" y="1269"/>
                <a:chExt cx="0" cy="301"/>
              </a:xfrm>
            </p:grpSpPr>
            <p:sp>
              <p:nvSpPr>
                <p:cNvPr id="33860" name="Line 1067"/>
                <p:cNvSpPr>
                  <a:spLocks noChangeShapeType="1"/>
                </p:cNvSpPr>
                <p:nvPr/>
              </p:nvSpPr>
              <p:spPr bwMode="auto">
                <a:xfrm>
                  <a:off x="1020" y="1434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861" name="Line 1068"/>
                <p:cNvSpPr>
                  <a:spLocks noChangeShapeType="1"/>
                </p:cNvSpPr>
                <p:nvPr/>
              </p:nvSpPr>
              <p:spPr bwMode="auto">
                <a:xfrm flipV="1">
                  <a:off x="1020" y="1269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sv-SE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3848" name="Grupp 2318"/>
          <p:cNvGrpSpPr>
            <a:grpSpLocks/>
          </p:cNvGrpSpPr>
          <p:nvPr/>
        </p:nvGrpSpPr>
        <p:grpSpPr bwMode="auto">
          <a:xfrm flipH="1" flipV="1">
            <a:off x="8172452" y="2133600"/>
            <a:ext cx="322263" cy="355600"/>
            <a:chOff x="7849489" y="2112121"/>
            <a:chExt cx="323095" cy="357117"/>
          </a:xfrm>
        </p:grpSpPr>
        <p:sp>
          <p:nvSpPr>
            <p:cNvPr id="33850" name="Oval 2677"/>
            <p:cNvSpPr>
              <a:spLocks noChangeArrowheads="1"/>
            </p:cNvSpPr>
            <p:nvPr/>
          </p:nvSpPr>
          <p:spPr bwMode="auto">
            <a:xfrm rot="-7128353">
              <a:off x="7922970" y="2219623"/>
              <a:ext cx="301014" cy="198215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851" name="AutoShape 2678"/>
            <p:cNvSpPr>
              <a:spLocks noChangeArrowheads="1"/>
            </p:cNvSpPr>
            <p:nvPr/>
          </p:nvSpPr>
          <p:spPr bwMode="white">
            <a:xfrm rot="-7128353">
              <a:off x="7803409" y="2158201"/>
              <a:ext cx="264420" cy="172259"/>
            </a:xfrm>
            <a:prstGeom prst="roundRect">
              <a:avLst>
                <a:gd name="adj" fmla="val 0"/>
              </a:avLst>
            </a:prstGeom>
            <a:solidFill>
              <a:srgbClr val="E2C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/>
              <a:endParaRPr lang="en-US">
                <a:solidFill>
                  <a:srgbClr val="E2CBE3"/>
                </a:solidFill>
              </a:endParaRPr>
            </a:p>
          </p:txBody>
        </p:sp>
      </p:grpSp>
      <p:sp>
        <p:nvSpPr>
          <p:cNvPr id="33849" name="Text Box 2702"/>
          <p:cNvSpPr txBox="1">
            <a:spLocks noChangeArrowheads="1"/>
          </p:cNvSpPr>
          <p:nvPr/>
        </p:nvSpPr>
        <p:spPr bwMode="auto">
          <a:xfrm>
            <a:off x="322182" y="5457835"/>
            <a:ext cx="2522699" cy="70784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2" tIns="45697" rIns="91392" bIns="456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Serum glycoproteins </a:t>
            </a:r>
          </a:p>
          <a:p>
            <a:pPr algn="ctr" eaLnBrk="1" hangingPunct="1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directed by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galectins</a:t>
            </a:r>
            <a:endParaRPr lang="en-US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19" name="Rektangel 2318"/>
          <p:cNvSpPr/>
          <p:nvPr/>
        </p:nvSpPr>
        <p:spPr>
          <a:xfrm>
            <a:off x="5508104" y="5517232"/>
            <a:ext cx="3312368" cy="830950"/>
          </a:xfrm>
          <a:prstGeom prst="rect">
            <a:avLst/>
          </a:prstGeom>
          <a:solidFill>
            <a:schemeClr val="tx1"/>
          </a:solidFill>
        </p:spPr>
        <p:txBody>
          <a:bodyPr wrap="square" lIns="91392" tIns="45697" rIns="91392" bIns="45697">
            <a:spAutoFit/>
          </a:bodyPr>
          <a:lstStyle/>
          <a:p>
            <a:r>
              <a:rPr lang="sv-SE" sz="1200" dirty="0">
                <a:solidFill>
                  <a:srgbClr val="183463"/>
                </a:solidFill>
                <a:latin typeface="Arial"/>
                <a:cs typeface="Arial"/>
              </a:rPr>
              <a:t>Carlsson MC, Bengtson P, </a:t>
            </a:r>
            <a:r>
              <a:rPr lang="sv-SE" sz="1200" dirty="0" err="1">
                <a:solidFill>
                  <a:srgbClr val="183463"/>
                </a:solidFill>
                <a:latin typeface="Arial"/>
                <a:cs typeface="Arial"/>
              </a:rPr>
              <a:t>Cucak</a:t>
            </a:r>
            <a:r>
              <a:rPr lang="sv-SE" sz="1200" dirty="0">
                <a:solidFill>
                  <a:srgbClr val="183463"/>
                </a:solidFill>
                <a:latin typeface="Arial"/>
                <a:cs typeface="Arial"/>
              </a:rPr>
              <a:t> H, Leffler H.</a:t>
            </a:r>
          </a:p>
          <a:p>
            <a:r>
              <a:rPr lang="sv-SE" sz="1200" dirty="0">
                <a:solidFill>
                  <a:srgbClr val="183463"/>
                </a:solidFill>
                <a:latin typeface="Arial"/>
                <a:cs typeface="Arial"/>
              </a:rPr>
              <a:t>Galectin-3 guides </a:t>
            </a:r>
            <a:r>
              <a:rPr lang="sv-SE" sz="1200" dirty="0" err="1">
                <a:solidFill>
                  <a:srgbClr val="183463"/>
                </a:solidFill>
                <a:latin typeface="Arial"/>
                <a:cs typeface="Arial"/>
              </a:rPr>
              <a:t>intracellular</a:t>
            </a:r>
            <a:r>
              <a:rPr lang="sv-SE" sz="1200" dirty="0">
                <a:solidFill>
                  <a:srgbClr val="183463"/>
                </a:solidFill>
                <a:latin typeface="Arial"/>
                <a:cs typeface="Arial"/>
              </a:rPr>
              <a:t> trafficking </a:t>
            </a:r>
            <a:r>
              <a:rPr lang="sv-SE" sz="1200" dirty="0" err="1">
                <a:solidFill>
                  <a:srgbClr val="183463"/>
                </a:solidFill>
                <a:latin typeface="Arial"/>
                <a:cs typeface="Arial"/>
              </a:rPr>
              <a:t>of</a:t>
            </a:r>
            <a:r>
              <a:rPr lang="sv-SE" sz="1200" dirty="0">
                <a:solidFill>
                  <a:srgbClr val="183463"/>
                </a:solidFill>
                <a:latin typeface="Arial"/>
                <a:cs typeface="Arial"/>
              </a:rPr>
              <a:t> </a:t>
            </a:r>
            <a:r>
              <a:rPr lang="sv-SE" sz="1200" dirty="0" err="1">
                <a:solidFill>
                  <a:srgbClr val="183463"/>
                </a:solidFill>
                <a:latin typeface="Arial"/>
                <a:cs typeface="Arial"/>
              </a:rPr>
              <a:t>some</a:t>
            </a:r>
            <a:r>
              <a:rPr lang="sv-SE" sz="1200" dirty="0">
                <a:solidFill>
                  <a:srgbClr val="183463"/>
                </a:solidFill>
                <a:latin typeface="Arial"/>
                <a:cs typeface="Arial"/>
              </a:rPr>
              <a:t> human </a:t>
            </a:r>
            <a:r>
              <a:rPr lang="sv-SE" sz="1200" dirty="0" err="1">
                <a:solidFill>
                  <a:srgbClr val="183463"/>
                </a:solidFill>
                <a:latin typeface="Arial"/>
                <a:cs typeface="Arial"/>
              </a:rPr>
              <a:t>serotransferrin</a:t>
            </a:r>
            <a:r>
              <a:rPr lang="sv-SE" sz="1200" dirty="0">
                <a:solidFill>
                  <a:srgbClr val="183463"/>
                </a:solidFill>
                <a:latin typeface="Arial"/>
                <a:cs typeface="Arial"/>
              </a:rPr>
              <a:t> </a:t>
            </a:r>
            <a:r>
              <a:rPr lang="sv-SE" sz="1200" dirty="0" err="1">
                <a:solidFill>
                  <a:srgbClr val="183463"/>
                </a:solidFill>
                <a:latin typeface="Arial"/>
                <a:cs typeface="Arial"/>
              </a:rPr>
              <a:t>glycoforms</a:t>
            </a:r>
            <a:r>
              <a:rPr lang="sv-SE" sz="1200" dirty="0">
                <a:solidFill>
                  <a:srgbClr val="183463"/>
                </a:solidFill>
                <a:latin typeface="Arial"/>
                <a:cs typeface="Arial"/>
              </a:rPr>
              <a:t>. J </a:t>
            </a:r>
            <a:r>
              <a:rPr lang="sv-SE" sz="1200" dirty="0" err="1">
                <a:solidFill>
                  <a:srgbClr val="183463"/>
                </a:solidFill>
                <a:latin typeface="Arial"/>
                <a:cs typeface="Arial"/>
              </a:rPr>
              <a:t>Biol</a:t>
            </a:r>
            <a:r>
              <a:rPr lang="sv-SE" sz="1200" dirty="0">
                <a:solidFill>
                  <a:srgbClr val="183463"/>
                </a:solidFill>
                <a:latin typeface="Arial"/>
                <a:cs typeface="Arial"/>
              </a:rPr>
              <a:t> </a:t>
            </a:r>
            <a:r>
              <a:rPr lang="sv-SE" sz="1200" dirty="0" err="1">
                <a:solidFill>
                  <a:srgbClr val="183463"/>
                </a:solidFill>
                <a:latin typeface="Arial"/>
                <a:cs typeface="Arial"/>
              </a:rPr>
              <a:t>Chem</a:t>
            </a:r>
            <a:r>
              <a:rPr lang="sv-SE" sz="1200" dirty="0">
                <a:solidFill>
                  <a:srgbClr val="183463"/>
                </a:solidFill>
                <a:latin typeface="Arial"/>
                <a:cs typeface="Arial"/>
              </a:rPr>
              <a:t>. </a:t>
            </a:r>
            <a:r>
              <a:rPr lang="sv-SE" sz="1200" dirty="0" smtClean="0">
                <a:solidFill>
                  <a:srgbClr val="183463"/>
                </a:solidFill>
                <a:latin typeface="Arial"/>
                <a:cs typeface="Arial"/>
              </a:rPr>
              <a:t>2013;288</a:t>
            </a:r>
            <a:r>
              <a:rPr lang="sv-SE" sz="1200" dirty="0">
                <a:solidFill>
                  <a:srgbClr val="183463"/>
                </a:solidFill>
                <a:latin typeface="Arial"/>
                <a:cs typeface="Arial"/>
              </a:rPr>
              <a:t>(39):28398-408. </a:t>
            </a:r>
          </a:p>
        </p:txBody>
      </p:sp>
    </p:spTree>
    <p:extLst>
      <p:ext uri="{BB962C8B-B14F-4D97-AF65-F5344CB8AC3E}">
        <p14:creationId xmlns:p14="http://schemas.microsoft.com/office/powerpoint/2010/main" val="179298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2"/>
          <p:cNvSpPr>
            <a:spLocks noChangeArrowheads="1"/>
          </p:cNvSpPr>
          <p:nvPr/>
        </p:nvSpPr>
        <p:spPr bwMode="auto">
          <a:xfrm>
            <a:off x="467544" y="2060848"/>
            <a:ext cx="7992888" cy="3020716"/>
          </a:xfrm>
          <a:prstGeom prst="ellipse">
            <a:avLst/>
          </a:prstGeom>
          <a:solidFill>
            <a:schemeClr val="tx1">
              <a:lumMod val="50000"/>
            </a:schemeClr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77827" name="Picture 20" descr="&#10;combine26.jpg                                                  00115B64Macintosh HD                   BB717056: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8" t="-2" r="-2840" b="48598"/>
          <a:stretch>
            <a:fillRect/>
          </a:stretch>
        </p:blipFill>
        <p:spPr bwMode="auto">
          <a:xfrm rot="-6978519">
            <a:off x="6411481" y="1729068"/>
            <a:ext cx="1681257" cy="234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ruta 3"/>
          <p:cNvSpPr txBox="1">
            <a:spLocks noChangeArrowheads="1"/>
          </p:cNvSpPr>
          <p:nvPr/>
        </p:nvSpPr>
        <p:spPr bwMode="auto">
          <a:xfrm>
            <a:off x="1043608" y="908720"/>
            <a:ext cx="68565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sv-S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Galectins </a:t>
            </a:r>
            <a:r>
              <a:rPr lang="sv-SE" dirty="0" err="1">
                <a:solidFill>
                  <a:srgbClr val="000000"/>
                </a:solidFill>
                <a:latin typeface="Arial" charset="0"/>
                <a:cs typeface="Arial" charset="0"/>
              </a:rPr>
              <a:t>accumulate</a:t>
            </a:r>
            <a:r>
              <a:rPr lang="sv-SE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Arial" charset="0"/>
                <a:cs typeface="Arial" charset="0"/>
              </a:rPr>
              <a:t>around</a:t>
            </a:r>
            <a:r>
              <a:rPr lang="sv-SE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v-S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disrupting</a:t>
            </a:r>
            <a:r>
              <a:rPr lang="sv-S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v-S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vesicles</a:t>
            </a:r>
            <a:r>
              <a:rPr lang="sv-S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endParaRPr lang="sv-SE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7829" name="textruta 4"/>
          <p:cNvSpPr txBox="1">
            <a:spLocks noChangeArrowheads="1"/>
          </p:cNvSpPr>
          <p:nvPr/>
        </p:nvSpPr>
        <p:spPr bwMode="auto">
          <a:xfrm>
            <a:off x="251520" y="332656"/>
            <a:ext cx="86409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Paz, I.,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Sachse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M.,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Dupont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N.,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Mounier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J.,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Cederfur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C.,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Enninga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J.,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Leffler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H.,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Poirier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F., Prevost, M.C.,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Lafont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F. &amp;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Sansonetti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 P.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Galectin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-3, a marker for vacuole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lysis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 by invasive pathogens.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Cell </a:t>
            </a:r>
            <a:r>
              <a:rPr lang="en-US" sz="12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Microbiol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 12, 530-544 (2010). </a:t>
            </a:r>
            <a:endParaRPr lang="sv-SE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21" name="textruta 3"/>
          <p:cNvSpPr txBox="1">
            <a:spLocks noChangeArrowheads="1"/>
          </p:cNvSpPr>
          <p:nvPr/>
        </p:nvSpPr>
        <p:spPr bwMode="auto">
          <a:xfrm>
            <a:off x="1099811" y="1340768"/>
            <a:ext cx="68565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This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depends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on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interaction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between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galectin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carbohydrate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recognition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site and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host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glycans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the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disrupted</a:t>
            </a:r>
            <a:r>
              <a:rPr lang="sv-SE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v-SE" sz="18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vesicle</a:t>
            </a:r>
            <a:endParaRPr lang="sv-SE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4" name="Grupp 3"/>
          <p:cNvGrpSpPr/>
          <p:nvPr/>
        </p:nvGrpSpPr>
        <p:grpSpPr>
          <a:xfrm>
            <a:off x="2167557" y="2252745"/>
            <a:ext cx="3585280" cy="1320271"/>
            <a:chOff x="2167557" y="2756185"/>
            <a:chExt cx="3585280" cy="1320271"/>
          </a:xfrm>
        </p:grpSpPr>
        <p:sp>
          <p:nvSpPr>
            <p:cNvPr id="77831" name="Oval 855"/>
            <p:cNvSpPr>
              <a:spLocks noChangeArrowheads="1"/>
            </p:cNvSpPr>
            <p:nvPr/>
          </p:nvSpPr>
          <p:spPr bwMode="auto">
            <a:xfrm>
              <a:off x="3855375" y="2947290"/>
              <a:ext cx="1265679" cy="688549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832" name="Oval 855"/>
            <p:cNvSpPr>
              <a:spLocks noChangeArrowheads="1"/>
            </p:cNvSpPr>
            <p:nvPr/>
          </p:nvSpPr>
          <p:spPr bwMode="auto">
            <a:xfrm>
              <a:off x="2167557" y="3321113"/>
              <a:ext cx="1495927" cy="755343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833" name="Line 2561"/>
            <p:cNvSpPr>
              <a:spLocks noChangeShapeType="1"/>
            </p:cNvSpPr>
            <p:nvPr/>
          </p:nvSpPr>
          <p:spPr bwMode="auto">
            <a:xfrm rot="2048044">
              <a:off x="2581488" y="2858215"/>
              <a:ext cx="322851" cy="390761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v-SE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834" name="Line 2562"/>
            <p:cNvSpPr>
              <a:spLocks noChangeShapeType="1"/>
            </p:cNvSpPr>
            <p:nvPr/>
          </p:nvSpPr>
          <p:spPr bwMode="auto">
            <a:xfrm rot="14984214" flipH="1">
              <a:off x="3737869" y="3332866"/>
              <a:ext cx="4660" cy="32500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v-SE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835" name="AutoShape 2624"/>
            <p:cNvSpPr>
              <a:spLocks noChangeArrowheads="1"/>
            </p:cNvSpPr>
            <p:nvPr/>
          </p:nvSpPr>
          <p:spPr bwMode="auto">
            <a:xfrm rot="21273195" flipH="1">
              <a:off x="3355630" y="3713552"/>
              <a:ext cx="383915" cy="8118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1224626 h 21600"/>
                <a:gd name="T4" fmla="*/ 2147483647 w 21600"/>
                <a:gd name="T5" fmla="*/ 2023192 h 21600"/>
                <a:gd name="T6" fmla="*/ 2147483647 w 21600"/>
                <a:gd name="T7" fmla="*/ 122462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8 w 21600"/>
                <a:gd name="T13" fmla="*/ 5354 h 21600"/>
                <a:gd name="T14" fmla="*/ 18888 w 21600"/>
                <a:gd name="T15" fmla="*/ 16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>
                <a:solidFill>
                  <a:srgbClr val="FFFFFF"/>
                </a:solidFill>
                <a:latin typeface="Times New Roman"/>
              </a:endParaRPr>
            </a:p>
          </p:txBody>
        </p:sp>
        <p:grpSp>
          <p:nvGrpSpPr>
            <p:cNvPr id="77836" name="Grupp 904"/>
            <p:cNvGrpSpPr>
              <a:grpSpLocks/>
            </p:cNvGrpSpPr>
            <p:nvPr/>
          </p:nvGrpSpPr>
          <p:grpSpPr bwMode="auto">
            <a:xfrm rot="16953205">
              <a:off x="4110896" y="2850081"/>
              <a:ext cx="335462" cy="147669"/>
              <a:chOff x="6468773" y="2645347"/>
              <a:chExt cx="767523" cy="277219"/>
            </a:xfrm>
          </p:grpSpPr>
          <p:grpSp>
            <p:nvGrpSpPr>
              <p:cNvPr id="78077" name="Grupp 909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018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5809" y="2714278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82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78" name="Grupp 910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912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9101" y="2726006"/>
                  <a:ext cx="303276" cy="1948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913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2116" y="2760604"/>
                  <a:ext cx="263825" cy="17015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37" name="Grupp 1047"/>
            <p:cNvGrpSpPr>
              <a:grpSpLocks/>
            </p:cNvGrpSpPr>
            <p:nvPr/>
          </p:nvGrpSpPr>
          <p:grpSpPr bwMode="auto">
            <a:xfrm rot="18194032">
              <a:off x="4896974" y="3042306"/>
              <a:ext cx="335462" cy="147669"/>
              <a:chOff x="6468773" y="2645347"/>
              <a:chExt cx="767523" cy="277219"/>
            </a:xfrm>
          </p:grpSpPr>
          <p:grpSp>
            <p:nvGrpSpPr>
              <p:cNvPr id="78071" name="Grupp 1048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053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5680" y="2703519"/>
                  <a:ext cx="300811" cy="2022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76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72" name="Grupp 1049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051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8053" y="2713326"/>
                  <a:ext cx="300811" cy="2022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052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5882" y="2752158"/>
                  <a:ext cx="263827" cy="177558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38" name="Grupp 1082"/>
            <p:cNvGrpSpPr>
              <a:grpSpLocks/>
            </p:cNvGrpSpPr>
            <p:nvPr/>
          </p:nvGrpSpPr>
          <p:grpSpPr bwMode="auto">
            <a:xfrm rot="7409480">
              <a:off x="5127701" y="3451637"/>
              <a:ext cx="335462" cy="147669"/>
              <a:chOff x="6468773" y="2645347"/>
              <a:chExt cx="767523" cy="277219"/>
            </a:xfrm>
          </p:grpSpPr>
          <p:grpSp>
            <p:nvGrpSpPr>
              <p:cNvPr id="78065" name="Grupp 1083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088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4274" y="2721934"/>
                  <a:ext cx="300811" cy="1948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70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66" name="Grupp 1084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086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1716" y="2710695"/>
                  <a:ext cx="300811" cy="1948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087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5584" y="2744034"/>
                  <a:ext cx="263825" cy="17015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39" name="Grupp 1089"/>
            <p:cNvGrpSpPr>
              <a:grpSpLocks/>
            </p:cNvGrpSpPr>
            <p:nvPr/>
          </p:nvGrpSpPr>
          <p:grpSpPr bwMode="auto">
            <a:xfrm rot="7409480">
              <a:off x="5511272" y="2854084"/>
              <a:ext cx="335462" cy="147669"/>
              <a:chOff x="6468773" y="2645347"/>
              <a:chExt cx="767523" cy="277219"/>
            </a:xfrm>
          </p:grpSpPr>
          <p:grpSp>
            <p:nvGrpSpPr>
              <p:cNvPr id="78059" name="Grupp 1090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095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4232" y="2720705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64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60" name="Grupp 1091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093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6980" y="2706706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094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69487" y="2737988"/>
                  <a:ext cx="263827" cy="172626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0" name="Grupp 1096"/>
            <p:cNvGrpSpPr>
              <a:grpSpLocks/>
            </p:cNvGrpSpPr>
            <p:nvPr/>
          </p:nvGrpSpPr>
          <p:grpSpPr bwMode="auto">
            <a:xfrm rot="7409480">
              <a:off x="5127701" y="3105438"/>
              <a:ext cx="335462" cy="147669"/>
              <a:chOff x="6468773" y="2645347"/>
              <a:chExt cx="767523" cy="277219"/>
            </a:xfrm>
          </p:grpSpPr>
          <p:grpSp>
            <p:nvGrpSpPr>
              <p:cNvPr id="78053" name="Grupp 1097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02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4781" y="2721599"/>
                  <a:ext cx="300811" cy="1948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58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54" name="Grupp 1098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00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0181" y="2710478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01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0078" y="2744149"/>
                  <a:ext cx="266292" cy="172626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1" name="Grupp 1103"/>
            <p:cNvGrpSpPr>
              <a:grpSpLocks/>
            </p:cNvGrpSpPr>
            <p:nvPr/>
          </p:nvGrpSpPr>
          <p:grpSpPr bwMode="auto">
            <a:xfrm>
              <a:off x="4929269" y="2885223"/>
              <a:ext cx="408843" cy="121164"/>
              <a:chOff x="6468773" y="2645347"/>
              <a:chExt cx="767523" cy="277219"/>
            </a:xfrm>
          </p:grpSpPr>
          <p:grpSp>
            <p:nvGrpSpPr>
              <p:cNvPr id="78047" name="Grupp 1104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09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6071" y="2710903"/>
                  <a:ext cx="300862" cy="20218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52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48" name="Grupp 1105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07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0712" y="2718931"/>
                  <a:ext cx="300862" cy="1997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08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7544" y="2753451"/>
                  <a:ext cx="263872" cy="175064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2" name="Grupp 1110"/>
            <p:cNvGrpSpPr>
              <a:grpSpLocks/>
            </p:cNvGrpSpPr>
            <p:nvPr/>
          </p:nvGrpSpPr>
          <p:grpSpPr bwMode="auto">
            <a:xfrm rot="5237185">
              <a:off x="3565752" y="3108340"/>
              <a:ext cx="335462" cy="147669"/>
              <a:chOff x="6468773" y="2645347"/>
              <a:chExt cx="767523" cy="277219"/>
            </a:xfrm>
          </p:grpSpPr>
          <p:grpSp>
            <p:nvGrpSpPr>
              <p:cNvPr id="78041" name="Grupp 1111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16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596910" y="2719916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46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42" name="Grupp 1112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14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7047" y="2710343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15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7596" y="2745287"/>
                  <a:ext cx="263827" cy="172626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3" name="Grupp 1117"/>
            <p:cNvGrpSpPr>
              <a:grpSpLocks/>
            </p:cNvGrpSpPr>
            <p:nvPr/>
          </p:nvGrpSpPr>
          <p:grpSpPr bwMode="auto">
            <a:xfrm rot="8765211">
              <a:off x="3058083" y="3119117"/>
              <a:ext cx="408843" cy="121164"/>
              <a:chOff x="6468773" y="2645347"/>
              <a:chExt cx="767523" cy="277219"/>
            </a:xfrm>
          </p:grpSpPr>
          <p:grpSp>
            <p:nvGrpSpPr>
              <p:cNvPr id="78035" name="Grupp 1118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23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5654" y="2718052"/>
                  <a:ext cx="300862" cy="20218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40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36" name="Grupp 1119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21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5699" y="2708718"/>
                  <a:ext cx="300862" cy="1997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22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3037" y="2740728"/>
                  <a:ext cx="263872" cy="17752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4" name="Grupp 1124"/>
            <p:cNvGrpSpPr>
              <a:grpSpLocks/>
            </p:cNvGrpSpPr>
            <p:nvPr/>
          </p:nvGrpSpPr>
          <p:grpSpPr bwMode="auto">
            <a:xfrm rot="13768326">
              <a:off x="3171487" y="2885556"/>
              <a:ext cx="335462" cy="147669"/>
              <a:chOff x="6468773" y="2645347"/>
              <a:chExt cx="767523" cy="277219"/>
            </a:xfrm>
          </p:grpSpPr>
          <p:grpSp>
            <p:nvGrpSpPr>
              <p:cNvPr id="78029" name="Grupp 1125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30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6707" y="2714345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34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30" name="Grupp 1126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28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4533" y="2715108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29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66469" y="2749303"/>
                  <a:ext cx="263825" cy="172626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5" name="Grupp 1131"/>
            <p:cNvGrpSpPr>
              <a:grpSpLocks/>
            </p:cNvGrpSpPr>
            <p:nvPr/>
          </p:nvGrpSpPr>
          <p:grpSpPr bwMode="auto">
            <a:xfrm rot="9328913">
              <a:off x="3786869" y="2921145"/>
              <a:ext cx="408843" cy="121164"/>
              <a:chOff x="6468773" y="2645347"/>
              <a:chExt cx="767523" cy="277219"/>
            </a:xfrm>
          </p:grpSpPr>
          <p:grpSp>
            <p:nvGrpSpPr>
              <p:cNvPr id="78023" name="Grupp 1132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37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3052" y="2721232"/>
                  <a:ext cx="300862" cy="1947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28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24" name="Grupp 1133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35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8512" y="2710506"/>
                  <a:ext cx="300862" cy="19725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36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2174" y="2744366"/>
                  <a:ext cx="263872" cy="172597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6" name="Grupp 1138"/>
            <p:cNvGrpSpPr>
              <a:grpSpLocks/>
            </p:cNvGrpSpPr>
            <p:nvPr/>
          </p:nvGrpSpPr>
          <p:grpSpPr bwMode="auto">
            <a:xfrm rot="11247424">
              <a:off x="3553644" y="2867336"/>
              <a:ext cx="408843" cy="121164"/>
              <a:chOff x="6468773" y="2645347"/>
              <a:chExt cx="767523" cy="277219"/>
            </a:xfrm>
          </p:grpSpPr>
          <p:grpSp>
            <p:nvGrpSpPr>
              <p:cNvPr id="78017" name="Grupp 1139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44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9020" y="2719969"/>
                  <a:ext cx="300862" cy="19725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22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18" name="Grupp 1140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42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6495" y="2710199"/>
                  <a:ext cx="300862" cy="19725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43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67593" y="2745612"/>
                  <a:ext cx="263872" cy="172597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7" name="Grupp 1145"/>
            <p:cNvGrpSpPr>
              <a:grpSpLocks/>
            </p:cNvGrpSpPr>
            <p:nvPr/>
          </p:nvGrpSpPr>
          <p:grpSpPr bwMode="auto">
            <a:xfrm rot="9780225">
              <a:off x="3633441" y="3562709"/>
              <a:ext cx="408843" cy="121164"/>
              <a:chOff x="6468773" y="2645347"/>
              <a:chExt cx="767523" cy="277219"/>
            </a:xfrm>
          </p:grpSpPr>
          <p:grpSp>
            <p:nvGrpSpPr>
              <p:cNvPr id="78011" name="Grupp 1146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51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1737" y="2712705"/>
                  <a:ext cx="300862" cy="20218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16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12" name="Grupp 1147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49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6487" y="2704849"/>
                  <a:ext cx="303328" cy="20218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50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67247" y="2740732"/>
                  <a:ext cx="263872" cy="175062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8" name="Grupp 1158"/>
            <p:cNvGrpSpPr>
              <a:grpSpLocks/>
            </p:cNvGrpSpPr>
            <p:nvPr/>
          </p:nvGrpSpPr>
          <p:grpSpPr bwMode="auto">
            <a:xfrm rot="3528102">
              <a:off x="4935916" y="3326174"/>
              <a:ext cx="335462" cy="147669"/>
              <a:chOff x="6468773" y="2645347"/>
              <a:chExt cx="767523" cy="277219"/>
            </a:xfrm>
          </p:grpSpPr>
          <p:grpSp>
            <p:nvGrpSpPr>
              <p:cNvPr id="78005" name="Grupp 1159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64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596861" y="2711134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10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06" name="Grupp 1160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62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1821" y="2711134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63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3370" y="2747359"/>
                  <a:ext cx="266292" cy="172626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49" name="Grupp 1165"/>
            <p:cNvGrpSpPr>
              <a:grpSpLocks/>
            </p:cNvGrpSpPr>
            <p:nvPr/>
          </p:nvGrpSpPr>
          <p:grpSpPr bwMode="auto">
            <a:xfrm rot="4144998">
              <a:off x="4634988" y="3509589"/>
              <a:ext cx="335462" cy="147669"/>
              <a:chOff x="6468773" y="2645347"/>
              <a:chExt cx="767523" cy="277219"/>
            </a:xfrm>
          </p:grpSpPr>
          <p:grpSp>
            <p:nvGrpSpPr>
              <p:cNvPr id="77999" name="Grupp 1166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71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1696" y="2718178"/>
                  <a:ext cx="300811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8004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8000" name="Grupp 1167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69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4245" y="2710297"/>
                  <a:ext cx="303278" cy="197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70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9569" y="2748000"/>
                  <a:ext cx="263825" cy="170160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50" name="Grupp 1172"/>
            <p:cNvGrpSpPr>
              <a:grpSpLocks/>
            </p:cNvGrpSpPr>
            <p:nvPr/>
          </p:nvGrpSpPr>
          <p:grpSpPr bwMode="auto">
            <a:xfrm rot="7409480">
              <a:off x="4053702" y="3515009"/>
              <a:ext cx="335462" cy="147669"/>
              <a:chOff x="6468773" y="2645347"/>
              <a:chExt cx="767523" cy="277219"/>
            </a:xfrm>
          </p:grpSpPr>
          <p:grpSp>
            <p:nvGrpSpPr>
              <p:cNvPr id="77993" name="Grupp 1173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78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3553" y="2714039"/>
                  <a:ext cx="300811" cy="2022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7998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7994" name="Grupp 1174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76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1771" y="2705719"/>
                  <a:ext cx="300811" cy="2022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177" name="AutoShape 2638"/>
                <p:cNvSpPr>
                  <a:spLocks noChangeArrowheads="1"/>
                </p:cNvSpPr>
                <p:nvPr/>
              </p:nvSpPr>
              <p:spPr bwMode="white">
                <a:xfrm rot="12394601">
                  <a:off x="6475971" y="2743028"/>
                  <a:ext cx="263827" cy="17509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>
                      <a:lumMod val="50000"/>
                    </a:schemeClr>
                  </a:solidFill>
                  <a:round/>
                  <a:headEnd/>
                  <a:tailEnd/>
                </a:ln>
                <a:extLst/>
              </p:spPr>
              <p:txBody>
                <a:bodyPr rot="1080000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51" name="Grupp 1179"/>
            <p:cNvGrpSpPr>
              <a:grpSpLocks/>
            </p:cNvGrpSpPr>
            <p:nvPr/>
          </p:nvGrpSpPr>
          <p:grpSpPr bwMode="auto">
            <a:xfrm rot="7457639">
              <a:off x="4400717" y="3388513"/>
              <a:ext cx="335462" cy="147669"/>
              <a:chOff x="6468773" y="2645347"/>
              <a:chExt cx="767523" cy="277219"/>
            </a:xfrm>
          </p:grpSpPr>
          <p:grpSp>
            <p:nvGrpSpPr>
              <p:cNvPr id="77987" name="Grupp 1180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85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0928" y="2718003"/>
                  <a:ext cx="300811" cy="2022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7992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7988" name="Grupp 1181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83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09709" y="2705137"/>
                  <a:ext cx="300811" cy="2022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7990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77852" name="Grupp 1186"/>
            <p:cNvGrpSpPr>
              <a:grpSpLocks/>
            </p:cNvGrpSpPr>
            <p:nvPr/>
          </p:nvGrpSpPr>
          <p:grpSpPr bwMode="auto">
            <a:xfrm rot="2197186">
              <a:off x="3954247" y="3247923"/>
              <a:ext cx="408843" cy="121164"/>
              <a:chOff x="6468773" y="2645347"/>
              <a:chExt cx="767523" cy="277219"/>
            </a:xfrm>
          </p:grpSpPr>
          <p:grpSp>
            <p:nvGrpSpPr>
              <p:cNvPr id="77981" name="Grupp 1187"/>
              <p:cNvGrpSpPr>
                <a:grpSpLocks/>
              </p:cNvGrpSpPr>
              <p:nvPr/>
            </p:nvGrpSpPr>
            <p:grpSpPr bwMode="auto">
              <a:xfrm>
                <a:off x="6468773" y="271497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92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597716" y="2713169"/>
                  <a:ext cx="300862" cy="19725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rgbClr val="FFFFFF"/>
                    </a:gs>
                    <a:gs pos="94000">
                      <a:schemeClr val="accent5">
                        <a:lumMod val="9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25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7986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77982" name="Grupp 1188"/>
              <p:cNvGrpSpPr>
                <a:grpSpLocks/>
              </p:cNvGrpSpPr>
              <p:nvPr/>
            </p:nvGrpSpPr>
            <p:grpSpPr bwMode="auto">
              <a:xfrm rot="10800000">
                <a:off x="6797861" y="2645347"/>
                <a:ext cx="438435" cy="207589"/>
                <a:chOff x="6468773" y="2714977"/>
                <a:chExt cx="438435" cy="207589"/>
              </a:xfrm>
            </p:grpSpPr>
            <p:sp>
              <p:nvSpPr>
                <p:cNvPr id="1190" name="Oval 2637"/>
                <p:cNvSpPr>
                  <a:spLocks noChangeArrowheads="1"/>
                </p:cNvSpPr>
                <p:nvPr/>
              </p:nvSpPr>
              <p:spPr bwMode="auto">
                <a:xfrm rot="12394601">
                  <a:off x="6615835" y="2719287"/>
                  <a:ext cx="300862" cy="19725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82000">
                      <a:schemeClr val="accent1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 w="9525">
                  <a:solidFill>
                    <a:schemeClr val="accent5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77984" name="AutoShape 2638"/>
                <p:cNvSpPr>
                  <a:spLocks noChangeArrowheads="1"/>
                </p:cNvSpPr>
                <p:nvPr/>
              </p:nvSpPr>
              <p:spPr bwMode="white">
                <a:xfrm rot="-9205399">
                  <a:off x="6468773" y="2750307"/>
                  <a:ext cx="264420" cy="172259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/>
                  <a:endParaRPr lang="en-US">
                    <a:solidFill>
                      <a:srgbClr val="E2CBE3"/>
                    </a:solidFill>
                    <a:latin typeface="Times New Roman"/>
                  </a:endParaRPr>
                </a:p>
              </p:txBody>
            </p:sp>
          </p:grpSp>
        </p:grpSp>
        <p:grpSp>
          <p:nvGrpSpPr>
            <p:cNvPr id="3" name="Grupp 2"/>
            <p:cNvGrpSpPr/>
            <p:nvPr/>
          </p:nvGrpSpPr>
          <p:grpSpPr>
            <a:xfrm>
              <a:off x="2649680" y="3254664"/>
              <a:ext cx="414300" cy="538658"/>
              <a:chOff x="2649680" y="3254664"/>
              <a:chExt cx="414300" cy="538658"/>
            </a:xfrm>
          </p:grpSpPr>
          <p:sp>
            <p:nvSpPr>
              <p:cNvPr id="1766" name="Rektangel 1765"/>
              <p:cNvSpPr/>
              <p:nvPr/>
            </p:nvSpPr>
            <p:spPr bwMode="auto">
              <a:xfrm rot="11108882">
                <a:off x="2869197" y="3254664"/>
                <a:ext cx="76714" cy="251781"/>
              </a:xfrm>
              <a:prstGeom prst="rect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  <a:latin typeface="Times New Roman"/>
                </a:endParaRPr>
              </a:p>
            </p:txBody>
          </p:sp>
          <p:grpSp>
            <p:nvGrpSpPr>
              <p:cNvPr id="2" name="Grupp 1"/>
              <p:cNvGrpSpPr/>
              <p:nvPr/>
            </p:nvGrpSpPr>
            <p:grpSpPr>
              <a:xfrm>
                <a:off x="2649680" y="3356992"/>
                <a:ext cx="414300" cy="436330"/>
                <a:chOff x="2646075" y="4551134"/>
                <a:chExt cx="414300" cy="436330"/>
              </a:xfrm>
            </p:grpSpPr>
            <p:grpSp>
              <p:nvGrpSpPr>
                <p:cNvPr id="1622" name="Group 45"/>
                <p:cNvGrpSpPr>
                  <a:grpSpLocks/>
                </p:cNvGrpSpPr>
                <p:nvPr/>
              </p:nvGrpSpPr>
              <p:grpSpPr bwMode="auto">
                <a:xfrm rot="8863613" flipH="1">
                  <a:off x="2646075" y="4801837"/>
                  <a:ext cx="219952" cy="69414"/>
                  <a:chOff x="2794" y="2129"/>
                  <a:chExt cx="653" cy="251"/>
                </a:xfrm>
                <a:solidFill>
                  <a:srgbClr val="16B50A"/>
                </a:solidFill>
              </p:grpSpPr>
              <p:grpSp>
                <p:nvGrpSpPr>
                  <p:cNvPr id="1730" name="Group 4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173" y="2210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1761" name="Oval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62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1" name="Group 49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366" y="2211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1759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60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2" name="Group 52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271" y="2212"/>
                    <a:ext cx="71" cy="90"/>
                    <a:chOff x="606" y="1440"/>
                    <a:chExt cx="90" cy="115"/>
                  </a:xfrm>
                  <a:grpFill/>
                </p:grpSpPr>
                <p:sp>
                  <p:nvSpPr>
                    <p:cNvPr id="1757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58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3" name="Group 55"/>
                  <p:cNvGrpSpPr>
                    <a:grpSpLocks/>
                  </p:cNvGrpSpPr>
                  <p:nvPr/>
                </p:nvGrpSpPr>
                <p:grpSpPr bwMode="auto">
                  <a:xfrm rot="-8218650">
                    <a:off x="3112" y="2275"/>
                    <a:ext cx="75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755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56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4" name="Group 58"/>
                  <p:cNvGrpSpPr>
                    <a:grpSpLocks/>
                  </p:cNvGrpSpPr>
                  <p:nvPr/>
                </p:nvGrpSpPr>
                <p:grpSpPr bwMode="auto">
                  <a:xfrm rot="-2827137">
                    <a:off x="3109" y="2140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753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54" name="Line 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5" name="Group 61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3" y="2286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1751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52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6" name="Group 64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0" y="2135"/>
                    <a:ext cx="72" cy="92"/>
                    <a:chOff x="606" y="1440"/>
                    <a:chExt cx="90" cy="115"/>
                  </a:xfrm>
                  <a:grpFill/>
                </p:grpSpPr>
                <p:sp>
                  <p:nvSpPr>
                    <p:cNvPr id="1749" name="Rectangl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50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7" name="Group 67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7" y="2285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747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48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8" name="Group 7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5" y="2134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1745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46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39" name="Group 73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270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1743" name="AutoShap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44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40" name="Group 7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116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1741" name="AutoShap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42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</p:grpSp>
            <p:grpSp>
              <p:nvGrpSpPr>
                <p:cNvPr id="1623" name="Group 79"/>
                <p:cNvGrpSpPr>
                  <a:grpSpLocks/>
                </p:cNvGrpSpPr>
                <p:nvPr/>
              </p:nvGrpSpPr>
              <p:grpSpPr bwMode="auto">
                <a:xfrm rot="18712191" flipH="1">
                  <a:off x="2889168" y="4609159"/>
                  <a:ext cx="180474" cy="84140"/>
                  <a:chOff x="2794" y="2129"/>
                  <a:chExt cx="653" cy="251"/>
                </a:xfrm>
                <a:solidFill>
                  <a:srgbClr val="16B50A"/>
                </a:solidFill>
              </p:grpSpPr>
              <p:grpSp>
                <p:nvGrpSpPr>
                  <p:cNvPr id="1697" name="Group 8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173" y="2210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1728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29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698" name="Group 83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366" y="2211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1726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27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699" name="Group 8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271" y="2212"/>
                    <a:ext cx="71" cy="90"/>
                    <a:chOff x="606" y="1440"/>
                    <a:chExt cx="90" cy="115"/>
                  </a:xfrm>
                  <a:grpFill/>
                </p:grpSpPr>
                <p:sp>
                  <p:nvSpPr>
                    <p:cNvPr id="1724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25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00" name="Group 89"/>
                  <p:cNvGrpSpPr>
                    <a:grpSpLocks/>
                  </p:cNvGrpSpPr>
                  <p:nvPr/>
                </p:nvGrpSpPr>
                <p:grpSpPr bwMode="auto">
                  <a:xfrm rot="-8218650">
                    <a:off x="3112" y="2275"/>
                    <a:ext cx="75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722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23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01" name="Group 92"/>
                  <p:cNvGrpSpPr>
                    <a:grpSpLocks/>
                  </p:cNvGrpSpPr>
                  <p:nvPr/>
                </p:nvGrpSpPr>
                <p:grpSpPr bwMode="auto">
                  <a:xfrm rot="-2827137">
                    <a:off x="3109" y="2140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720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21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02" name="Group 95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3" y="2286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1718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19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03" name="Group 98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0" y="2135"/>
                    <a:ext cx="72" cy="92"/>
                    <a:chOff x="606" y="1440"/>
                    <a:chExt cx="90" cy="115"/>
                  </a:xfrm>
                  <a:grpFill/>
                </p:grpSpPr>
                <p:sp>
                  <p:nvSpPr>
                    <p:cNvPr id="1716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17" name="Line 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04" name="Group 101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7" y="2285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1714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15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05" name="Group 104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5" y="2134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1712" name="Oval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13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06" name="Group 107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270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1710" name="AutoShap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11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1707" name="Group 11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116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1708" name="AutoShap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1709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</p:grpSp>
            <p:sp>
              <p:nvSpPr>
                <p:cNvPr id="1624" name="Oval 113"/>
                <p:cNvSpPr>
                  <a:spLocks noChangeArrowheads="1"/>
                </p:cNvSpPr>
                <p:nvPr/>
              </p:nvSpPr>
              <p:spPr bwMode="auto">
                <a:xfrm rot="622290" flipH="1">
                  <a:off x="2791897" y="4654972"/>
                  <a:ext cx="152381" cy="23708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sv-SE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grpSp>
              <p:nvGrpSpPr>
                <p:cNvPr id="1625" name="Group 114"/>
                <p:cNvGrpSpPr>
                  <a:grpSpLocks/>
                </p:cNvGrpSpPr>
                <p:nvPr/>
              </p:nvGrpSpPr>
              <p:grpSpPr bwMode="auto">
                <a:xfrm rot="20138336" flipH="1">
                  <a:off x="2792908" y="4654941"/>
                  <a:ext cx="25608" cy="26265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95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96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26" name="Group 117"/>
                <p:cNvGrpSpPr>
                  <a:grpSpLocks/>
                </p:cNvGrpSpPr>
                <p:nvPr/>
              </p:nvGrpSpPr>
              <p:grpSpPr bwMode="auto">
                <a:xfrm rot="20138336" flipH="1">
                  <a:off x="2822070" y="4704390"/>
                  <a:ext cx="24236" cy="25139"/>
                  <a:chOff x="606" y="1440"/>
                  <a:chExt cx="90" cy="115"/>
                </a:xfrm>
                <a:solidFill>
                  <a:srgbClr val="008000"/>
                </a:solidFill>
              </p:grpSpPr>
              <p:sp>
                <p:nvSpPr>
                  <p:cNvPr id="1693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94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27" name="Group 120"/>
                <p:cNvGrpSpPr>
                  <a:grpSpLocks/>
                </p:cNvGrpSpPr>
                <p:nvPr/>
              </p:nvGrpSpPr>
              <p:grpSpPr bwMode="auto">
                <a:xfrm rot="20138336" flipH="1">
                  <a:off x="2807897" y="4680390"/>
                  <a:ext cx="23779" cy="24764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691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92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28" name="Group 123"/>
                <p:cNvGrpSpPr>
                  <a:grpSpLocks/>
                </p:cNvGrpSpPr>
                <p:nvPr/>
              </p:nvGrpSpPr>
              <p:grpSpPr bwMode="auto">
                <a:xfrm rot="1363649" flipH="1">
                  <a:off x="2804084" y="4631772"/>
                  <a:ext cx="25150" cy="2664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89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90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29" name="Group 126"/>
                <p:cNvGrpSpPr>
                  <a:grpSpLocks/>
                </p:cNvGrpSpPr>
                <p:nvPr/>
              </p:nvGrpSpPr>
              <p:grpSpPr bwMode="auto">
                <a:xfrm rot="17572136" flipH="1">
                  <a:off x="2765069" y="4642509"/>
                  <a:ext cx="21012" cy="32467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87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88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0" name="Group 129"/>
                <p:cNvGrpSpPr>
                  <a:grpSpLocks/>
                </p:cNvGrpSpPr>
                <p:nvPr/>
              </p:nvGrpSpPr>
              <p:grpSpPr bwMode="auto">
                <a:xfrm rot="20138336" flipH="1">
                  <a:off x="2793615" y="4608399"/>
                  <a:ext cx="24236" cy="25139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685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86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1" name="Group 132"/>
                <p:cNvGrpSpPr>
                  <a:grpSpLocks/>
                </p:cNvGrpSpPr>
                <p:nvPr/>
              </p:nvGrpSpPr>
              <p:grpSpPr bwMode="auto">
                <a:xfrm rot="20138336" flipH="1">
                  <a:off x="2748146" y="4622967"/>
                  <a:ext cx="24236" cy="25514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683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84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2" name="Group 135"/>
                <p:cNvGrpSpPr>
                  <a:grpSpLocks/>
                </p:cNvGrpSpPr>
                <p:nvPr/>
              </p:nvGrpSpPr>
              <p:grpSpPr bwMode="auto">
                <a:xfrm rot="20138336" flipH="1">
                  <a:off x="2779528" y="4583073"/>
                  <a:ext cx="25608" cy="2664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81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82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3" name="Group 138"/>
                <p:cNvGrpSpPr>
                  <a:grpSpLocks/>
                </p:cNvGrpSpPr>
                <p:nvPr/>
              </p:nvGrpSpPr>
              <p:grpSpPr bwMode="auto">
                <a:xfrm rot="20138336" flipH="1">
                  <a:off x="2733928" y="4598713"/>
                  <a:ext cx="25150" cy="26265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79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80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4" name="Group 141"/>
                <p:cNvGrpSpPr>
                  <a:grpSpLocks/>
                </p:cNvGrpSpPr>
                <p:nvPr/>
              </p:nvGrpSpPr>
              <p:grpSpPr bwMode="auto">
                <a:xfrm rot="20138336" flipH="1">
                  <a:off x="2759641" y="4551134"/>
                  <a:ext cx="32467" cy="34144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1677" name="AutoShape 142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78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5" name="Group 145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43451" y="4839567"/>
                  <a:ext cx="25945" cy="2598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75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76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6" name="Group 148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08587" y="4795404"/>
                  <a:ext cx="23703" cy="24668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673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74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7" name="Group 151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27010" y="4817705"/>
                  <a:ext cx="23062" cy="24931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671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72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8" name="Group 154"/>
                <p:cNvGrpSpPr>
                  <a:grpSpLocks/>
                </p:cNvGrpSpPr>
                <p:nvPr/>
              </p:nvGrpSpPr>
              <p:grpSpPr bwMode="auto">
                <a:xfrm rot="16768634" flipH="1" flipV="1">
                  <a:off x="2975955" y="4841877"/>
                  <a:ext cx="20732" cy="31711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69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70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39" name="Group 157"/>
                <p:cNvGrpSpPr>
                  <a:grpSpLocks/>
                </p:cNvGrpSpPr>
                <p:nvPr/>
              </p:nvGrpSpPr>
              <p:grpSpPr bwMode="auto">
                <a:xfrm rot="560147" flipH="1" flipV="1">
                  <a:off x="2937276" y="4864560"/>
                  <a:ext cx="25305" cy="26243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67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68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0" name="Group 160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94220" y="4865124"/>
                  <a:ext cx="24023" cy="24931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665" name="Rectangle 161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66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1" name="Group 163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53781" y="4887996"/>
                  <a:ext cx="24023" cy="24668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1663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64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2" name="Group 166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3011369" y="4887136"/>
                  <a:ext cx="25305" cy="25455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61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62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3" name="Group 169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71019" y="4908844"/>
                  <a:ext cx="24984" cy="2598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1659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60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4" name="Group 172"/>
                <p:cNvGrpSpPr>
                  <a:grpSpLocks/>
                </p:cNvGrpSpPr>
                <p:nvPr/>
              </p:nvGrpSpPr>
              <p:grpSpPr bwMode="auto">
                <a:xfrm rot="19587284" flipH="1" flipV="1">
                  <a:off x="2919461" y="4895013"/>
                  <a:ext cx="37477" cy="31491"/>
                  <a:chOff x="3623" y="2339"/>
                  <a:chExt cx="143" cy="145"/>
                </a:xfrm>
                <a:solidFill>
                  <a:srgbClr val="000000"/>
                </a:solidFill>
              </p:grpSpPr>
              <p:sp>
                <p:nvSpPr>
                  <p:cNvPr id="1657" name="Rectangle 173"/>
                  <p:cNvSpPr>
                    <a:spLocks noChangeArrowheads="1"/>
                  </p:cNvSpPr>
                  <p:nvPr/>
                </p:nvSpPr>
                <p:spPr bwMode="auto">
                  <a:xfrm rot="6664">
                    <a:off x="3676" y="2339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58" name="Line 174"/>
                  <p:cNvSpPr>
                    <a:spLocks noChangeShapeType="1"/>
                  </p:cNvSpPr>
                  <p:nvPr/>
                </p:nvSpPr>
                <p:spPr bwMode="auto">
                  <a:xfrm rot="6664" flipH="1">
                    <a:off x="3623" y="2427"/>
                    <a:ext cx="93" cy="57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5" name="Group 175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40037" y="4925352"/>
                  <a:ext cx="25305" cy="25980"/>
                  <a:chOff x="630" y="1686"/>
                  <a:chExt cx="96" cy="120"/>
                </a:xfrm>
                <a:solidFill>
                  <a:srgbClr val="000000"/>
                </a:solidFill>
              </p:grpSpPr>
              <p:sp>
                <p:nvSpPr>
                  <p:cNvPr id="1655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56" name="Line 17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6" name="Group 178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3027703" y="4908399"/>
                  <a:ext cx="32672" cy="33853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1653" name="AutoShape 17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54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7" name="Group 181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88822" y="4930445"/>
                  <a:ext cx="32672" cy="33590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1651" name="Auto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52" name="Line 183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48" name="Group 184"/>
                <p:cNvGrpSpPr>
                  <a:grpSpLocks/>
                </p:cNvGrpSpPr>
                <p:nvPr/>
              </p:nvGrpSpPr>
              <p:grpSpPr bwMode="auto">
                <a:xfrm rot="19587284" flipH="1" flipV="1">
                  <a:off x="2945947" y="4957023"/>
                  <a:ext cx="32672" cy="30441"/>
                  <a:chOff x="3014" y="3679"/>
                  <a:chExt cx="90" cy="103"/>
                </a:xfrm>
                <a:solidFill>
                  <a:schemeClr val="bg2"/>
                </a:solidFill>
              </p:grpSpPr>
              <p:sp>
                <p:nvSpPr>
                  <p:cNvPr id="1649" name="Line 185"/>
                  <p:cNvSpPr>
                    <a:spLocks noChangeShapeType="1"/>
                  </p:cNvSpPr>
                  <p:nvPr/>
                </p:nvSpPr>
                <p:spPr bwMode="auto">
                  <a:xfrm rot="2941731">
                    <a:off x="3043" y="3761"/>
                    <a:ext cx="1" cy="42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1650" name="AutoShape 186"/>
                  <p:cNvSpPr>
                    <a:spLocks noChangeArrowheads="1"/>
                  </p:cNvSpPr>
                  <p:nvPr/>
                </p:nvSpPr>
                <p:spPr bwMode="auto">
                  <a:xfrm rot="6664">
                    <a:off x="3014" y="3679"/>
                    <a:ext cx="90" cy="90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</p:grpSp>
        </p:grpSp>
        <p:grpSp>
          <p:nvGrpSpPr>
            <p:cNvPr id="724" name="Grupp 723"/>
            <p:cNvGrpSpPr/>
            <p:nvPr/>
          </p:nvGrpSpPr>
          <p:grpSpPr>
            <a:xfrm>
              <a:off x="4273020" y="2863885"/>
              <a:ext cx="414300" cy="538658"/>
              <a:chOff x="2649680" y="3254664"/>
              <a:chExt cx="414300" cy="538658"/>
            </a:xfrm>
          </p:grpSpPr>
          <p:sp>
            <p:nvSpPr>
              <p:cNvPr id="725" name="Rektangel 724"/>
              <p:cNvSpPr/>
              <p:nvPr/>
            </p:nvSpPr>
            <p:spPr bwMode="auto">
              <a:xfrm rot="11108882">
                <a:off x="2869197" y="3254664"/>
                <a:ext cx="76714" cy="251781"/>
              </a:xfrm>
              <a:prstGeom prst="rect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sv-SE">
                  <a:solidFill>
                    <a:srgbClr val="FFFFFF"/>
                  </a:solidFill>
                  <a:latin typeface="Times New Roman"/>
                </a:endParaRPr>
              </a:p>
            </p:txBody>
          </p:sp>
          <p:grpSp>
            <p:nvGrpSpPr>
              <p:cNvPr id="726" name="Grupp 725"/>
              <p:cNvGrpSpPr/>
              <p:nvPr/>
            </p:nvGrpSpPr>
            <p:grpSpPr>
              <a:xfrm>
                <a:off x="2649680" y="3356992"/>
                <a:ext cx="414300" cy="436330"/>
                <a:chOff x="2646075" y="4551134"/>
                <a:chExt cx="414300" cy="436330"/>
              </a:xfrm>
            </p:grpSpPr>
            <p:grpSp>
              <p:nvGrpSpPr>
                <p:cNvPr id="727" name="Group 45"/>
                <p:cNvGrpSpPr>
                  <a:grpSpLocks/>
                </p:cNvGrpSpPr>
                <p:nvPr/>
              </p:nvGrpSpPr>
              <p:grpSpPr bwMode="auto">
                <a:xfrm rot="8863613" flipH="1">
                  <a:off x="2646075" y="4801837"/>
                  <a:ext cx="219952" cy="69414"/>
                  <a:chOff x="2794" y="2129"/>
                  <a:chExt cx="653" cy="251"/>
                </a:xfrm>
                <a:solidFill>
                  <a:srgbClr val="16B50A"/>
                </a:solidFill>
              </p:grpSpPr>
              <p:grpSp>
                <p:nvGrpSpPr>
                  <p:cNvPr id="835" name="Group 4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173" y="2210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866" name="Oval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67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36" name="Group 49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366" y="2211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864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65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37" name="Group 52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271" y="2212"/>
                    <a:ext cx="71" cy="90"/>
                    <a:chOff x="606" y="1440"/>
                    <a:chExt cx="90" cy="115"/>
                  </a:xfrm>
                  <a:grpFill/>
                </p:grpSpPr>
                <p:sp>
                  <p:nvSpPr>
                    <p:cNvPr id="862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63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38" name="Group 55"/>
                  <p:cNvGrpSpPr>
                    <a:grpSpLocks/>
                  </p:cNvGrpSpPr>
                  <p:nvPr/>
                </p:nvGrpSpPr>
                <p:grpSpPr bwMode="auto">
                  <a:xfrm rot="-8218650">
                    <a:off x="3112" y="2275"/>
                    <a:ext cx="75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860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61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39" name="Group 58"/>
                  <p:cNvGrpSpPr>
                    <a:grpSpLocks/>
                  </p:cNvGrpSpPr>
                  <p:nvPr/>
                </p:nvGrpSpPr>
                <p:grpSpPr bwMode="auto">
                  <a:xfrm rot="-2827137">
                    <a:off x="3109" y="2140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858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59" name="Line 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40" name="Group 61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3" y="2286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856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57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41" name="Group 64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0" y="2135"/>
                    <a:ext cx="72" cy="92"/>
                    <a:chOff x="606" y="1440"/>
                    <a:chExt cx="90" cy="115"/>
                  </a:xfrm>
                  <a:grpFill/>
                </p:grpSpPr>
                <p:sp>
                  <p:nvSpPr>
                    <p:cNvPr id="854" name="Rectangl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55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42" name="Group 67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7" y="2285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852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53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43" name="Group 7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5" y="2134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850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51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44" name="Group 73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270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848" name="AutoShap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49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45" name="Group 7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116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846" name="AutoShap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47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</p:grpSp>
            <p:grpSp>
              <p:nvGrpSpPr>
                <p:cNvPr id="728" name="Group 79"/>
                <p:cNvGrpSpPr>
                  <a:grpSpLocks/>
                </p:cNvGrpSpPr>
                <p:nvPr/>
              </p:nvGrpSpPr>
              <p:grpSpPr bwMode="auto">
                <a:xfrm rot="18712191" flipH="1">
                  <a:off x="2889168" y="4609159"/>
                  <a:ext cx="180474" cy="84140"/>
                  <a:chOff x="2794" y="2129"/>
                  <a:chExt cx="653" cy="251"/>
                </a:xfrm>
                <a:solidFill>
                  <a:srgbClr val="16B50A"/>
                </a:solidFill>
              </p:grpSpPr>
              <p:grpSp>
                <p:nvGrpSpPr>
                  <p:cNvPr id="802" name="Group 8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173" y="2210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833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34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03" name="Group 83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366" y="2211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831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32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04" name="Group 86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271" y="2212"/>
                    <a:ext cx="71" cy="90"/>
                    <a:chOff x="606" y="1440"/>
                    <a:chExt cx="90" cy="115"/>
                  </a:xfrm>
                  <a:grpFill/>
                </p:grpSpPr>
                <p:sp>
                  <p:nvSpPr>
                    <p:cNvPr id="829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30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05" name="Group 89"/>
                  <p:cNvGrpSpPr>
                    <a:grpSpLocks/>
                  </p:cNvGrpSpPr>
                  <p:nvPr/>
                </p:nvGrpSpPr>
                <p:grpSpPr bwMode="auto">
                  <a:xfrm rot="-8218650">
                    <a:off x="3112" y="2275"/>
                    <a:ext cx="75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827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28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06" name="Group 92"/>
                  <p:cNvGrpSpPr>
                    <a:grpSpLocks/>
                  </p:cNvGrpSpPr>
                  <p:nvPr/>
                </p:nvGrpSpPr>
                <p:grpSpPr bwMode="auto">
                  <a:xfrm rot="-2827137">
                    <a:off x="3109" y="2140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825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26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07" name="Group 95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3" y="2286"/>
                    <a:ext cx="72" cy="91"/>
                    <a:chOff x="606" y="1440"/>
                    <a:chExt cx="90" cy="115"/>
                  </a:xfrm>
                  <a:grpFill/>
                </p:grpSpPr>
                <p:sp>
                  <p:nvSpPr>
                    <p:cNvPr id="823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24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08" name="Group 98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3020" y="2135"/>
                    <a:ext cx="72" cy="92"/>
                    <a:chOff x="606" y="1440"/>
                    <a:chExt cx="90" cy="115"/>
                  </a:xfrm>
                  <a:grpFill/>
                </p:grpSpPr>
                <p:sp>
                  <p:nvSpPr>
                    <p:cNvPr id="821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6" y="1440"/>
                      <a:ext cx="90" cy="90"/>
                    </a:xfrm>
                    <a:prstGeom prst="rect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22" name="Line 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9" y="1531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09" name="Group 101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7" y="2285"/>
                    <a:ext cx="76" cy="96"/>
                    <a:chOff x="630" y="1686"/>
                    <a:chExt cx="96" cy="120"/>
                  </a:xfrm>
                  <a:grpFill/>
                </p:grpSpPr>
                <p:sp>
                  <p:nvSpPr>
                    <p:cNvPr id="819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20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10" name="Group 104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925" y="2134"/>
                    <a:ext cx="76" cy="94"/>
                    <a:chOff x="630" y="1686"/>
                    <a:chExt cx="96" cy="120"/>
                  </a:xfrm>
                  <a:grpFill/>
                </p:grpSpPr>
                <p:sp>
                  <p:nvSpPr>
                    <p:cNvPr id="817" name="Oval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0" y="1686"/>
                      <a:ext cx="96" cy="96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18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78" y="1782"/>
                      <a:ext cx="0" cy="24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11" name="Group 107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270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815" name="AutoShap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16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  <p:grpSp>
                <p:nvGrpSpPr>
                  <p:cNvPr id="812" name="Group 110"/>
                  <p:cNvGrpSpPr>
                    <a:grpSpLocks/>
                  </p:cNvGrpSpPr>
                  <p:nvPr/>
                </p:nvGrpSpPr>
                <p:grpSpPr bwMode="auto">
                  <a:xfrm rot="-5393335">
                    <a:off x="2807" y="2116"/>
                    <a:ext cx="97" cy="123"/>
                    <a:chOff x="684" y="729"/>
                    <a:chExt cx="123" cy="156"/>
                  </a:xfrm>
                  <a:grpFill/>
                </p:grpSpPr>
                <p:sp>
                  <p:nvSpPr>
                    <p:cNvPr id="813" name="AutoShap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" y="729"/>
                      <a:ext cx="123" cy="123"/>
                    </a:xfrm>
                    <a:prstGeom prst="diamond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  <p:sp>
                  <p:nvSpPr>
                    <p:cNvPr id="814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4" y="849"/>
                      <a:ext cx="0" cy="36"/>
                    </a:xfrm>
                    <a:prstGeom prst="line">
                      <a:avLst/>
                    </a:prstGeom>
                    <a:grp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/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sv-SE">
                        <a:solidFill>
                          <a:srgbClr val="FFFFFF"/>
                        </a:solidFill>
                        <a:latin typeface="Times New Roman"/>
                      </a:endParaRPr>
                    </a:p>
                  </p:txBody>
                </p:sp>
              </p:grpSp>
            </p:grpSp>
            <p:sp>
              <p:nvSpPr>
                <p:cNvPr id="729" name="Oval 113"/>
                <p:cNvSpPr>
                  <a:spLocks noChangeArrowheads="1"/>
                </p:cNvSpPr>
                <p:nvPr/>
              </p:nvSpPr>
              <p:spPr bwMode="auto">
                <a:xfrm rot="622290" flipH="1">
                  <a:off x="2791897" y="4654972"/>
                  <a:ext cx="152381" cy="23708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sv-SE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grpSp>
              <p:nvGrpSpPr>
                <p:cNvPr id="730" name="Group 114"/>
                <p:cNvGrpSpPr>
                  <a:grpSpLocks/>
                </p:cNvGrpSpPr>
                <p:nvPr/>
              </p:nvGrpSpPr>
              <p:grpSpPr bwMode="auto">
                <a:xfrm rot="20138336" flipH="1">
                  <a:off x="2792908" y="4654941"/>
                  <a:ext cx="25608" cy="26265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800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801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1" name="Group 117"/>
                <p:cNvGrpSpPr>
                  <a:grpSpLocks/>
                </p:cNvGrpSpPr>
                <p:nvPr/>
              </p:nvGrpSpPr>
              <p:grpSpPr bwMode="auto">
                <a:xfrm rot="20138336" flipH="1">
                  <a:off x="2822070" y="4704390"/>
                  <a:ext cx="24236" cy="25139"/>
                  <a:chOff x="606" y="1440"/>
                  <a:chExt cx="90" cy="115"/>
                </a:xfrm>
                <a:solidFill>
                  <a:srgbClr val="008000"/>
                </a:solidFill>
              </p:grpSpPr>
              <p:sp>
                <p:nvSpPr>
                  <p:cNvPr id="798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99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2" name="Group 120"/>
                <p:cNvGrpSpPr>
                  <a:grpSpLocks/>
                </p:cNvGrpSpPr>
                <p:nvPr/>
              </p:nvGrpSpPr>
              <p:grpSpPr bwMode="auto">
                <a:xfrm rot="20138336" flipH="1">
                  <a:off x="2807897" y="4680390"/>
                  <a:ext cx="23779" cy="24764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796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97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3" name="Group 123"/>
                <p:cNvGrpSpPr>
                  <a:grpSpLocks/>
                </p:cNvGrpSpPr>
                <p:nvPr/>
              </p:nvGrpSpPr>
              <p:grpSpPr bwMode="auto">
                <a:xfrm rot="1363649" flipH="1">
                  <a:off x="2804084" y="4631772"/>
                  <a:ext cx="25150" cy="2664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94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95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4" name="Group 126"/>
                <p:cNvGrpSpPr>
                  <a:grpSpLocks/>
                </p:cNvGrpSpPr>
                <p:nvPr/>
              </p:nvGrpSpPr>
              <p:grpSpPr bwMode="auto">
                <a:xfrm rot="17572136" flipH="1">
                  <a:off x="2765069" y="4642509"/>
                  <a:ext cx="21012" cy="32467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92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93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5" name="Group 129"/>
                <p:cNvGrpSpPr>
                  <a:grpSpLocks/>
                </p:cNvGrpSpPr>
                <p:nvPr/>
              </p:nvGrpSpPr>
              <p:grpSpPr bwMode="auto">
                <a:xfrm rot="20138336" flipH="1">
                  <a:off x="2793615" y="4608399"/>
                  <a:ext cx="24236" cy="25139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790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91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6" name="Group 132"/>
                <p:cNvGrpSpPr>
                  <a:grpSpLocks/>
                </p:cNvGrpSpPr>
                <p:nvPr/>
              </p:nvGrpSpPr>
              <p:grpSpPr bwMode="auto">
                <a:xfrm rot="20138336" flipH="1">
                  <a:off x="2748146" y="4622967"/>
                  <a:ext cx="24236" cy="25514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788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89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7" name="Group 135"/>
                <p:cNvGrpSpPr>
                  <a:grpSpLocks/>
                </p:cNvGrpSpPr>
                <p:nvPr/>
              </p:nvGrpSpPr>
              <p:grpSpPr bwMode="auto">
                <a:xfrm rot="20138336" flipH="1">
                  <a:off x="2779528" y="4583073"/>
                  <a:ext cx="25608" cy="2664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86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87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8" name="Group 138"/>
                <p:cNvGrpSpPr>
                  <a:grpSpLocks/>
                </p:cNvGrpSpPr>
                <p:nvPr/>
              </p:nvGrpSpPr>
              <p:grpSpPr bwMode="auto">
                <a:xfrm rot="20138336" flipH="1">
                  <a:off x="2733928" y="4598713"/>
                  <a:ext cx="25150" cy="26265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84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85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39" name="Group 141"/>
                <p:cNvGrpSpPr>
                  <a:grpSpLocks/>
                </p:cNvGrpSpPr>
                <p:nvPr/>
              </p:nvGrpSpPr>
              <p:grpSpPr bwMode="auto">
                <a:xfrm rot="20138336" flipH="1">
                  <a:off x="2759641" y="4551134"/>
                  <a:ext cx="32467" cy="34144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782" name="AutoShape 142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83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0" name="Group 145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43451" y="4839567"/>
                  <a:ext cx="25945" cy="2598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80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81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1" name="Group 148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08587" y="4795404"/>
                  <a:ext cx="23703" cy="24668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778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79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2" name="Group 151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27010" y="4817705"/>
                  <a:ext cx="23062" cy="24931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776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77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3" name="Group 154"/>
                <p:cNvGrpSpPr>
                  <a:grpSpLocks/>
                </p:cNvGrpSpPr>
                <p:nvPr/>
              </p:nvGrpSpPr>
              <p:grpSpPr bwMode="auto">
                <a:xfrm rot="16768634" flipH="1" flipV="1">
                  <a:off x="2975955" y="4841877"/>
                  <a:ext cx="20732" cy="31711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74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75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4" name="Group 157"/>
                <p:cNvGrpSpPr>
                  <a:grpSpLocks/>
                </p:cNvGrpSpPr>
                <p:nvPr/>
              </p:nvGrpSpPr>
              <p:grpSpPr bwMode="auto">
                <a:xfrm rot="560147" flipH="1" flipV="1">
                  <a:off x="2937276" y="4864560"/>
                  <a:ext cx="25305" cy="26243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72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73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5" name="Group 160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94220" y="4865124"/>
                  <a:ext cx="24023" cy="24931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770" name="Rectangle 161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71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6" name="Group 163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53781" y="4887996"/>
                  <a:ext cx="24023" cy="24668"/>
                  <a:chOff x="606" y="1440"/>
                  <a:chExt cx="90" cy="115"/>
                </a:xfrm>
                <a:solidFill>
                  <a:srgbClr val="16B50A"/>
                </a:solidFill>
              </p:grpSpPr>
              <p:sp>
                <p:nvSpPr>
                  <p:cNvPr id="768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606" y="1440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69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649" y="1531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7" name="Group 166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3011369" y="4887136"/>
                  <a:ext cx="25305" cy="25455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66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67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8" name="Group 169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71019" y="4908844"/>
                  <a:ext cx="24984" cy="25980"/>
                  <a:chOff x="630" y="1686"/>
                  <a:chExt cx="96" cy="120"/>
                </a:xfrm>
                <a:solidFill>
                  <a:srgbClr val="16B50A"/>
                </a:solidFill>
              </p:grpSpPr>
              <p:sp>
                <p:nvSpPr>
                  <p:cNvPr id="764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65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49" name="Group 172"/>
                <p:cNvGrpSpPr>
                  <a:grpSpLocks/>
                </p:cNvGrpSpPr>
                <p:nvPr/>
              </p:nvGrpSpPr>
              <p:grpSpPr bwMode="auto">
                <a:xfrm rot="19587284" flipH="1" flipV="1">
                  <a:off x="2919461" y="4895013"/>
                  <a:ext cx="37477" cy="31491"/>
                  <a:chOff x="3623" y="2339"/>
                  <a:chExt cx="143" cy="145"/>
                </a:xfrm>
                <a:solidFill>
                  <a:srgbClr val="000000"/>
                </a:solidFill>
              </p:grpSpPr>
              <p:sp>
                <p:nvSpPr>
                  <p:cNvPr id="762" name="Rectangle 173"/>
                  <p:cNvSpPr>
                    <a:spLocks noChangeArrowheads="1"/>
                  </p:cNvSpPr>
                  <p:nvPr/>
                </p:nvSpPr>
                <p:spPr bwMode="auto">
                  <a:xfrm rot="6664">
                    <a:off x="3676" y="2339"/>
                    <a:ext cx="90" cy="90"/>
                  </a:xfrm>
                  <a:prstGeom prst="rect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63" name="Line 174"/>
                  <p:cNvSpPr>
                    <a:spLocks noChangeShapeType="1"/>
                  </p:cNvSpPr>
                  <p:nvPr/>
                </p:nvSpPr>
                <p:spPr bwMode="auto">
                  <a:xfrm rot="6664" flipH="1">
                    <a:off x="3623" y="2427"/>
                    <a:ext cx="93" cy="57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50" name="Group 175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40037" y="4925352"/>
                  <a:ext cx="25305" cy="25980"/>
                  <a:chOff x="630" y="1686"/>
                  <a:chExt cx="96" cy="120"/>
                </a:xfrm>
                <a:solidFill>
                  <a:srgbClr val="000000"/>
                </a:solidFill>
              </p:grpSpPr>
              <p:sp>
                <p:nvSpPr>
                  <p:cNvPr id="760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630" y="1686"/>
                    <a:ext cx="96" cy="96"/>
                  </a:xfrm>
                  <a:prstGeom prst="ellips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61" name="Line 177"/>
                  <p:cNvSpPr>
                    <a:spLocks noChangeShapeType="1"/>
                  </p:cNvSpPr>
                  <p:nvPr/>
                </p:nvSpPr>
                <p:spPr bwMode="auto">
                  <a:xfrm>
                    <a:off x="678" y="1782"/>
                    <a:ext cx="0" cy="24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51" name="Group 178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3027703" y="4908399"/>
                  <a:ext cx="32672" cy="33853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758" name="AutoShape 179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59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52" name="Group 181"/>
                <p:cNvGrpSpPr>
                  <a:grpSpLocks/>
                </p:cNvGrpSpPr>
                <p:nvPr/>
              </p:nvGrpSpPr>
              <p:grpSpPr bwMode="auto">
                <a:xfrm rot="19593949" flipH="1" flipV="1">
                  <a:off x="2988822" y="4930445"/>
                  <a:ext cx="32672" cy="33590"/>
                  <a:chOff x="684" y="729"/>
                  <a:chExt cx="123" cy="156"/>
                </a:xfrm>
                <a:solidFill>
                  <a:srgbClr val="16B50A"/>
                </a:solidFill>
              </p:grpSpPr>
              <p:sp>
                <p:nvSpPr>
                  <p:cNvPr id="756" name="AutoShape 182"/>
                  <p:cNvSpPr>
                    <a:spLocks noChangeArrowheads="1"/>
                  </p:cNvSpPr>
                  <p:nvPr/>
                </p:nvSpPr>
                <p:spPr bwMode="auto">
                  <a:xfrm>
                    <a:off x="684" y="729"/>
                    <a:ext cx="123" cy="123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57" name="Line 183"/>
                  <p:cNvSpPr>
                    <a:spLocks noChangeShapeType="1"/>
                  </p:cNvSpPr>
                  <p:nvPr/>
                </p:nvSpPr>
                <p:spPr bwMode="auto">
                  <a:xfrm>
                    <a:off x="744" y="849"/>
                    <a:ext cx="0" cy="36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753" name="Group 184"/>
                <p:cNvGrpSpPr>
                  <a:grpSpLocks/>
                </p:cNvGrpSpPr>
                <p:nvPr/>
              </p:nvGrpSpPr>
              <p:grpSpPr bwMode="auto">
                <a:xfrm rot="19587284" flipH="1" flipV="1">
                  <a:off x="2945947" y="4957023"/>
                  <a:ext cx="32672" cy="30441"/>
                  <a:chOff x="3014" y="3679"/>
                  <a:chExt cx="90" cy="103"/>
                </a:xfrm>
                <a:solidFill>
                  <a:schemeClr val="bg2"/>
                </a:solidFill>
              </p:grpSpPr>
              <p:sp>
                <p:nvSpPr>
                  <p:cNvPr id="754" name="Line 185"/>
                  <p:cNvSpPr>
                    <a:spLocks noChangeShapeType="1"/>
                  </p:cNvSpPr>
                  <p:nvPr/>
                </p:nvSpPr>
                <p:spPr bwMode="auto">
                  <a:xfrm rot="2941731">
                    <a:off x="3043" y="3761"/>
                    <a:ext cx="1" cy="42"/>
                  </a:xfrm>
                  <a:prstGeom prst="line">
                    <a:avLst/>
                  </a:prstGeom>
                  <a:grp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  <p:sp>
                <p:nvSpPr>
                  <p:cNvPr id="755" name="AutoShape 186"/>
                  <p:cNvSpPr>
                    <a:spLocks noChangeArrowheads="1"/>
                  </p:cNvSpPr>
                  <p:nvPr/>
                </p:nvSpPr>
                <p:spPr bwMode="auto">
                  <a:xfrm rot="6664">
                    <a:off x="3014" y="3679"/>
                    <a:ext cx="90" cy="90"/>
                  </a:xfrm>
                  <a:prstGeom prst="diamond">
                    <a:avLst/>
                  </a:prstGeom>
                  <a:grp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sv-SE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</p:grpSp>
        </p:grpSp>
      </p:grpSp>
      <p:sp>
        <p:nvSpPr>
          <p:cNvPr id="869" name="Rektangel 868"/>
          <p:cNvSpPr/>
          <p:nvPr/>
        </p:nvSpPr>
        <p:spPr>
          <a:xfrm>
            <a:off x="539552" y="4005064"/>
            <a:ext cx="7992888" cy="25853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sv-SE" sz="2000" dirty="0" err="1" smtClean="0">
                <a:solidFill>
                  <a:srgbClr val="000000"/>
                </a:solidFill>
                <a:latin typeface="Arial"/>
                <a:cs typeface="Arial"/>
              </a:rPr>
              <a:t>This</a:t>
            </a:r>
            <a:r>
              <a:rPr lang="sv-SE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latin typeface="Arial"/>
                <a:cs typeface="Arial"/>
              </a:rPr>
              <a:t>can</a:t>
            </a:r>
            <a:r>
              <a:rPr lang="sv-SE" sz="2000" dirty="0" smtClean="0">
                <a:solidFill>
                  <a:srgbClr val="000000"/>
                </a:solidFill>
                <a:latin typeface="Arial"/>
                <a:cs typeface="Arial"/>
              </a:rPr>
              <a:t> be </a:t>
            </a:r>
            <a:r>
              <a:rPr lang="sv-SE" sz="2000" dirty="0" err="1" smtClean="0">
                <a:solidFill>
                  <a:srgbClr val="000000"/>
                </a:solidFill>
                <a:latin typeface="Arial"/>
                <a:cs typeface="Arial"/>
              </a:rPr>
              <a:t>triggered</a:t>
            </a:r>
            <a:r>
              <a:rPr lang="sv-SE" sz="2000" dirty="0" smtClean="0">
                <a:solidFill>
                  <a:srgbClr val="000000"/>
                </a:solidFill>
                <a:latin typeface="Arial"/>
                <a:cs typeface="Arial"/>
              </a:rPr>
              <a:t> by </a:t>
            </a:r>
            <a:r>
              <a:rPr lang="sv-SE" sz="2000" dirty="0" err="1" smtClean="0">
                <a:solidFill>
                  <a:srgbClr val="000000"/>
                </a:solidFill>
                <a:latin typeface="Arial"/>
                <a:cs typeface="Arial"/>
              </a:rPr>
              <a:t>bacteria</a:t>
            </a:r>
            <a:r>
              <a:rPr lang="sv-SE" sz="2000" dirty="0" smtClean="0">
                <a:solidFill>
                  <a:srgbClr val="000000"/>
                </a:solidFill>
                <a:latin typeface="Arial"/>
                <a:cs typeface="Arial"/>
              </a:rPr>
              <a:t>, virus, protein or </a:t>
            </a:r>
            <a:r>
              <a:rPr lang="sv-SE" sz="2000" dirty="0" err="1" smtClean="0">
                <a:solidFill>
                  <a:srgbClr val="000000"/>
                </a:solidFill>
                <a:latin typeface="Arial"/>
                <a:cs typeface="Arial"/>
              </a:rPr>
              <a:t>chemicals</a:t>
            </a:r>
            <a:endParaRPr lang="sv-SE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sv-SE" sz="1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  <a:t>Maier … </a:t>
            </a:r>
            <a:r>
              <a:rPr lang="sv-SE" sz="1400" dirty="0" err="1" smtClean="0">
                <a:solidFill>
                  <a:srgbClr val="000000"/>
                </a:solidFill>
                <a:latin typeface="Arial"/>
                <a:cs typeface="Arial"/>
              </a:rPr>
              <a:t>Wiethoff</a:t>
            </a:r>
            <a:r>
              <a:rPr lang="sv-SE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  <a:t>(2012) </a:t>
            </a:r>
            <a:r>
              <a:rPr lang="sv-SE" sz="1400" dirty="0" err="1" smtClean="0">
                <a:solidFill>
                  <a:srgbClr val="000000"/>
                </a:solidFill>
                <a:latin typeface="Arial"/>
                <a:cs typeface="Arial"/>
              </a:rPr>
              <a:t>Spatiotemporal</a:t>
            </a:r>
            <a: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sv-SE" sz="1400" dirty="0">
                <a:solidFill>
                  <a:srgbClr val="000000"/>
                </a:solidFill>
                <a:latin typeface="Arial"/>
                <a:cs typeface="Arial"/>
              </a:rPr>
              <a:t>Dynamics </a:t>
            </a:r>
            <a:r>
              <a:rPr lang="sv-SE" sz="1400" dirty="0" err="1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lang="sv-SE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sv-SE" sz="1400" b="1" dirty="0" smtClean="0">
                <a:solidFill>
                  <a:srgbClr val="000000"/>
                </a:solidFill>
                <a:latin typeface="Arial"/>
                <a:cs typeface="Arial"/>
              </a:rPr>
              <a:t>Adenoviru</a:t>
            </a:r>
            <a: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  <a:t>s </a:t>
            </a:r>
            <a:r>
              <a:rPr lang="sv-SE" sz="1400" dirty="0" err="1" smtClean="0">
                <a:solidFill>
                  <a:srgbClr val="000000"/>
                </a:solidFill>
                <a:latin typeface="Arial"/>
                <a:cs typeface="Arial"/>
              </a:rPr>
              <a:t>Membrane</a:t>
            </a:r>
            <a: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/>
                <a:cs typeface="Arial"/>
              </a:rPr>
              <a:t>Rupture</a:t>
            </a:r>
            <a:r>
              <a:rPr lang="sv-SE" sz="1400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sv-SE" sz="1400" dirty="0" err="1">
                <a:solidFill>
                  <a:srgbClr val="000000"/>
                </a:solidFill>
                <a:latin typeface="Arial"/>
                <a:cs typeface="Arial"/>
              </a:rPr>
              <a:t>Endosomal</a:t>
            </a:r>
            <a:r>
              <a:rPr lang="sv-SE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sv-SE" sz="1400" dirty="0" err="1" smtClean="0">
                <a:solidFill>
                  <a:srgbClr val="000000"/>
                </a:solidFill>
                <a:latin typeface="Arial"/>
                <a:cs typeface="Arial"/>
              </a:rPr>
              <a:t>Escape</a:t>
            </a:r>
            <a: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  <a:t> J</a:t>
            </a:r>
            <a:r>
              <a:rPr lang="sv-SE" sz="14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sv-SE" sz="1400" dirty="0" err="1">
                <a:solidFill>
                  <a:srgbClr val="000000"/>
                </a:solidFill>
                <a:latin typeface="Arial"/>
                <a:cs typeface="Arial"/>
              </a:rPr>
              <a:t>Virol</a:t>
            </a:r>
            <a:r>
              <a:rPr lang="sv-SE" sz="14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  <a:t>86</a:t>
            </a:r>
            <a:r>
              <a:rPr lang="sv-SE" sz="1400" dirty="0">
                <a:solidFill>
                  <a:srgbClr val="000000"/>
                </a:solidFill>
                <a:latin typeface="Arial"/>
                <a:cs typeface="Arial"/>
              </a:rPr>
              <a:t>(19):10821. </a:t>
            </a:r>
            <a: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sv-SE" sz="1400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sv-SE" sz="1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Freeman 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…. Campbell, </a:t>
            </a:r>
            <a:r>
              <a:rPr lang="sv-SE" sz="1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Alpha-Synuclein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Induces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Lysosomal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Rupture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sv-SE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Cathepsin</a:t>
            </a:r>
            <a: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Reactive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Oxygen </a:t>
            </a:r>
            <a: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Species </a:t>
            </a:r>
            <a:r>
              <a:rPr lang="sv-SE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Following</a:t>
            </a:r>
            <a: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Endocytosis</a:t>
            </a:r>
            <a: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PLOS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One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2013</a:t>
            </a:r>
            <a:b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Thurston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TL,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Wandel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MP, von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Muhlinen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N,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Foeglein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A,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Randow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 (2012) Galectin 8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targets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damaged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vesicles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sv-SE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autophagy</a:t>
            </a:r>
            <a:r>
              <a:rPr lang="sv-SE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defend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cells </a:t>
            </a:r>
            <a:r>
              <a:rPr lang="sv-SE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against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bacterial</a:t>
            </a:r>
            <a:r>
              <a:rPr lang="sv-SE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invasion. Nature 482: 414-418</a:t>
            </a:r>
            <a:r>
              <a:rPr lang="sv-SE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sv-SE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60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 8"/>
          <p:cNvGrpSpPr/>
          <p:nvPr/>
        </p:nvGrpSpPr>
        <p:grpSpPr>
          <a:xfrm>
            <a:off x="1187624" y="1556792"/>
            <a:ext cx="895255" cy="1329813"/>
            <a:chOff x="2094146" y="1686883"/>
            <a:chExt cx="895255" cy="1329813"/>
          </a:xfrm>
        </p:grpSpPr>
        <p:grpSp>
          <p:nvGrpSpPr>
            <p:cNvPr id="23" name="Grupp 22"/>
            <p:cNvGrpSpPr/>
            <p:nvPr/>
          </p:nvGrpSpPr>
          <p:grpSpPr>
            <a:xfrm rot="8340923">
              <a:off x="2240145" y="2159526"/>
              <a:ext cx="462518" cy="192663"/>
              <a:chOff x="1331640" y="1666472"/>
              <a:chExt cx="1210068" cy="504056"/>
            </a:xfrm>
          </p:grpSpPr>
          <p:sp>
            <p:nvSpPr>
              <p:cNvPr id="24" name="Cirkel 23"/>
              <p:cNvSpPr/>
              <p:nvPr/>
            </p:nvSpPr>
            <p:spPr>
              <a:xfrm rot="18895792">
                <a:off x="2037652" y="1666472"/>
                <a:ext cx="504056" cy="504056"/>
              </a:xfrm>
              <a:prstGeom prst="pi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Hålremsa 24"/>
              <p:cNvSpPr/>
              <p:nvPr/>
            </p:nvSpPr>
            <p:spPr>
              <a:xfrm>
                <a:off x="1331640" y="1916832"/>
                <a:ext cx="720080" cy="144016"/>
              </a:xfrm>
              <a:prstGeom prst="flowChartPunchedTap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4" name="Grupp 43"/>
            <p:cNvGrpSpPr/>
            <p:nvPr/>
          </p:nvGrpSpPr>
          <p:grpSpPr>
            <a:xfrm rot="16200000">
              <a:off x="2332663" y="1821810"/>
              <a:ext cx="462518" cy="192663"/>
              <a:chOff x="1331640" y="1666472"/>
              <a:chExt cx="1210068" cy="504056"/>
            </a:xfrm>
          </p:grpSpPr>
          <p:sp>
            <p:nvSpPr>
              <p:cNvPr id="45" name="Cirkel 44"/>
              <p:cNvSpPr/>
              <p:nvPr/>
            </p:nvSpPr>
            <p:spPr>
              <a:xfrm rot="18895792">
                <a:off x="2037652" y="1666472"/>
                <a:ext cx="504056" cy="504056"/>
              </a:xfrm>
              <a:prstGeom prst="pi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Hålremsa 45"/>
              <p:cNvSpPr/>
              <p:nvPr/>
            </p:nvSpPr>
            <p:spPr>
              <a:xfrm>
                <a:off x="1331640" y="1916832"/>
                <a:ext cx="720080" cy="144016"/>
              </a:xfrm>
              <a:prstGeom prst="flowChartPunchedTap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6" name="Grupp 25"/>
            <p:cNvGrpSpPr/>
            <p:nvPr/>
          </p:nvGrpSpPr>
          <p:grpSpPr>
            <a:xfrm rot="19899261">
              <a:off x="2524334" y="1868349"/>
              <a:ext cx="462518" cy="192663"/>
              <a:chOff x="1331640" y="1666472"/>
              <a:chExt cx="1210068" cy="504056"/>
            </a:xfrm>
          </p:grpSpPr>
          <p:sp>
            <p:nvSpPr>
              <p:cNvPr id="27" name="Cirkel 26"/>
              <p:cNvSpPr/>
              <p:nvPr/>
            </p:nvSpPr>
            <p:spPr>
              <a:xfrm rot="18895792">
                <a:off x="2037652" y="1666472"/>
                <a:ext cx="504056" cy="504056"/>
              </a:xfrm>
              <a:prstGeom prst="pi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Hålremsa 27"/>
              <p:cNvSpPr/>
              <p:nvPr/>
            </p:nvSpPr>
            <p:spPr>
              <a:xfrm>
                <a:off x="1331640" y="1916832"/>
                <a:ext cx="720080" cy="144016"/>
              </a:xfrm>
              <a:prstGeom prst="flowChartPunchedTap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9" name="Grupp 28"/>
            <p:cNvGrpSpPr/>
            <p:nvPr/>
          </p:nvGrpSpPr>
          <p:grpSpPr>
            <a:xfrm rot="2134512">
              <a:off x="2526883" y="2108593"/>
              <a:ext cx="462518" cy="192663"/>
              <a:chOff x="1331640" y="1666472"/>
              <a:chExt cx="1210068" cy="504056"/>
            </a:xfrm>
          </p:grpSpPr>
          <p:sp>
            <p:nvSpPr>
              <p:cNvPr id="30" name="Cirkel 29"/>
              <p:cNvSpPr/>
              <p:nvPr/>
            </p:nvSpPr>
            <p:spPr>
              <a:xfrm rot="18895792">
                <a:off x="2037652" y="1666472"/>
                <a:ext cx="504056" cy="504056"/>
              </a:xfrm>
              <a:prstGeom prst="pi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Hålremsa 30"/>
              <p:cNvSpPr/>
              <p:nvPr/>
            </p:nvSpPr>
            <p:spPr>
              <a:xfrm>
                <a:off x="1331640" y="1916832"/>
                <a:ext cx="720080" cy="144016"/>
              </a:xfrm>
              <a:prstGeom prst="flowChartPunchedTap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7" name="Grupp 46"/>
            <p:cNvGrpSpPr/>
            <p:nvPr/>
          </p:nvGrpSpPr>
          <p:grpSpPr>
            <a:xfrm rot="14405944">
              <a:off x="2032970" y="1916521"/>
              <a:ext cx="402699" cy="280348"/>
              <a:chOff x="1392223" y="883332"/>
              <a:chExt cx="1053567" cy="733462"/>
            </a:xfrm>
          </p:grpSpPr>
          <p:sp>
            <p:nvSpPr>
              <p:cNvPr id="48" name="Cirkel 47"/>
              <p:cNvSpPr/>
              <p:nvPr/>
            </p:nvSpPr>
            <p:spPr>
              <a:xfrm rot="16727824">
                <a:off x="1941734" y="883332"/>
                <a:ext cx="504056" cy="504056"/>
              </a:xfrm>
              <a:prstGeom prst="pie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8100000" scaled="1"/>
                <a:tileRect/>
              </a:gradFill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Hålremsa 48"/>
              <p:cNvSpPr/>
              <p:nvPr/>
            </p:nvSpPr>
            <p:spPr>
              <a:xfrm rot="19432032">
                <a:off x="1392223" y="1472778"/>
                <a:ext cx="720080" cy="144016"/>
              </a:xfrm>
              <a:prstGeom prst="flowChartPunchedTap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57" name="Grupp 56"/>
            <p:cNvGrpSpPr/>
            <p:nvPr/>
          </p:nvGrpSpPr>
          <p:grpSpPr>
            <a:xfrm rot="880267">
              <a:off x="2311957" y="2330011"/>
              <a:ext cx="581330" cy="686685"/>
              <a:chOff x="4058887" y="4224740"/>
              <a:chExt cx="1520911" cy="1796547"/>
            </a:xfrm>
          </p:grpSpPr>
          <p:sp>
            <p:nvSpPr>
              <p:cNvPr id="52" name="Ellips 51"/>
              <p:cNvSpPr/>
              <p:nvPr/>
            </p:nvSpPr>
            <p:spPr>
              <a:xfrm>
                <a:off x="4367438" y="4224740"/>
                <a:ext cx="903222" cy="179654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Höger 52"/>
              <p:cNvSpPr/>
              <p:nvPr/>
            </p:nvSpPr>
            <p:spPr>
              <a:xfrm rot="2130089">
                <a:off x="5147750" y="4801716"/>
                <a:ext cx="432048" cy="356341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Höger 53"/>
              <p:cNvSpPr/>
              <p:nvPr/>
            </p:nvSpPr>
            <p:spPr>
              <a:xfrm rot="9323755">
                <a:off x="4058887" y="5252329"/>
                <a:ext cx="432048" cy="356341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Höger 54"/>
              <p:cNvSpPr/>
              <p:nvPr/>
            </p:nvSpPr>
            <p:spPr>
              <a:xfrm rot="11999788">
                <a:off x="4092047" y="4449688"/>
                <a:ext cx="432048" cy="356341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65" name="textruta 64"/>
          <p:cNvSpPr txBox="1"/>
          <p:nvPr/>
        </p:nvSpPr>
        <p:spPr>
          <a:xfrm>
            <a:off x="1363073" y="3060249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sv-SE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-N</a:t>
            </a:r>
            <a:endParaRPr lang="sv-S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old </a:t>
            </a:r>
            <a:r>
              <a:rPr lang="sv-SE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model</a:t>
            </a:r>
            <a:endParaRPr lang="sv-S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upp 11"/>
          <p:cNvGrpSpPr/>
          <p:nvPr/>
        </p:nvGrpSpPr>
        <p:grpSpPr>
          <a:xfrm>
            <a:off x="2727454" y="1593671"/>
            <a:ext cx="1048697" cy="1298028"/>
            <a:chOff x="3336833" y="1723762"/>
            <a:chExt cx="1048697" cy="1298028"/>
          </a:xfrm>
        </p:grpSpPr>
        <p:grpSp>
          <p:nvGrpSpPr>
            <p:cNvPr id="19" name="Grupp 18"/>
            <p:cNvGrpSpPr/>
            <p:nvPr/>
          </p:nvGrpSpPr>
          <p:grpSpPr>
            <a:xfrm rot="19787455">
              <a:off x="3707514" y="2385072"/>
              <a:ext cx="645445" cy="268861"/>
              <a:chOff x="1331640" y="1666472"/>
              <a:chExt cx="1210068" cy="504056"/>
            </a:xfrm>
          </p:grpSpPr>
          <p:sp>
            <p:nvSpPr>
              <p:cNvPr id="4" name="Cirkel 3"/>
              <p:cNvSpPr/>
              <p:nvPr/>
            </p:nvSpPr>
            <p:spPr>
              <a:xfrm rot="18895792">
                <a:off x="2037652" y="1666472"/>
                <a:ext cx="504056" cy="504056"/>
              </a:xfrm>
              <a:prstGeom prst="pi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Hålremsa 4"/>
              <p:cNvSpPr/>
              <p:nvPr/>
            </p:nvSpPr>
            <p:spPr>
              <a:xfrm>
                <a:off x="1331640" y="1916832"/>
                <a:ext cx="720080" cy="144016"/>
              </a:xfrm>
              <a:prstGeom prst="flowChartPunchedTap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0" name="Grupp 19"/>
            <p:cNvGrpSpPr/>
            <p:nvPr/>
          </p:nvGrpSpPr>
          <p:grpSpPr>
            <a:xfrm rot="18697950">
              <a:off x="3648110" y="2252194"/>
              <a:ext cx="645445" cy="268861"/>
              <a:chOff x="1331640" y="1666472"/>
              <a:chExt cx="1210068" cy="504056"/>
            </a:xfrm>
          </p:grpSpPr>
          <p:sp>
            <p:nvSpPr>
              <p:cNvPr id="21" name="Cirkel 20"/>
              <p:cNvSpPr/>
              <p:nvPr/>
            </p:nvSpPr>
            <p:spPr>
              <a:xfrm rot="18895792">
                <a:off x="2037652" y="1666472"/>
                <a:ext cx="504056" cy="504056"/>
              </a:xfrm>
              <a:prstGeom prst="pi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Hålremsa 21"/>
              <p:cNvSpPr/>
              <p:nvPr/>
            </p:nvSpPr>
            <p:spPr>
              <a:xfrm>
                <a:off x="1331640" y="1916832"/>
                <a:ext cx="720080" cy="144016"/>
              </a:xfrm>
              <a:prstGeom prst="flowChartPunchedTap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8" name="Grupp 37"/>
            <p:cNvGrpSpPr/>
            <p:nvPr/>
          </p:nvGrpSpPr>
          <p:grpSpPr>
            <a:xfrm rot="2365225">
              <a:off x="3815372" y="2630565"/>
              <a:ext cx="561968" cy="391225"/>
              <a:chOff x="1392223" y="883332"/>
              <a:chExt cx="1053567" cy="733462"/>
            </a:xfrm>
          </p:grpSpPr>
          <p:sp>
            <p:nvSpPr>
              <p:cNvPr id="33" name="Cirkel 32"/>
              <p:cNvSpPr/>
              <p:nvPr/>
            </p:nvSpPr>
            <p:spPr>
              <a:xfrm rot="16727824">
                <a:off x="1941734" y="883332"/>
                <a:ext cx="504056" cy="504056"/>
              </a:xfrm>
              <a:prstGeom prst="pie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8100000" scaled="1"/>
                <a:tileRect/>
              </a:gradFill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Hålremsa 33"/>
              <p:cNvSpPr/>
              <p:nvPr/>
            </p:nvSpPr>
            <p:spPr>
              <a:xfrm rot="19432032">
                <a:off x="1392223" y="1472778"/>
                <a:ext cx="720080" cy="144016"/>
              </a:xfrm>
              <a:prstGeom prst="flowChartPunchedTap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5" name="Grupp 34"/>
            <p:cNvGrpSpPr/>
            <p:nvPr/>
          </p:nvGrpSpPr>
          <p:grpSpPr>
            <a:xfrm rot="20863726">
              <a:off x="3740085" y="2544081"/>
              <a:ext cx="645445" cy="268861"/>
              <a:chOff x="1331640" y="1666472"/>
              <a:chExt cx="1210068" cy="504056"/>
            </a:xfrm>
          </p:grpSpPr>
          <p:sp>
            <p:nvSpPr>
              <p:cNvPr id="36" name="Cirkel 35"/>
              <p:cNvSpPr/>
              <p:nvPr/>
            </p:nvSpPr>
            <p:spPr>
              <a:xfrm rot="18895792">
                <a:off x="2037652" y="1666472"/>
                <a:ext cx="504056" cy="504056"/>
              </a:xfrm>
              <a:prstGeom prst="pi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Hålremsa 36"/>
              <p:cNvSpPr/>
              <p:nvPr/>
            </p:nvSpPr>
            <p:spPr>
              <a:xfrm>
                <a:off x="1331640" y="1916832"/>
                <a:ext cx="720080" cy="144016"/>
              </a:xfrm>
              <a:prstGeom prst="flowChartPunchedTap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" name="Grupp 1"/>
            <p:cNvGrpSpPr/>
            <p:nvPr/>
          </p:nvGrpSpPr>
          <p:grpSpPr>
            <a:xfrm rot="452878">
              <a:off x="3336833" y="1723762"/>
              <a:ext cx="747080" cy="887659"/>
              <a:chOff x="2699792" y="817412"/>
              <a:chExt cx="1546852" cy="1837924"/>
            </a:xfrm>
          </p:grpSpPr>
          <p:sp>
            <p:nvSpPr>
              <p:cNvPr id="40" name="Ellips 39"/>
              <p:cNvSpPr/>
              <p:nvPr/>
            </p:nvSpPr>
            <p:spPr>
              <a:xfrm>
                <a:off x="3018983" y="817412"/>
                <a:ext cx="914621" cy="183792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Höger 42"/>
              <p:cNvSpPr/>
              <p:nvPr/>
            </p:nvSpPr>
            <p:spPr>
              <a:xfrm rot="2130089">
                <a:off x="3809143" y="1420373"/>
                <a:ext cx="437501" cy="360838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Höger 49"/>
              <p:cNvSpPr/>
              <p:nvPr/>
            </p:nvSpPr>
            <p:spPr>
              <a:xfrm rot="9323755">
                <a:off x="2706538" y="1876673"/>
                <a:ext cx="437501" cy="360838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Höger 50"/>
              <p:cNvSpPr/>
              <p:nvPr/>
            </p:nvSpPr>
            <p:spPr>
              <a:xfrm rot="11999788">
                <a:off x="2699792" y="1085355"/>
                <a:ext cx="437501" cy="360838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sv-SE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67" name="textruta 66"/>
          <p:cNvSpPr txBox="1"/>
          <p:nvPr/>
        </p:nvSpPr>
        <p:spPr>
          <a:xfrm>
            <a:off x="2757773" y="3060249"/>
            <a:ext cx="1208985" cy="58477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sv-SE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new </a:t>
            </a:r>
            <a:r>
              <a:rPr lang="sv-SE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model</a:t>
            </a:r>
            <a:endParaRPr lang="sv-S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41" y="2012814"/>
            <a:ext cx="1435364" cy="148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461" y="3447255"/>
            <a:ext cx="1526090" cy="14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48506"/>
            <a:ext cx="1520841" cy="148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871" y="2010075"/>
            <a:ext cx="1504379" cy="151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ktangel 2"/>
          <p:cNvSpPr/>
          <p:nvPr/>
        </p:nvSpPr>
        <p:spPr>
          <a:xfrm>
            <a:off x="755576" y="834385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800" dirty="0">
                <a:solidFill>
                  <a:prstClr val="black"/>
                </a:solidFill>
                <a:latin typeface="Calibri"/>
              </a:rPr>
              <a:t>Ligand </a:t>
            </a:r>
            <a:r>
              <a:rPr lang="sv-SE" sz="1800" dirty="0" err="1">
                <a:solidFill>
                  <a:prstClr val="black"/>
                </a:solidFill>
                <a:latin typeface="Calibri"/>
              </a:rPr>
              <a:t>induced</a:t>
            </a:r>
            <a:r>
              <a:rPr lang="sv-SE" sz="1800" dirty="0">
                <a:solidFill>
                  <a:prstClr val="black"/>
                </a:solidFill>
                <a:latin typeface="Calibri"/>
              </a:rPr>
              <a:t> galectin-3 </a:t>
            </a:r>
            <a:r>
              <a:rPr lang="sv-SE" sz="1800" dirty="0" err="1">
                <a:solidFill>
                  <a:prstClr val="black"/>
                </a:solidFill>
                <a:latin typeface="Calibri"/>
              </a:rPr>
              <a:t>self-</a:t>
            </a:r>
            <a:r>
              <a:rPr lang="sv-SE" sz="1800" dirty="0" err="1" smtClean="0">
                <a:solidFill>
                  <a:prstClr val="black"/>
                </a:solidFill>
                <a:latin typeface="Calibri"/>
              </a:rPr>
              <a:t>association.Lepur</a:t>
            </a:r>
            <a:r>
              <a:rPr lang="sv-SE" sz="1800" dirty="0" smtClean="0">
                <a:solidFill>
                  <a:prstClr val="black"/>
                </a:solidFill>
                <a:latin typeface="Calibri"/>
              </a:rPr>
              <a:t> et al. J </a:t>
            </a:r>
            <a:r>
              <a:rPr lang="sv-SE" sz="1800" dirty="0" err="1">
                <a:solidFill>
                  <a:prstClr val="black"/>
                </a:solidFill>
                <a:latin typeface="Calibri"/>
              </a:rPr>
              <a:t>Biol</a:t>
            </a:r>
            <a:r>
              <a:rPr lang="sv-SE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sv-SE" sz="1800" dirty="0" err="1">
                <a:solidFill>
                  <a:prstClr val="black"/>
                </a:solidFill>
                <a:latin typeface="Calibri"/>
              </a:rPr>
              <a:t>Chem</a:t>
            </a:r>
            <a:r>
              <a:rPr lang="sv-SE" sz="18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sv-SE" sz="18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sv-SE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4860032" y="5157192"/>
            <a:ext cx="381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400" dirty="0" smtClean="0">
                <a:solidFill>
                  <a:prstClr val="black"/>
                </a:solidFill>
                <a:latin typeface="Calibri"/>
              </a:rPr>
              <a:t>FA-</a:t>
            </a:r>
            <a:r>
              <a:rPr lang="sv-SE" sz="1400" dirty="0" err="1" smtClean="0">
                <a:solidFill>
                  <a:prstClr val="black"/>
                </a:solidFill>
                <a:latin typeface="Calibri"/>
              </a:rPr>
              <a:t>assay</a:t>
            </a:r>
            <a:r>
              <a:rPr lang="sv-SE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sv-SE" sz="1400" dirty="0" err="1" smtClean="0">
                <a:solidFill>
                  <a:prstClr val="black"/>
                </a:solidFill>
                <a:latin typeface="Calibri"/>
              </a:rPr>
              <a:t>demonstrates</a:t>
            </a:r>
            <a:r>
              <a:rPr lang="sv-SE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sv-SE" sz="1400" dirty="0" err="1" smtClean="0">
                <a:solidFill>
                  <a:prstClr val="black"/>
                </a:solidFill>
                <a:latin typeface="Calibri"/>
              </a:rPr>
              <a:t>large</a:t>
            </a:r>
            <a:r>
              <a:rPr lang="sv-SE" sz="1400" dirty="0" smtClean="0">
                <a:solidFill>
                  <a:prstClr val="black"/>
                </a:solidFill>
                <a:latin typeface="Calibri"/>
              </a:rPr>
              <a:t> excess (</a:t>
            </a:r>
            <a:r>
              <a:rPr lang="sv-SE" sz="1400" dirty="0" err="1" smtClean="0">
                <a:solidFill>
                  <a:prstClr val="black"/>
                </a:solidFill>
                <a:latin typeface="Calibri"/>
              </a:rPr>
              <a:t>grey</a:t>
            </a:r>
            <a:r>
              <a:rPr lang="sv-SE" sz="1400" dirty="0" smtClean="0">
                <a:solidFill>
                  <a:prstClr val="black"/>
                </a:solidFill>
                <a:latin typeface="Calibri"/>
              </a:rPr>
              <a:t> area in panel C) </a:t>
            </a:r>
            <a:r>
              <a:rPr lang="sv-SE" sz="1400" dirty="0" err="1" smtClean="0">
                <a:solidFill>
                  <a:prstClr val="black"/>
                </a:solidFill>
                <a:latin typeface="Calibri"/>
              </a:rPr>
              <a:t>binding</a:t>
            </a:r>
            <a:r>
              <a:rPr lang="sv-SE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sv-SE" sz="1400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sv-SE" sz="1400" dirty="0" smtClean="0">
                <a:solidFill>
                  <a:prstClr val="black"/>
                </a:solidFill>
                <a:latin typeface="Calibri"/>
              </a:rPr>
              <a:t> a </a:t>
            </a:r>
            <a:r>
              <a:rPr lang="sv-SE" sz="1400" dirty="0" err="1" smtClean="0">
                <a:solidFill>
                  <a:prstClr val="black"/>
                </a:solidFill>
                <a:latin typeface="Calibri"/>
              </a:rPr>
              <a:t>model</a:t>
            </a:r>
            <a:r>
              <a:rPr lang="sv-SE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sv-SE" sz="1400" dirty="0" err="1" smtClean="0">
                <a:solidFill>
                  <a:prstClr val="black"/>
                </a:solidFill>
                <a:latin typeface="Calibri"/>
              </a:rPr>
              <a:t>glycoprotein</a:t>
            </a:r>
            <a:r>
              <a:rPr lang="sv-SE" sz="1400" dirty="0" smtClean="0">
                <a:solidFill>
                  <a:prstClr val="black"/>
                </a:solidFill>
                <a:latin typeface="Calibri"/>
              </a:rPr>
              <a:t> (ASF) for galectin-3 (C) </a:t>
            </a:r>
            <a:r>
              <a:rPr lang="sv-SE" sz="1400" dirty="0" err="1" smtClean="0">
                <a:solidFill>
                  <a:prstClr val="black"/>
                </a:solidFill>
                <a:latin typeface="Calibri"/>
              </a:rPr>
              <a:t>but</a:t>
            </a:r>
            <a:r>
              <a:rPr lang="sv-SE" sz="1400" dirty="0" smtClean="0">
                <a:solidFill>
                  <a:prstClr val="black"/>
                </a:solidFill>
                <a:latin typeface="Calibri"/>
              </a:rPr>
              <a:t> not for galectin-1 (D).</a:t>
            </a:r>
            <a:endParaRPr lang="sv-SE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861048"/>
            <a:ext cx="4076700" cy="2425700"/>
          </a:xfrm>
          <a:prstGeom prst="rect">
            <a:avLst/>
          </a:prstGeom>
        </p:spPr>
      </p:pic>
      <p:sp>
        <p:nvSpPr>
          <p:cNvPr id="56" name="textruta 55"/>
          <p:cNvSpPr txBox="1"/>
          <p:nvPr/>
        </p:nvSpPr>
        <p:spPr>
          <a:xfrm>
            <a:off x="467544" y="6217567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400" dirty="0" err="1" smtClean="0">
                <a:solidFill>
                  <a:prstClr val="black"/>
                </a:solidFill>
                <a:latin typeface="Calibri"/>
              </a:rPr>
              <a:t>Precipitaion</a:t>
            </a:r>
            <a:r>
              <a:rPr lang="sv-SE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sv-SE" sz="14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sv-SE" sz="1400" dirty="0" smtClean="0">
                <a:solidFill>
                  <a:prstClr val="black"/>
                </a:solidFill>
                <a:latin typeface="Calibri"/>
              </a:rPr>
              <a:t> ASF </a:t>
            </a:r>
            <a:r>
              <a:rPr lang="sv-SE" sz="1400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sv-SE" sz="1400" dirty="0" smtClean="0">
                <a:solidFill>
                  <a:prstClr val="black"/>
                </a:solidFill>
                <a:latin typeface="Calibri"/>
              </a:rPr>
              <a:t> galectin-3 </a:t>
            </a:r>
            <a:r>
              <a:rPr lang="sv-SE" sz="1400" dirty="0" err="1" smtClean="0">
                <a:solidFill>
                  <a:prstClr val="black"/>
                </a:solidFill>
                <a:latin typeface="Calibri"/>
              </a:rPr>
              <a:t>measured</a:t>
            </a:r>
            <a:r>
              <a:rPr lang="sv-SE" sz="1400" dirty="0" smtClean="0">
                <a:solidFill>
                  <a:prstClr val="black"/>
                </a:solidFill>
                <a:latin typeface="Calibri"/>
              </a:rPr>
              <a:t> by </a:t>
            </a:r>
            <a:r>
              <a:rPr lang="sv-SE" sz="1400" dirty="0" err="1" smtClean="0">
                <a:solidFill>
                  <a:prstClr val="black"/>
                </a:solidFill>
                <a:latin typeface="Calibri"/>
              </a:rPr>
              <a:t>turbidity</a:t>
            </a:r>
            <a:endParaRPr lang="sv-SE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04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Gal-8_Nishi_Kim_peptid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7" r="23685"/>
          <a:stretch/>
        </p:blipFill>
        <p:spPr>
          <a:xfrm>
            <a:off x="1475656" y="620688"/>
            <a:ext cx="5702479" cy="5178348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2411760" y="764704"/>
            <a:ext cx="126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  <a:t>Gal-8-N</a:t>
            </a:r>
            <a:endParaRPr lang="sv-SE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827584" y="2636912"/>
            <a:ext cx="126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  <a:t>Gal-8-N</a:t>
            </a:r>
            <a:endParaRPr lang="sv-SE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5940152" y="2420888"/>
            <a:ext cx="126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  <a:t>Gal-8-C</a:t>
            </a:r>
            <a:endParaRPr lang="sv-SE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3923928" y="5301208"/>
            <a:ext cx="1176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FFFF"/>
                </a:solidFill>
                <a:latin typeface="Arial"/>
                <a:cs typeface="Arial"/>
              </a:rPr>
              <a:t>NDP52</a:t>
            </a:r>
            <a:endParaRPr lang="sv-SE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39552" y="5661248"/>
            <a:ext cx="31786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>
                <a:solidFill>
                  <a:srgbClr val="FFFFFF"/>
                </a:solidFill>
                <a:latin typeface="Arial"/>
                <a:cs typeface="Arial"/>
              </a:rPr>
              <a:t>Thurston</a:t>
            </a:r>
            <a:r>
              <a:rPr lang="sv-SE" sz="1400" dirty="0" smtClean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sv-SE" sz="1400" dirty="0" err="1" smtClean="0">
                <a:solidFill>
                  <a:srgbClr val="FFFFFF"/>
                </a:solidFill>
                <a:latin typeface="Arial"/>
                <a:cs typeface="Arial"/>
              </a:rPr>
              <a:t>Randow</a:t>
            </a:r>
            <a:r>
              <a:rPr lang="sv-SE" sz="1400" dirty="0" smtClean="0">
                <a:solidFill>
                  <a:srgbClr val="FFFFFF"/>
                </a:solidFill>
                <a:latin typeface="Arial"/>
                <a:cs typeface="Arial"/>
              </a:rPr>
              <a:t> et al., Nature 2012</a:t>
            </a:r>
            <a:br>
              <a:rPr lang="sv-SE" sz="14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sv-SE" sz="1400" dirty="0" smtClean="0">
                <a:solidFill>
                  <a:srgbClr val="FFFFFF"/>
                </a:solidFill>
                <a:latin typeface="Arial"/>
                <a:cs typeface="Arial"/>
              </a:rPr>
              <a:t>Kim, Song et al., Nature </a:t>
            </a:r>
            <a:r>
              <a:rPr lang="sv-SE" sz="1400" dirty="0" err="1" smtClean="0">
                <a:solidFill>
                  <a:srgbClr val="FFFFFF"/>
                </a:solidFill>
                <a:latin typeface="Arial"/>
                <a:cs typeface="Arial"/>
              </a:rPr>
              <a:t>Comm</a:t>
            </a:r>
            <a:r>
              <a:rPr lang="sv-SE" sz="1400" dirty="0" smtClean="0">
                <a:solidFill>
                  <a:srgbClr val="FFFFFF"/>
                </a:solidFill>
                <a:latin typeface="Arial"/>
                <a:cs typeface="Arial"/>
              </a:rPr>
              <a:t> 2013</a:t>
            </a:r>
          </a:p>
          <a:p>
            <a:r>
              <a:rPr lang="sv-SE" sz="1400" dirty="0" err="1" smtClean="0">
                <a:solidFill>
                  <a:srgbClr val="FFFFFF"/>
                </a:solidFill>
                <a:latin typeface="Arial"/>
                <a:cs typeface="Arial"/>
              </a:rPr>
              <a:t>Nishi</a:t>
            </a:r>
            <a:r>
              <a:rPr lang="sv-SE" sz="1400" dirty="0" smtClean="0">
                <a:solidFill>
                  <a:srgbClr val="FFFFFF"/>
                </a:solidFill>
                <a:latin typeface="Arial"/>
                <a:cs typeface="Arial"/>
              </a:rPr>
              <a:t> et al.</a:t>
            </a:r>
            <a:endParaRPr lang="sv-SE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743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Landscape-painting"/>
          <p:cNvPicPr>
            <a:picLocks noChangeAspect="1" noChangeArrowheads="1"/>
          </p:cNvPicPr>
          <p:nvPr/>
        </p:nvPicPr>
        <p:blipFill>
          <a:blip r:embed="rId2" cstate="email">
            <a:lum bright="4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1871662" cy="137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19" name="Picture 3" descr="People-animal_painting"/>
          <p:cNvPicPr>
            <a:picLocks noChangeAspect="1" noChangeArrowheads="1"/>
          </p:cNvPicPr>
          <p:nvPr/>
        </p:nvPicPr>
        <p:blipFill>
          <a:blip r:embed="rId3" cstate="email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4" y="2062163"/>
            <a:ext cx="1871663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0" name="Picture 4" descr="gal-3-large-intestin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9" y="3502029"/>
            <a:ext cx="1871662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941892"/>
            <a:ext cx="1871662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5222" name="Picture 6" descr="Science-sugar-cove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7"/>
          <a:stretch>
            <a:fillRect/>
          </a:stretch>
        </p:blipFill>
        <p:spPr bwMode="auto">
          <a:xfrm>
            <a:off x="3851279" y="5157788"/>
            <a:ext cx="1370013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3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422529"/>
            <a:ext cx="1446213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5224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t="9276" r="19849" b="8597"/>
          <a:stretch>
            <a:fillRect/>
          </a:stretch>
        </p:blipFill>
        <p:spPr bwMode="auto">
          <a:xfrm>
            <a:off x="5076826" y="549275"/>
            <a:ext cx="161925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65225" name="Group 9"/>
          <p:cNvGrpSpPr>
            <a:grpSpLocks/>
          </p:cNvGrpSpPr>
          <p:nvPr/>
        </p:nvGrpSpPr>
        <p:grpSpPr bwMode="auto">
          <a:xfrm>
            <a:off x="5435600" y="4222754"/>
            <a:ext cx="1728788" cy="1679575"/>
            <a:chOff x="3152" y="482"/>
            <a:chExt cx="1633" cy="1586"/>
          </a:xfrm>
        </p:grpSpPr>
        <p:sp>
          <p:nvSpPr>
            <p:cNvPr id="265226" name="Rectangle 10"/>
            <p:cNvSpPr>
              <a:spLocks noChangeArrowheads="1"/>
            </p:cNvSpPr>
            <p:nvPr/>
          </p:nvSpPr>
          <p:spPr bwMode="auto">
            <a:xfrm>
              <a:off x="3152" y="482"/>
              <a:ext cx="1633" cy="158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mtClean="0">
                <a:solidFill>
                  <a:srgbClr val="FFFF99"/>
                </a:solidFill>
              </a:endParaRPr>
            </a:p>
          </p:txBody>
        </p:sp>
        <p:pic>
          <p:nvPicPr>
            <p:cNvPr id="265227" name="Picture 11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54" r="62367"/>
            <a:stretch>
              <a:fillRect/>
            </a:stretch>
          </p:blipFill>
          <p:spPr bwMode="auto">
            <a:xfrm>
              <a:off x="3826" y="982"/>
              <a:ext cx="735" cy="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5228" name="Picture 12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7" t="49513" r="62820" b="31789"/>
            <a:stretch>
              <a:fillRect/>
            </a:stretch>
          </p:blipFill>
          <p:spPr bwMode="auto">
            <a:xfrm>
              <a:off x="4452" y="1733"/>
              <a:ext cx="168" cy="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5229" name="Picture 1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7" t="49513" r="62820" b="31789"/>
            <a:stretch>
              <a:fillRect/>
            </a:stretch>
          </p:blipFill>
          <p:spPr bwMode="auto">
            <a:xfrm rot="71276">
              <a:off x="4026" y="731"/>
              <a:ext cx="168" cy="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5230" name="Picture 14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7" t="23746" r="38060" b="69231"/>
            <a:stretch>
              <a:fillRect/>
            </a:stretch>
          </p:blipFill>
          <p:spPr bwMode="auto">
            <a:xfrm rot="-1890955">
              <a:off x="3693" y="927"/>
              <a:ext cx="204" cy="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5231" name="Oval 15"/>
            <p:cNvSpPr>
              <a:spLocks noChangeArrowheads="1"/>
            </p:cNvSpPr>
            <p:nvPr/>
          </p:nvSpPr>
          <p:spPr bwMode="auto">
            <a:xfrm rot="3509045">
              <a:off x="3684" y="1008"/>
              <a:ext cx="43" cy="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mtClean="0">
                <a:solidFill>
                  <a:srgbClr val="FFFF99"/>
                </a:solidFill>
              </a:endParaRPr>
            </a:p>
          </p:txBody>
        </p:sp>
        <p:pic>
          <p:nvPicPr>
            <p:cNvPr id="265232" name="Picture 16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60" t="69231" r="46747" b="23746"/>
            <a:stretch>
              <a:fillRect/>
            </a:stretch>
          </p:blipFill>
          <p:spPr bwMode="auto">
            <a:xfrm rot="-45904">
              <a:off x="3953" y="1759"/>
              <a:ext cx="203" cy="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5233" name="Oval 17"/>
            <p:cNvSpPr>
              <a:spLocks noChangeArrowheads="1"/>
            </p:cNvSpPr>
            <p:nvPr/>
          </p:nvSpPr>
          <p:spPr bwMode="auto">
            <a:xfrm rot="16154095">
              <a:off x="4128" y="1815"/>
              <a:ext cx="43" cy="5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mtClean="0">
                <a:solidFill>
                  <a:srgbClr val="FFFF99"/>
                </a:solidFill>
              </a:endParaRPr>
            </a:p>
          </p:txBody>
        </p:sp>
        <p:sp>
          <p:nvSpPr>
            <p:cNvPr id="265234" name="Line 18"/>
            <p:cNvSpPr>
              <a:spLocks noChangeShapeType="1"/>
            </p:cNvSpPr>
            <p:nvPr/>
          </p:nvSpPr>
          <p:spPr bwMode="auto">
            <a:xfrm flipH="1">
              <a:off x="3313" y="1444"/>
              <a:ext cx="651" cy="0"/>
            </a:xfrm>
            <a:prstGeom prst="line">
              <a:avLst/>
            </a:prstGeom>
            <a:noFill/>
            <a:ln w="19050">
              <a:solidFill>
                <a:srgbClr val="33CC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mtClean="0">
                <a:solidFill>
                  <a:srgbClr val="FFFF99"/>
                </a:solidFill>
              </a:endParaRPr>
            </a:p>
          </p:txBody>
        </p:sp>
        <p:sp>
          <p:nvSpPr>
            <p:cNvPr id="265235" name="Line 19"/>
            <p:cNvSpPr>
              <a:spLocks noChangeShapeType="1"/>
            </p:cNvSpPr>
            <p:nvPr/>
          </p:nvSpPr>
          <p:spPr bwMode="auto">
            <a:xfrm flipH="1">
              <a:off x="3319" y="1597"/>
              <a:ext cx="652" cy="0"/>
            </a:xfrm>
            <a:prstGeom prst="line">
              <a:avLst/>
            </a:prstGeom>
            <a:noFill/>
            <a:ln w="19050">
              <a:solidFill>
                <a:srgbClr val="33CC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 smtClean="0">
                <a:solidFill>
                  <a:srgbClr val="FFFF99"/>
                </a:solidFill>
              </a:endParaRPr>
            </a:p>
          </p:txBody>
        </p:sp>
      </p:grpSp>
      <p:pic>
        <p:nvPicPr>
          <p:cNvPr id="265236" name="Picture 20" descr="evolution-poster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9" y="288925"/>
            <a:ext cx="115252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62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7" t="18771" r="3139" b="25585"/>
          <a:stretch/>
        </p:blipFill>
        <p:spPr>
          <a:xfrm>
            <a:off x="304800" y="16018"/>
            <a:ext cx="8695783" cy="684198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8" name="Grupp 17"/>
          <p:cNvGrpSpPr/>
          <p:nvPr/>
        </p:nvGrpSpPr>
        <p:grpSpPr>
          <a:xfrm>
            <a:off x="136414" y="84262"/>
            <a:ext cx="9004788" cy="6802313"/>
            <a:chOff x="76270" y="84048"/>
            <a:chExt cx="8981861" cy="6784993"/>
          </a:xfrm>
        </p:grpSpPr>
        <p:sp>
          <p:nvSpPr>
            <p:cNvPr id="4" name="Rektangel 3"/>
            <p:cNvSpPr/>
            <p:nvPr/>
          </p:nvSpPr>
          <p:spPr bwMode="auto">
            <a:xfrm>
              <a:off x="2387446" y="1486353"/>
              <a:ext cx="6446992" cy="2293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673" tIns="45837" rIns="91673" bIns="45837" numCol="1" rtlCol="0" anchor="t" anchorCtr="0" compatLnSpc="1">
              <a:prstTxWarp prst="textNoShape">
                <a:avLst/>
              </a:prstTxWarp>
            </a:bodyPr>
            <a:lstStyle/>
            <a:p>
              <a:pPr defTabSz="907228"/>
              <a:endParaRPr lang="en-GB" sz="1805" b="1" dirty="0">
                <a:solidFill>
                  <a:srgbClr val="9C6114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6" name="Rubrik 1"/>
            <p:cNvSpPr txBox="1">
              <a:spLocks/>
            </p:cNvSpPr>
            <p:nvPr/>
          </p:nvSpPr>
          <p:spPr bwMode="auto">
            <a:xfrm>
              <a:off x="2942848" y="1528067"/>
              <a:ext cx="5734178" cy="1189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97448" rIns="0" bIns="83011" numCol="1" anchor="t" anchorCtr="0" compatLnSpc="1">
              <a:prstTxWarp prst="textNoShape">
                <a:avLst/>
              </a:prstTxWarp>
            </a:bodyPr>
            <a:lstStyle>
              <a:lvl1pPr>
                <a:defRPr sz="3600"/>
              </a:lvl1pPr>
            </a:lstStyle>
            <a:p>
              <a:pPr defTabSz="907228">
                <a:defRPr/>
              </a:pPr>
              <a:r>
                <a:rPr lang="sv-SE" kern="0" dirty="0" smtClean="0">
                  <a:solidFill>
                    <a:srgbClr val="9C6114"/>
                  </a:solidFill>
                  <a:latin typeface="Times New Roman"/>
                  <a:ea typeface="ＭＳ Ｐゴシック" charset="-128"/>
                </a:rPr>
                <a:t>Effects of galectins and antibodies in HIV infection</a:t>
              </a:r>
            </a:p>
            <a:p>
              <a:pPr defTabSz="907228">
                <a:defRPr/>
              </a:pPr>
              <a:r>
                <a:rPr lang="sv-SE" sz="2000" kern="0" dirty="0" smtClean="0">
                  <a:solidFill>
                    <a:srgbClr val="9C6114"/>
                  </a:solidFill>
                  <a:latin typeface="Times New Roman"/>
                  <a:ea typeface="ＭＳ Ｐゴシック" charset="-128"/>
                </a:rPr>
                <a:t>Novel assays</a:t>
              </a:r>
              <a:endParaRPr lang="en-US" sz="2000" kern="0" dirty="0" smtClean="0">
                <a:solidFill>
                  <a:srgbClr val="9C6114"/>
                </a:solidFill>
                <a:latin typeface="Times New Roman"/>
                <a:ea typeface="ＭＳ Ｐゴシック" charset="-128"/>
              </a:endParaRPr>
            </a:p>
            <a:p>
              <a:pPr defTabSz="907228">
                <a:defRPr/>
              </a:pPr>
              <a:r>
                <a:rPr lang="en-US" sz="2000" b="1" kern="0" dirty="0" smtClean="0">
                  <a:solidFill>
                    <a:srgbClr val="9C6114"/>
                  </a:solidFill>
                  <a:latin typeface="Times New Roman"/>
                  <a:ea typeface="ＭＳ Ｐゴシック" charset="-128"/>
                </a:rPr>
                <a:t>Enas Sheik-</a:t>
              </a:r>
              <a:r>
                <a:rPr lang="en-US" sz="2000" b="1" kern="0" dirty="0" err="1" smtClean="0">
                  <a:solidFill>
                    <a:srgbClr val="9C6114"/>
                  </a:solidFill>
                  <a:latin typeface="Times New Roman"/>
                  <a:ea typeface="ＭＳ Ｐゴシック" charset="-128"/>
                </a:rPr>
                <a:t>khalil</a:t>
              </a:r>
              <a:endParaRPr lang="en-US" sz="2000" b="1" kern="0" dirty="0" smtClean="0">
                <a:solidFill>
                  <a:srgbClr val="9C6114"/>
                </a:solidFill>
                <a:latin typeface="Times New Roman"/>
                <a:ea typeface="ＭＳ Ｐゴシック" charset="-128"/>
              </a:endParaRPr>
            </a:p>
            <a:p>
              <a:pPr defTabSz="907228">
                <a:defRPr/>
              </a:pPr>
              <a:endParaRPr lang="sv-SE" sz="2000" b="1" kern="0" dirty="0">
                <a:solidFill>
                  <a:srgbClr val="9C6114"/>
                </a:solidFill>
                <a:latin typeface="Times New Roman"/>
                <a:ea typeface="ＭＳ Ｐゴシック" charset="-128"/>
              </a:endParaRPr>
            </a:p>
            <a:p>
              <a:pPr defTabSz="907228">
                <a:defRPr/>
              </a:pPr>
              <a:endParaRPr lang="en-GB" sz="2000" b="1" kern="0" dirty="0">
                <a:solidFill>
                  <a:srgbClr val="9C6114"/>
                </a:solidFill>
                <a:latin typeface="Times New Roman"/>
                <a:ea typeface="ＭＳ Ｐゴシック" charset="-128"/>
              </a:endParaRPr>
            </a:p>
          </p:txBody>
        </p:sp>
        <p:sp>
          <p:nvSpPr>
            <p:cNvPr id="7" name="Underrubrik 2"/>
            <p:cNvSpPr txBox="1">
              <a:spLocks/>
            </p:cNvSpPr>
            <p:nvPr/>
          </p:nvSpPr>
          <p:spPr bwMode="auto">
            <a:xfrm>
              <a:off x="2960244" y="3285113"/>
              <a:ext cx="5734178" cy="321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108276" rIns="0" bIns="45374" numCol="1" anchor="t" anchorCtr="0" compatLnSpc="1">
              <a:prstTxWarp prst="textNoShape">
                <a:avLst/>
              </a:prstTxWarp>
            </a:bodyPr>
            <a:lstStyle>
              <a:lvl1pPr marL="0" indent="0" algn="l">
                <a:buNone/>
                <a:defRPr sz="1200" b="1" cap="all" baseline="0">
                  <a:solidFill>
                    <a:schemeClr val="tx1"/>
                  </a:solidFill>
                </a:defRPr>
              </a:lvl1pPr>
              <a:lvl2pPr marL="457200" indent="0" algn="ctr">
                <a:buNone/>
                <a:defRPr/>
              </a:lvl2pPr>
              <a:lvl3pPr marL="914400" indent="0" algn="ctr">
                <a:buNone/>
                <a:defRPr/>
              </a:lvl3pPr>
              <a:lvl4pPr marL="1371600" indent="0" algn="ctr">
                <a:buNone/>
                <a:defRPr/>
              </a:lvl4pPr>
              <a:lvl5pPr marL="1828800" indent="0" algn="ctr">
                <a:buNone/>
                <a:defRPr/>
              </a:lvl5pPr>
              <a:lvl6pPr marL="2286000" indent="0" algn="ctr">
                <a:buNone/>
                <a:defRPr/>
              </a:lvl6pPr>
              <a:lvl7pPr marL="2743200" indent="0" algn="ctr">
                <a:buNone/>
                <a:defRPr/>
              </a:lvl7pPr>
              <a:lvl8pPr marL="3200400" indent="0" algn="ctr">
                <a:buNone/>
                <a:defRPr/>
              </a:lvl8pPr>
              <a:lvl9pPr marL="3657600" indent="0" algn="ctr">
                <a:buNone/>
                <a:defRPr/>
              </a:lvl9pPr>
            </a:lstStyle>
            <a:p>
              <a:pPr defTabSz="907228">
                <a:spcBef>
                  <a:spcPts val="1003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GB" sz="1203" kern="0" dirty="0" smtClean="0">
                  <a:solidFill>
                    <a:srgbClr val="9C6114"/>
                  </a:solidFill>
                  <a:latin typeface="Arial"/>
                  <a:ea typeface="ＭＳ Ｐゴシック" charset="-128"/>
                </a:rPr>
                <a:t>Doctoral Dissertation (April 17, 2015)</a:t>
              </a:r>
              <a:endParaRPr lang="en-GB" sz="1203" kern="0" dirty="0">
                <a:solidFill>
                  <a:srgbClr val="9C6114"/>
                </a:solidFill>
                <a:latin typeface="Arial"/>
                <a:ea typeface="ＭＳ Ｐゴシック" charset="-128"/>
              </a:endParaRPr>
            </a:p>
          </p:txBody>
        </p:sp>
        <p:cxnSp>
          <p:nvCxnSpPr>
            <p:cNvPr id="8" name="Rak 7"/>
            <p:cNvCxnSpPr/>
            <p:nvPr/>
          </p:nvCxnSpPr>
          <p:spPr bwMode="auto">
            <a:xfrm>
              <a:off x="2952824" y="3039942"/>
              <a:ext cx="588161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Rektangel 20"/>
            <p:cNvSpPr/>
            <p:nvPr/>
          </p:nvSpPr>
          <p:spPr bwMode="auto">
            <a:xfrm>
              <a:off x="76270" y="84048"/>
              <a:ext cx="8841600" cy="6685200"/>
            </a:xfrm>
            <a:prstGeom prst="rect">
              <a:avLst/>
            </a:prstGeom>
            <a:noFill/>
            <a:ln w="184150" cap="sq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07228"/>
              <a:endParaRPr lang="en-GB" sz="1805" b="1" dirty="0">
                <a:solidFill>
                  <a:srgbClr val="000000"/>
                </a:solidFill>
                <a:latin typeface="Arial"/>
                <a:ea typeface="ＭＳ Ｐゴシック" charset="-128"/>
              </a:endParaRPr>
            </a:p>
          </p:txBody>
        </p:sp>
        <p:pic>
          <p:nvPicPr>
            <p:cNvPr id="17" name="Bildobjekt 16" descr="Lunds sigill RGB 150.png"/>
            <p:cNvPicPr>
              <a:picLocks noChangeAspect="1"/>
            </p:cNvPicPr>
            <p:nvPr/>
          </p:nvPicPr>
          <p:blipFill>
            <a:blip r:embed="rId4"/>
            <a:srcRect r="17691" b="21541"/>
            <a:stretch>
              <a:fillRect/>
            </a:stretch>
          </p:blipFill>
          <p:spPr>
            <a:xfrm>
              <a:off x="6386110" y="4307559"/>
              <a:ext cx="2672021" cy="2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0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7" t="18771" r="3139" b="25585"/>
          <a:stretch/>
        </p:blipFill>
        <p:spPr>
          <a:xfrm>
            <a:off x="304800" y="16018"/>
            <a:ext cx="8695783" cy="6841982"/>
          </a:xfrm>
          <a:prstGeom prst="rect">
            <a:avLst/>
          </a:prstGeom>
        </p:spPr>
      </p:pic>
      <p:sp>
        <p:nvSpPr>
          <p:cNvPr id="21" name="Rektangel 20"/>
          <p:cNvSpPr/>
          <p:nvPr/>
        </p:nvSpPr>
        <p:spPr bwMode="auto">
          <a:xfrm>
            <a:off x="136414" y="84262"/>
            <a:ext cx="8864169" cy="6702265"/>
          </a:xfrm>
          <a:prstGeom prst="rect">
            <a:avLst/>
          </a:prstGeom>
          <a:noFill/>
          <a:ln w="184150" cap="sq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07228"/>
            <a:endParaRPr lang="en-GB" sz="1805" b="1" dirty="0">
              <a:solidFill>
                <a:srgbClr val="000000"/>
              </a:solidFill>
              <a:latin typeface="Arial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2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3851275" y="476250"/>
          <a:ext cx="4979988" cy="308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Prism Project" r:id="rId4" imgW="6648450" imgH="4124147" progId="Prism4.Document">
                  <p:embed/>
                </p:oleObj>
              </mc:Choice>
              <mc:Fallback>
                <p:oleObj name="Prism Project" r:id="rId4" imgW="6648450" imgH="4124147" progId="Prism4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476250"/>
                        <a:ext cx="4979988" cy="3089275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8067" name="Picture 3" descr="Båstad bild5 copy"/>
          <p:cNvPicPr>
            <a:picLocks noGrp="1" noChangeAspect="1" noChangeArrowheads="1"/>
          </p:cNvPicPr>
          <p:nvPr>
            <p:ph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3429000"/>
            <a:ext cx="5607050" cy="273685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250825" y="4508500"/>
            <a:ext cx="29416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sv-SE" smtClean="0">
                <a:solidFill>
                  <a:srgbClr val="FFFFFF"/>
                </a:solidFill>
                <a:latin typeface="Arial" charset="0"/>
              </a:rPr>
              <a:t>Different </a:t>
            </a:r>
            <a:r>
              <a:rPr lang="en-US" smtClean="0">
                <a:solidFill>
                  <a:srgbClr val="FFFFFF"/>
                </a:solidFill>
                <a:latin typeface="Arial" charset="0"/>
              </a:rPr>
              <a:t>specificity</a:t>
            </a:r>
            <a:r>
              <a:rPr lang="sv-SE" smtClean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r>
              <a:rPr lang="sv-SE" smtClean="0">
                <a:solidFill>
                  <a:srgbClr val="FFFFFF"/>
                </a:solidFill>
                <a:latin typeface="Arial" charset="0"/>
              </a:rPr>
              <a:t>Different sorting</a:t>
            </a:r>
          </a:p>
        </p:txBody>
      </p:sp>
      <p:sp>
        <p:nvSpPr>
          <p:cNvPr id="88069" name="Line 5"/>
          <p:cNvSpPr>
            <a:spLocks noChangeShapeType="1"/>
          </p:cNvSpPr>
          <p:nvPr/>
        </p:nvSpPr>
        <p:spPr bwMode="auto">
          <a:xfrm flipH="1">
            <a:off x="5219700" y="2206625"/>
            <a:ext cx="503238" cy="1150938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sv-SE" smtClean="0">
              <a:solidFill>
                <a:srgbClr val="FFFFFF"/>
              </a:solidFill>
            </a:endParaRPr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6732588" y="1916113"/>
            <a:ext cx="792162" cy="13684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sv-SE" smtClean="0">
              <a:solidFill>
                <a:srgbClr val="FFFFFF"/>
              </a:solidFill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376238" y="836613"/>
            <a:ext cx="290036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 charset="0"/>
              </a:rPr>
              <a:t>Intracellular sorting of galectin-8 based on carbohydrate fine specificity</a:t>
            </a:r>
          </a:p>
        </p:txBody>
      </p:sp>
    </p:spTree>
    <p:extLst>
      <p:ext uri="{BB962C8B-B14F-4D97-AF65-F5344CB8AC3E}">
        <p14:creationId xmlns:p14="http://schemas.microsoft.com/office/powerpoint/2010/main" val="580927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1331640" y="620688"/>
            <a:ext cx="6096000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b="1" dirty="0" err="1" smtClean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Some</a:t>
            </a:r>
            <a:r>
              <a:rPr lang="sv-SE" b="1" dirty="0" smtClean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sv-SE" b="1" dirty="0" err="1" smtClean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functional</a:t>
            </a:r>
            <a:r>
              <a:rPr lang="sv-SE" b="1" dirty="0" smtClean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sv-SE" b="1" dirty="0" err="1" smtClean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contexts</a:t>
            </a:r>
            <a:endParaRPr lang="sv-SE" b="1" dirty="0" smtClean="0">
              <a:solidFill>
                <a:srgbClr val="FF66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800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Galectin cell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surface</a:t>
            </a: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binding</a:t>
            </a: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signaling</a:t>
            </a: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and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lattices</a:t>
            </a:r>
            <a:endParaRPr lang="sv-SE" sz="1800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800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Galectins as regulators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of</a:t>
            </a: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glycoprotein</a:t>
            </a: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traffic</a:t>
            </a:r>
            <a:endParaRPr lang="sv-SE" sz="1800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800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8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Galectin-3 in </a:t>
            </a:r>
            <a:r>
              <a:rPr lang="sv-SE" sz="18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newly</a:t>
            </a:r>
            <a:r>
              <a:rPr lang="sv-SE" sz="18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sv-SE" sz="18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discovered</a:t>
            </a:r>
            <a:r>
              <a:rPr lang="sv-SE" sz="18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sv-SE" sz="18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pathway</a:t>
            </a:r>
            <a:r>
              <a:rPr lang="sv-SE" sz="18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sv-SE" sz="18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of</a:t>
            </a:r>
            <a:r>
              <a:rPr lang="sv-SE" sz="18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sv-SE" sz="18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endocytosis</a:t>
            </a:r>
            <a:r>
              <a:rPr lang="sv-SE" sz="18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and </a:t>
            </a:r>
            <a:r>
              <a:rPr lang="sv-SE" sz="18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membrane</a:t>
            </a:r>
            <a:r>
              <a:rPr lang="sv-SE" sz="18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sv-SE" sz="1800" dirty="0" err="1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turnover</a:t>
            </a:r>
            <a:endParaRPr lang="sv-SE" sz="1800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800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Galectins in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disrupted</a:t>
            </a: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vesicles</a:t>
            </a: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and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autophagy</a:t>
            </a:r>
            <a:endParaRPr lang="sv-SE" sz="1800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800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Galectin-3 in centrosomes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800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Relationship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between</a:t>
            </a: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primary</a:t>
            </a: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cilia</a:t>
            </a: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and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autophagy</a:t>
            </a:r>
            <a:endParaRPr lang="sv-SE" sz="1800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800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Galectin-3 in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cytosol</a:t>
            </a:r>
            <a:r>
              <a:rPr lang="sv-SE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and </a:t>
            </a:r>
            <a:r>
              <a:rPr lang="sv-SE" sz="18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nucleus</a:t>
            </a:r>
            <a:endParaRPr lang="sv-SE" sz="1800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800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0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971" y="5229200"/>
            <a:ext cx="1490662" cy="971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251520" y="116632"/>
            <a:ext cx="3447178" cy="698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  <a:latin typeface="Arial" charset="0"/>
              </a:rPr>
              <a:t>Laboratory medicine, Lund</a:t>
            </a:r>
            <a:endParaRPr lang="en-US" sz="1600" u="sng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1600" b="1" dirty="0" err="1">
                <a:solidFill>
                  <a:srgbClr val="FFFFFF"/>
                </a:solidFill>
                <a:latin typeface="Arial" charset="0"/>
              </a:rPr>
              <a:t>Hakon</a:t>
            </a:r>
            <a:r>
              <a:rPr lang="en-US" sz="16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 charset="0"/>
              </a:rPr>
              <a:t>Leffler</a:t>
            </a:r>
            <a:endParaRPr lang="en-US" sz="1600" b="1" dirty="0">
              <a:solidFill>
                <a:srgbClr val="FFFFFF"/>
              </a:solidFill>
              <a:latin typeface="Arial" charset="0"/>
            </a:endParaRPr>
          </a:p>
          <a:p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Barbro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Kahl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Knutsson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  <a:p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Emma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Salomonsson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  <a:p>
            <a:r>
              <a:rPr lang="en-US" sz="1600" dirty="0">
                <a:solidFill>
                  <a:srgbClr val="FFFFFF"/>
                </a:solidFill>
                <a:latin typeface="Arial" charset="0"/>
              </a:rPr>
              <a:t>Michael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Carlsson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  <a:p>
            <a:r>
              <a:rPr lang="en-US" sz="1600" dirty="0">
                <a:solidFill>
                  <a:srgbClr val="FFFFFF"/>
                </a:solidFill>
                <a:latin typeface="Arial" charset="0"/>
              </a:rPr>
              <a:t>Adriana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Lepur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/>
            </a:r>
            <a:br>
              <a:rPr lang="en-US" sz="1600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John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Stegmayr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/>
            </a:r>
            <a:br>
              <a:rPr lang="en-US" sz="1600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Gunjan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Sharma</a:t>
            </a:r>
          </a:p>
          <a:p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Enas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Sheik-Khalil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  <a:p>
            <a:endParaRPr lang="en-US" sz="1600" dirty="0">
              <a:solidFill>
                <a:srgbClr val="FFFFFF"/>
              </a:solidFill>
              <a:latin typeface="Arial" charset="0"/>
            </a:endParaRPr>
          </a:p>
          <a:p>
            <a:r>
              <a:rPr lang="en-US" sz="1600" dirty="0">
                <a:solidFill>
                  <a:srgbClr val="FFFF00"/>
                </a:solidFill>
                <a:latin typeface="Arial" charset="0"/>
              </a:rPr>
              <a:t>Organic chemistry, Lund</a:t>
            </a:r>
          </a:p>
          <a:p>
            <a:r>
              <a:rPr lang="en-US" sz="1600" b="1" dirty="0">
                <a:solidFill>
                  <a:srgbClr val="FFFFFF"/>
                </a:solidFill>
                <a:latin typeface="Arial" charset="0"/>
              </a:rPr>
              <a:t>Ulf </a:t>
            </a:r>
            <a:r>
              <a:rPr lang="en-US" sz="1600" b="1" dirty="0" smtClean="0">
                <a:solidFill>
                  <a:srgbClr val="FFFFFF"/>
                </a:solidFill>
                <a:latin typeface="Arial" charset="0"/>
              </a:rPr>
              <a:t>Nilsson et. al. </a:t>
            </a:r>
            <a:endParaRPr lang="en-US" sz="1600" b="1" dirty="0">
              <a:solidFill>
                <a:srgbClr val="FFFFFF"/>
              </a:solidFill>
              <a:latin typeface="Arial" charset="0"/>
            </a:endParaRPr>
          </a:p>
          <a:p>
            <a:r>
              <a:rPr lang="en-US" sz="1600" dirty="0">
                <a:solidFill>
                  <a:srgbClr val="FFFF00"/>
                </a:solidFill>
                <a:latin typeface="Arial" charset="0"/>
              </a:rPr>
              <a:t>Biophysical 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Chemistry </a:t>
            </a:r>
            <a:r>
              <a:rPr lang="en-US" sz="1600" dirty="0" err="1" smtClean="0">
                <a:solidFill>
                  <a:srgbClr val="FFFF00"/>
                </a:solidFill>
                <a:latin typeface="Arial" charset="0"/>
              </a:rPr>
              <a:t>etc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en-US" sz="1600" dirty="0">
                <a:solidFill>
                  <a:srgbClr val="FFFF00"/>
                </a:solidFill>
                <a:latin typeface="Arial" charset="0"/>
              </a:rPr>
              <a:t>Lund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/>
            </a:r>
            <a:br>
              <a:rPr lang="en-US" sz="1600" dirty="0">
                <a:solidFill>
                  <a:srgbClr val="FFFFFF"/>
                </a:solidFill>
                <a:latin typeface="Arial" charset="0"/>
              </a:rPr>
            </a:br>
            <a:r>
              <a:rPr lang="en-US" sz="1600" dirty="0">
                <a:solidFill>
                  <a:srgbClr val="FFFFFF"/>
                </a:solidFill>
                <a:latin typeface="Arial" charset="0"/>
              </a:rPr>
              <a:t>Derek Logan, Mikael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Akke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,</a:t>
            </a:r>
            <a:br>
              <a:rPr lang="en-US" sz="1600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Ulf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Ryde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 et al. </a:t>
            </a:r>
            <a:endParaRPr lang="en-US" sz="1600" b="1" dirty="0" smtClean="0">
              <a:solidFill>
                <a:srgbClr val="FFFFFF"/>
              </a:solidFill>
              <a:latin typeface="Arial" charset="0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Biochemistry, Bayreuth</a:t>
            </a:r>
            <a:br>
              <a:rPr lang="en-US" sz="1600" dirty="0" smtClean="0">
                <a:solidFill>
                  <a:srgbClr val="FFFF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Carlo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Unverzagt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et al.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Oncology, Lund</a:t>
            </a:r>
          </a:p>
          <a:p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Håkan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Olsson,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Mårten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Fernö</a:t>
            </a:r>
            <a:endParaRPr lang="en-US" sz="1600" b="1" dirty="0" smtClean="0">
              <a:solidFill>
                <a:srgbClr val="FFFFFF"/>
              </a:solidFill>
              <a:latin typeface="Arial" charset="0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Tufts Medical Center, Boston</a:t>
            </a:r>
          </a:p>
          <a:p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Noorjahan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Panjwani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et al.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Kings College, London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Tariq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Sethi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et al. </a:t>
            </a:r>
            <a:br>
              <a:rPr lang="en-US" sz="1600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/>
            </a:r>
            <a:br>
              <a:rPr lang="en-US" sz="1600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sz="1600" dirty="0" err="1" smtClean="0">
                <a:solidFill>
                  <a:srgbClr val="FFFF00"/>
                </a:solidFill>
                <a:latin typeface="Arial" charset="0"/>
              </a:rPr>
              <a:t>Galecto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Biotech, Lund-Copenhagen</a:t>
            </a:r>
            <a:endParaRPr lang="en-US" sz="1600" dirty="0">
              <a:solidFill>
                <a:srgbClr val="FFFF00"/>
              </a:solidFill>
              <a:latin typeface="Arial" charset="0"/>
            </a:endParaRPr>
          </a:p>
          <a:p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Hans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Schambye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et 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al. </a:t>
            </a:r>
            <a:endParaRPr lang="en-US" sz="1600" dirty="0" smtClean="0">
              <a:solidFill>
                <a:srgbClr val="FFFFFF"/>
              </a:solidFill>
              <a:latin typeface="Arial" charset="0"/>
            </a:endParaRPr>
          </a:p>
          <a:p>
            <a:endParaRPr lang="en-US" sz="1600" dirty="0">
              <a:solidFill>
                <a:srgbClr val="FFFFFF"/>
              </a:solidFill>
              <a:latin typeface="Arial" charset="0"/>
            </a:endParaRPr>
          </a:p>
          <a:p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5" name="Rectangle 13"/>
          <p:cNvSpPr>
            <a:spLocks noChangeArrowheads="1"/>
          </p:cNvSpPr>
          <p:nvPr/>
        </p:nvSpPr>
        <p:spPr bwMode="auto">
          <a:xfrm>
            <a:off x="2915816" y="797803"/>
            <a:ext cx="59766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FF9900"/>
                </a:solidFill>
                <a:latin typeface="Arial"/>
                <a:cs typeface="Arial"/>
              </a:rPr>
              <a:t>Galectin Specificity, Functions, and Medical use.</a:t>
            </a:r>
            <a:endParaRPr lang="en-GB" dirty="0">
              <a:solidFill>
                <a:srgbClr val="FF9900"/>
              </a:solidFill>
              <a:latin typeface="Arial"/>
              <a:cs typeface="Arial"/>
            </a:endParaRPr>
          </a:p>
        </p:txBody>
      </p:sp>
      <p:grpSp>
        <p:nvGrpSpPr>
          <p:cNvPr id="15366" name="Group 14"/>
          <p:cNvGrpSpPr>
            <a:grpSpLocks/>
          </p:cNvGrpSpPr>
          <p:nvPr/>
        </p:nvGrpSpPr>
        <p:grpSpPr bwMode="auto">
          <a:xfrm>
            <a:off x="3314247" y="2132856"/>
            <a:ext cx="5650241" cy="2375346"/>
            <a:chOff x="567" y="663"/>
            <a:chExt cx="4728" cy="1844"/>
          </a:xfrm>
        </p:grpSpPr>
        <p:sp>
          <p:nvSpPr>
            <p:cNvPr id="15367" name="Rectangle 15"/>
            <p:cNvSpPr>
              <a:spLocks noChangeArrowheads="1"/>
            </p:cNvSpPr>
            <p:nvPr/>
          </p:nvSpPr>
          <p:spPr bwMode="auto">
            <a:xfrm>
              <a:off x="567" y="663"/>
              <a:ext cx="4626" cy="181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68" name="Text Box 16"/>
            <p:cNvSpPr txBox="1">
              <a:spLocks noChangeArrowheads="1"/>
            </p:cNvSpPr>
            <p:nvPr/>
          </p:nvSpPr>
          <p:spPr bwMode="auto">
            <a:xfrm>
              <a:off x="731" y="1278"/>
              <a:ext cx="69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Galectin-4</a:t>
              </a:r>
            </a:p>
          </p:txBody>
        </p:sp>
        <p:grpSp>
          <p:nvGrpSpPr>
            <p:cNvPr id="15369" name="Group 17"/>
            <p:cNvGrpSpPr>
              <a:grpSpLocks/>
            </p:cNvGrpSpPr>
            <p:nvPr/>
          </p:nvGrpSpPr>
          <p:grpSpPr bwMode="auto">
            <a:xfrm>
              <a:off x="2694" y="1642"/>
              <a:ext cx="432" cy="285"/>
              <a:chOff x="3113" y="2924"/>
              <a:chExt cx="357" cy="234"/>
            </a:xfrm>
          </p:grpSpPr>
          <p:sp>
            <p:nvSpPr>
              <p:cNvPr id="15430" name="Rectangle 18"/>
              <p:cNvSpPr>
                <a:spLocks noChangeArrowheads="1"/>
              </p:cNvSpPr>
              <p:nvPr/>
            </p:nvSpPr>
            <p:spPr bwMode="auto">
              <a:xfrm rot="10800000">
                <a:off x="3243" y="3022"/>
                <a:ext cx="155" cy="2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31" name="Oval 19"/>
              <p:cNvSpPr>
                <a:spLocks noChangeArrowheads="1"/>
              </p:cNvSpPr>
              <p:nvPr/>
            </p:nvSpPr>
            <p:spPr bwMode="auto">
              <a:xfrm rot="-5400000">
                <a:off x="3079" y="2960"/>
                <a:ext cx="210" cy="1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32" name="AutoShape 20"/>
              <p:cNvSpPr>
                <a:spLocks noChangeArrowheads="1"/>
              </p:cNvSpPr>
              <p:nvPr/>
            </p:nvSpPr>
            <p:spPr bwMode="white">
              <a:xfrm rot="-5400000">
                <a:off x="3097" y="2949"/>
                <a:ext cx="91" cy="5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33" name="Oval 21"/>
              <p:cNvSpPr>
                <a:spLocks noChangeArrowheads="1"/>
              </p:cNvSpPr>
              <p:nvPr/>
            </p:nvSpPr>
            <p:spPr bwMode="auto">
              <a:xfrm rot="5400000">
                <a:off x="3284" y="2972"/>
                <a:ext cx="211" cy="138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34" name="AutoShape 22"/>
              <p:cNvSpPr>
                <a:spLocks noChangeArrowheads="1"/>
              </p:cNvSpPr>
              <p:nvPr/>
            </p:nvSpPr>
            <p:spPr bwMode="white">
              <a:xfrm rot="-5400000">
                <a:off x="3383" y="3070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370" name="Text Box 23"/>
            <p:cNvSpPr txBox="1">
              <a:spLocks noChangeArrowheads="1"/>
            </p:cNvSpPr>
            <p:nvPr/>
          </p:nvSpPr>
          <p:spPr bwMode="auto">
            <a:xfrm>
              <a:off x="2556" y="1295"/>
              <a:ext cx="68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Galectin-8</a:t>
              </a:r>
              <a:endParaRPr lang="sv-SE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5371" name="Group 24"/>
            <p:cNvGrpSpPr>
              <a:grpSpLocks/>
            </p:cNvGrpSpPr>
            <p:nvPr/>
          </p:nvGrpSpPr>
          <p:grpSpPr bwMode="auto">
            <a:xfrm>
              <a:off x="1826" y="2043"/>
              <a:ext cx="420" cy="289"/>
              <a:chOff x="2290" y="3021"/>
              <a:chExt cx="346" cy="235"/>
            </a:xfrm>
          </p:grpSpPr>
          <p:sp>
            <p:nvSpPr>
              <p:cNvPr id="15425" name="Rectangle 25"/>
              <p:cNvSpPr>
                <a:spLocks noChangeArrowheads="1"/>
              </p:cNvSpPr>
              <p:nvPr/>
            </p:nvSpPr>
            <p:spPr bwMode="auto">
              <a:xfrm rot="10800000">
                <a:off x="2409" y="3119"/>
                <a:ext cx="155" cy="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26" name="Oval 26"/>
              <p:cNvSpPr>
                <a:spLocks noChangeArrowheads="1"/>
              </p:cNvSpPr>
              <p:nvPr/>
            </p:nvSpPr>
            <p:spPr bwMode="auto">
              <a:xfrm rot="-5400000">
                <a:off x="2255" y="3058"/>
                <a:ext cx="211" cy="1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27" name="AutoShape 27"/>
              <p:cNvSpPr>
                <a:spLocks noChangeArrowheads="1"/>
              </p:cNvSpPr>
              <p:nvPr/>
            </p:nvSpPr>
            <p:spPr bwMode="white">
              <a:xfrm rot="-5400000">
                <a:off x="2275" y="3048"/>
                <a:ext cx="90" cy="5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28" name="Oval 28"/>
              <p:cNvSpPr>
                <a:spLocks noChangeArrowheads="1"/>
              </p:cNvSpPr>
              <p:nvPr/>
            </p:nvSpPr>
            <p:spPr bwMode="auto">
              <a:xfrm rot="5400000">
                <a:off x="2451" y="3071"/>
                <a:ext cx="210" cy="138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29" name="AutoShape 29"/>
              <p:cNvSpPr>
                <a:spLocks noChangeArrowheads="1"/>
              </p:cNvSpPr>
              <p:nvPr/>
            </p:nvSpPr>
            <p:spPr bwMode="white">
              <a:xfrm rot="-5400000">
                <a:off x="2549" y="3168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372" name="Text Box 30"/>
            <p:cNvSpPr txBox="1">
              <a:spLocks noChangeArrowheads="1"/>
            </p:cNvSpPr>
            <p:nvPr/>
          </p:nvSpPr>
          <p:spPr bwMode="auto">
            <a:xfrm>
              <a:off x="1720" y="2319"/>
              <a:ext cx="702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Galectin-9</a:t>
              </a:r>
              <a:endParaRPr lang="sv-SE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5373" name="Group 31"/>
            <p:cNvGrpSpPr>
              <a:grpSpLocks/>
            </p:cNvGrpSpPr>
            <p:nvPr/>
          </p:nvGrpSpPr>
          <p:grpSpPr bwMode="auto">
            <a:xfrm>
              <a:off x="2660" y="1029"/>
              <a:ext cx="420" cy="289"/>
              <a:chOff x="3124" y="2477"/>
              <a:chExt cx="346" cy="235"/>
            </a:xfrm>
          </p:grpSpPr>
          <p:sp>
            <p:nvSpPr>
              <p:cNvPr id="15420" name="Rectangle 32"/>
              <p:cNvSpPr>
                <a:spLocks noChangeArrowheads="1"/>
              </p:cNvSpPr>
              <p:nvPr/>
            </p:nvSpPr>
            <p:spPr bwMode="auto">
              <a:xfrm rot="10800000">
                <a:off x="3243" y="2574"/>
                <a:ext cx="155" cy="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21" name="Oval 33"/>
              <p:cNvSpPr>
                <a:spLocks noChangeArrowheads="1"/>
              </p:cNvSpPr>
              <p:nvPr/>
            </p:nvSpPr>
            <p:spPr bwMode="auto">
              <a:xfrm rot="-5400000">
                <a:off x="3089" y="2514"/>
                <a:ext cx="211" cy="1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22" name="AutoShape 34"/>
              <p:cNvSpPr>
                <a:spLocks noChangeArrowheads="1"/>
              </p:cNvSpPr>
              <p:nvPr/>
            </p:nvSpPr>
            <p:spPr bwMode="white">
              <a:xfrm rot="-5400000">
                <a:off x="3109" y="2504"/>
                <a:ext cx="90" cy="5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23" name="Oval 35"/>
              <p:cNvSpPr>
                <a:spLocks noChangeArrowheads="1"/>
              </p:cNvSpPr>
              <p:nvPr/>
            </p:nvSpPr>
            <p:spPr bwMode="auto">
              <a:xfrm rot="5400000">
                <a:off x="3284" y="2526"/>
                <a:ext cx="211" cy="138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24" name="AutoShape 36"/>
              <p:cNvSpPr>
                <a:spLocks noChangeArrowheads="1"/>
              </p:cNvSpPr>
              <p:nvPr/>
            </p:nvSpPr>
            <p:spPr bwMode="white">
              <a:xfrm rot="-5400000">
                <a:off x="3383" y="2624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374" name="Text Box 37"/>
            <p:cNvSpPr txBox="1">
              <a:spLocks noChangeArrowheads="1"/>
            </p:cNvSpPr>
            <p:nvPr/>
          </p:nvSpPr>
          <p:spPr bwMode="auto">
            <a:xfrm>
              <a:off x="2600" y="1930"/>
              <a:ext cx="844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Galectin-12</a:t>
              </a:r>
              <a:endParaRPr lang="sv-SE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5375" name="Group 38"/>
            <p:cNvGrpSpPr>
              <a:grpSpLocks/>
            </p:cNvGrpSpPr>
            <p:nvPr/>
          </p:nvGrpSpPr>
          <p:grpSpPr bwMode="auto">
            <a:xfrm>
              <a:off x="680" y="1932"/>
              <a:ext cx="269" cy="193"/>
              <a:chOff x="465" y="2470"/>
              <a:chExt cx="221" cy="158"/>
            </a:xfrm>
          </p:grpSpPr>
          <p:sp>
            <p:nvSpPr>
              <p:cNvPr id="15417" name="Rectangle 39"/>
              <p:cNvSpPr>
                <a:spLocks noChangeArrowheads="1"/>
              </p:cNvSpPr>
              <p:nvPr/>
            </p:nvSpPr>
            <p:spPr bwMode="auto">
              <a:xfrm rot="-5400000">
                <a:off x="551" y="2481"/>
                <a:ext cx="47" cy="2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18" name="Oval 40"/>
              <p:cNvSpPr>
                <a:spLocks noChangeArrowheads="1"/>
              </p:cNvSpPr>
              <p:nvPr/>
            </p:nvSpPr>
            <p:spPr bwMode="auto">
              <a:xfrm rot="10800000">
                <a:off x="476" y="2478"/>
                <a:ext cx="210" cy="13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19" name="AutoShape 41"/>
              <p:cNvSpPr>
                <a:spLocks noChangeArrowheads="1"/>
              </p:cNvSpPr>
              <p:nvPr/>
            </p:nvSpPr>
            <p:spPr bwMode="white">
              <a:xfrm>
                <a:off x="465" y="2559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376" name="Text Box 42"/>
            <p:cNvSpPr txBox="1">
              <a:spLocks noChangeArrowheads="1"/>
            </p:cNvSpPr>
            <p:nvPr/>
          </p:nvSpPr>
          <p:spPr bwMode="auto">
            <a:xfrm>
              <a:off x="663" y="2141"/>
              <a:ext cx="734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Galectin-7</a:t>
              </a:r>
              <a:endParaRPr lang="sv-SE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5377" name="Group 43"/>
            <p:cNvGrpSpPr>
              <a:grpSpLocks/>
            </p:cNvGrpSpPr>
            <p:nvPr/>
          </p:nvGrpSpPr>
          <p:grpSpPr bwMode="auto">
            <a:xfrm>
              <a:off x="4541" y="865"/>
              <a:ext cx="378" cy="461"/>
              <a:chOff x="4039" y="980"/>
              <a:chExt cx="308" cy="373"/>
            </a:xfrm>
          </p:grpSpPr>
          <p:sp>
            <p:nvSpPr>
              <p:cNvPr id="15412" name="Oval 44"/>
              <p:cNvSpPr>
                <a:spLocks noChangeArrowheads="1"/>
              </p:cNvSpPr>
              <p:nvPr/>
            </p:nvSpPr>
            <p:spPr bwMode="auto">
              <a:xfrm>
                <a:off x="4118" y="1031"/>
                <a:ext cx="208" cy="136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13" name="AutoShape 45"/>
              <p:cNvSpPr>
                <a:spLocks noChangeArrowheads="1"/>
              </p:cNvSpPr>
              <p:nvPr/>
            </p:nvSpPr>
            <p:spPr bwMode="white">
              <a:xfrm>
                <a:off x="4043" y="980"/>
                <a:ext cx="184" cy="118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14" name="Oval 46"/>
              <p:cNvSpPr>
                <a:spLocks noChangeArrowheads="1"/>
              </p:cNvSpPr>
              <p:nvPr/>
            </p:nvSpPr>
            <p:spPr bwMode="auto">
              <a:xfrm rot="10800000">
                <a:off x="4117" y="1167"/>
                <a:ext cx="209" cy="135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15" name="AutoShape 47"/>
              <p:cNvSpPr>
                <a:spLocks noChangeArrowheads="1"/>
              </p:cNvSpPr>
              <p:nvPr/>
            </p:nvSpPr>
            <p:spPr bwMode="white">
              <a:xfrm rot="10800000">
                <a:off x="4039" y="1234"/>
                <a:ext cx="182" cy="11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16" name="Rectangle 48"/>
              <p:cNvSpPr>
                <a:spLocks noChangeArrowheads="1"/>
              </p:cNvSpPr>
              <p:nvPr/>
            </p:nvSpPr>
            <p:spPr bwMode="white">
              <a:xfrm>
                <a:off x="4111" y="1158"/>
                <a:ext cx="236" cy="17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378" name="Text Box 49"/>
            <p:cNvSpPr txBox="1">
              <a:spLocks noChangeArrowheads="1"/>
            </p:cNvSpPr>
            <p:nvPr/>
          </p:nvSpPr>
          <p:spPr bwMode="auto">
            <a:xfrm>
              <a:off x="4501" y="1268"/>
              <a:ext cx="711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Galectin-1</a:t>
              </a:r>
              <a:endParaRPr lang="sv-SE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5379" name="Group 50"/>
            <p:cNvGrpSpPr>
              <a:grpSpLocks/>
            </p:cNvGrpSpPr>
            <p:nvPr/>
          </p:nvGrpSpPr>
          <p:grpSpPr bwMode="auto">
            <a:xfrm>
              <a:off x="4633" y="1700"/>
              <a:ext cx="375" cy="465"/>
              <a:chOff x="4579" y="1435"/>
              <a:chExt cx="310" cy="379"/>
            </a:xfrm>
          </p:grpSpPr>
          <p:sp>
            <p:nvSpPr>
              <p:cNvPr id="15407" name="Oval 51"/>
              <p:cNvSpPr>
                <a:spLocks noChangeArrowheads="1"/>
              </p:cNvSpPr>
              <p:nvPr/>
            </p:nvSpPr>
            <p:spPr bwMode="auto">
              <a:xfrm>
                <a:off x="4659" y="1487"/>
                <a:ext cx="211" cy="137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08" name="Oval 52"/>
              <p:cNvSpPr>
                <a:spLocks noChangeArrowheads="1"/>
              </p:cNvSpPr>
              <p:nvPr/>
            </p:nvSpPr>
            <p:spPr bwMode="auto">
              <a:xfrm rot="10800000">
                <a:off x="4658" y="1624"/>
                <a:ext cx="211" cy="138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09" name="Rectangle 53"/>
              <p:cNvSpPr>
                <a:spLocks noChangeArrowheads="1"/>
              </p:cNvSpPr>
              <p:nvPr/>
            </p:nvSpPr>
            <p:spPr bwMode="white">
              <a:xfrm>
                <a:off x="4652" y="1615"/>
                <a:ext cx="237" cy="1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10" name="AutoShape 54"/>
              <p:cNvSpPr>
                <a:spLocks noChangeArrowheads="1"/>
              </p:cNvSpPr>
              <p:nvPr/>
            </p:nvSpPr>
            <p:spPr bwMode="white">
              <a:xfrm>
                <a:off x="4584" y="1435"/>
                <a:ext cx="184" cy="120"/>
              </a:xfrm>
              <a:prstGeom prst="roundRect">
                <a:avLst>
                  <a:gd name="adj" fmla="val 2916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11" name="AutoShape 55"/>
              <p:cNvSpPr>
                <a:spLocks noChangeArrowheads="1"/>
              </p:cNvSpPr>
              <p:nvPr/>
            </p:nvSpPr>
            <p:spPr bwMode="white">
              <a:xfrm rot="10800000">
                <a:off x="4579" y="1693"/>
                <a:ext cx="185" cy="121"/>
              </a:xfrm>
              <a:prstGeom prst="roundRect">
                <a:avLst>
                  <a:gd name="adj" fmla="val 29463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380" name="Text Box 56"/>
            <p:cNvSpPr txBox="1">
              <a:spLocks noChangeArrowheads="1"/>
            </p:cNvSpPr>
            <p:nvPr/>
          </p:nvSpPr>
          <p:spPr bwMode="auto">
            <a:xfrm>
              <a:off x="4582" y="2125"/>
              <a:ext cx="713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Galectin-2</a:t>
              </a:r>
              <a:endParaRPr lang="sv-SE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5381" name="Group 57"/>
            <p:cNvGrpSpPr>
              <a:grpSpLocks/>
            </p:cNvGrpSpPr>
            <p:nvPr/>
          </p:nvGrpSpPr>
          <p:grpSpPr bwMode="auto">
            <a:xfrm>
              <a:off x="3606" y="1875"/>
              <a:ext cx="352" cy="485"/>
              <a:chOff x="3641" y="2543"/>
              <a:chExt cx="351" cy="479"/>
            </a:xfrm>
          </p:grpSpPr>
          <p:sp>
            <p:nvSpPr>
              <p:cNvPr id="15403" name="Rectangle 58"/>
              <p:cNvSpPr>
                <a:spLocks noChangeArrowheads="1"/>
              </p:cNvSpPr>
              <p:nvPr/>
            </p:nvSpPr>
            <p:spPr bwMode="auto">
              <a:xfrm>
                <a:off x="3844" y="2587"/>
                <a:ext cx="44" cy="22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04" name="Oval 59"/>
              <p:cNvSpPr>
                <a:spLocks noChangeArrowheads="1"/>
              </p:cNvSpPr>
              <p:nvPr/>
            </p:nvSpPr>
            <p:spPr bwMode="auto">
              <a:xfrm rot="10800000">
                <a:off x="3737" y="2793"/>
                <a:ext cx="255" cy="168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05" name="AutoShape 60"/>
              <p:cNvSpPr>
                <a:spLocks noChangeArrowheads="1"/>
              </p:cNvSpPr>
              <p:nvPr/>
            </p:nvSpPr>
            <p:spPr bwMode="white">
              <a:xfrm rot="10800000">
                <a:off x="3641" y="2876"/>
                <a:ext cx="224" cy="146"/>
              </a:xfrm>
              <a:prstGeom prst="roundRect">
                <a:avLst>
                  <a:gd name="adj" fmla="val 0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06" name="Oval 61" descr="Diagonalrand från höger smal"/>
              <p:cNvSpPr>
                <a:spLocks noChangeArrowheads="1"/>
              </p:cNvSpPr>
              <p:nvPr/>
            </p:nvSpPr>
            <p:spPr bwMode="auto">
              <a:xfrm>
                <a:off x="3825" y="2543"/>
                <a:ext cx="80" cy="52"/>
              </a:xfrm>
              <a:prstGeom prst="ellipse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382" name="Text Box 62"/>
            <p:cNvSpPr txBox="1">
              <a:spLocks noChangeArrowheads="1"/>
            </p:cNvSpPr>
            <p:nvPr/>
          </p:nvSpPr>
          <p:spPr bwMode="auto">
            <a:xfrm>
              <a:off x="3499" y="2307"/>
              <a:ext cx="683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Galectin-3</a:t>
              </a:r>
              <a:endParaRPr lang="sv-SE" sz="18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5383" name="Group 63"/>
            <p:cNvGrpSpPr>
              <a:grpSpLocks/>
            </p:cNvGrpSpPr>
            <p:nvPr/>
          </p:nvGrpSpPr>
          <p:grpSpPr bwMode="auto">
            <a:xfrm>
              <a:off x="879" y="1049"/>
              <a:ext cx="419" cy="286"/>
              <a:chOff x="1247" y="2682"/>
              <a:chExt cx="346" cy="233"/>
            </a:xfrm>
          </p:grpSpPr>
          <p:sp>
            <p:nvSpPr>
              <p:cNvPr id="15398" name="Rectangle 64"/>
              <p:cNvSpPr>
                <a:spLocks noChangeArrowheads="1"/>
              </p:cNvSpPr>
              <p:nvPr/>
            </p:nvSpPr>
            <p:spPr bwMode="auto">
              <a:xfrm rot="10800000">
                <a:off x="1366" y="2779"/>
                <a:ext cx="155" cy="2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399" name="Oval 65"/>
              <p:cNvSpPr>
                <a:spLocks noChangeArrowheads="1"/>
              </p:cNvSpPr>
              <p:nvPr/>
            </p:nvSpPr>
            <p:spPr bwMode="auto">
              <a:xfrm rot="5400000">
                <a:off x="1407" y="2729"/>
                <a:ext cx="211" cy="138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00" name="AutoShape 66"/>
              <p:cNvSpPr>
                <a:spLocks noChangeArrowheads="1"/>
              </p:cNvSpPr>
              <p:nvPr/>
            </p:nvSpPr>
            <p:spPr bwMode="white">
              <a:xfrm rot="-5400000">
                <a:off x="1506" y="2827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01" name="Oval 67"/>
              <p:cNvSpPr>
                <a:spLocks noChangeArrowheads="1"/>
              </p:cNvSpPr>
              <p:nvPr/>
            </p:nvSpPr>
            <p:spPr bwMode="auto">
              <a:xfrm rot="-5400000">
                <a:off x="1213" y="2718"/>
                <a:ext cx="210" cy="1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02" name="AutoShape 68"/>
              <p:cNvSpPr>
                <a:spLocks noChangeArrowheads="1"/>
              </p:cNvSpPr>
              <p:nvPr/>
            </p:nvSpPr>
            <p:spPr bwMode="white">
              <a:xfrm rot="-5400000">
                <a:off x="1231" y="2707"/>
                <a:ext cx="91" cy="5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5384" name="Group 69"/>
            <p:cNvGrpSpPr>
              <a:grpSpLocks/>
            </p:cNvGrpSpPr>
            <p:nvPr/>
          </p:nvGrpSpPr>
          <p:grpSpPr bwMode="auto">
            <a:xfrm flipH="1">
              <a:off x="914" y="1941"/>
              <a:ext cx="268" cy="194"/>
              <a:chOff x="465" y="2470"/>
              <a:chExt cx="221" cy="158"/>
            </a:xfrm>
          </p:grpSpPr>
          <p:sp>
            <p:nvSpPr>
              <p:cNvPr id="15395" name="Rectangle 70"/>
              <p:cNvSpPr>
                <a:spLocks noChangeArrowheads="1"/>
              </p:cNvSpPr>
              <p:nvPr/>
            </p:nvSpPr>
            <p:spPr bwMode="auto">
              <a:xfrm rot="-5400000">
                <a:off x="551" y="2481"/>
                <a:ext cx="47" cy="2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396" name="Oval 71"/>
              <p:cNvSpPr>
                <a:spLocks noChangeArrowheads="1"/>
              </p:cNvSpPr>
              <p:nvPr/>
            </p:nvSpPr>
            <p:spPr bwMode="auto">
              <a:xfrm rot="10800000">
                <a:off x="476" y="2478"/>
                <a:ext cx="210" cy="13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397" name="AutoShape 72"/>
              <p:cNvSpPr>
                <a:spLocks noChangeArrowheads="1"/>
              </p:cNvSpPr>
              <p:nvPr/>
            </p:nvSpPr>
            <p:spPr bwMode="white">
              <a:xfrm>
                <a:off x="465" y="2559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385" name="Line 73"/>
            <p:cNvSpPr>
              <a:spLocks noChangeShapeType="1"/>
            </p:cNvSpPr>
            <p:nvPr/>
          </p:nvSpPr>
          <p:spPr bwMode="auto">
            <a:xfrm>
              <a:off x="926" y="1845"/>
              <a:ext cx="0" cy="27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15386" name="Line 74"/>
            <p:cNvSpPr>
              <a:spLocks noChangeShapeType="1"/>
            </p:cNvSpPr>
            <p:nvPr/>
          </p:nvSpPr>
          <p:spPr bwMode="auto">
            <a:xfrm flipH="1">
              <a:off x="1373" y="754"/>
              <a:ext cx="497" cy="3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15387" name="Line 75"/>
            <p:cNvSpPr>
              <a:spLocks noChangeShapeType="1"/>
            </p:cNvSpPr>
            <p:nvPr/>
          </p:nvSpPr>
          <p:spPr bwMode="auto">
            <a:xfrm>
              <a:off x="1978" y="754"/>
              <a:ext cx="20" cy="11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15388" name="Line 76"/>
            <p:cNvSpPr>
              <a:spLocks noChangeShapeType="1"/>
            </p:cNvSpPr>
            <p:nvPr/>
          </p:nvSpPr>
          <p:spPr bwMode="auto">
            <a:xfrm>
              <a:off x="2309" y="974"/>
              <a:ext cx="330" cy="6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15389" name="Line 77"/>
            <p:cNvSpPr>
              <a:spLocks noChangeShapeType="1"/>
            </p:cNvSpPr>
            <p:nvPr/>
          </p:nvSpPr>
          <p:spPr bwMode="auto">
            <a:xfrm>
              <a:off x="2309" y="974"/>
              <a:ext cx="331" cy="1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15390" name="Line 78"/>
            <p:cNvSpPr>
              <a:spLocks noChangeShapeType="1"/>
            </p:cNvSpPr>
            <p:nvPr/>
          </p:nvSpPr>
          <p:spPr bwMode="auto">
            <a:xfrm>
              <a:off x="2089" y="754"/>
              <a:ext cx="220" cy="2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15391" name="Line 79"/>
            <p:cNvSpPr>
              <a:spLocks noChangeShapeType="1"/>
            </p:cNvSpPr>
            <p:nvPr/>
          </p:nvSpPr>
          <p:spPr bwMode="auto">
            <a:xfrm rot="17946594" flipH="1">
              <a:off x="815" y="1595"/>
              <a:ext cx="337" cy="1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15392" name="Line 80"/>
            <p:cNvSpPr>
              <a:spLocks noChangeShapeType="1"/>
            </p:cNvSpPr>
            <p:nvPr/>
          </p:nvSpPr>
          <p:spPr bwMode="auto">
            <a:xfrm flipH="1">
              <a:off x="4839" y="1426"/>
              <a:ext cx="6" cy="2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15393" name="Line 81"/>
            <p:cNvSpPr>
              <a:spLocks noChangeShapeType="1"/>
            </p:cNvSpPr>
            <p:nvPr/>
          </p:nvSpPr>
          <p:spPr bwMode="auto">
            <a:xfrm>
              <a:off x="4000" y="754"/>
              <a:ext cx="501" cy="2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>
                <a:solidFill>
                  <a:srgbClr val="FFFFFF"/>
                </a:solidFill>
              </a:endParaRPr>
            </a:p>
          </p:txBody>
        </p:sp>
        <p:sp>
          <p:nvSpPr>
            <p:cNvPr id="15394" name="Line 82"/>
            <p:cNvSpPr>
              <a:spLocks noChangeShapeType="1"/>
            </p:cNvSpPr>
            <p:nvPr/>
          </p:nvSpPr>
          <p:spPr bwMode="auto">
            <a:xfrm>
              <a:off x="3332" y="1034"/>
              <a:ext cx="291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>
                <a:solidFill>
                  <a:srgbClr val="FFFFFF"/>
                </a:solidFill>
              </a:endParaRPr>
            </a:p>
          </p:txBody>
        </p:sp>
      </p:grpSp>
      <p:sp>
        <p:nvSpPr>
          <p:cNvPr id="75" name="Text Box 5"/>
          <p:cNvSpPr txBox="1">
            <a:spLocks noChangeArrowheads="1"/>
          </p:cNvSpPr>
          <p:nvPr/>
        </p:nvSpPr>
        <p:spPr bwMode="auto">
          <a:xfrm>
            <a:off x="5580112" y="5157192"/>
            <a:ext cx="34471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FFCC00"/>
                </a:solidFill>
                <a:latin typeface="Arial" charset="0"/>
              </a:rPr>
              <a:t>Swedish Research Council (VR)</a:t>
            </a:r>
            <a:endParaRPr lang="en-US" sz="1600" dirty="0">
              <a:solidFill>
                <a:srgbClr val="FFCC00"/>
              </a:solidFill>
              <a:latin typeface="Arial" charset="0"/>
            </a:endParaRPr>
          </a:p>
          <a:p>
            <a:r>
              <a:rPr lang="en-US" sz="1600" dirty="0" smtClean="0">
                <a:solidFill>
                  <a:srgbClr val="FFCC00"/>
                </a:solidFill>
                <a:latin typeface="Arial" charset="0"/>
              </a:rPr>
              <a:t>EU-FP7 PANACREAS and other</a:t>
            </a:r>
            <a:br>
              <a:rPr lang="en-US" sz="1600" dirty="0" smtClean="0">
                <a:solidFill>
                  <a:srgbClr val="FFCC00"/>
                </a:solidFill>
                <a:latin typeface="Arial" charset="0"/>
              </a:rPr>
            </a:br>
            <a:r>
              <a:rPr lang="en-US" sz="1600" dirty="0" smtClean="0">
                <a:solidFill>
                  <a:srgbClr val="FFCC00"/>
                </a:solidFill>
                <a:latin typeface="Arial" charset="0"/>
              </a:rPr>
              <a:t>Medical Faculty, Lund</a:t>
            </a:r>
            <a:br>
              <a:rPr lang="en-US" sz="1600" dirty="0" smtClean="0">
                <a:solidFill>
                  <a:srgbClr val="FFCC00"/>
                </a:solidFill>
                <a:latin typeface="Arial" charset="0"/>
              </a:rPr>
            </a:br>
            <a:r>
              <a:rPr lang="en-US" sz="1600" dirty="0" err="1" smtClean="0">
                <a:solidFill>
                  <a:srgbClr val="FFCC00"/>
                </a:solidFill>
                <a:latin typeface="Arial" charset="0"/>
              </a:rPr>
              <a:t>Galecto</a:t>
            </a:r>
            <a:r>
              <a:rPr lang="en-US" sz="1600" dirty="0" smtClean="0">
                <a:solidFill>
                  <a:srgbClr val="FFCC00"/>
                </a:solidFill>
                <a:latin typeface="Arial" charset="0"/>
              </a:rPr>
              <a:t> Biotech, Lund-Copenhagen</a:t>
            </a:r>
            <a:endParaRPr lang="en-US" sz="1600" dirty="0">
              <a:solidFill>
                <a:srgbClr val="FF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164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Labbild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755576" y="2060848"/>
            <a:ext cx="180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 smtClean="0"/>
              <a:t>Michael Carlsson</a:t>
            </a:r>
            <a:endParaRPr lang="sv-SE" sz="1800" dirty="0"/>
          </a:p>
        </p:txBody>
      </p:sp>
      <p:sp>
        <p:nvSpPr>
          <p:cNvPr id="4" name="textruta 3"/>
          <p:cNvSpPr txBox="1"/>
          <p:nvPr/>
        </p:nvSpPr>
        <p:spPr>
          <a:xfrm>
            <a:off x="5580112" y="4653136"/>
            <a:ext cx="219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 smtClean="0"/>
              <a:t>Barbro </a:t>
            </a:r>
            <a:r>
              <a:rPr lang="sv-SE" sz="1800" dirty="0" err="1" smtClean="0"/>
              <a:t>Kahl</a:t>
            </a:r>
            <a:r>
              <a:rPr lang="sv-SE" sz="1800" dirty="0" smtClean="0"/>
              <a:t>-Knutson</a:t>
            </a:r>
            <a:endParaRPr lang="sv-SE" sz="1800" dirty="0"/>
          </a:p>
        </p:txBody>
      </p:sp>
      <p:sp>
        <p:nvSpPr>
          <p:cNvPr id="5" name="textruta 4"/>
          <p:cNvSpPr txBox="1"/>
          <p:nvPr/>
        </p:nvSpPr>
        <p:spPr>
          <a:xfrm>
            <a:off x="6012160" y="2132856"/>
            <a:ext cx="162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 err="1" smtClean="0"/>
              <a:t>Gunjan</a:t>
            </a:r>
            <a:r>
              <a:rPr lang="sv-SE" sz="1800" dirty="0" smtClean="0"/>
              <a:t> Sharma</a:t>
            </a:r>
            <a:endParaRPr lang="sv-SE" sz="1800" dirty="0"/>
          </a:p>
        </p:txBody>
      </p:sp>
      <p:sp>
        <p:nvSpPr>
          <p:cNvPr id="6" name="textruta 5"/>
          <p:cNvSpPr txBox="1"/>
          <p:nvPr/>
        </p:nvSpPr>
        <p:spPr>
          <a:xfrm>
            <a:off x="3203848" y="2132856"/>
            <a:ext cx="156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 smtClean="0"/>
              <a:t>John </a:t>
            </a:r>
            <a:r>
              <a:rPr lang="sv-SE" sz="1800" dirty="0" err="1" smtClean="0"/>
              <a:t>Stegmayr</a:t>
            </a:r>
            <a:endParaRPr lang="sv-SE" sz="1800" dirty="0"/>
          </a:p>
        </p:txBody>
      </p:sp>
      <p:pic>
        <p:nvPicPr>
          <p:cNvPr id="8" name="Bildobjekt 7" descr="DSC_002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8" t="9555" r="49171" b="57451"/>
          <a:stretch/>
        </p:blipFill>
        <p:spPr>
          <a:xfrm>
            <a:off x="7164288" y="476672"/>
            <a:ext cx="1161137" cy="1368152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6732240" y="332656"/>
            <a:ext cx="1870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 smtClean="0"/>
              <a:t>Enas </a:t>
            </a:r>
            <a:r>
              <a:rPr lang="sv-SE" sz="1800" dirty="0" err="1" smtClean="0"/>
              <a:t>Sheik</a:t>
            </a:r>
            <a:r>
              <a:rPr lang="sv-SE" sz="1800" dirty="0" smtClean="0"/>
              <a:t>-Khalil</a:t>
            </a:r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208548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DSCF044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4" y="115888"/>
            <a:ext cx="8893175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395536" y="2060849"/>
            <a:ext cx="2105736" cy="373659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r>
              <a:rPr lang="sv-SE" sz="1800" dirty="0"/>
              <a:t>Emma Salomonsson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3359912" y="2213248"/>
            <a:ext cx="2222613" cy="373659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r>
              <a:rPr lang="sv-SE" sz="1800" dirty="0"/>
              <a:t>Barbro </a:t>
            </a:r>
            <a:r>
              <a:rPr lang="sv-SE" sz="1800" dirty="0" err="1"/>
              <a:t>Kahl</a:t>
            </a:r>
            <a:r>
              <a:rPr lang="sv-SE" sz="1800" dirty="0"/>
              <a:t>-Knutson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Shape 923"/>
          <p:cNvSpPr>
            <a:spLocks noGrp="1"/>
          </p:cNvSpPr>
          <p:nvPr>
            <p:ph type="title"/>
          </p:nvPr>
        </p:nvSpPr>
        <p:spPr>
          <a:xfrm>
            <a:off x="2821781" y="-187524"/>
            <a:ext cx="7313414" cy="1062633"/>
          </a:xfrm>
          <a:prstGeom prst="rect">
            <a:avLst/>
          </a:prstGeom>
        </p:spPr>
        <p:txBody>
          <a:bodyPr/>
          <a:lstStyle>
            <a:lvl1pPr algn="l">
              <a:defRPr sz="3400"/>
            </a:lvl1pPr>
          </a:lstStyle>
          <a:p>
            <a:pPr lvl="0">
              <a:defRPr sz="1800">
                <a:uFillTx/>
              </a:defRPr>
            </a:pPr>
            <a:r>
              <a:rPr/>
              <a:t>Acknowledgements</a:t>
            </a:r>
          </a:p>
        </p:txBody>
      </p:sp>
      <p:sp>
        <p:nvSpPr>
          <p:cNvPr id="924" name="Shape 924"/>
          <p:cNvSpPr/>
          <p:nvPr/>
        </p:nvSpPr>
        <p:spPr>
          <a:xfrm>
            <a:off x="101204" y="645542"/>
            <a:ext cx="2268141" cy="3693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u="sng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Lund University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endParaRPr sz="1500" kern="0">
              <a:solidFill>
                <a:srgbClr val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(CAS)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Pernilla Sörme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Johan Tejler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Bader Salameh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Ian Cumpstey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Christopher Öberg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Anders Sundin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Ann-Louise Noresson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Tamara Delaine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Henrik von Wachenfeldt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Vishal Rajput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Santanu Mandal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Prashant Verma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Priya Verma</a:t>
            </a:r>
          </a:p>
        </p:txBody>
      </p:sp>
      <p:sp>
        <p:nvSpPr>
          <p:cNvPr id="925" name="Shape 925"/>
          <p:cNvSpPr/>
          <p:nvPr/>
        </p:nvSpPr>
        <p:spPr>
          <a:xfrm>
            <a:off x="985243" y="4826579"/>
            <a:ext cx="8277821" cy="1800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300" b="1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Lund University</a:t>
            </a:r>
            <a:endParaRPr sz="1300" kern="0">
              <a:solidFill>
                <a:srgbClr val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300" b="1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Swedish Research Council</a:t>
            </a:r>
            <a:endParaRPr sz="1300" kern="0">
              <a:solidFill>
                <a:srgbClr val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300" b="1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Swedish Strategic Research Foundation</a:t>
            </a:r>
            <a:r>
              <a:rPr sz="13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Programs “Glycoconjugates in Biological Systems” (</a:t>
            </a:r>
            <a:r>
              <a:rPr sz="1300" b="1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GLIBS</a:t>
            </a:r>
            <a:r>
              <a:rPr sz="13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) and “</a:t>
            </a:r>
            <a:r>
              <a:rPr sz="1300" b="1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Chemistry for Life Sciences</a:t>
            </a:r>
            <a:r>
              <a:rPr sz="13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” sponsored by the Swedish Strategic Research Foundation</a:t>
            </a: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3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“Olle Engqvist Byggmästare” Foundation </a:t>
            </a: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3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Craaford Foundation</a:t>
            </a: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3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Royal Physiographic Society in Lund</a:t>
            </a: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3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EU-FP7 programme “PANACREAS”</a:t>
            </a:r>
            <a:endParaRPr sz="1300" b="1" kern="0">
              <a:solidFill>
                <a:srgbClr val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300" b="1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Galecto Biotech AB</a:t>
            </a:r>
          </a:p>
        </p:txBody>
      </p:sp>
      <p:sp>
        <p:nvSpPr>
          <p:cNvPr id="926" name="Shape 926"/>
          <p:cNvSpPr/>
          <p:nvPr/>
        </p:nvSpPr>
        <p:spPr>
          <a:xfrm>
            <a:off x="2329161" y="1118722"/>
            <a:ext cx="3545087" cy="3243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(Inst. Laboratory Medicine)</a:t>
            </a: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b="1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Hakon Leffler</a:t>
            </a:r>
            <a:endParaRPr sz="1500" kern="0">
              <a:solidFill>
                <a:srgbClr val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Barbro Kahl Knutsson</a:t>
            </a: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John Stegmayr</a:t>
            </a: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Gunjan Verma</a:t>
            </a: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endParaRPr sz="1500" kern="0">
              <a:solidFill>
                <a:srgbClr val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(Center for Molecular Protein Science)</a:t>
            </a: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Mikael Akke</a:t>
            </a: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Carl Diehl</a:t>
            </a: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Derek Logan</a:t>
            </a: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endParaRPr sz="1500" kern="0">
              <a:solidFill>
                <a:srgbClr val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(Theoretical chemistry)</a:t>
            </a: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Ulf Ryde</a:t>
            </a:r>
          </a:p>
          <a:p>
            <a:pPr marL="40180" marR="40636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Samuel Genheden</a:t>
            </a:r>
          </a:p>
        </p:txBody>
      </p:sp>
      <p:sp>
        <p:nvSpPr>
          <p:cNvPr id="927" name="Shape 927"/>
          <p:cNvSpPr/>
          <p:nvPr/>
        </p:nvSpPr>
        <p:spPr>
          <a:xfrm>
            <a:off x="157758" y="5304236"/>
            <a:ext cx="386345" cy="308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3573" tIns="53573" rIns="53573" bIns="53573">
            <a:spAutoFit/>
          </a:bodyPr>
          <a:lstStyle>
            <a:lvl1pPr marL="57150" marR="57798" algn="l" defTabSz="1295400">
              <a:defRPr sz="4800">
                <a:solidFill>
                  <a:srgbClr val="000000"/>
                </a:solidFill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uFillTx/>
              </a:defRPr>
            </a:pPr>
            <a:r>
              <a:rPr sz="1300" kern="0">
                <a:uFillTx/>
                <a:latin typeface="Arial"/>
                <a:ea typeface="Arial"/>
                <a:cs typeface="Arial"/>
              </a:rPr>
              <a:t>$$$</a:t>
            </a:r>
          </a:p>
        </p:txBody>
      </p:sp>
      <p:sp>
        <p:nvSpPr>
          <p:cNvPr id="928" name="Shape 928"/>
          <p:cNvSpPr/>
          <p:nvPr/>
        </p:nvSpPr>
        <p:spPr>
          <a:xfrm>
            <a:off x="6522392" y="700236"/>
            <a:ext cx="3116462" cy="4172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u="sng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Tuft’s University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Wei-Sheng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Noorjahan Panjwani 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endParaRPr sz="1500" kern="0">
              <a:solidFill>
                <a:srgbClr val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u="sng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University of Edinburgh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Alison Mackinnon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endParaRPr sz="1500" u="sng" kern="0">
              <a:solidFill>
                <a:srgbClr val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u="sng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King’s College, London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Tariq Sethi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endParaRPr sz="1500" kern="0">
              <a:solidFill>
                <a:srgbClr val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endParaRPr sz="1500" u="sng" kern="0">
              <a:solidFill>
                <a:srgbClr val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endParaRPr sz="1500" kern="0">
              <a:solidFill>
                <a:srgbClr val="000000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Hans Schambye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Anders Pedersen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Fredrik Zetterberg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Paul Ford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Lise Gravelle</a:t>
            </a:r>
          </a:p>
          <a:p>
            <a:pPr marL="40180" marR="40636" algn="just" defTabSz="910749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sz="1500" kern="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Susan Tantawi</a:t>
            </a:r>
          </a:p>
        </p:txBody>
      </p:sp>
      <p:pic>
        <p:nvPicPr>
          <p:cNvPr id="929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0478" y="3116741"/>
            <a:ext cx="2592289" cy="374489"/>
          </a:xfrm>
          <a:prstGeom prst="rect">
            <a:avLst/>
          </a:prstGeom>
          <a:ln w="12700">
            <a:round/>
          </a:ln>
        </p:spPr>
      </p:pic>
      <p:pic>
        <p:nvPicPr>
          <p:cNvPr id="930" name="IMG_0114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656816"/>
            <a:ext cx="9144001" cy="62279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9263084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" grpId="0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1" y="620688"/>
            <a:ext cx="3937000" cy="5080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53"/>
            <a:ext cx="9144000" cy="2380217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467544" y="2492896"/>
            <a:ext cx="8352928" cy="2308324"/>
          </a:xfrm>
          <a:prstGeom prst="rect">
            <a:avLst/>
          </a:prstGeom>
        </p:spPr>
        <p:txBody>
          <a:bodyPr wrap="square" lIns="91421" tIns="45711" rIns="91421" bIns="45711">
            <a:spAutoFit/>
          </a:bodyPr>
          <a:lstStyle/>
          <a:p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Bristol-Myers Squibb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Signs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Exclusive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Option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Agreement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to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Acquire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Galecto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Biotech AB </a:t>
            </a:r>
            <a:r>
              <a:rPr lang="sv-SE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…….</a:t>
            </a:r>
            <a:endParaRPr lang="sv-SE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</a:endParaRPr>
          </a:p>
          <a:p>
            <a:r>
              <a:rPr lang="sv-SE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and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gain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worldwide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rights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to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its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lead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asset TD139, a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novel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inhaled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inhibitor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of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galectin-3 in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Phase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1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development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for the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treatment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of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idiopathic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pulmonary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fibrosis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(IPF) and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other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pulmonary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fibrotic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condition</a:t>
            </a:r>
            <a:r>
              <a:rPr lang="sv-SE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683572" y="5733257"/>
            <a:ext cx="7816643" cy="373659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r>
              <a:rPr lang="sv-SE" sz="1800" dirty="0" err="1">
                <a:solidFill>
                  <a:srgbClr val="595959"/>
                </a:solidFill>
                <a:latin typeface="Arial"/>
                <a:cs typeface="Arial"/>
              </a:rPr>
              <a:t>Disclosure</a:t>
            </a:r>
            <a:r>
              <a:rPr lang="sv-SE" sz="1800" dirty="0">
                <a:solidFill>
                  <a:srgbClr val="595959"/>
                </a:solidFill>
                <a:latin typeface="Arial"/>
                <a:cs typeface="Arial"/>
              </a:rPr>
              <a:t> – Hakon Leffler is co-</a:t>
            </a:r>
            <a:r>
              <a:rPr lang="sv-SE" sz="1800" dirty="0" err="1">
                <a:solidFill>
                  <a:srgbClr val="595959"/>
                </a:solidFill>
                <a:latin typeface="Arial"/>
                <a:cs typeface="Arial"/>
              </a:rPr>
              <a:t>founder</a:t>
            </a:r>
            <a:r>
              <a:rPr lang="sv-SE" sz="1800" dirty="0">
                <a:solidFill>
                  <a:srgbClr val="595959"/>
                </a:solidFill>
                <a:latin typeface="Arial"/>
                <a:cs typeface="Arial"/>
              </a:rPr>
              <a:t> and co-</a:t>
            </a:r>
            <a:r>
              <a:rPr lang="sv-SE" sz="1800" dirty="0" err="1">
                <a:solidFill>
                  <a:srgbClr val="595959"/>
                </a:solidFill>
                <a:latin typeface="Arial"/>
                <a:cs typeface="Arial"/>
              </a:rPr>
              <a:t>owner</a:t>
            </a:r>
            <a:r>
              <a:rPr lang="sv-SE" sz="18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sv-SE" sz="1800" dirty="0" err="1">
                <a:solidFill>
                  <a:srgbClr val="595959"/>
                </a:solidFill>
                <a:latin typeface="Arial"/>
                <a:cs typeface="Arial"/>
              </a:rPr>
              <a:t>of</a:t>
            </a:r>
            <a:r>
              <a:rPr lang="sv-SE" sz="18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sv-SE" sz="1800" dirty="0" err="1">
                <a:solidFill>
                  <a:srgbClr val="595959"/>
                </a:solidFill>
                <a:latin typeface="Arial"/>
                <a:cs typeface="Arial"/>
              </a:rPr>
              <a:t>Galecto</a:t>
            </a:r>
            <a:r>
              <a:rPr lang="sv-SE" sz="1800" dirty="0">
                <a:solidFill>
                  <a:srgbClr val="595959"/>
                </a:solidFill>
                <a:latin typeface="Arial"/>
                <a:cs typeface="Arial"/>
              </a:rPr>
              <a:t> Biotech</a:t>
            </a:r>
          </a:p>
        </p:txBody>
      </p:sp>
      <p:pic>
        <p:nvPicPr>
          <p:cNvPr id="7" name="_DSC4179 copy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348880"/>
            <a:ext cx="9144001" cy="43465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51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BillBoard_galecti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4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4"/>
          <p:cNvSpPr txBox="1">
            <a:spLocks noChangeArrowheads="1"/>
          </p:cNvSpPr>
          <p:nvPr/>
        </p:nvSpPr>
        <p:spPr bwMode="auto">
          <a:xfrm>
            <a:off x="3915480" y="260350"/>
            <a:ext cx="1570223" cy="46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sv-SE" b="1">
                <a:solidFill>
                  <a:srgbClr val="FFCC00"/>
                </a:solidFill>
                <a:latin typeface="Arial" charset="0"/>
              </a:rPr>
              <a:t>Galectins</a:t>
            </a:r>
          </a:p>
        </p:txBody>
      </p:sp>
      <p:grpSp>
        <p:nvGrpSpPr>
          <p:cNvPr id="2" name="Grupp 1"/>
          <p:cNvGrpSpPr/>
          <p:nvPr/>
        </p:nvGrpSpPr>
        <p:grpSpPr>
          <a:xfrm>
            <a:off x="1027117" y="908050"/>
            <a:ext cx="7505701" cy="2927350"/>
            <a:chOff x="1027113" y="908050"/>
            <a:chExt cx="7505701" cy="2927350"/>
          </a:xfrm>
        </p:grpSpPr>
        <p:sp>
          <p:nvSpPr>
            <p:cNvPr id="16398" name="Rectangle 3"/>
            <p:cNvSpPr>
              <a:spLocks noChangeArrowheads="1"/>
            </p:cNvSpPr>
            <p:nvPr/>
          </p:nvSpPr>
          <p:spPr bwMode="auto">
            <a:xfrm>
              <a:off x="1027113" y="908050"/>
              <a:ext cx="7343775" cy="288131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6399" name="Text Box 5"/>
            <p:cNvSpPr txBox="1">
              <a:spLocks noChangeArrowheads="1"/>
            </p:cNvSpPr>
            <p:nvPr/>
          </p:nvSpPr>
          <p:spPr bwMode="auto">
            <a:xfrm>
              <a:off x="1287463" y="1884363"/>
              <a:ext cx="11001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sv-SE" sz="1000">
                  <a:solidFill>
                    <a:schemeClr val="bg2"/>
                  </a:solidFill>
                  <a:latin typeface="Arial" charset="0"/>
                </a:rPr>
                <a:t>Galectin-4</a:t>
              </a:r>
            </a:p>
          </p:txBody>
        </p:sp>
        <p:grpSp>
          <p:nvGrpSpPr>
            <p:cNvPr id="16400" name="Group 6"/>
            <p:cNvGrpSpPr>
              <a:grpSpLocks/>
            </p:cNvGrpSpPr>
            <p:nvPr/>
          </p:nvGrpSpPr>
          <p:grpSpPr bwMode="auto">
            <a:xfrm>
              <a:off x="4403726" y="2462213"/>
              <a:ext cx="685800" cy="452438"/>
              <a:chOff x="3113" y="2924"/>
              <a:chExt cx="357" cy="234"/>
            </a:xfrm>
          </p:grpSpPr>
          <p:sp>
            <p:nvSpPr>
              <p:cNvPr id="16461" name="Rectangle 7"/>
              <p:cNvSpPr>
                <a:spLocks noChangeArrowheads="1"/>
              </p:cNvSpPr>
              <p:nvPr/>
            </p:nvSpPr>
            <p:spPr bwMode="auto">
              <a:xfrm rot="10800000">
                <a:off x="3243" y="3022"/>
                <a:ext cx="155" cy="2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62" name="Oval 8"/>
              <p:cNvSpPr>
                <a:spLocks noChangeArrowheads="1"/>
              </p:cNvSpPr>
              <p:nvPr/>
            </p:nvSpPr>
            <p:spPr bwMode="auto">
              <a:xfrm rot="-5400000">
                <a:off x="3079" y="2960"/>
                <a:ext cx="210" cy="1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63" name="AutoShape 9"/>
              <p:cNvSpPr>
                <a:spLocks noChangeArrowheads="1"/>
              </p:cNvSpPr>
              <p:nvPr/>
            </p:nvSpPr>
            <p:spPr bwMode="white">
              <a:xfrm rot="-5400000">
                <a:off x="3097" y="2949"/>
                <a:ext cx="91" cy="5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64" name="Oval 10"/>
              <p:cNvSpPr>
                <a:spLocks noChangeArrowheads="1"/>
              </p:cNvSpPr>
              <p:nvPr/>
            </p:nvSpPr>
            <p:spPr bwMode="auto">
              <a:xfrm rot="5400000">
                <a:off x="3284" y="2972"/>
                <a:ext cx="211" cy="138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65" name="AutoShape 11"/>
              <p:cNvSpPr>
                <a:spLocks noChangeArrowheads="1"/>
              </p:cNvSpPr>
              <p:nvPr/>
            </p:nvSpPr>
            <p:spPr bwMode="white">
              <a:xfrm rot="-5400000">
                <a:off x="3383" y="3070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01" name="Text Box 12"/>
            <p:cNvSpPr txBox="1">
              <a:spLocks noChangeArrowheads="1"/>
            </p:cNvSpPr>
            <p:nvPr/>
          </p:nvSpPr>
          <p:spPr bwMode="auto">
            <a:xfrm>
              <a:off x="4184651" y="1911350"/>
              <a:ext cx="1085850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Galectin-8</a:t>
              </a:r>
              <a:endParaRPr lang="sv-SE" sz="1800">
                <a:latin typeface="Arial" charset="0"/>
              </a:endParaRPr>
            </a:p>
          </p:txBody>
        </p:sp>
        <p:grpSp>
          <p:nvGrpSpPr>
            <p:cNvPr id="16402" name="Group 13"/>
            <p:cNvGrpSpPr>
              <a:grpSpLocks/>
            </p:cNvGrpSpPr>
            <p:nvPr/>
          </p:nvGrpSpPr>
          <p:grpSpPr bwMode="auto">
            <a:xfrm>
              <a:off x="3025776" y="3098800"/>
              <a:ext cx="666750" cy="458788"/>
              <a:chOff x="2290" y="3021"/>
              <a:chExt cx="346" cy="235"/>
            </a:xfrm>
          </p:grpSpPr>
          <p:sp>
            <p:nvSpPr>
              <p:cNvPr id="16456" name="Rectangle 14"/>
              <p:cNvSpPr>
                <a:spLocks noChangeArrowheads="1"/>
              </p:cNvSpPr>
              <p:nvPr/>
            </p:nvSpPr>
            <p:spPr bwMode="auto">
              <a:xfrm rot="10800000">
                <a:off x="2409" y="3119"/>
                <a:ext cx="155" cy="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57" name="Oval 15"/>
              <p:cNvSpPr>
                <a:spLocks noChangeArrowheads="1"/>
              </p:cNvSpPr>
              <p:nvPr/>
            </p:nvSpPr>
            <p:spPr bwMode="auto">
              <a:xfrm rot="-5400000">
                <a:off x="2255" y="3058"/>
                <a:ext cx="211" cy="1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58" name="AutoShape 16"/>
              <p:cNvSpPr>
                <a:spLocks noChangeArrowheads="1"/>
              </p:cNvSpPr>
              <p:nvPr/>
            </p:nvSpPr>
            <p:spPr bwMode="white">
              <a:xfrm rot="-5400000">
                <a:off x="2275" y="3048"/>
                <a:ext cx="90" cy="5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59" name="Oval 17"/>
              <p:cNvSpPr>
                <a:spLocks noChangeArrowheads="1"/>
              </p:cNvSpPr>
              <p:nvPr/>
            </p:nvSpPr>
            <p:spPr bwMode="auto">
              <a:xfrm rot="5400000">
                <a:off x="2451" y="3071"/>
                <a:ext cx="210" cy="138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60" name="AutoShape 18"/>
              <p:cNvSpPr>
                <a:spLocks noChangeArrowheads="1"/>
              </p:cNvSpPr>
              <p:nvPr/>
            </p:nvSpPr>
            <p:spPr bwMode="white">
              <a:xfrm rot="-5400000">
                <a:off x="2549" y="3168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03" name="Text Box 19"/>
            <p:cNvSpPr txBox="1">
              <a:spLocks noChangeArrowheads="1"/>
            </p:cNvSpPr>
            <p:nvPr/>
          </p:nvSpPr>
          <p:spPr bwMode="auto">
            <a:xfrm>
              <a:off x="2857501" y="3536950"/>
              <a:ext cx="111442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Galectin-9</a:t>
              </a:r>
              <a:endParaRPr lang="sv-SE" sz="1800">
                <a:latin typeface="Arial" charset="0"/>
              </a:endParaRPr>
            </a:p>
          </p:txBody>
        </p:sp>
        <p:grpSp>
          <p:nvGrpSpPr>
            <p:cNvPr id="16404" name="Group 20"/>
            <p:cNvGrpSpPr>
              <a:grpSpLocks/>
            </p:cNvGrpSpPr>
            <p:nvPr/>
          </p:nvGrpSpPr>
          <p:grpSpPr bwMode="auto">
            <a:xfrm>
              <a:off x="4349751" y="1489075"/>
              <a:ext cx="666750" cy="458788"/>
              <a:chOff x="3124" y="2477"/>
              <a:chExt cx="346" cy="235"/>
            </a:xfrm>
          </p:grpSpPr>
          <p:sp>
            <p:nvSpPr>
              <p:cNvPr id="16451" name="Rectangle 21"/>
              <p:cNvSpPr>
                <a:spLocks noChangeArrowheads="1"/>
              </p:cNvSpPr>
              <p:nvPr/>
            </p:nvSpPr>
            <p:spPr bwMode="auto">
              <a:xfrm rot="10800000">
                <a:off x="3243" y="2574"/>
                <a:ext cx="155" cy="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52" name="Oval 22"/>
              <p:cNvSpPr>
                <a:spLocks noChangeArrowheads="1"/>
              </p:cNvSpPr>
              <p:nvPr/>
            </p:nvSpPr>
            <p:spPr bwMode="auto">
              <a:xfrm rot="-5400000">
                <a:off x="3089" y="2514"/>
                <a:ext cx="211" cy="1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53" name="AutoShape 23"/>
              <p:cNvSpPr>
                <a:spLocks noChangeArrowheads="1"/>
              </p:cNvSpPr>
              <p:nvPr/>
            </p:nvSpPr>
            <p:spPr bwMode="white">
              <a:xfrm rot="-5400000">
                <a:off x="3109" y="2504"/>
                <a:ext cx="90" cy="5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54" name="Oval 24"/>
              <p:cNvSpPr>
                <a:spLocks noChangeArrowheads="1"/>
              </p:cNvSpPr>
              <p:nvPr/>
            </p:nvSpPr>
            <p:spPr bwMode="auto">
              <a:xfrm rot="5400000">
                <a:off x="3284" y="2526"/>
                <a:ext cx="211" cy="138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55" name="AutoShape 25"/>
              <p:cNvSpPr>
                <a:spLocks noChangeArrowheads="1"/>
              </p:cNvSpPr>
              <p:nvPr/>
            </p:nvSpPr>
            <p:spPr bwMode="white">
              <a:xfrm rot="-5400000">
                <a:off x="3383" y="2624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05" name="Text Box 26"/>
            <p:cNvSpPr txBox="1">
              <a:spLocks noChangeArrowheads="1"/>
            </p:cNvSpPr>
            <p:nvPr/>
          </p:nvSpPr>
          <p:spPr bwMode="auto">
            <a:xfrm>
              <a:off x="4254501" y="2919413"/>
              <a:ext cx="1339850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Galectin-12</a:t>
              </a:r>
              <a:endParaRPr lang="sv-SE" sz="1800">
                <a:latin typeface="Arial" charset="0"/>
              </a:endParaRPr>
            </a:p>
          </p:txBody>
        </p:sp>
        <p:grpSp>
          <p:nvGrpSpPr>
            <p:cNvPr id="16406" name="Group 27"/>
            <p:cNvGrpSpPr>
              <a:grpSpLocks/>
            </p:cNvGrpSpPr>
            <p:nvPr/>
          </p:nvGrpSpPr>
          <p:grpSpPr bwMode="auto">
            <a:xfrm>
              <a:off x="1206501" y="2922588"/>
              <a:ext cx="427038" cy="306388"/>
              <a:chOff x="465" y="2470"/>
              <a:chExt cx="221" cy="158"/>
            </a:xfrm>
          </p:grpSpPr>
          <p:sp>
            <p:nvSpPr>
              <p:cNvPr id="16448" name="Rectangle 28"/>
              <p:cNvSpPr>
                <a:spLocks noChangeArrowheads="1"/>
              </p:cNvSpPr>
              <p:nvPr/>
            </p:nvSpPr>
            <p:spPr bwMode="auto">
              <a:xfrm rot="-5400000">
                <a:off x="551" y="2481"/>
                <a:ext cx="47" cy="2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49" name="Oval 29"/>
              <p:cNvSpPr>
                <a:spLocks noChangeArrowheads="1"/>
              </p:cNvSpPr>
              <p:nvPr/>
            </p:nvSpPr>
            <p:spPr bwMode="auto">
              <a:xfrm rot="10800000">
                <a:off x="476" y="2478"/>
                <a:ext cx="210" cy="13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50" name="AutoShape 30"/>
              <p:cNvSpPr>
                <a:spLocks noChangeArrowheads="1"/>
              </p:cNvSpPr>
              <p:nvPr/>
            </p:nvSpPr>
            <p:spPr bwMode="white">
              <a:xfrm>
                <a:off x="465" y="2559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07" name="Text Box 31"/>
            <p:cNvSpPr txBox="1">
              <a:spLocks noChangeArrowheads="1"/>
            </p:cNvSpPr>
            <p:nvPr/>
          </p:nvSpPr>
          <p:spPr bwMode="auto">
            <a:xfrm>
              <a:off x="1179513" y="3254375"/>
              <a:ext cx="116522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Galectin-7</a:t>
              </a:r>
              <a:endParaRPr lang="sv-SE" sz="1800">
                <a:latin typeface="Arial" charset="0"/>
              </a:endParaRPr>
            </a:p>
          </p:txBody>
        </p:sp>
        <p:grpSp>
          <p:nvGrpSpPr>
            <p:cNvPr id="16408" name="Group 32"/>
            <p:cNvGrpSpPr>
              <a:grpSpLocks/>
            </p:cNvGrpSpPr>
            <p:nvPr/>
          </p:nvGrpSpPr>
          <p:grpSpPr bwMode="auto">
            <a:xfrm>
              <a:off x="7335838" y="1228725"/>
              <a:ext cx="600075" cy="731838"/>
              <a:chOff x="4039" y="980"/>
              <a:chExt cx="308" cy="373"/>
            </a:xfrm>
          </p:grpSpPr>
          <p:sp>
            <p:nvSpPr>
              <p:cNvPr id="16443" name="Oval 33"/>
              <p:cNvSpPr>
                <a:spLocks noChangeArrowheads="1"/>
              </p:cNvSpPr>
              <p:nvPr/>
            </p:nvSpPr>
            <p:spPr bwMode="auto">
              <a:xfrm>
                <a:off x="4118" y="1031"/>
                <a:ext cx="208" cy="136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44" name="AutoShape 34"/>
              <p:cNvSpPr>
                <a:spLocks noChangeArrowheads="1"/>
              </p:cNvSpPr>
              <p:nvPr/>
            </p:nvSpPr>
            <p:spPr bwMode="white">
              <a:xfrm>
                <a:off x="4043" y="980"/>
                <a:ext cx="184" cy="118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45" name="Oval 35"/>
              <p:cNvSpPr>
                <a:spLocks noChangeArrowheads="1"/>
              </p:cNvSpPr>
              <p:nvPr/>
            </p:nvSpPr>
            <p:spPr bwMode="auto">
              <a:xfrm rot="10800000">
                <a:off x="4117" y="1167"/>
                <a:ext cx="209" cy="135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46" name="AutoShape 36"/>
              <p:cNvSpPr>
                <a:spLocks noChangeArrowheads="1"/>
              </p:cNvSpPr>
              <p:nvPr/>
            </p:nvSpPr>
            <p:spPr bwMode="white">
              <a:xfrm rot="10800000">
                <a:off x="4039" y="1234"/>
                <a:ext cx="182" cy="11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47" name="Rectangle 37"/>
              <p:cNvSpPr>
                <a:spLocks noChangeArrowheads="1"/>
              </p:cNvSpPr>
              <p:nvPr/>
            </p:nvSpPr>
            <p:spPr bwMode="white">
              <a:xfrm>
                <a:off x="4111" y="1158"/>
                <a:ext cx="236" cy="17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09" name="Text Box 38"/>
            <p:cNvSpPr txBox="1">
              <a:spLocks noChangeArrowheads="1"/>
            </p:cNvSpPr>
            <p:nvPr/>
          </p:nvSpPr>
          <p:spPr bwMode="auto">
            <a:xfrm>
              <a:off x="7272338" y="1868488"/>
              <a:ext cx="1128713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Galectin-1</a:t>
              </a:r>
              <a:endParaRPr lang="sv-SE" sz="1800">
                <a:latin typeface="Arial" charset="0"/>
              </a:endParaRPr>
            </a:p>
          </p:txBody>
        </p:sp>
        <p:grpSp>
          <p:nvGrpSpPr>
            <p:cNvPr id="16410" name="Group 39"/>
            <p:cNvGrpSpPr>
              <a:grpSpLocks/>
            </p:cNvGrpSpPr>
            <p:nvPr/>
          </p:nvGrpSpPr>
          <p:grpSpPr bwMode="auto">
            <a:xfrm>
              <a:off x="7481888" y="2554288"/>
              <a:ext cx="595313" cy="738188"/>
              <a:chOff x="4579" y="1435"/>
              <a:chExt cx="310" cy="379"/>
            </a:xfrm>
          </p:grpSpPr>
          <p:sp>
            <p:nvSpPr>
              <p:cNvPr id="16438" name="Oval 40"/>
              <p:cNvSpPr>
                <a:spLocks noChangeArrowheads="1"/>
              </p:cNvSpPr>
              <p:nvPr/>
            </p:nvSpPr>
            <p:spPr bwMode="auto">
              <a:xfrm>
                <a:off x="4659" y="1487"/>
                <a:ext cx="211" cy="137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39" name="Oval 41"/>
              <p:cNvSpPr>
                <a:spLocks noChangeArrowheads="1"/>
              </p:cNvSpPr>
              <p:nvPr/>
            </p:nvSpPr>
            <p:spPr bwMode="auto">
              <a:xfrm rot="10800000">
                <a:off x="4658" y="1624"/>
                <a:ext cx="211" cy="138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40" name="Rectangle 42"/>
              <p:cNvSpPr>
                <a:spLocks noChangeArrowheads="1"/>
              </p:cNvSpPr>
              <p:nvPr/>
            </p:nvSpPr>
            <p:spPr bwMode="white">
              <a:xfrm>
                <a:off x="4652" y="1615"/>
                <a:ext cx="237" cy="1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41" name="AutoShape 43"/>
              <p:cNvSpPr>
                <a:spLocks noChangeArrowheads="1"/>
              </p:cNvSpPr>
              <p:nvPr/>
            </p:nvSpPr>
            <p:spPr bwMode="white">
              <a:xfrm>
                <a:off x="4584" y="1435"/>
                <a:ext cx="184" cy="120"/>
              </a:xfrm>
              <a:prstGeom prst="roundRect">
                <a:avLst>
                  <a:gd name="adj" fmla="val 2916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42" name="AutoShape 44"/>
              <p:cNvSpPr>
                <a:spLocks noChangeArrowheads="1"/>
              </p:cNvSpPr>
              <p:nvPr/>
            </p:nvSpPr>
            <p:spPr bwMode="white">
              <a:xfrm rot="10800000">
                <a:off x="4579" y="1693"/>
                <a:ext cx="185" cy="121"/>
              </a:xfrm>
              <a:prstGeom prst="roundRect">
                <a:avLst>
                  <a:gd name="adj" fmla="val 29463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11" name="Text Box 45"/>
            <p:cNvSpPr txBox="1">
              <a:spLocks noChangeArrowheads="1"/>
            </p:cNvSpPr>
            <p:nvPr/>
          </p:nvSpPr>
          <p:spPr bwMode="auto">
            <a:xfrm>
              <a:off x="7400926" y="3228975"/>
              <a:ext cx="1131888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Galectin-2</a:t>
              </a:r>
              <a:endParaRPr lang="sv-SE" sz="1800">
                <a:latin typeface="Arial" charset="0"/>
              </a:endParaRPr>
            </a:p>
          </p:txBody>
        </p:sp>
        <p:grpSp>
          <p:nvGrpSpPr>
            <p:cNvPr id="16412" name="Group 72"/>
            <p:cNvGrpSpPr>
              <a:grpSpLocks/>
            </p:cNvGrpSpPr>
            <p:nvPr/>
          </p:nvGrpSpPr>
          <p:grpSpPr bwMode="auto">
            <a:xfrm>
              <a:off x="5851526" y="2832100"/>
              <a:ext cx="558800" cy="769938"/>
              <a:chOff x="3641" y="2543"/>
              <a:chExt cx="351" cy="479"/>
            </a:xfrm>
          </p:grpSpPr>
          <p:sp>
            <p:nvSpPr>
              <p:cNvPr id="16434" name="Rectangle 46"/>
              <p:cNvSpPr>
                <a:spLocks noChangeArrowheads="1"/>
              </p:cNvSpPr>
              <p:nvPr/>
            </p:nvSpPr>
            <p:spPr bwMode="auto">
              <a:xfrm>
                <a:off x="3844" y="2587"/>
                <a:ext cx="44" cy="22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35" name="Oval 47"/>
              <p:cNvSpPr>
                <a:spLocks noChangeArrowheads="1"/>
              </p:cNvSpPr>
              <p:nvPr/>
            </p:nvSpPr>
            <p:spPr bwMode="auto">
              <a:xfrm rot="10800000">
                <a:off x="3737" y="2793"/>
                <a:ext cx="255" cy="168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36" name="AutoShape 48"/>
              <p:cNvSpPr>
                <a:spLocks noChangeArrowheads="1"/>
              </p:cNvSpPr>
              <p:nvPr/>
            </p:nvSpPr>
            <p:spPr bwMode="white">
              <a:xfrm rot="10800000">
                <a:off x="3641" y="2876"/>
                <a:ext cx="224" cy="146"/>
              </a:xfrm>
              <a:prstGeom prst="roundRect">
                <a:avLst>
                  <a:gd name="adj" fmla="val 0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37" name="Oval 49" descr="Diagonalrand från höger smal"/>
              <p:cNvSpPr>
                <a:spLocks noChangeArrowheads="1"/>
              </p:cNvSpPr>
              <p:nvPr/>
            </p:nvSpPr>
            <p:spPr bwMode="auto">
              <a:xfrm>
                <a:off x="3825" y="2543"/>
                <a:ext cx="80" cy="52"/>
              </a:xfrm>
              <a:prstGeom prst="ellipse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13" name="Text Box 50"/>
            <p:cNvSpPr txBox="1">
              <a:spLocks noChangeArrowheads="1"/>
            </p:cNvSpPr>
            <p:nvPr/>
          </p:nvSpPr>
          <p:spPr bwMode="auto">
            <a:xfrm>
              <a:off x="5681663" y="3517900"/>
              <a:ext cx="1084263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00">
                  <a:solidFill>
                    <a:srgbClr val="000000"/>
                  </a:solidFill>
                  <a:latin typeface="Arial" charset="0"/>
                </a:rPr>
                <a:t>Galectin-3</a:t>
              </a:r>
              <a:endParaRPr lang="sv-SE" sz="1800">
                <a:latin typeface="Arial" charset="0"/>
              </a:endParaRPr>
            </a:p>
          </p:txBody>
        </p:sp>
        <p:grpSp>
          <p:nvGrpSpPr>
            <p:cNvPr id="16414" name="Group 51"/>
            <p:cNvGrpSpPr>
              <a:grpSpLocks/>
            </p:cNvGrpSpPr>
            <p:nvPr/>
          </p:nvGrpSpPr>
          <p:grpSpPr bwMode="auto">
            <a:xfrm>
              <a:off x="1522413" y="1520825"/>
              <a:ext cx="665163" cy="454025"/>
              <a:chOff x="1247" y="2682"/>
              <a:chExt cx="346" cy="233"/>
            </a:xfrm>
          </p:grpSpPr>
          <p:sp>
            <p:nvSpPr>
              <p:cNvPr id="16429" name="Rectangle 52"/>
              <p:cNvSpPr>
                <a:spLocks noChangeArrowheads="1"/>
              </p:cNvSpPr>
              <p:nvPr/>
            </p:nvSpPr>
            <p:spPr bwMode="auto">
              <a:xfrm rot="10800000">
                <a:off x="1366" y="2779"/>
                <a:ext cx="155" cy="2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30" name="Oval 53"/>
              <p:cNvSpPr>
                <a:spLocks noChangeArrowheads="1"/>
              </p:cNvSpPr>
              <p:nvPr/>
            </p:nvSpPr>
            <p:spPr bwMode="auto">
              <a:xfrm rot="5400000">
                <a:off x="1407" y="2729"/>
                <a:ext cx="211" cy="138"/>
              </a:xfrm>
              <a:prstGeom prst="ellipse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31" name="AutoShape 54"/>
              <p:cNvSpPr>
                <a:spLocks noChangeArrowheads="1"/>
              </p:cNvSpPr>
              <p:nvPr/>
            </p:nvSpPr>
            <p:spPr bwMode="white">
              <a:xfrm rot="-5400000">
                <a:off x="1506" y="2827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32" name="Oval 55"/>
              <p:cNvSpPr>
                <a:spLocks noChangeArrowheads="1"/>
              </p:cNvSpPr>
              <p:nvPr/>
            </p:nvSpPr>
            <p:spPr bwMode="auto">
              <a:xfrm rot="-5400000">
                <a:off x="1213" y="2718"/>
                <a:ext cx="210" cy="13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33" name="AutoShape 56"/>
              <p:cNvSpPr>
                <a:spLocks noChangeArrowheads="1"/>
              </p:cNvSpPr>
              <p:nvPr/>
            </p:nvSpPr>
            <p:spPr bwMode="white">
              <a:xfrm rot="-5400000">
                <a:off x="1231" y="2707"/>
                <a:ext cx="91" cy="59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15" name="Group 57"/>
            <p:cNvGrpSpPr>
              <a:grpSpLocks/>
            </p:cNvGrpSpPr>
            <p:nvPr/>
          </p:nvGrpSpPr>
          <p:grpSpPr bwMode="auto">
            <a:xfrm flipH="1">
              <a:off x="1577976" y="2936875"/>
              <a:ext cx="425450" cy="307975"/>
              <a:chOff x="465" y="2470"/>
              <a:chExt cx="221" cy="158"/>
            </a:xfrm>
          </p:grpSpPr>
          <p:sp>
            <p:nvSpPr>
              <p:cNvPr id="16426" name="Rectangle 58"/>
              <p:cNvSpPr>
                <a:spLocks noChangeArrowheads="1"/>
              </p:cNvSpPr>
              <p:nvPr/>
            </p:nvSpPr>
            <p:spPr bwMode="auto">
              <a:xfrm rot="-5400000">
                <a:off x="551" y="2481"/>
                <a:ext cx="47" cy="2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27" name="Oval 59"/>
              <p:cNvSpPr>
                <a:spLocks noChangeArrowheads="1"/>
              </p:cNvSpPr>
              <p:nvPr/>
            </p:nvSpPr>
            <p:spPr bwMode="auto">
              <a:xfrm rot="10800000">
                <a:off x="476" y="2478"/>
                <a:ext cx="210" cy="13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428" name="AutoShape 60"/>
              <p:cNvSpPr>
                <a:spLocks noChangeArrowheads="1"/>
              </p:cNvSpPr>
              <p:nvPr/>
            </p:nvSpPr>
            <p:spPr bwMode="white">
              <a:xfrm>
                <a:off x="465" y="2559"/>
                <a:ext cx="106" cy="69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16" name="Line 61"/>
            <p:cNvSpPr>
              <a:spLocks noChangeShapeType="1"/>
            </p:cNvSpPr>
            <p:nvPr/>
          </p:nvSpPr>
          <p:spPr bwMode="auto">
            <a:xfrm>
              <a:off x="1597026" y="2784475"/>
              <a:ext cx="0" cy="439738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417" name="Line 62"/>
            <p:cNvSpPr>
              <a:spLocks noChangeShapeType="1"/>
            </p:cNvSpPr>
            <p:nvPr/>
          </p:nvSpPr>
          <p:spPr bwMode="auto">
            <a:xfrm flipH="1">
              <a:off x="2306638" y="1052513"/>
              <a:ext cx="788988" cy="525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418" name="Line 63"/>
            <p:cNvSpPr>
              <a:spLocks noChangeShapeType="1"/>
            </p:cNvSpPr>
            <p:nvPr/>
          </p:nvSpPr>
          <p:spPr bwMode="auto">
            <a:xfrm>
              <a:off x="3267076" y="1052513"/>
              <a:ext cx="31750" cy="18684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419" name="Line 64"/>
            <p:cNvSpPr>
              <a:spLocks noChangeShapeType="1"/>
            </p:cNvSpPr>
            <p:nvPr/>
          </p:nvSpPr>
          <p:spPr bwMode="auto">
            <a:xfrm>
              <a:off x="3792538" y="1401763"/>
              <a:ext cx="523875" cy="10604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420" name="Line 65"/>
            <p:cNvSpPr>
              <a:spLocks noChangeShapeType="1"/>
            </p:cNvSpPr>
            <p:nvPr/>
          </p:nvSpPr>
          <p:spPr bwMode="auto">
            <a:xfrm>
              <a:off x="3792538" y="1401763"/>
              <a:ext cx="525463" cy="177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421" name="Line 66"/>
            <p:cNvSpPr>
              <a:spLocks noChangeShapeType="1"/>
            </p:cNvSpPr>
            <p:nvPr/>
          </p:nvSpPr>
          <p:spPr bwMode="auto">
            <a:xfrm>
              <a:off x="3443288" y="1052513"/>
              <a:ext cx="349250" cy="3492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422" name="Line 67"/>
            <p:cNvSpPr>
              <a:spLocks noChangeShapeType="1"/>
            </p:cNvSpPr>
            <p:nvPr/>
          </p:nvSpPr>
          <p:spPr bwMode="auto">
            <a:xfrm rot="17946594" flipH="1">
              <a:off x="1420813" y="2387600"/>
              <a:ext cx="534988" cy="1762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423" name="Line 68"/>
            <p:cNvSpPr>
              <a:spLocks noChangeShapeType="1"/>
            </p:cNvSpPr>
            <p:nvPr/>
          </p:nvSpPr>
          <p:spPr bwMode="auto">
            <a:xfrm flipH="1">
              <a:off x="7808913" y="2119313"/>
              <a:ext cx="9525" cy="447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424" name="Line 69"/>
            <p:cNvSpPr>
              <a:spLocks noChangeShapeType="1"/>
            </p:cNvSpPr>
            <p:nvPr/>
          </p:nvSpPr>
          <p:spPr bwMode="auto">
            <a:xfrm>
              <a:off x="6477001" y="1052513"/>
              <a:ext cx="795338" cy="3540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425" name="Line 70"/>
            <p:cNvSpPr>
              <a:spLocks noChangeShapeType="1"/>
            </p:cNvSpPr>
            <p:nvPr/>
          </p:nvSpPr>
          <p:spPr bwMode="auto">
            <a:xfrm>
              <a:off x="5416551" y="1497013"/>
              <a:ext cx="461963" cy="14287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16387" name="Group 76"/>
          <p:cNvGrpSpPr>
            <a:grpSpLocks/>
          </p:cNvGrpSpPr>
          <p:nvPr/>
        </p:nvGrpSpPr>
        <p:grpSpPr bwMode="auto">
          <a:xfrm>
            <a:off x="1354139" y="3789363"/>
            <a:ext cx="2642986" cy="2978150"/>
            <a:chOff x="297" y="12"/>
            <a:chExt cx="3823" cy="4308"/>
          </a:xfrm>
        </p:grpSpPr>
        <p:pic>
          <p:nvPicPr>
            <p:cNvPr id="16392" name="Picture 77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" y="12"/>
              <a:ext cx="3762" cy="4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3" name="Text Box 78"/>
            <p:cNvSpPr txBox="1">
              <a:spLocks noChangeArrowheads="1"/>
            </p:cNvSpPr>
            <p:nvPr/>
          </p:nvSpPr>
          <p:spPr bwMode="auto">
            <a:xfrm>
              <a:off x="1348" y="2582"/>
              <a:ext cx="601" cy="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sv-SE">
                  <a:solidFill>
                    <a:srgbClr val="FFFFCC"/>
                  </a:solidFill>
                </a:rPr>
                <a:t>A</a:t>
              </a:r>
            </a:p>
          </p:txBody>
        </p:sp>
        <p:sp>
          <p:nvSpPr>
            <p:cNvPr id="16394" name="Text Box 79"/>
            <p:cNvSpPr txBox="1">
              <a:spLocks noChangeArrowheads="1"/>
            </p:cNvSpPr>
            <p:nvPr/>
          </p:nvSpPr>
          <p:spPr bwMode="auto">
            <a:xfrm>
              <a:off x="1902" y="2354"/>
              <a:ext cx="564" cy="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sv-SE">
                  <a:solidFill>
                    <a:srgbClr val="FFFFCC"/>
                  </a:solidFill>
                </a:rPr>
                <a:t>B</a:t>
              </a:r>
            </a:p>
          </p:txBody>
        </p:sp>
        <p:sp>
          <p:nvSpPr>
            <p:cNvPr id="16395" name="Text Box 80"/>
            <p:cNvSpPr txBox="1">
              <a:spLocks noChangeArrowheads="1"/>
            </p:cNvSpPr>
            <p:nvPr/>
          </p:nvSpPr>
          <p:spPr bwMode="auto">
            <a:xfrm>
              <a:off x="2309" y="1810"/>
              <a:ext cx="564" cy="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sv-SE">
                  <a:solidFill>
                    <a:srgbClr val="FFFFCC"/>
                  </a:solidFill>
                </a:rPr>
                <a:t>C</a:t>
              </a:r>
            </a:p>
          </p:txBody>
        </p:sp>
        <p:sp>
          <p:nvSpPr>
            <p:cNvPr id="16396" name="Text Box 81"/>
            <p:cNvSpPr txBox="1">
              <a:spLocks noChangeArrowheads="1"/>
            </p:cNvSpPr>
            <p:nvPr/>
          </p:nvSpPr>
          <p:spPr bwMode="auto">
            <a:xfrm>
              <a:off x="2898" y="1583"/>
              <a:ext cx="589" cy="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sv-SE">
                  <a:solidFill>
                    <a:srgbClr val="FFFFCC"/>
                  </a:solidFill>
                </a:rPr>
                <a:t>D</a:t>
              </a:r>
            </a:p>
          </p:txBody>
        </p:sp>
        <p:sp>
          <p:nvSpPr>
            <p:cNvPr id="16397" name="Text Box 82"/>
            <p:cNvSpPr txBox="1">
              <a:spLocks noChangeArrowheads="1"/>
            </p:cNvSpPr>
            <p:nvPr/>
          </p:nvSpPr>
          <p:spPr bwMode="auto">
            <a:xfrm>
              <a:off x="3581" y="1663"/>
              <a:ext cx="539" cy="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sv-SE">
                  <a:solidFill>
                    <a:schemeClr val="tx2"/>
                  </a:solidFill>
                </a:rPr>
                <a:t>E</a:t>
              </a:r>
            </a:p>
          </p:txBody>
        </p:sp>
      </p:grpSp>
      <p:pic>
        <p:nvPicPr>
          <p:cNvPr id="16388" name="Picture 8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7" t="14052" r="21054" b="10320"/>
          <a:stretch>
            <a:fillRect/>
          </a:stretch>
        </p:blipFill>
        <p:spPr bwMode="auto">
          <a:xfrm>
            <a:off x="5003800" y="3822700"/>
            <a:ext cx="267493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86"/>
          <p:cNvSpPr>
            <a:spLocks noChangeArrowheads="1"/>
          </p:cNvSpPr>
          <p:nvPr/>
        </p:nvSpPr>
        <p:spPr bwMode="auto">
          <a:xfrm>
            <a:off x="2771776" y="4724400"/>
            <a:ext cx="792163" cy="8651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1" tIns="45711" rIns="91421" bIns="45711" anchor="ctr"/>
          <a:lstStyle/>
          <a:p>
            <a:pPr algn="ctr"/>
            <a:endParaRPr lang="en-US"/>
          </a:p>
        </p:txBody>
      </p:sp>
      <p:sp>
        <p:nvSpPr>
          <p:cNvPr id="16390" name="Line 87"/>
          <p:cNvSpPr>
            <a:spLocks noChangeShapeType="1"/>
          </p:cNvSpPr>
          <p:nvPr/>
        </p:nvSpPr>
        <p:spPr bwMode="auto">
          <a:xfrm flipV="1">
            <a:off x="3563938" y="3860801"/>
            <a:ext cx="1439862" cy="863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1" tIns="45711" rIns="91421" bIns="45711" anchor="ctr"/>
          <a:lstStyle/>
          <a:p>
            <a:endParaRPr lang="sv-SE"/>
          </a:p>
        </p:txBody>
      </p:sp>
      <p:sp>
        <p:nvSpPr>
          <p:cNvPr id="16391" name="Line 88"/>
          <p:cNvSpPr>
            <a:spLocks noChangeShapeType="1"/>
          </p:cNvSpPr>
          <p:nvPr/>
        </p:nvSpPr>
        <p:spPr bwMode="auto">
          <a:xfrm>
            <a:off x="3563938" y="5589588"/>
            <a:ext cx="1439862" cy="1008062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1" tIns="45711" rIns="91421" bIns="45711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8742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635375" y="3416300"/>
            <a:ext cx="190658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FF"/>
                </a:solidFill>
              </a:rPr>
              <a:t>Gal</a:t>
            </a:r>
            <a:r>
              <a:rPr lang="sv-SE" sz="4800" smtClean="0">
                <a:solidFill>
                  <a:srgbClr val="FFFFFF"/>
                </a:solidFill>
                <a:latin typeface="Symbol" charset="0"/>
              </a:rPr>
              <a:t>b</a:t>
            </a:r>
            <a:r>
              <a:rPr lang="sv-SE" sz="4800" smtClean="0">
                <a:solidFill>
                  <a:srgbClr val="FFFFFF"/>
                </a:solidFill>
              </a:rPr>
              <a:t>1-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651500" y="3213100"/>
            <a:ext cx="14541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4Glc-</a:t>
            </a:r>
          </a:p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4GlcNAc-</a:t>
            </a:r>
          </a:p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3GlcNAc-</a:t>
            </a:r>
          </a:p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3GalNAc-</a:t>
            </a:r>
          </a:p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4Xyl-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164388" y="2997200"/>
            <a:ext cx="166528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more sugars</a:t>
            </a:r>
          </a:p>
          <a:p>
            <a:pPr algn="ctr" eaLnBrk="1" hangingPunct="1"/>
            <a:endParaRPr lang="sv-SE" smtClean="0">
              <a:solidFill>
                <a:srgbClr val="FFFFFF"/>
              </a:solidFill>
            </a:endParaRPr>
          </a:p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peptide</a:t>
            </a:r>
          </a:p>
          <a:p>
            <a:pPr algn="ctr" eaLnBrk="1" hangingPunct="1"/>
            <a:endParaRPr lang="sv-SE" smtClean="0">
              <a:solidFill>
                <a:srgbClr val="FFFFFF"/>
              </a:solidFill>
            </a:endParaRPr>
          </a:p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lipid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692275" y="2211388"/>
            <a:ext cx="187166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v-SE" smtClean="0">
                <a:solidFill>
                  <a:srgbClr val="FFFFFF"/>
                </a:solidFill>
              </a:rPr>
              <a:t>Gal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a</a:t>
            </a:r>
            <a:r>
              <a:rPr lang="sv-SE" smtClean="0">
                <a:solidFill>
                  <a:srgbClr val="FFFFFF"/>
                </a:solidFill>
              </a:rPr>
              <a:t>1-3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GalNAc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a</a:t>
            </a:r>
            <a:r>
              <a:rPr lang="sv-SE" smtClean="0">
                <a:solidFill>
                  <a:srgbClr val="FFFFFF"/>
                </a:solidFill>
              </a:rPr>
              <a:t>1-3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GlcNAc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b</a:t>
            </a:r>
            <a:r>
              <a:rPr lang="sv-SE" smtClean="0">
                <a:solidFill>
                  <a:srgbClr val="FFFFFF"/>
                </a:solidFill>
              </a:rPr>
              <a:t>1-3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GalNAc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b</a:t>
            </a:r>
            <a:r>
              <a:rPr lang="sv-SE" smtClean="0">
                <a:solidFill>
                  <a:srgbClr val="FFFFFF"/>
                </a:solidFill>
              </a:rPr>
              <a:t>1-3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Gal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b</a:t>
            </a:r>
            <a:r>
              <a:rPr lang="sv-SE" smtClean="0">
                <a:solidFill>
                  <a:srgbClr val="FFFFFF"/>
                </a:solidFill>
              </a:rPr>
              <a:t>1-3 Fuc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a</a:t>
            </a:r>
            <a:r>
              <a:rPr lang="sv-SE" smtClean="0">
                <a:solidFill>
                  <a:srgbClr val="FFFFFF"/>
                </a:solidFill>
              </a:rPr>
              <a:t>1-2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NeuAc</a:t>
            </a:r>
            <a:r>
              <a:rPr lang="sv-SE" smtClean="0">
                <a:solidFill>
                  <a:srgbClr val="FFFFFF"/>
                </a:solidFill>
                <a:latin typeface="Symbol" charset="0"/>
              </a:rPr>
              <a:t>a</a:t>
            </a:r>
            <a:r>
              <a:rPr lang="sv-SE" smtClean="0">
                <a:solidFill>
                  <a:srgbClr val="FFFFFF"/>
                </a:solidFill>
              </a:rPr>
              <a:t>2-3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SO</a:t>
            </a:r>
            <a:r>
              <a:rPr lang="sv-SE" baseline="-25000" smtClean="0">
                <a:solidFill>
                  <a:srgbClr val="FFFFFF"/>
                </a:solidFill>
              </a:rPr>
              <a:t>3</a:t>
            </a:r>
            <a:r>
              <a:rPr lang="sv-SE" baseline="30000" smtClean="0">
                <a:solidFill>
                  <a:srgbClr val="FFFFFF"/>
                </a:solidFill>
              </a:rPr>
              <a:t>- </a:t>
            </a:r>
            <a:r>
              <a:rPr lang="sv-SE" smtClean="0">
                <a:solidFill>
                  <a:srgbClr val="FFFFFF"/>
                </a:solidFill>
              </a:rPr>
              <a:t>- 3</a:t>
            </a:r>
            <a:br>
              <a:rPr lang="sv-SE" smtClean="0">
                <a:solidFill>
                  <a:srgbClr val="FFFFFF"/>
                </a:solidFill>
              </a:rPr>
            </a:br>
            <a:r>
              <a:rPr lang="sv-SE" smtClean="0">
                <a:solidFill>
                  <a:srgbClr val="FFFFFF"/>
                </a:solidFill>
              </a:rPr>
              <a:t>NAc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7463" y="3644900"/>
            <a:ext cx="1665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mtClean="0">
                <a:solidFill>
                  <a:srgbClr val="FFFFFF"/>
                </a:solidFill>
              </a:rPr>
              <a:t>more sugars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28613" y="333375"/>
            <a:ext cx="40989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mtClean="0">
                <a:solidFill>
                  <a:srgbClr val="FFCC00"/>
                </a:solidFill>
              </a:rPr>
              <a:t>How are structural motifs around galactose recognized by galectins?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90550" y="5602288"/>
            <a:ext cx="62388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CC"/>
                </a:solidFill>
              </a:rPr>
              <a:t>A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176463" y="5602288"/>
            <a:ext cx="5905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CC"/>
                </a:solidFill>
              </a:rPr>
              <a:t>B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4162425" y="5602288"/>
            <a:ext cx="5905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CC"/>
                </a:solidFill>
              </a:rPr>
              <a:t>C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5969000" y="5602288"/>
            <a:ext cx="62388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CC"/>
                </a:solidFill>
              </a:rPr>
              <a:t>D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7656513" y="5602288"/>
            <a:ext cx="557212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4800" smtClean="0">
                <a:solidFill>
                  <a:srgbClr val="FFFFCC"/>
                </a:solidFill>
              </a:rPr>
              <a:t>E</a:t>
            </a:r>
          </a:p>
        </p:txBody>
      </p:sp>
      <p:grpSp>
        <p:nvGrpSpPr>
          <p:cNvPr id="9229" name="Group 41"/>
          <p:cNvGrpSpPr>
            <a:grpSpLocks/>
          </p:cNvGrpSpPr>
          <p:nvPr/>
        </p:nvGrpSpPr>
        <p:grpSpPr bwMode="auto">
          <a:xfrm>
            <a:off x="4643438" y="620713"/>
            <a:ext cx="4081462" cy="1922462"/>
            <a:chOff x="989" y="2523"/>
            <a:chExt cx="3984" cy="1876"/>
          </a:xfrm>
        </p:grpSpPr>
        <p:grpSp>
          <p:nvGrpSpPr>
            <p:cNvPr id="9230" name="Group 30"/>
            <p:cNvGrpSpPr>
              <a:grpSpLocks/>
            </p:cNvGrpSpPr>
            <p:nvPr/>
          </p:nvGrpSpPr>
          <p:grpSpPr bwMode="auto">
            <a:xfrm>
              <a:off x="989" y="2523"/>
              <a:ext cx="1729" cy="1876"/>
              <a:chOff x="297" y="12"/>
              <a:chExt cx="3970" cy="4308"/>
            </a:xfrm>
          </p:grpSpPr>
          <p:pic>
            <p:nvPicPr>
              <p:cNvPr id="9235" name="Picture 31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" y="12"/>
                <a:ext cx="3762" cy="4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6" name="Text Box 32"/>
              <p:cNvSpPr txBox="1">
                <a:spLocks noChangeArrowheads="1"/>
              </p:cNvSpPr>
              <p:nvPr/>
            </p:nvSpPr>
            <p:spPr bwMode="auto">
              <a:xfrm>
                <a:off x="1197" y="2580"/>
                <a:ext cx="907" cy="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sv-SE" smtClean="0">
                    <a:solidFill>
                      <a:srgbClr val="FFFFCC"/>
                    </a:solidFill>
                  </a:rPr>
                  <a:t>A</a:t>
                </a:r>
              </a:p>
            </p:txBody>
          </p:sp>
          <p:sp>
            <p:nvSpPr>
              <p:cNvPr id="9237" name="Text Box 33"/>
              <p:cNvSpPr txBox="1">
                <a:spLocks noChangeArrowheads="1"/>
              </p:cNvSpPr>
              <p:nvPr/>
            </p:nvSpPr>
            <p:spPr bwMode="auto">
              <a:xfrm>
                <a:off x="1752" y="2353"/>
                <a:ext cx="868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sv-SE" smtClean="0">
                    <a:solidFill>
                      <a:srgbClr val="FFFFCC"/>
                    </a:solidFill>
                  </a:rPr>
                  <a:t>B</a:t>
                </a:r>
              </a:p>
            </p:txBody>
          </p:sp>
          <p:sp>
            <p:nvSpPr>
              <p:cNvPr id="9238" name="Text Box 34"/>
              <p:cNvSpPr txBox="1">
                <a:spLocks noChangeArrowheads="1"/>
              </p:cNvSpPr>
              <p:nvPr/>
            </p:nvSpPr>
            <p:spPr bwMode="auto">
              <a:xfrm>
                <a:off x="2157" y="1808"/>
                <a:ext cx="868" cy="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sv-SE" smtClean="0">
                    <a:solidFill>
                      <a:srgbClr val="FFFFCC"/>
                    </a:solidFill>
                  </a:rPr>
                  <a:t>C</a:t>
                </a:r>
              </a:p>
            </p:txBody>
          </p:sp>
          <p:sp>
            <p:nvSpPr>
              <p:cNvPr id="9239" name="Text Box 35"/>
              <p:cNvSpPr txBox="1">
                <a:spLocks noChangeArrowheads="1"/>
              </p:cNvSpPr>
              <p:nvPr/>
            </p:nvSpPr>
            <p:spPr bwMode="auto">
              <a:xfrm>
                <a:off x="2737" y="1584"/>
                <a:ext cx="907" cy="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sv-SE" smtClean="0">
                    <a:solidFill>
                      <a:srgbClr val="FFFFCC"/>
                    </a:solidFill>
                  </a:rPr>
                  <a:t>D</a:t>
                </a:r>
              </a:p>
            </p:txBody>
          </p:sp>
          <p:sp>
            <p:nvSpPr>
              <p:cNvPr id="9240" name="Text Box 36"/>
              <p:cNvSpPr txBox="1">
                <a:spLocks noChangeArrowheads="1"/>
              </p:cNvSpPr>
              <p:nvPr/>
            </p:nvSpPr>
            <p:spPr bwMode="auto">
              <a:xfrm>
                <a:off x="3438" y="1663"/>
                <a:ext cx="829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sv-SE" smtClean="0">
                    <a:solidFill>
                      <a:srgbClr val="FFFF00"/>
                    </a:solidFill>
                  </a:rPr>
                  <a:t>E</a:t>
                </a:r>
              </a:p>
            </p:txBody>
          </p:sp>
        </p:grpSp>
        <p:pic>
          <p:nvPicPr>
            <p:cNvPr id="9231" name="Picture 3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7" t="14052" r="21054" b="10320"/>
            <a:stretch>
              <a:fillRect/>
            </a:stretch>
          </p:blipFill>
          <p:spPr bwMode="auto">
            <a:xfrm>
              <a:off x="3288" y="2544"/>
              <a:ext cx="1685" cy="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2" name="Rectangle 38"/>
            <p:cNvSpPr>
              <a:spLocks noChangeArrowheads="1"/>
            </p:cNvSpPr>
            <p:nvPr/>
          </p:nvSpPr>
          <p:spPr bwMode="auto">
            <a:xfrm>
              <a:off x="1882" y="3112"/>
              <a:ext cx="499" cy="54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233" name="Line 39"/>
            <p:cNvSpPr>
              <a:spLocks noChangeShapeType="1"/>
            </p:cNvSpPr>
            <p:nvPr/>
          </p:nvSpPr>
          <p:spPr bwMode="auto">
            <a:xfrm flipV="1">
              <a:off x="2381" y="2568"/>
              <a:ext cx="907" cy="5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sv-SE" smtClean="0">
                <a:solidFill>
                  <a:srgbClr val="FFFFFF"/>
                </a:solidFill>
              </a:endParaRPr>
            </a:p>
          </p:txBody>
        </p:sp>
        <p:sp>
          <p:nvSpPr>
            <p:cNvPr id="9234" name="Line 40"/>
            <p:cNvSpPr>
              <a:spLocks noChangeShapeType="1"/>
            </p:cNvSpPr>
            <p:nvPr/>
          </p:nvSpPr>
          <p:spPr bwMode="auto">
            <a:xfrm>
              <a:off x="2381" y="3657"/>
              <a:ext cx="907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sv-SE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1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p 6"/>
          <p:cNvGrpSpPr>
            <a:grpSpLocks/>
          </p:cNvGrpSpPr>
          <p:nvPr/>
        </p:nvGrpSpPr>
        <p:grpSpPr bwMode="auto">
          <a:xfrm>
            <a:off x="2242100" y="768549"/>
            <a:ext cx="2808137" cy="2587968"/>
            <a:chOff x="1566808" y="508123"/>
            <a:chExt cx="5018342" cy="4623387"/>
          </a:xfrm>
        </p:grpSpPr>
        <p:sp>
          <p:nvSpPr>
            <p:cNvPr id="10" name="Ellips 9"/>
            <p:cNvSpPr/>
            <p:nvPr/>
          </p:nvSpPr>
          <p:spPr>
            <a:xfrm>
              <a:off x="3716773" y="2379954"/>
              <a:ext cx="433857" cy="4302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v-SE" sz="1400">
                <a:solidFill>
                  <a:srgbClr val="FFFFFF"/>
                </a:solidFill>
                <a:latin typeface="Times New Roman"/>
              </a:endParaRPr>
            </a:p>
          </p:txBody>
        </p:sp>
        <p:pic>
          <p:nvPicPr>
            <p:cNvPr id="18444" name="Bildobjekt 1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6" t="5486" r="46388" b="7199"/>
            <a:stretch>
              <a:fillRect/>
            </a:stretch>
          </p:blipFill>
          <p:spPr bwMode="auto">
            <a:xfrm rot="603614">
              <a:off x="2429272" y="1731085"/>
              <a:ext cx="2181225" cy="340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Bildobjekt 1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6" t="5486" r="46388" b="7199"/>
            <a:stretch>
              <a:fillRect/>
            </a:stretch>
          </p:blipFill>
          <p:spPr bwMode="auto">
            <a:xfrm rot="-6825936">
              <a:off x="3794325" y="763036"/>
              <a:ext cx="2181225" cy="340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Bildobjekt 1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6" t="5486" r="46388" b="7199"/>
            <a:stretch>
              <a:fillRect/>
            </a:stretch>
          </p:blipFill>
          <p:spPr bwMode="auto">
            <a:xfrm rot="7741516">
              <a:off x="2176408" y="-101477"/>
              <a:ext cx="2181225" cy="340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5" name="Bildobjekt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6" t="53117" r="28226" b="5426"/>
          <a:stretch>
            <a:fillRect/>
          </a:stretch>
        </p:blipFill>
        <p:spPr bwMode="auto">
          <a:xfrm rot="4125376">
            <a:off x="2267466" y="1771167"/>
            <a:ext cx="567131" cy="66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ruta 1"/>
          <p:cNvSpPr txBox="1">
            <a:spLocks noChangeArrowheads="1"/>
          </p:cNvSpPr>
          <p:nvPr/>
        </p:nvSpPr>
        <p:spPr bwMode="auto">
          <a:xfrm>
            <a:off x="2643122" y="188640"/>
            <a:ext cx="20060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Haptoglobin</a:t>
            </a:r>
            <a:r>
              <a:rPr lang="sv-SE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 K</a:t>
            </a:r>
            <a:r>
              <a:rPr lang="sv-SE" sz="1400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d</a:t>
            </a:r>
            <a:r>
              <a:rPr lang="sv-SE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~1 </a:t>
            </a:r>
            <a:r>
              <a:rPr lang="sv-SE" sz="14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sv-SE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</a:t>
            </a:r>
            <a:endParaRPr lang="sv-SE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051720" y="2314009"/>
            <a:ext cx="1069392" cy="1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1400" dirty="0" smtClean="0">
                <a:solidFill>
                  <a:srgbClr val="000000"/>
                </a:solidFill>
                <a:latin typeface="Arial" charset="0"/>
              </a:rPr>
              <a:t>Gale</a:t>
            </a:r>
            <a:r>
              <a:rPr lang="sv-SE" sz="1400" dirty="0">
                <a:solidFill>
                  <a:srgbClr val="000000"/>
                </a:solidFill>
                <a:latin typeface="Arial" charset="0"/>
              </a:rPr>
              <a:t>ct</a:t>
            </a:r>
            <a:r>
              <a:rPr lang="sv-SE" sz="1400" dirty="0" smtClean="0">
                <a:solidFill>
                  <a:srgbClr val="000000"/>
                </a:solidFill>
                <a:latin typeface="Arial" charset="0"/>
              </a:rPr>
              <a:t>in</a:t>
            </a:r>
            <a:r>
              <a:rPr lang="sv-SE" sz="1400" dirty="0">
                <a:solidFill>
                  <a:srgbClr val="000000"/>
                </a:solidFill>
                <a:latin typeface="Arial" charset="0"/>
              </a:rPr>
              <a:t>-1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438" name="textruta 1"/>
          <p:cNvSpPr txBox="1">
            <a:spLocks noChangeArrowheads="1"/>
          </p:cNvSpPr>
          <p:nvPr/>
        </p:nvSpPr>
        <p:spPr bwMode="auto">
          <a:xfrm>
            <a:off x="146564" y="188640"/>
            <a:ext cx="20060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1400">
                <a:solidFill>
                  <a:srgbClr val="000000"/>
                </a:solidFill>
                <a:latin typeface="Arial" charset="0"/>
                <a:cs typeface="Arial" charset="0"/>
              </a:rPr>
              <a:t>LacNAc  K</a:t>
            </a:r>
            <a:r>
              <a:rPr lang="sv-SE" sz="1400" baseline="-25000">
                <a:solidFill>
                  <a:srgbClr val="000000"/>
                </a:solidFill>
                <a:latin typeface="Arial" charset="0"/>
                <a:cs typeface="Arial" charset="0"/>
              </a:rPr>
              <a:t>d</a:t>
            </a:r>
            <a:r>
              <a:rPr lang="sv-SE" sz="1400">
                <a:solidFill>
                  <a:srgbClr val="000000"/>
                </a:solidFill>
                <a:latin typeface="Arial" charset="0"/>
                <a:cs typeface="Arial" charset="0"/>
              </a:rPr>
              <a:t> ~200 </a:t>
            </a:r>
            <a:r>
              <a:rPr lang="sv-SE" sz="140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sv-SE" sz="1400">
                <a:solidFill>
                  <a:srgbClr val="000000"/>
                </a:solidFill>
                <a:latin typeface="Arial" charset="0"/>
                <a:cs typeface="Arial" charset="0"/>
              </a:rPr>
              <a:t>M</a:t>
            </a:r>
          </a:p>
        </p:txBody>
      </p:sp>
      <p:pic>
        <p:nvPicPr>
          <p:cNvPr id="18439" name="Bildobjekt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4" y="322314"/>
            <a:ext cx="1775112" cy="108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Bildobjekt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0" t="12933" r="28159" b="11816"/>
          <a:stretch>
            <a:fillRect/>
          </a:stretch>
        </p:blipFill>
        <p:spPr bwMode="auto">
          <a:xfrm>
            <a:off x="35496" y="2010931"/>
            <a:ext cx="1782975" cy="178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ruta 1"/>
          <p:cNvSpPr txBox="1">
            <a:spLocks noChangeArrowheads="1"/>
          </p:cNvSpPr>
          <p:nvPr/>
        </p:nvSpPr>
        <p:spPr bwMode="auto">
          <a:xfrm>
            <a:off x="101350" y="1436919"/>
            <a:ext cx="20060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Biantennary</a:t>
            </a:r>
            <a:r>
              <a:rPr lang="sv-SE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N-</a:t>
            </a:r>
            <a:r>
              <a:rPr lang="sv-SE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glycan</a:t>
            </a:r>
            <a:r>
              <a:rPr lang="sv-SE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 K</a:t>
            </a:r>
            <a:r>
              <a:rPr lang="sv-SE" sz="1400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d</a:t>
            </a:r>
            <a:r>
              <a:rPr lang="sv-SE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~100 </a:t>
            </a:r>
            <a:r>
              <a:rPr lang="sv-SE" sz="14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sv-SE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</a:t>
            </a:r>
            <a:endParaRPr lang="sv-SE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Bildobjekt 3" descr="TLR4-w-sugars-Gal-3-view1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6" t="9636" r="27692" b="5074"/>
          <a:stretch/>
        </p:blipFill>
        <p:spPr>
          <a:xfrm>
            <a:off x="4355976" y="2276872"/>
            <a:ext cx="4108615" cy="3940198"/>
          </a:xfrm>
          <a:prstGeom prst="rect">
            <a:avLst/>
          </a:prstGeom>
        </p:spPr>
      </p:pic>
      <p:sp>
        <p:nvSpPr>
          <p:cNvPr id="20" name="textruta 1"/>
          <p:cNvSpPr txBox="1">
            <a:spLocks noChangeArrowheads="1"/>
          </p:cNvSpPr>
          <p:nvPr/>
        </p:nvSpPr>
        <p:spPr bwMode="auto">
          <a:xfrm>
            <a:off x="5734259" y="2060848"/>
            <a:ext cx="20060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TLR4  </a:t>
            </a:r>
            <a:r>
              <a:rPr lang="sv-SE" sz="1400" dirty="0">
                <a:solidFill>
                  <a:srgbClr val="000000"/>
                </a:solidFill>
                <a:latin typeface="Arial" charset="0"/>
                <a:cs typeface="Arial" charset="0"/>
              </a:rPr>
              <a:t>K</a:t>
            </a:r>
            <a:r>
              <a:rPr lang="sv-SE" sz="1400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d</a:t>
            </a:r>
            <a:r>
              <a:rPr lang="sv-SE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~1 </a:t>
            </a:r>
            <a:r>
              <a:rPr lang="sv-SE" sz="14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sv-SE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</a:t>
            </a:r>
            <a:endParaRPr lang="sv-SE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444208" y="5805264"/>
            <a:ext cx="106939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1400" dirty="0" smtClean="0">
                <a:solidFill>
                  <a:srgbClr val="000000"/>
                </a:solidFill>
                <a:latin typeface="Arial" charset="0"/>
              </a:rPr>
              <a:t>Gale</a:t>
            </a:r>
            <a:r>
              <a:rPr lang="sv-SE" sz="1400" dirty="0">
                <a:solidFill>
                  <a:srgbClr val="000000"/>
                </a:solidFill>
                <a:latin typeface="Arial" charset="0"/>
              </a:rPr>
              <a:t>ct</a:t>
            </a:r>
            <a:r>
              <a:rPr lang="sv-SE" sz="1400" dirty="0" smtClean="0">
                <a:solidFill>
                  <a:srgbClr val="000000"/>
                </a:solidFill>
                <a:latin typeface="Arial" charset="0"/>
              </a:rPr>
              <a:t>in-3</a:t>
            </a:r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8" name="Bildobjekt 17" descr="TRansferrin with glycans-2.pn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5" t="24601" r="30910" b="5725"/>
          <a:stretch/>
        </p:blipFill>
        <p:spPr>
          <a:xfrm rot="14470823">
            <a:off x="1042799" y="3314263"/>
            <a:ext cx="3063869" cy="3202239"/>
          </a:xfrm>
          <a:prstGeom prst="rect">
            <a:avLst/>
          </a:prstGeom>
        </p:spPr>
      </p:pic>
      <p:sp>
        <p:nvSpPr>
          <p:cNvPr id="19" name="textruta 1"/>
          <p:cNvSpPr txBox="1">
            <a:spLocks noChangeArrowheads="1"/>
          </p:cNvSpPr>
          <p:nvPr/>
        </p:nvSpPr>
        <p:spPr bwMode="auto">
          <a:xfrm>
            <a:off x="467544" y="5877272"/>
            <a:ext cx="20060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Transferrin</a:t>
            </a:r>
            <a:r>
              <a:rPr lang="sv-SE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</a:t>
            </a:r>
            <a:r>
              <a:rPr lang="sv-SE" sz="1400" dirty="0">
                <a:solidFill>
                  <a:srgbClr val="000000"/>
                </a:solidFill>
                <a:latin typeface="Arial" charset="0"/>
                <a:cs typeface="Arial" charset="0"/>
              </a:rPr>
              <a:t>K</a:t>
            </a:r>
            <a:r>
              <a:rPr lang="sv-SE" sz="1400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d</a:t>
            </a:r>
            <a:r>
              <a:rPr lang="sv-SE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~1 </a:t>
            </a:r>
            <a:r>
              <a:rPr lang="sv-SE" sz="14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sv-SE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</a:t>
            </a:r>
            <a:endParaRPr lang="sv-SE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58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 2"/>
          <p:cNvGrpSpPr/>
          <p:nvPr/>
        </p:nvGrpSpPr>
        <p:grpSpPr>
          <a:xfrm>
            <a:off x="467544" y="620688"/>
            <a:ext cx="8317392" cy="5535824"/>
            <a:chOff x="3096790" y="2224800"/>
            <a:chExt cx="3018155" cy="2008800"/>
          </a:xfrm>
        </p:grpSpPr>
        <p:pic>
          <p:nvPicPr>
            <p:cNvPr id="4" name="Bildobjekt 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5" b="14419"/>
            <a:stretch/>
          </p:blipFill>
          <p:spPr bwMode="auto">
            <a:xfrm>
              <a:off x="3096790" y="2224800"/>
              <a:ext cx="3018155" cy="2008800"/>
            </a:xfrm>
            <a:prstGeom prst="rect">
              <a:avLst/>
            </a:prstGeom>
            <a:noFill/>
            <a:extLst>
              <a:ext uri="{FAA26D3D-D897-4be2-8F04-BA451C77F1D7}">
                <ma14:placeholderFlag xmlns:ma14="http://schemas.microsoft.com/office/mac/drawingml/2011/main" xmlns=""/>
              </a:ext>
            </a:extLst>
          </p:spPr>
        </p:pic>
        <p:sp>
          <p:nvSpPr>
            <p:cNvPr id="5" name="textruta 4"/>
            <p:cNvSpPr txBox="1"/>
            <p:nvPr/>
          </p:nvSpPr>
          <p:spPr>
            <a:xfrm>
              <a:off x="5121273" y="3933819"/>
              <a:ext cx="483970" cy="167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06" fontAlgn="auto">
                <a:spcBef>
                  <a:spcPts val="0"/>
                </a:spcBef>
                <a:spcAft>
                  <a:spcPts val="0"/>
                </a:spcAft>
              </a:pPr>
              <a:r>
                <a:rPr lang="sv-SE" dirty="0">
                  <a:solidFill>
                    <a:prstClr val="black"/>
                  </a:solidFill>
                  <a:latin typeface="Calibri"/>
                </a:rPr>
                <a:t>Galectins</a:t>
              </a:r>
            </a:p>
          </p:txBody>
        </p:sp>
        <p:sp>
          <p:nvSpPr>
            <p:cNvPr id="6" name="Rektangel 5"/>
            <p:cNvSpPr/>
            <p:nvPr/>
          </p:nvSpPr>
          <p:spPr>
            <a:xfrm>
              <a:off x="3462866" y="2436741"/>
              <a:ext cx="304800" cy="194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6" fontAlgn="auto">
                <a:spcBef>
                  <a:spcPts val="0"/>
                </a:spcBef>
                <a:spcAft>
                  <a:spcPts val="0"/>
                </a:spcAft>
              </a:pPr>
              <a:endParaRPr lang="sv-SE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textruta 6"/>
            <p:cNvSpPr txBox="1"/>
            <p:nvPr/>
          </p:nvSpPr>
          <p:spPr>
            <a:xfrm>
              <a:off x="3220684" y="2304299"/>
              <a:ext cx="924052" cy="301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06" fontAlgn="auto">
                <a:spcBef>
                  <a:spcPts val="0"/>
                </a:spcBef>
                <a:spcAft>
                  <a:spcPts val="0"/>
                </a:spcAft>
              </a:pPr>
              <a:r>
                <a:rPr lang="sv-SE" dirty="0" err="1">
                  <a:solidFill>
                    <a:prstClr val="black"/>
                  </a:solidFill>
                  <a:latin typeface="Calibri"/>
                </a:rPr>
                <a:t>Glycoproteins</a:t>
              </a:r>
              <a:r>
                <a:rPr lang="sv-SE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sv-SE" dirty="0" err="1">
                  <a:solidFill>
                    <a:prstClr val="black"/>
                  </a:solidFill>
                  <a:latin typeface="Calibri"/>
                </a:rPr>
                <a:t>with</a:t>
              </a:r>
              <a:endParaRPr lang="sv-SE" dirty="0">
                <a:solidFill>
                  <a:prstClr val="black"/>
                </a:solidFill>
                <a:latin typeface="Calibri"/>
              </a:endParaRPr>
            </a:p>
            <a:p>
              <a:pPr defTabSz="457106" fontAlgn="auto">
                <a:spcBef>
                  <a:spcPts val="0"/>
                </a:spcBef>
                <a:spcAft>
                  <a:spcPts val="0"/>
                </a:spcAft>
              </a:pPr>
              <a:r>
                <a:rPr lang="sv-SE" dirty="0">
                  <a:solidFill>
                    <a:prstClr val="black"/>
                  </a:solidFill>
                  <a:latin typeface="Calibri"/>
                </a:rPr>
                <a:t>glycans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270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theme/theme1.xml><?xml version="1.0" encoding="utf-8"?>
<a:theme xmlns:a="http://schemas.openxmlformats.org/drawingml/2006/main" name="Standardformgivning">
  <a:themeElements>
    <a:clrScheme name="Standardformgivning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andardformgivn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808080"/>
        </a:dk1>
        <a:lt1>
          <a:srgbClr val="FFFF99"/>
        </a:lt1>
        <a:dk2>
          <a:srgbClr val="003366"/>
        </a:dk2>
        <a:lt2>
          <a:srgbClr val="FFFF00"/>
        </a:lt2>
        <a:accent1>
          <a:srgbClr val="FFFFCC"/>
        </a:accent1>
        <a:accent2>
          <a:srgbClr val="3333CC"/>
        </a:accent2>
        <a:accent3>
          <a:srgbClr val="AAADB8"/>
        </a:accent3>
        <a:accent4>
          <a:srgbClr val="DADA82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000066"/>
        </a:dk1>
        <a:lt1>
          <a:srgbClr val="CCFFCC"/>
        </a:lt1>
        <a:dk2>
          <a:srgbClr val="FFFF00"/>
        </a:dk2>
        <a:lt2>
          <a:srgbClr val="808080"/>
        </a:lt2>
        <a:accent1>
          <a:srgbClr val="FFFFCC"/>
        </a:accent1>
        <a:accent2>
          <a:srgbClr val="3333CC"/>
        </a:accent2>
        <a:accent3>
          <a:srgbClr val="E2FFE2"/>
        </a:accent3>
        <a:accent4>
          <a:srgbClr val="000056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FFFFFF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000000"/>
        </a:dk1>
        <a:lt1>
          <a:srgbClr val="0000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4">
        <a:dk1>
          <a:srgbClr val="000000"/>
        </a:dk1>
        <a:lt1>
          <a:srgbClr val="0000FF"/>
        </a:lt1>
        <a:dk2>
          <a:srgbClr val="FFFF00"/>
        </a:dk2>
        <a:lt2>
          <a:srgbClr val="0000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Standardformgivning">
  <a:themeElements>
    <a:clrScheme name="Standardformgivning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andardformgivn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808080"/>
        </a:dk1>
        <a:lt1>
          <a:srgbClr val="FFFF99"/>
        </a:lt1>
        <a:dk2>
          <a:srgbClr val="003366"/>
        </a:dk2>
        <a:lt2>
          <a:srgbClr val="FFFF00"/>
        </a:lt2>
        <a:accent1>
          <a:srgbClr val="FFFFCC"/>
        </a:accent1>
        <a:accent2>
          <a:srgbClr val="3333CC"/>
        </a:accent2>
        <a:accent3>
          <a:srgbClr val="AAADB8"/>
        </a:accent3>
        <a:accent4>
          <a:srgbClr val="DADA82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000066"/>
        </a:dk1>
        <a:lt1>
          <a:srgbClr val="CCFFCC"/>
        </a:lt1>
        <a:dk2>
          <a:srgbClr val="FFFF00"/>
        </a:dk2>
        <a:lt2>
          <a:srgbClr val="808080"/>
        </a:lt2>
        <a:accent1>
          <a:srgbClr val="FFFFCC"/>
        </a:accent1>
        <a:accent2>
          <a:srgbClr val="3333CC"/>
        </a:accent2>
        <a:accent3>
          <a:srgbClr val="E2FFE2"/>
        </a:accent3>
        <a:accent4>
          <a:srgbClr val="000056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FFFFFF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000000"/>
        </a:dk1>
        <a:lt1>
          <a:srgbClr val="0000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4">
        <a:dk1>
          <a:srgbClr val="000000"/>
        </a:dk1>
        <a:lt1>
          <a:srgbClr val="0000FF"/>
        </a:lt1>
        <a:dk2>
          <a:srgbClr val="FFFF00"/>
        </a:dk2>
        <a:lt2>
          <a:srgbClr val="0000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8_Standardformgivning">
  <a:themeElements>
    <a:clrScheme name="Standardformgivning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andardformgivn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808080"/>
        </a:dk1>
        <a:lt1>
          <a:srgbClr val="FFFF99"/>
        </a:lt1>
        <a:dk2>
          <a:srgbClr val="003366"/>
        </a:dk2>
        <a:lt2>
          <a:srgbClr val="FFFF00"/>
        </a:lt2>
        <a:accent1>
          <a:srgbClr val="FFFFCC"/>
        </a:accent1>
        <a:accent2>
          <a:srgbClr val="3333CC"/>
        </a:accent2>
        <a:accent3>
          <a:srgbClr val="AAADB8"/>
        </a:accent3>
        <a:accent4>
          <a:srgbClr val="DADA82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000066"/>
        </a:dk1>
        <a:lt1>
          <a:srgbClr val="CCFFCC"/>
        </a:lt1>
        <a:dk2>
          <a:srgbClr val="FFFF00"/>
        </a:dk2>
        <a:lt2>
          <a:srgbClr val="808080"/>
        </a:lt2>
        <a:accent1>
          <a:srgbClr val="FFFFCC"/>
        </a:accent1>
        <a:accent2>
          <a:srgbClr val="3333CC"/>
        </a:accent2>
        <a:accent3>
          <a:srgbClr val="E2FFE2"/>
        </a:accent3>
        <a:accent4>
          <a:srgbClr val="000056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FFFFFF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000000"/>
        </a:dk1>
        <a:lt1>
          <a:srgbClr val="0000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4">
        <a:dk1>
          <a:srgbClr val="000000"/>
        </a:dk1>
        <a:lt1>
          <a:srgbClr val="0000FF"/>
        </a:lt1>
        <a:dk2>
          <a:srgbClr val="FFFF00"/>
        </a:dk2>
        <a:lt2>
          <a:srgbClr val="0000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Standardformgivning">
  <a:themeElements>
    <a:clrScheme name="Standardformgivning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andardformgivn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808080"/>
        </a:dk1>
        <a:lt1>
          <a:srgbClr val="FFFF99"/>
        </a:lt1>
        <a:dk2>
          <a:srgbClr val="003366"/>
        </a:dk2>
        <a:lt2>
          <a:srgbClr val="FFFF00"/>
        </a:lt2>
        <a:accent1>
          <a:srgbClr val="FFFFCC"/>
        </a:accent1>
        <a:accent2>
          <a:srgbClr val="3333CC"/>
        </a:accent2>
        <a:accent3>
          <a:srgbClr val="AAADB8"/>
        </a:accent3>
        <a:accent4>
          <a:srgbClr val="DADA82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000066"/>
        </a:dk1>
        <a:lt1>
          <a:srgbClr val="CCFFCC"/>
        </a:lt1>
        <a:dk2>
          <a:srgbClr val="FFFF00"/>
        </a:dk2>
        <a:lt2>
          <a:srgbClr val="808080"/>
        </a:lt2>
        <a:accent1>
          <a:srgbClr val="FFFFCC"/>
        </a:accent1>
        <a:accent2>
          <a:srgbClr val="3333CC"/>
        </a:accent2>
        <a:accent3>
          <a:srgbClr val="E2FFE2"/>
        </a:accent3>
        <a:accent4>
          <a:srgbClr val="000056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FFFFFF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000000"/>
        </a:dk1>
        <a:lt1>
          <a:srgbClr val="0000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4">
        <a:dk1>
          <a:srgbClr val="000000"/>
        </a:dk1>
        <a:lt1>
          <a:srgbClr val="0000FF"/>
        </a:lt1>
        <a:dk2>
          <a:srgbClr val="FFFF00"/>
        </a:dk2>
        <a:lt2>
          <a:srgbClr val="0000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20_Standardformgivning">
  <a:themeElements>
    <a:clrScheme name="Standardformgivning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andardformgivn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808080"/>
        </a:dk1>
        <a:lt1>
          <a:srgbClr val="FFFF99"/>
        </a:lt1>
        <a:dk2>
          <a:srgbClr val="003366"/>
        </a:dk2>
        <a:lt2>
          <a:srgbClr val="FFFF00"/>
        </a:lt2>
        <a:accent1>
          <a:srgbClr val="FFFFCC"/>
        </a:accent1>
        <a:accent2>
          <a:srgbClr val="3333CC"/>
        </a:accent2>
        <a:accent3>
          <a:srgbClr val="AAADB8"/>
        </a:accent3>
        <a:accent4>
          <a:srgbClr val="DADA82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000066"/>
        </a:dk1>
        <a:lt1>
          <a:srgbClr val="CCFFCC"/>
        </a:lt1>
        <a:dk2>
          <a:srgbClr val="FFFF00"/>
        </a:dk2>
        <a:lt2>
          <a:srgbClr val="808080"/>
        </a:lt2>
        <a:accent1>
          <a:srgbClr val="FFFFCC"/>
        </a:accent1>
        <a:accent2>
          <a:srgbClr val="3333CC"/>
        </a:accent2>
        <a:accent3>
          <a:srgbClr val="E2FFE2"/>
        </a:accent3>
        <a:accent4>
          <a:srgbClr val="000056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FFFFFF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000000"/>
        </a:dk1>
        <a:lt1>
          <a:srgbClr val="0000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4">
        <a:dk1>
          <a:srgbClr val="000000"/>
        </a:dk1>
        <a:lt1>
          <a:srgbClr val="0000FF"/>
        </a:lt1>
        <a:dk2>
          <a:srgbClr val="FFFF00"/>
        </a:dk2>
        <a:lt2>
          <a:srgbClr val="0000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Standardformgivning">
  <a:themeElements>
    <a:clrScheme name="Standardformgivning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andardformgivn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808080"/>
        </a:dk1>
        <a:lt1>
          <a:srgbClr val="FFFF99"/>
        </a:lt1>
        <a:dk2>
          <a:srgbClr val="003366"/>
        </a:dk2>
        <a:lt2>
          <a:srgbClr val="FFFF00"/>
        </a:lt2>
        <a:accent1>
          <a:srgbClr val="FFFFCC"/>
        </a:accent1>
        <a:accent2>
          <a:srgbClr val="3333CC"/>
        </a:accent2>
        <a:accent3>
          <a:srgbClr val="AAADB8"/>
        </a:accent3>
        <a:accent4>
          <a:srgbClr val="DADA82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000066"/>
        </a:dk1>
        <a:lt1>
          <a:srgbClr val="CCFFCC"/>
        </a:lt1>
        <a:dk2>
          <a:srgbClr val="FFFF00"/>
        </a:dk2>
        <a:lt2>
          <a:srgbClr val="808080"/>
        </a:lt2>
        <a:accent1>
          <a:srgbClr val="FFFFCC"/>
        </a:accent1>
        <a:accent2>
          <a:srgbClr val="3333CC"/>
        </a:accent2>
        <a:accent3>
          <a:srgbClr val="E2FFE2"/>
        </a:accent3>
        <a:accent4>
          <a:srgbClr val="000056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FFFFFF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000000"/>
        </a:dk1>
        <a:lt1>
          <a:srgbClr val="0000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4">
        <a:dk1>
          <a:srgbClr val="000000"/>
        </a:dk1>
        <a:lt1>
          <a:srgbClr val="0000FF"/>
        </a:lt1>
        <a:dk2>
          <a:srgbClr val="FFFF00"/>
        </a:dk2>
        <a:lt2>
          <a:srgbClr val="0000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D479"/>
        </a:solidFill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76200" tIns="76200" rIns="76200" bIns="76200" numCol="1" spcCol="38100" rtlCol="0" anchor="t">
        <a:spAutoFit/>
      </a:bodyPr>
      <a:lstStyle>
        <a:defPPr marL="57799" marR="57799" indent="0" algn="l" defTabSz="1295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Roman"/>
            <a:ea typeface="Times Roman"/>
            <a:cs typeface="Times Roman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7_Standardformgivning">
  <a:themeElements>
    <a:clrScheme name="Standardformgivning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andardformgivn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808080"/>
        </a:dk1>
        <a:lt1>
          <a:srgbClr val="FFFF99"/>
        </a:lt1>
        <a:dk2>
          <a:srgbClr val="003366"/>
        </a:dk2>
        <a:lt2>
          <a:srgbClr val="FFFF00"/>
        </a:lt2>
        <a:accent1>
          <a:srgbClr val="FFFFCC"/>
        </a:accent1>
        <a:accent2>
          <a:srgbClr val="3333CC"/>
        </a:accent2>
        <a:accent3>
          <a:srgbClr val="AAADB8"/>
        </a:accent3>
        <a:accent4>
          <a:srgbClr val="DADA82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000066"/>
        </a:dk1>
        <a:lt1>
          <a:srgbClr val="CCFFCC"/>
        </a:lt1>
        <a:dk2>
          <a:srgbClr val="FFFF00"/>
        </a:dk2>
        <a:lt2>
          <a:srgbClr val="808080"/>
        </a:lt2>
        <a:accent1>
          <a:srgbClr val="FFFFCC"/>
        </a:accent1>
        <a:accent2>
          <a:srgbClr val="3333CC"/>
        </a:accent2>
        <a:accent3>
          <a:srgbClr val="E2FFE2"/>
        </a:accent3>
        <a:accent4>
          <a:srgbClr val="000056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FFFFFF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000000"/>
        </a:dk1>
        <a:lt1>
          <a:srgbClr val="0000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4">
        <a:dk1>
          <a:srgbClr val="000000"/>
        </a:dk1>
        <a:lt1>
          <a:srgbClr val="0000FF"/>
        </a:lt1>
        <a:dk2>
          <a:srgbClr val="FFFF00"/>
        </a:dk2>
        <a:lt2>
          <a:srgbClr val="0000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Standardformgivning">
  <a:themeElements>
    <a:clrScheme name="Standardformgivning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andardformgivn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808080"/>
        </a:dk1>
        <a:lt1>
          <a:srgbClr val="FFFF99"/>
        </a:lt1>
        <a:dk2>
          <a:srgbClr val="003366"/>
        </a:dk2>
        <a:lt2>
          <a:srgbClr val="FFFF00"/>
        </a:lt2>
        <a:accent1>
          <a:srgbClr val="FFFFCC"/>
        </a:accent1>
        <a:accent2>
          <a:srgbClr val="3333CC"/>
        </a:accent2>
        <a:accent3>
          <a:srgbClr val="AAADB8"/>
        </a:accent3>
        <a:accent4>
          <a:srgbClr val="DADA82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000066"/>
        </a:dk1>
        <a:lt1>
          <a:srgbClr val="CCFFCC"/>
        </a:lt1>
        <a:dk2>
          <a:srgbClr val="FFFF00"/>
        </a:dk2>
        <a:lt2>
          <a:srgbClr val="808080"/>
        </a:lt2>
        <a:accent1>
          <a:srgbClr val="FFFFCC"/>
        </a:accent1>
        <a:accent2>
          <a:srgbClr val="3333CC"/>
        </a:accent2>
        <a:accent3>
          <a:srgbClr val="E2FFE2"/>
        </a:accent3>
        <a:accent4>
          <a:srgbClr val="000056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FFFFFF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000000"/>
        </a:dk1>
        <a:lt1>
          <a:srgbClr val="0000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4">
        <a:dk1>
          <a:srgbClr val="000000"/>
        </a:dk1>
        <a:lt1>
          <a:srgbClr val="0000FF"/>
        </a:lt1>
        <a:dk2>
          <a:srgbClr val="FFFF00"/>
        </a:dk2>
        <a:lt2>
          <a:srgbClr val="0000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4_Standardformgivning">
  <a:themeElements>
    <a:clrScheme name="Standardformgivning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andardformgivn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808080"/>
        </a:dk1>
        <a:lt1>
          <a:srgbClr val="FFFF99"/>
        </a:lt1>
        <a:dk2>
          <a:srgbClr val="003366"/>
        </a:dk2>
        <a:lt2>
          <a:srgbClr val="FFFF00"/>
        </a:lt2>
        <a:accent1>
          <a:srgbClr val="FFFFCC"/>
        </a:accent1>
        <a:accent2>
          <a:srgbClr val="3333CC"/>
        </a:accent2>
        <a:accent3>
          <a:srgbClr val="AAADB8"/>
        </a:accent3>
        <a:accent4>
          <a:srgbClr val="DADA82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000066"/>
        </a:dk1>
        <a:lt1>
          <a:srgbClr val="CCFFCC"/>
        </a:lt1>
        <a:dk2>
          <a:srgbClr val="FFFF00"/>
        </a:dk2>
        <a:lt2>
          <a:srgbClr val="808080"/>
        </a:lt2>
        <a:accent1>
          <a:srgbClr val="FFFFCC"/>
        </a:accent1>
        <a:accent2>
          <a:srgbClr val="3333CC"/>
        </a:accent2>
        <a:accent3>
          <a:srgbClr val="E2FFE2"/>
        </a:accent3>
        <a:accent4>
          <a:srgbClr val="000056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FFFFFF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000000"/>
        </a:dk1>
        <a:lt1>
          <a:srgbClr val="0000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4">
        <a:dk1>
          <a:srgbClr val="000000"/>
        </a:dk1>
        <a:lt1>
          <a:srgbClr val="0000FF"/>
        </a:lt1>
        <a:dk2>
          <a:srgbClr val="FFFF00"/>
        </a:dk2>
        <a:lt2>
          <a:srgbClr val="0000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5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9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_LU mall EN sltg 2012_hm_EN">
  <a:themeElements>
    <a:clrScheme name="Anpassad 4">
      <a:dk1>
        <a:srgbClr val="9C6114"/>
      </a:dk1>
      <a:lt1>
        <a:srgbClr val="FFFFFF"/>
      </a:lt1>
      <a:dk2>
        <a:srgbClr val="000000"/>
      </a:dk2>
      <a:lt2>
        <a:srgbClr val="00008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3333"/>
      </a:hlink>
      <a:folHlink>
        <a:srgbClr val="000080"/>
      </a:folHlink>
    </a:clrScheme>
    <a:fontScheme name="LundsUniversite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dirty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200" b="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6633"/>
        </a:accent1>
        <a:accent2>
          <a:srgbClr val="C4BC9C"/>
        </a:accent2>
        <a:accent3>
          <a:srgbClr val="FFFFFF"/>
        </a:accent3>
        <a:accent4>
          <a:srgbClr val="000000"/>
        </a:accent4>
        <a:accent5>
          <a:srgbClr val="CAB8AD"/>
        </a:accent5>
        <a:accent6>
          <a:srgbClr val="B1AA8D"/>
        </a:accent6>
        <a:hlink>
          <a:srgbClr val="EB730F"/>
        </a:hlink>
        <a:folHlink>
          <a:srgbClr val="0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7_Standardformgivning">
  <a:themeElements>
    <a:clrScheme name="Standardformgivning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andardformgivn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808080"/>
        </a:dk1>
        <a:lt1>
          <a:srgbClr val="FFFF99"/>
        </a:lt1>
        <a:dk2>
          <a:srgbClr val="003366"/>
        </a:dk2>
        <a:lt2>
          <a:srgbClr val="FFFF00"/>
        </a:lt2>
        <a:accent1>
          <a:srgbClr val="FFFFCC"/>
        </a:accent1>
        <a:accent2>
          <a:srgbClr val="3333CC"/>
        </a:accent2>
        <a:accent3>
          <a:srgbClr val="AAADB8"/>
        </a:accent3>
        <a:accent4>
          <a:srgbClr val="DADA82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000066"/>
        </a:dk1>
        <a:lt1>
          <a:srgbClr val="CCFFCC"/>
        </a:lt1>
        <a:dk2>
          <a:srgbClr val="FFFF00"/>
        </a:dk2>
        <a:lt2>
          <a:srgbClr val="808080"/>
        </a:lt2>
        <a:accent1>
          <a:srgbClr val="FFFFCC"/>
        </a:accent1>
        <a:accent2>
          <a:srgbClr val="3333CC"/>
        </a:accent2>
        <a:accent3>
          <a:srgbClr val="E2FFE2"/>
        </a:accent3>
        <a:accent4>
          <a:srgbClr val="000056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FFFFFF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000000"/>
        </a:dk1>
        <a:lt1>
          <a:srgbClr val="0000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4">
        <a:dk1>
          <a:srgbClr val="000000"/>
        </a:dk1>
        <a:lt1>
          <a:srgbClr val="0000FF"/>
        </a:lt1>
        <a:dk2>
          <a:srgbClr val="FFFF00"/>
        </a:dk2>
        <a:lt2>
          <a:srgbClr val="0000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Standardformgivning">
  <a:themeElements>
    <a:clrScheme name="Standardformgivning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andardformgivn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808080"/>
        </a:dk1>
        <a:lt1>
          <a:srgbClr val="FFFF99"/>
        </a:lt1>
        <a:dk2>
          <a:srgbClr val="003366"/>
        </a:dk2>
        <a:lt2>
          <a:srgbClr val="FFFF00"/>
        </a:lt2>
        <a:accent1>
          <a:srgbClr val="FFFFCC"/>
        </a:accent1>
        <a:accent2>
          <a:srgbClr val="3333CC"/>
        </a:accent2>
        <a:accent3>
          <a:srgbClr val="AAADB8"/>
        </a:accent3>
        <a:accent4>
          <a:srgbClr val="DADA82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000066"/>
        </a:dk1>
        <a:lt1>
          <a:srgbClr val="CCFFCC"/>
        </a:lt1>
        <a:dk2>
          <a:srgbClr val="FFFF00"/>
        </a:dk2>
        <a:lt2>
          <a:srgbClr val="808080"/>
        </a:lt2>
        <a:accent1>
          <a:srgbClr val="FFFFCC"/>
        </a:accent1>
        <a:accent2>
          <a:srgbClr val="3333CC"/>
        </a:accent2>
        <a:accent3>
          <a:srgbClr val="E2FFE2"/>
        </a:accent3>
        <a:accent4>
          <a:srgbClr val="000056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FFFFFF"/>
        </a:dk1>
        <a:lt1>
          <a:srgbClr val="FFFFFF"/>
        </a:lt1>
        <a:dk2>
          <a:srgbClr val="0000FF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000000"/>
        </a:dk1>
        <a:lt1>
          <a:srgbClr val="0000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FFFF00"/>
        </a:dk2>
        <a:lt2>
          <a:srgbClr val="FFFFFF"/>
        </a:lt2>
        <a:accent1>
          <a:srgbClr val="FFFFFF"/>
        </a:accent1>
        <a:accent2>
          <a:srgbClr val="00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14">
        <a:dk1>
          <a:srgbClr val="000000"/>
        </a:dk1>
        <a:lt1>
          <a:srgbClr val="0000FF"/>
        </a:lt1>
        <a:dk2>
          <a:srgbClr val="FFFF00"/>
        </a:dk2>
        <a:lt2>
          <a:srgbClr val="000000"/>
        </a:lt2>
        <a:accent1>
          <a:srgbClr val="FFFFFF"/>
        </a:accent1>
        <a:accent2>
          <a:srgbClr val="00FFFF"/>
        </a:accent2>
        <a:accent3>
          <a:srgbClr val="AAAAFF"/>
        </a:accent3>
        <a:accent4>
          <a:srgbClr val="000000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D479"/>
        </a:solidFill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76200" tIns="76200" rIns="76200" bIns="76200" numCol="1" spcCol="38100" rtlCol="0" anchor="t">
        <a:spAutoFit/>
      </a:bodyPr>
      <a:lstStyle>
        <a:defPPr marL="57799" marR="57799" indent="0" algn="l" defTabSz="1295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Roman"/>
            <a:ea typeface="Times Roman"/>
            <a:cs typeface="Times Roman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3_Standardformgivning">
  <a:themeElements>
    <a:clrScheme name="Standardformgivning 8">
      <a:dk1>
        <a:srgbClr val="808080"/>
      </a:dk1>
      <a:lt1>
        <a:srgbClr val="FFFF99"/>
      </a:lt1>
      <a:dk2>
        <a:srgbClr val="003366"/>
      </a:dk2>
      <a:lt2>
        <a:srgbClr val="FFFF00"/>
      </a:lt2>
      <a:accent1>
        <a:srgbClr val="FFFFCC"/>
      </a:accent1>
      <a:accent2>
        <a:srgbClr val="3333CC"/>
      </a:accent2>
      <a:accent3>
        <a:srgbClr val="AAADB8"/>
      </a:accent3>
      <a:accent4>
        <a:srgbClr val="DADA82"/>
      </a:accent4>
      <a:accent5>
        <a:srgbClr val="FFFFE2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formgivning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808080"/>
        </a:dk1>
        <a:lt1>
          <a:srgbClr val="FFFF99"/>
        </a:lt1>
        <a:dk2>
          <a:srgbClr val="003366"/>
        </a:dk2>
        <a:lt2>
          <a:srgbClr val="FFFF00"/>
        </a:lt2>
        <a:accent1>
          <a:srgbClr val="FFFFCC"/>
        </a:accent1>
        <a:accent2>
          <a:srgbClr val="3333CC"/>
        </a:accent2>
        <a:accent3>
          <a:srgbClr val="AAADB8"/>
        </a:accent3>
        <a:accent4>
          <a:srgbClr val="DADA82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000066"/>
        </a:dk1>
        <a:lt1>
          <a:srgbClr val="CCFFCC"/>
        </a:lt1>
        <a:dk2>
          <a:srgbClr val="FFFF00"/>
        </a:dk2>
        <a:lt2>
          <a:srgbClr val="808080"/>
        </a:lt2>
        <a:accent1>
          <a:srgbClr val="FFFFCC"/>
        </a:accent1>
        <a:accent2>
          <a:srgbClr val="3333CC"/>
        </a:accent2>
        <a:accent3>
          <a:srgbClr val="E2FFE2"/>
        </a:accent3>
        <a:accent4>
          <a:srgbClr val="000056"/>
        </a:accent4>
        <a:accent5>
          <a:srgbClr val="FFFFE2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ck">
  <a:themeElements>
    <a:clrScheme name="Black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Black">
  <a:themeElements>
    <a:clrScheme name="Black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Black">
  <a:themeElements>
    <a:clrScheme name="Black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22634</TotalTime>
  <Words>1941</Words>
  <Application>Microsoft Office PowerPoint</Application>
  <PresentationFormat>On-screen Show (4:3)</PresentationFormat>
  <Paragraphs>529</Paragraphs>
  <Slides>59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86" baseType="lpstr">
      <vt:lpstr>Standardformgivning</vt:lpstr>
      <vt:lpstr>17_Standardformgivning</vt:lpstr>
      <vt:lpstr>3_Standardformgivning</vt:lpstr>
      <vt:lpstr>1_White</vt:lpstr>
      <vt:lpstr>23_Standardformgivning</vt:lpstr>
      <vt:lpstr>Black</vt:lpstr>
      <vt:lpstr>1_Black</vt:lpstr>
      <vt:lpstr>1_Office-tema</vt:lpstr>
      <vt:lpstr>2_Black</vt:lpstr>
      <vt:lpstr>2_Office-tema</vt:lpstr>
      <vt:lpstr>9_Standardformgivning</vt:lpstr>
      <vt:lpstr>Office Theme</vt:lpstr>
      <vt:lpstr>18_Standardformgivning</vt:lpstr>
      <vt:lpstr>13_Standardformgivning</vt:lpstr>
      <vt:lpstr>3_Office-tema</vt:lpstr>
      <vt:lpstr>20_Standardformgivning</vt:lpstr>
      <vt:lpstr>4_Office-tema</vt:lpstr>
      <vt:lpstr>4_Standardformgivning</vt:lpstr>
      <vt:lpstr>White</vt:lpstr>
      <vt:lpstr>5_Standardformgivning</vt:lpstr>
      <vt:lpstr>14_Standardformgivning</vt:lpstr>
      <vt:lpstr>5_Office-tema</vt:lpstr>
      <vt:lpstr>9_Office-tema</vt:lpstr>
      <vt:lpstr>1_LU mall EN sltg 2012_hm_EN</vt:lpstr>
      <vt:lpstr>7_Standardformgivning</vt:lpstr>
      <vt:lpstr>ChemSketch</vt:lpstr>
      <vt:lpstr>Prism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Idiopathic Pulmonary Fibrosis</vt:lpstr>
      <vt:lpstr>PowerPoint Presentation</vt:lpstr>
      <vt:lpstr>PowerPoint Presentation</vt:lpstr>
      <vt:lpstr>PowerPoint Presentation</vt:lpstr>
      <vt:lpstr>PowerPoint Presentation</vt:lpstr>
      <vt:lpstr>Ocular angiogenesis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  <vt:lpstr>PowerPoint Presentation</vt:lpstr>
    </vt:vector>
  </TitlesOfParts>
  <Company>LU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Hakon Leffler</dc:creator>
  <cp:lastModifiedBy>dvorana</cp:lastModifiedBy>
  <cp:revision>640</cp:revision>
  <dcterms:created xsi:type="dcterms:W3CDTF">2001-10-16T11:28:52Z</dcterms:created>
  <dcterms:modified xsi:type="dcterms:W3CDTF">2015-09-28T10:08:15Z</dcterms:modified>
</cp:coreProperties>
</file>