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6" r:id="rId2"/>
    <p:sldId id="416" r:id="rId3"/>
    <p:sldId id="433" r:id="rId4"/>
    <p:sldId id="437" r:id="rId5"/>
    <p:sldId id="432" r:id="rId6"/>
    <p:sldId id="434" r:id="rId7"/>
    <p:sldId id="435" r:id="rId8"/>
    <p:sldId id="431" r:id="rId9"/>
    <p:sldId id="440" r:id="rId10"/>
    <p:sldId id="441" r:id="rId11"/>
    <p:sldId id="436" r:id="rId12"/>
    <p:sldId id="439" r:id="rId13"/>
    <p:sldId id="412" r:id="rId14"/>
  </p:sldIdLst>
  <p:sldSz cx="9144000" cy="6858000" type="screen4x3"/>
  <p:notesSz cx="6669088" cy="9926638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lka Petrak" initials="JP" lastIdx="2" clrIdx="0"/>
  <p:cmAuthor id="1" name="Bojan" initials="B" lastIdx="1" clrIdx="1">
    <p:extLst>
      <p:ext uri="{19B8F6BF-5375-455C-9EA6-DF929625EA0E}">
        <p15:presenceInfo xmlns="" xmlns:p15="http://schemas.microsoft.com/office/powerpoint/2012/main" userId="Boj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60000"/>
    <a:srgbClr val="B2DC1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86" autoAdjust="0"/>
  </p:normalViewPr>
  <p:slideViewPr>
    <p:cSldViewPr>
      <p:cViewPr>
        <p:scale>
          <a:sx n="75" d="100"/>
          <a:sy n="75" d="100"/>
        </p:scale>
        <p:origin x="-92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332"/>
          </a:xfrm>
          <a:prstGeom prst="rect">
            <a:avLst/>
          </a:prstGeom>
        </p:spPr>
        <p:txBody>
          <a:bodyPr vert="horz" lIns="91651" tIns="45825" rIns="91651" bIns="45825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651" tIns="45825" rIns="91651" bIns="45825" rtlCol="0"/>
          <a:lstStyle>
            <a:lvl1pPr algn="r">
              <a:defRPr sz="1200"/>
            </a:lvl1pPr>
          </a:lstStyle>
          <a:p>
            <a:fld id="{2AA040EE-B298-443E-9BB5-AA5ABC1187CC}" type="datetimeFigureOut">
              <a:rPr lang="hr-HR" smtClean="0"/>
              <a:pPr/>
              <a:t>15.1.2016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889938" cy="496332"/>
          </a:xfrm>
          <a:prstGeom prst="rect">
            <a:avLst/>
          </a:prstGeom>
        </p:spPr>
        <p:txBody>
          <a:bodyPr vert="horz" lIns="91651" tIns="45825" rIns="91651" bIns="45825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1651" tIns="45825" rIns="91651" bIns="45825" rtlCol="0" anchor="b"/>
          <a:lstStyle>
            <a:lvl1pPr algn="r">
              <a:defRPr sz="1200"/>
            </a:lvl1pPr>
          </a:lstStyle>
          <a:p>
            <a:fld id="{EE7C2FED-F2B4-4F47-A99A-EFE3BEE6D3C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336255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332"/>
          </a:xfrm>
          <a:prstGeom prst="rect">
            <a:avLst/>
          </a:prstGeom>
        </p:spPr>
        <p:txBody>
          <a:bodyPr vert="horz" lIns="91651" tIns="45825" rIns="91651" bIns="45825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651" tIns="45825" rIns="91651" bIns="45825" rtlCol="0"/>
          <a:lstStyle>
            <a:lvl1pPr algn="r">
              <a:defRPr sz="1200"/>
            </a:lvl1pPr>
          </a:lstStyle>
          <a:p>
            <a:fld id="{2E70A0BB-4BD5-4869-801A-E70BDF3863AC}" type="datetimeFigureOut">
              <a:rPr lang="hr-HR" smtClean="0"/>
              <a:pPr/>
              <a:t>15.1.2016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51" tIns="45825" rIns="91651" bIns="45825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1651" tIns="45825" rIns="91651" bIns="4582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889938" cy="496332"/>
          </a:xfrm>
          <a:prstGeom prst="rect">
            <a:avLst/>
          </a:prstGeom>
        </p:spPr>
        <p:txBody>
          <a:bodyPr vert="horz" lIns="91651" tIns="45825" rIns="91651" bIns="45825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1651" tIns="45825" rIns="91651" bIns="45825" rtlCol="0" anchor="b"/>
          <a:lstStyle>
            <a:lvl1pPr algn="r">
              <a:defRPr sz="1200"/>
            </a:lvl1pPr>
          </a:lstStyle>
          <a:p>
            <a:fld id="{DDD236F8-EF9D-4D18-AAC7-FE6A783EB18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296848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236F8-EF9D-4D18-AAC7-FE6A783EB181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135595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236F8-EF9D-4D18-AAC7-FE6A783EB181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839462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356350"/>
            <a:ext cx="1453552" cy="365760"/>
          </a:xfrm>
          <a:prstGeom prst="rect">
            <a:avLst/>
          </a:prstGeom>
        </p:spPr>
        <p:txBody>
          <a:bodyPr/>
          <a:lstStyle/>
          <a:p>
            <a:r>
              <a:rPr lang="sr-Latn-CS" smtClean="0"/>
              <a:t>15.1.2016</a:t>
            </a:r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5656" y="6356350"/>
            <a:ext cx="5616624" cy="36576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mtClean="0"/>
              <a:t>Bojan Macan: Otvoreni pristup i znanstveni časopisi</a:t>
            </a: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646984" cy="365760"/>
          </a:xfrm>
          <a:prstGeom prst="rect">
            <a:avLst/>
          </a:prstGeom>
        </p:spPr>
        <p:txBody>
          <a:bodyPr/>
          <a:lstStyle/>
          <a:p>
            <a:fld id="{7B7DD139-6035-4B39-A906-AFE8C03FAF6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r>
              <a:rPr lang="sr-Latn-CS" smtClean="0"/>
              <a:t>15.1.2016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Bojan Macan: Otvoreni pristup i znanstveni časopisi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7B7DD139-6035-4B39-A906-AFE8C03FAF6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r>
              <a:rPr lang="sr-Latn-CS" smtClean="0"/>
              <a:t>15.1.2016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Bojan Macan: Otvoreni pristup i znanstveni časopisi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7B7DD139-6035-4B39-A906-AFE8C03FAF6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356350"/>
            <a:ext cx="1453552" cy="365760"/>
          </a:xfrm>
          <a:prstGeom prst="rect">
            <a:avLst/>
          </a:prstGeom>
        </p:spPr>
        <p:txBody>
          <a:bodyPr/>
          <a:lstStyle/>
          <a:p>
            <a:r>
              <a:rPr lang="sr-Latn-CS" smtClean="0"/>
              <a:t>15.1.2016</a:t>
            </a:r>
            <a:endParaRPr lang="hr-H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5656" y="6356350"/>
            <a:ext cx="7056784" cy="36576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mtClean="0"/>
              <a:t>Bojan Macan: Otvoreni pristup i znanstveni časopisi</a:t>
            </a:r>
            <a:endParaRPr lang="hr-H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646984" cy="365760"/>
          </a:xfrm>
          <a:prstGeom prst="rect">
            <a:avLst/>
          </a:prstGeom>
        </p:spPr>
        <p:txBody>
          <a:bodyPr/>
          <a:lstStyle/>
          <a:p>
            <a:fld id="{7B7DD139-6035-4B39-A906-AFE8C03FAF6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/>
          <a:p>
            <a:r>
              <a:rPr lang="sr-Latn-CS" smtClean="0"/>
              <a:t>15.1.2016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Bojan Macan: Otvoreni pristup i znanstveni časopisi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  <a:prstGeom prst="rect">
            <a:avLst/>
          </a:prstGeom>
        </p:spPr>
        <p:txBody>
          <a:bodyPr/>
          <a:lstStyle/>
          <a:p>
            <a:fld id="{7B7DD139-6035-4B39-A906-AFE8C03FAF6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356350"/>
            <a:ext cx="1453552" cy="365760"/>
          </a:xfrm>
          <a:prstGeom prst="rect">
            <a:avLst/>
          </a:prstGeom>
        </p:spPr>
        <p:txBody>
          <a:bodyPr/>
          <a:lstStyle/>
          <a:p>
            <a:r>
              <a:rPr lang="sr-Latn-CS" smtClean="0"/>
              <a:t>15.1.2016</a:t>
            </a:r>
            <a:endParaRPr lang="hr-HR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5656" y="6356350"/>
            <a:ext cx="7056784" cy="36576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mtClean="0"/>
              <a:t>Bojan Macan: Otvoreni pristup i znanstveni časopisi</a:t>
            </a:r>
            <a:endParaRPr lang="hr-HR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646984" cy="365760"/>
          </a:xfrm>
          <a:prstGeom prst="rect">
            <a:avLst/>
          </a:prstGeom>
        </p:spPr>
        <p:txBody>
          <a:bodyPr/>
          <a:lstStyle/>
          <a:p>
            <a:fld id="{7B7DD139-6035-4B39-A906-AFE8C03FAF6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r>
              <a:rPr lang="sr-Latn-CS" smtClean="0"/>
              <a:t>15.1.2016</a:t>
            </a:r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75656" y="6356350"/>
            <a:ext cx="6840760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Bojan Macan: Otvoreni pristup i znanstveni časopisi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646984" cy="365760"/>
          </a:xfrm>
          <a:prstGeom prst="rect">
            <a:avLst/>
          </a:prstGeom>
        </p:spPr>
        <p:txBody>
          <a:bodyPr/>
          <a:lstStyle/>
          <a:p>
            <a:fld id="{7B7DD139-6035-4B39-A906-AFE8C03FAF6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356350"/>
            <a:ext cx="1453552" cy="365760"/>
          </a:xfrm>
          <a:prstGeom prst="rect">
            <a:avLst/>
          </a:prstGeom>
        </p:spPr>
        <p:txBody>
          <a:bodyPr/>
          <a:lstStyle/>
          <a:p>
            <a:r>
              <a:rPr lang="sr-Latn-CS" smtClean="0"/>
              <a:t>15.1.2016</a:t>
            </a:r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5656" y="6356350"/>
            <a:ext cx="7056784" cy="36576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mtClean="0"/>
              <a:t>Bojan Macan: Otvoreni pristup i znanstveni časopisi</a:t>
            </a: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646984" cy="365760"/>
          </a:xfrm>
          <a:prstGeom prst="rect">
            <a:avLst/>
          </a:prstGeom>
        </p:spPr>
        <p:txBody>
          <a:bodyPr/>
          <a:lstStyle/>
          <a:p>
            <a:fld id="{7B7DD139-6035-4B39-A906-AFE8C03FAF6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r>
              <a:rPr lang="sr-Latn-CS" smtClean="0"/>
              <a:t>15.1.2016</a:t>
            </a:r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Bojan Macan: Otvoreni pristup i znanstveni časopisi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7B7DD139-6035-4B39-A906-AFE8C03FAF6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r>
              <a:rPr lang="sr-Latn-CS" smtClean="0"/>
              <a:t>15.1.2016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Bojan Macan: Otvoreni pristup i znanstveni časopisi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7B7DD139-6035-4B39-A906-AFE8C03FAF6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r>
              <a:rPr lang="sr-Latn-CS" smtClean="0"/>
              <a:t>15.1.2016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Bojan Macan: Otvoreni pristup i znanstveni časopisi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7B7DD139-6035-4B39-A906-AFE8C03FAF6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236296" y="6356350"/>
            <a:ext cx="1453552" cy="36576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2060"/>
                </a:solidFill>
              </a:defRPr>
            </a:lvl1pPr>
          </a:lstStyle>
          <a:p>
            <a:r>
              <a:rPr lang="sr-Latn-CS" smtClean="0"/>
              <a:t>15.1.2016</a:t>
            </a:r>
            <a:endParaRPr lang="hr-H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5656" y="6356350"/>
            <a:ext cx="5616624" cy="36576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Bojan Macan: Otvoreni pristup i znanstveni časopisi</a:t>
            </a:r>
            <a:endParaRPr lang="hr-HR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646984" cy="36576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2060"/>
                </a:solidFill>
              </a:defRPr>
            </a:lvl1pPr>
          </a:lstStyle>
          <a:p>
            <a:fld id="{7B7DD139-6035-4B39-A906-AFE8C03FAF6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openaire.eu/search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postgrantoapilot.openaire.e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Bojan.Macan@irb.hr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common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95536" y="332656"/>
            <a:ext cx="8352928" cy="1872208"/>
          </a:xfrm>
        </p:spPr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C00000"/>
                </a:solidFill>
              </a:rPr>
              <a:t>Otvoreni pristup i znanstveni časopisi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95536" y="2636912"/>
            <a:ext cx="8280920" cy="1583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1800" dirty="0">
                <a:solidFill>
                  <a:schemeClr val="bg1">
                    <a:lumMod val="65000"/>
                  </a:schemeClr>
                </a:solidFill>
              </a:rPr>
              <a:t>Predavanja o znanstvenom izdavaštvu povodom trogodišnjice izlaženja Journal of </a:t>
            </a:r>
            <a:r>
              <a:rPr lang="hr-HR" sz="1800" dirty="0" err="1">
                <a:solidFill>
                  <a:schemeClr val="bg1">
                    <a:lumMod val="65000"/>
                  </a:schemeClr>
                </a:solidFill>
              </a:rPr>
              <a:t>Sustainable</a:t>
            </a:r>
            <a:r>
              <a:rPr lang="hr-HR" sz="1800" dirty="0">
                <a:solidFill>
                  <a:schemeClr val="bg1">
                    <a:lumMod val="65000"/>
                  </a:schemeClr>
                </a:solidFill>
              </a:rPr>
              <a:t> Development of Energy, Water and Environment </a:t>
            </a:r>
            <a:r>
              <a:rPr lang="hr-HR" sz="1800" dirty="0" smtClean="0">
                <a:solidFill>
                  <a:schemeClr val="bg1">
                    <a:lumMod val="65000"/>
                  </a:schemeClr>
                </a:solidFill>
              </a:rPr>
              <a:t>Systems</a:t>
            </a:r>
          </a:p>
          <a:p>
            <a:pPr marL="0" indent="0">
              <a:buNone/>
            </a:pPr>
            <a:endParaRPr lang="hr-HR" sz="1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hr-HR" sz="1800" dirty="0" smtClean="0">
                <a:solidFill>
                  <a:schemeClr val="bg1">
                    <a:lumMod val="65000"/>
                  </a:schemeClr>
                </a:solidFill>
              </a:rPr>
              <a:t>Sveučilište </a:t>
            </a:r>
            <a:r>
              <a:rPr lang="hr-HR" sz="1800" dirty="0">
                <a:solidFill>
                  <a:schemeClr val="bg1">
                    <a:lumMod val="65000"/>
                  </a:schemeClr>
                </a:solidFill>
              </a:rPr>
              <a:t>u Zagrebu, Fakultet strojarstva i </a:t>
            </a:r>
            <a:r>
              <a:rPr lang="hr-HR" sz="1800" dirty="0" smtClean="0">
                <a:solidFill>
                  <a:schemeClr val="bg1">
                    <a:lumMod val="65000"/>
                  </a:schemeClr>
                </a:solidFill>
              </a:rPr>
              <a:t>brodogradnje, 15. siječnja 2016.</a:t>
            </a:r>
            <a:endParaRPr lang="hr-HR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395536" y="4869160"/>
            <a:ext cx="4680520" cy="151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1600" dirty="0" smtClean="0">
                <a:solidFill>
                  <a:srgbClr val="002060"/>
                </a:solidFill>
              </a:rPr>
              <a:t>dr. </a:t>
            </a:r>
            <a:r>
              <a:rPr lang="hr-HR" sz="1600" dirty="0" err="1" smtClean="0">
                <a:solidFill>
                  <a:srgbClr val="002060"/>
                </a:solidFill>
              </a:rPr>
              <a:t>sc</a:t>
            </a:r>
            <a:r>
              <a:rPr lang="hr-HR" sz="1600" dirty="0" smtClean="0">
                <a:solidFill>
                  <a:srgbClr val="002060"/>
                </a:solidFill>
              </a:rPr>
              <a:t>. Bojan Macan</a:t>
            </a:r>
          </a:p>
          <a:p>
            <a:pPr algn="l"/>
            <a:r>
              <a:rPr lang="hr-HR" sz="1200" dirty="0" smtClean="0">
                <a:solidFill>
                  <a:srgbClr val="002060"/>
                </a:solidFill>
              </a:rPr>
              <a:t>Voditelj Centra za znanstvene informacije</a:t>
            </a:r>
          </a:p>
          <a:p>
            <a:pPr algn="l"/>
            <a:r>
              <a:rPr lang="hr-HR" sz="1200" dirty="0" smtClean="0">
                <a:solidFill>
                  <a:srgbClr val="002060"/>
                </a:solidFill>
              </a:rPr>
              <a:t>Institut Ruđer Bošković</a:t>
            </a:r>
          </a:p>
          <a:p>
            <a:pPr algn="l"/>
            <a:r>
              <a:rPr lang="hr-HR" sz="1200" dirty="0" smtClean="0">
                <a:solidFill>
                  <a:srgbClr val="002060"/>
                </a:solidFill>
              </a:rPr>
              <a:t>Bijenička cesta 54, 10000 Zagreb</a:t>
            </a:r>
          </a:p>
          <a:p>
            <a:pPr algn="l"/>
            <a:r>
              <a:rPr lang="hr-HR" sz="1200" dirty="0" smtClean="0">
                <a:solidFill>
                  <a:srgbClr val="002060"/>
                </a:solidFill>
              </a:rPr>
              <a:t>e-mail: Bojan.Macan@irb.hr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278" y="4293096"/>
            <a:ext cx="2951722" cy="25649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776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C00000"/>
                </a:solidFill>
              </a:rPr>
              <a:t>OpenAIRE portal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0364" y="1268760"/>
            <a:ext cx="8363272" cy="5087590"/>
          </a:xfrm>
        </p:spPr>
        <p:txBody>
          <a:bodyPr>
            <a:normAutofit/>
          </a:bodyPr>
          <a:lstStyle/>
          <a:p>
            <a:r>
              <a:rPr lang="hr-HR" dirty="0" smtClean="0">
                <a:hlinkClick r:id="rId2"/>
              </a:rPr>
              <a:t>https</a:t>
            </a:r>
            <a:r>
              <a:rPr lang="hr-HR" dirty="0">
                <a:hlinkClick r:id="rId2"/>
              </a:rPr>
              <a:t>://</a:t>
            </a:r>
            <a:r>
              <a:rPr lang="hr-HR" dirty="0" smtClean="0">
                <a:hlinkClick r:id="rId2"/>
              </a:rPr>
              <a:t>www.openaire.eu/search</a:t>
            </a:r>
            <a:endParaRPr lang="hr-HR" dirty="0"/>
          </a:p>
          <a:p>
            <a:r>
              <a:rPr lang="hr-HR" dirty="0"/>
              <a:t>infrastruktura </a:t>
            </a:r>
            <a:r>
              <a:rPr lang="hr-HR" dirty="0" smtClean="0"/>
              <a:t>izgrađena </a:t>
            </a:r>
            <a:r>
              <a:rPr lang="hr-HR" dirty="0"/>
              <a:t>u sklopu OpenAIRE </a:t>
            </a:r>
            <a:r>
              <a:rPr lang="hr-HR" dirty="0" smtClean="0"/>
              <a:t>projekata</a:t>
            </a:r>
            <a:endParaRPr lang="hr-HR" dirty="0"/>
          </a:p>
          <a:p>
            <a:r>
              <a:rPr lang="hr-HR" dirty="0" smtClean="0"/>
              <a:t>trenutno povezuje 697 OpenAIRE kompatibilna izvora podataka </a:t>
            </a:r>
            <a:r>
              <a:rPr lang="hr-HR" dirty="0"/>
              <a:t>(digitalne repozitorije (publikacija i istraživačkih podataka), agregatore repozitorija, časopise i agregatore časopisa</a:t>
            </a:r>
            <a:r>
              <a:rPr lang="hr-HR" dirty="0" smtClean="0"/>
              <a:t>) koja pružaju otvoreni pristup različitim digitalnim objektima</a:t>
            </a:r>
          </a:p>
          <a:p>
            <a:r>
              <a:rPr lang="hr-HR" dirty="0" smtClean="0"/>
              <a:t>sadrži i podatke o povezanosti publikacija s projektima i znanstvenim podacima</a:t>
            </a:r>
          </a:p>
          <a:p>
            <a:endParaRPr lang="hr-HR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Bojan Macan: Otvoreni pristup i znanstveni časopisi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D139-6035-4B39-A906-AFE8C03FAF62}" type="slidenum">
              <a:rPr lang="hr-HR" smtClean="0"/>
              <a:pPr/>
              <a:t>10</a:t>
            </a:fld>
            <a:endParaRPr lang="hr-H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15.1.2016</a:t>
            </a:r>
            <a:endParaRPr lang="hr-HR"/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792" y="4843754"/>
            <a:ext cx="2110008" cy="15125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300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C00000"/>
                </a:solidFill>
              </a:rPr>
              <a:t>Pilot projekt FP7 post-grant OA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08759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plaćanja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</a:t>
            </a:r>
            <a:r>
              <a:rPr lang="en-US" dirty="0" err="1"/>
              <a:t>objave</a:t>
            </a:r>
            <a:r>
              <a:rPr lang="en-US" dirty="0"/>
              <a:t> </a:t>
            </a:r>
            <a:r>
              <a:rPr lang="en-US" dirty="0" err="1"/>
              <a:t>radova</a:t>
            </a:r>
            <a:r>
              <a:rPr lang="en-US" dirty="0"/>
              <a:t> (APC) u </a:t>
            </a:r>
            <a:r>
              <a:rPr lang="hr-HR" dirty="0" smtClean="0"/>
              <a:t>OA časopisima</a:t>
            </a:r>
            <a:endParaRPr lang="en-US" dirty="0"/>
          </a:p>
          <a:p>
            <a:r>
              <a:rPr lang="en-US" dirty="0"/>
              <a:t>UVJETI:</a:t>
            </a:r>
          </a:p>
          <a:p>
            <a:pPr lvl="1"/>
            <a:r>
              <a:rPr lang="en-US" dirty="0" err="1"/>
              <a:t>radovi</a:t>
            </a:r>
            <a:r>
              <a:rPr lang="en-US" dirty="0"/>
              <a:t> </a:t>
            </a:r>
            <a:r>
              <a:rPr lang="en-US" dirty="0" err="1"/>
              <a:t>nastali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temelju</a:t>
            </a:r>
            <a:r>
              <a:rPr lang="en-US" dirty="0"/>
              <a:t> FP7 </a:t>
            </a:r>
            <a:r>
              <a:rPr lang="en-US" dirty="0" err="1"/>
              <a:t>projekata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završili</a:t>
            </a:r>
            <a:r>
              <a:rPr lang="en-US" dirty="0"/>
              <a:t> (do 2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završetka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maksimalno</a:t>
            </a:r>
            <a:r>
              <a:rPr lang="en-US" dirty="0"/>
              <a:t> 3 </a:t>
            </a:r>
            <a:r>
              <a:rPr lang="en-US" dirty="0" err="1"/>
              <a:t>publikacije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projektu</a:t>
            </a:r>
            <a:endParaRPr lang="en-US" dirty="0"/>
          </a:p>
          <a:p>
            <a:pPr lvl="1"/>
            <a:r>
              <a:rPr lang="en-US" dirty="0" err="1"/>
              <a:t>publikacije</a:t>
            </a:r>
            <a:r>
              <a:rPr lang="en-US" dirty="0"/>
              <a:t> </a:t>
            </a:r>
            <a:r>
              <a:rPr lang="en-US" dirty="0" err="1"/>
              <a:t>moraju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recenzirane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moguće</a:t>
            </a:r>
            <a:r>
              <a:rPr lang="en-US" dirty="0"/>
              <a:t> </a:t>
            </a:r>
            <a:r>
              <a:rPr lang="en-US" dirty="0" err="1"/>
              <a:t>dostupne</a:t>
            </a:r>
            <a:r>
              <a:rPr lang="en-US" dirty="0"/>
              <a:t> pod CC-BY </a:t>
            </a:r>
            <a:r>
              <a:rPr lang="en-US" dirty="0" err="1"/>
              <a:t>licencom</a:t>
            </a:r>
            <a:endParaRPr lang="en-US" dirty="0"/>
          </a:p>
          <a:p>
            <a:pPr lvl="1"/>
            <a:r>
              <a:rPr lang="en-US" dirty="0" err="1"/>
              <a:t>publikacije</a:t>
            </a:r>
            <a:r>
              <a:rPr lang="en-US" dirty="0"/>
              <a:t> </a:t>
            </a:r>
            <a:r>
              <a:rPr lang="en-US" dirty="0" err="1"/>
              <a:t>moraju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pohranjene</a:t>
            </a:r>
            <a:r>
              <a:rPr lang="en-US" dirty="0"/>
              <a:t> u OpenAIRE </a:t>
            </a:r>
            <a:r>
              <a:rPr lang="en-US" dirty="0" err="1"/>
              <a:t>kompatibilan</a:t>
            </a:r>
            <a:r>
              <a:rPr lang="en-US" dirty="0"/>
              <a:t> </a:t>
            </a:r>
            <a:r>
              <a:rPr lang="en-US" dirty="0" err="1"/>
              <a:t>repozitorij</a:t>
            </a:r>
            <a:endParaRPr lang="en-US" dirty="0"/>
          </a:p>
          <a:p>
            <a:pPr lvl="1"/>
            <a:r>
              <a:rPr lang="en-US" dirty="0" err="1"/>
              <a:t>radovi</a:t>
            </a:r>
            <a:r>
              <a:rPr lang="en-US" dirty="0"/>
              <a:t> u </a:t>
            </a:r>
            <a:r>
              <a:rPr lang="en-US" dirty="0" err="1"/>
              <a:t>časopisima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sl. (</a:t>
            </a:r>
            <a:r>
              <a:rPr lang="en-US" dirty="0" err="1"/>
              <a:t>maks</a:t>
            </a:r>
            <a:r>
              <a:rPr lang="en-US" dirty="0"/>
              <a:t>. 2000 EUR)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monografije</a:t>
            </a:r>
            <a:r>
              <a:rPr lang="en-US" dirty="0"/>
              <a:t> (</a:t>
            </a:r>
            <a:r>
              <a:rPr lang="en-US" dirty="0" err="1"/>
              <a:t>maks</a:t>
            </a:r>
            <a:r>
              <a:rPr lang="en-US" dirty="0"/>
              <a:t>. 6000 EUR)</a:t>
            </a:r>
          </a:p>
          <a:p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informacija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postgrantoapilot.openaire.eu</a:t>
            </a:r>
            <a:r>
              <a:rPr lang="hr-HR" dirty="0" smtClean="0"/>
              <a:t> 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Bojan Macan: Otvoreni pristup i znanstveni časopisi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D139-6035-4B39-A906-AFE8C03FAF62}" type="slidenum">
              <a:rPr lang="hr-HR" smtClean="0"/>
              <a:pPr/>
              <a:t>11</a:t>
            </a:fld>
            <a:endParaRPr lang="hr-H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15.1.2016</a:t>
            </a:r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72816"/>
            <a:ext cx="2897770" cy="7067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21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C00000"/>
                </a:solidFill>
              </a:rPr>
              <a:t>Zaključno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087590"/>
          </a:xfrm>
        </p:spPr>
        <p:txBody>
          <a:bodyPr>
            <a:normAutofit/>
          </a:bodyPr>
          <a:lstStyle/>
          <a:p>
            <a:r>
              <a:rPr lang="hr-HR" dirty="0" smtClean="0"/>
              <a:t>mnogobrojne su dobrobiti otvorenog pristupa</a:t>
            </a:r>
          </a:p>
          <a:p>
            <a:r>
              <a:rPr lang="hr-HR" dirty="0" smtClean="0"/>
              <a:t>časopisi otvaranjem pristupa objavljenim radovima povećavaju svoju vidljivost i mogućnosti potencijalnog utjecaja na znanstvenu zajednicu, gospodarstvo i dr.</a:t>
            </a:r>
          </a:p>
          <a:p>
            <a:r>
              <a:rPr lang="hr-HR" dirty="0" smtClean="0"/>
              <a:t>poželjno korištenje CC licenci</a:t>
            </a:r>
          </a:p>
          <a:p>
            <a:r>
              <a:rPr lang="hr-HR" dirty="0" smtClean="0"/>
              <a:t>poželjno korištenje postojanih identifikatora (npr., DOI)</a:t>
            </a:r>
          </a:p>
          <a:p>
            <a:r>
              <a:rPr lang="hr-HR" dirty="0" smtClean="0"/>
              <a:t>altmetrijski pokazatelji o objavljenim radovima</a:t>
            </a:r>
          </a:p>
          <a:p>
            <a:r>
              <a:rPr lang="hr-HR" dirty="0" smtClean="0"/>
              <a:t>potencijalno poboljšavanje bibliometrijskih pokazatelja OA radova i časopisa</a:t>
            </a:r>
          </a:p>
          <a:p>
            <a:r>
              <a:rPr lang="hr-HR" dirty="0" smtClean="0"/>
              <a:t>otvaranje pristupa istraživačkim podacima!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Bojan Macan: Otvoreni pristup i znanstveni časopisi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D139-6035-4B39-A906-AFE8C03FAF62}" type="slidenum">
              <a:rPr lang="hr-HR" smtClean="0"/>
              <a:pPr/>
              <a:t>12</a:t>
            </a:fld>
            <a:endParaRPr lang="hr-H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15.1.2016</a:t>
            </a:r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76236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699187"/>
            <a:ext cx="2561636" cy="28083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1800" y="836712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Hvala na pozornosti!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4149080"/>
            <a:ext cx="655272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rgbClr val="002060"/>
                </a:solidFill>
              </a:rPr>
              <a:t>Kontakt:</a:t>
            </a:r>
          </a:p>
          <a:p>
            <a:endParaRPr lang="hr-HR" dirty="0" smtClean="0">
              <a:solidFill>
                <a:srgbClr val="002060"/>
              </a:solidFill>
            </a:endParaRPr>
          </a:p>
          <a:p>
            <a:r>
              <a:rPr lang="hr-HR" sz="1400" dirty="0">
                <a:solidFill>
                  <a:srgbClr val="002060"/>
                </a:solidFill>
              </a:rPr>
              <a:t>dr. </a:t>
            </a:r>
            <a:r>
              <a:rPr lang="hr-HR" sz="1400" dirty="0" err="1">
                <a:solidFill>
                  <a:srgbClr val="002060"/>
                </a:solidFill>
              </a:rPr>
              <a:t>sc</a:t>
            </a:r>
            <a:r>
              <a:rPr lang="hr-HR" sz="1400" dirty="0">
                <a:solidFill>
                  <a:srgbClr val="002060"/>
                </a:solidFill>
              </a:rPr>
              <a:t>. Bojan Macan</a:t>
            </a:r>
          </a:p>
          <a:p>
            <a:r>
              <a:rPr lang="hr-HR" sz="1400" dirty="0" smtClean="0">
                <a:solidFill>
                  <a:srgbClr val="002060"/>
                </a:solidFill>
              </a:rPr>
              <a:t>Institut </a:t>
            </a:r>
            <a:r>
              <a:rPr lang="hr-HR" sz="1400" dirty="0">
                <a:solidFill>
                  <a:srgbClr val="002060"/>
                </a:solidFill>
              </a:rPr>
              <a:t>Ruđer </a:t>
            </a:r>
            <a:r>
              <a:rPr lang="hr-HR" sz="1400" dirty="0" smtClean="0">
                <a:solidFill>
                  <a:srgbClr val="002060"/>
                </a:solidFill>
              </a:rPr>
              <a:t>Bošković</a:t>
            </a:r>
          </a:p>
          <a:p>
            <a:r>
              <a:rPr lang="hr-HR" sz="1400" dirty="0" smtClean="0">
                <a:solidFill>
                  <a:srgbClr val="002060"/>
                </a:solidFill>
              </a:rPr>
              <a:t>Centar za znanstvene informacije</a:t>
            </a:r>
          </a:p>
          <a:p>
            <a:r>
              <a:rPr lang="hr-HR" sz="1400" dirty="0" smtClean="0">
                <a:solidFill>
                  <a:srgbClr val="002060"/>
                </a:solidFill>
              </a:rPr>
              <a:t>Knjižnica</a:t>
            </a:r>
            <a:endParaRPr lang="hr-HR" sz="1400" dirty="0">
              <a:solidFill>
                <a:srgbClr val="002060"/>
              </a:solidFill>
            </a:endParaRPr>
          </a:p>
          <a:p>
            <a:r>
              <a:rPr lang="hr-HR" sz="1400" dirty="0">
                <a:solidFill>
                  <a:srgbClr val="002060"/>
                </a:solidFill>
              </a:rPr>
              <a:t>Bijenička cesta 54, 10000 Zagreb</a:t>
            </a:r>
          </a:p>
          <a:p>
            <a:r>
              <a:rPr lang="hr-HR" sz="1400" dirty="0">
                <a:solidFill>
                  <a:srgbClr val="002060"/>
                </a:solidFill>
              </a:rPr>
              <a:t>e-mail: </a:t>
            </a:r>
            <a:r>
              <a:rPr lang="hr-HR" sz="1400" dirty="0" smtClean="0">
                <a:solidFill>
                  <a:srgbClr val="002060"/>
                </a:solidFill>
                <a:hlinkClick r:id="rId3"/>
              </a:rPr>
              <a:t>Bojan.Macan@irb.hr</a:t>
            </a:r>
            <a:endParaRPr lang="hr-HR" sz="1400" dirty="0" smtClean="0">
              <a:solidFill>
                <a:srgbClr val="002060"/>
              </a:solidFill>
            </a:endParaRPr>
          </a:p>
          <a:p>
            <a:r>
              <a:rPr lang="hr-HR" sz="1400" dirty="0" smtClean="0">
                <a:solidFill>
                  <a:srgbClr val="002060"/>
                </a:solidFill>
              </a:rPr>
              <a:t>tel.: 01/4561-043</a:t>
            </a:r>
            <a:endParaRPr lang="hr-HR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C00000"/>
                </a:solidFill>
              </a:rPr>
              <a:t>Što je otvoreni </a:t>
            </a:r>
            <a:r>
              <a:rPr lang="hr-HR" dirty="0" smtClean="0">
                <a:solidFill>
                  <a:srgbClr val="C00000"/>
                </a:solidFill>
              </a:rPr>
              <a:t>pristup (OA)?</a:t>
            </a:r>
            <a:endParaRPr lang="hr-HR" dirty="0">
              <a:solidFill>
                <a:srgbClr val="C0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27538"/>
            <a:ext cx="8229600" cy="376968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Bojan Macan: Otvoreni pristup i znanstveni časopisi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D139-6035-4B39-A906-AFE8C03FAF62}" type="slidenum">
              <a:rPr lang="hr-HR" smtClean="0"/>
              <a:pPr/>
              <a:t>2</a:t>
            </a:fld>
            <a:endParaRPr lang="hr-H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15.1.2016</a:t>
            </a:r>
            <a:endParaRPr lang="hr-HR"/>
          </a:p>
        </p:txBody>
      </p:sp>
      <p:sp>
        <p:nvSpPr>
          <p:cNvPr id="8" name="TextBox 7"/>
          <p:cNvSpPr txBox="1"/>
          <p:nvPr/>
        </p:nvSpPr>
        <p:spPr>
          <a:xfrm>
            <a:off x="6706580" y="5695147"/>
            <a:ext cx="21962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>
                <a:solidFill>
                  <a:schemeClr val="bg1">
                    <a:lumMod val="75000"/>
                  </a:schemeClr>
                </a:solidFill>
              </a:rPr>
              <a:t>Open Access </a:t>
            </a:r>
            <a:r>
              <a:rPr lang="hr-HR" sz="1000" dirty="0" err="1" smtClean="0">
                <a:solidFill>
                  <a:schemeClr val="bg1">
                    <a:lumMod val="75000"/>
                  </a:schemeClr>
                </a:solidFill>
              </a:rPr>
              <a:t>Explained</a:t>
            </a:r>
            <a:r>
              <a:rPr lang="hr-HR" sz="1000" dirty="0" smtClean="0">
                <a:solidFill>
                  <a:schemeClr val="bg1">
                    <a:lumMod val="75000"/>
                  </a:schemeClr>
                </a:solidFill>
              </a:rPr>
              <a:t> – </a:t>
            </a:r>
            <a:r>
              <a:rPr lang="hr-HR" sz="1000" dirty="0" err="1" smtClean="0">
                <a:solidFill>
                  <a:schemeClr val="bg1">
                    <a:lumMod val="75000"/>
                  </a:schemeClr>
                </a:solidFill>
              </a:rPr>
              <a:t>available</a:t>
            </a:r>
            <a:r>
              <a:rPr lang="hr-HR" sz="1000" dirty="0" smtClean="0">
                <a:solidFill>
                  <a:schemeClr val="bg1">
                    <a:lumMod val="75000"/>
                  </a:schemeClr>
                </a:solidFill>
              </a:rPr>
              <a:t> at: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https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://</a:t>
            </a:r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www.youtube.com/watch?v=L5rVH1KGBCY</a:t>
            </a:r>
            <a:r>
              <a:rPr lang="hr-HR" sz="1000" dirty="0" smtClean="0">
                <a:solidFill>
                  <a:schemeClr val="bg1">
                    <a:lumMod val="75000"/>
                  </a:schemeClr>
                </a:solidFill>
              </a:rPr>
              <a:t> (CC-BY)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C00000"/>
                </a:solidFill>
              </a:rPr>
              <a:t>Mogućnosti ostvarivanja otvorenog pristupa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Bojan Macan: Otvoreni pristup i znanstveni časopisi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D139-6035-4B39-A906-AFE8C03FAF62}" type="slidenum">
              <a:rPr lang="hr-HR" smtClean="0"/>
              <a:pPr/>
              <a:t>3</a:t>
            </a:fld>
            <a:endParaRPr lang="hr-H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15.1.2016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B050"/>
                </a:solidFill>
              </a:rPr>
              <a:t>ZELENI PUT</a:t>
            </a:r>
          </a:p>
          <a:p>
            <a:pPr lvl="1"/>
            <a:r>
              <a:rPr lang="hr-HR" dirty="0" smtClean="0">
                <a:solidFill>
                  <a:schemeClr val="tx1"/>
                </a:solidFill>
              </a:rPr>
              <a:t>otvoreno dostupni digitalni repozitoriji, društvene mreže za znanstvenike, osobne mrežne stranice autora i dr.</a:t>
            </a:r>
          </a:p>
          <a:p>
            <a:pPr lvl="1"/>
            <a:r>
              <a:rPr lang="hr-HR" dirty="0" smtClean="0">
                <a:solidFill>
                  <a:schemeClr val="tx1"/>
                </a:solidFill>
              </a:rPr>
              <a:t>najčešće se temelje na samoarhiviranju radova od strane samih autora</a:t>
            </a:r>
          </a:p>
          <a:p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</a:rPr>
              <a:t>ZLATNI PUT</a:t>
            </a:r>
          </a:p>
          <a:p>
            <a:pPr lvl="1"/>
            <a:r>
              <a:rPr lang="hr-HR" dirty="0" smtClean="0">
                <a:solidFill>
                  <a:schemeClr val="tx1"/>
                </a:solidFill>
              </a:rPr>
              <a:t>objavljivanje radova u otvoreno dostupnim časopisima</a:t>
            </a:r>
          </a:p>
          <a:p>
            <a:pPr lvl="2"/>
            <a:r>
              <a:rPr lang="en-US" dirty="0" err="1"/>
              <a:t>besplatan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objavljenim</a:t>
            </a:r>
            <a:r>
              <a:rPr lang="en-US" dirty="0"/>
              <a:t> </a:t>
            </a:r>
            <a:r>
              <a:rPr lang="en-US" dirty="0" err="1"/>
              <a:t>radovima</a:t>
            </a:r>
            <a:r>
              <a:rPr lang="en-US" dirty="0"/>
              <a:t>; </a:t>
            </a:r>
            <a:r>
              <a:rPr lang="en-US" dirty="0" err="1"/>
              <a:t>besplatno</a:t>
            </a:r>
            <a:r>
              <a:rPr lang="en-US" dirty="0"/>
              <a:t> </a:t>
            </a:r>
            <a:r>
              <a:rPr lang="en-US" dirty="0" err="1"/>
              <a:t>objavljivanje</a:t>
            </a:r>
            <a:r>
              <a:rPr lang="en-US" dirty="0"/>
              <a:t> </a:t>
            </a:r>
            <a:r>
              <a:rPr lang="en-US" dirty="0" err="1"/>
              <a:t>radova</a:t>
            </a:r>
            <a:r>
              <a:rPr lang="en-US" dirty="0"/>
              <a:t> – </a:t>
            </a:r>
            <a:r>
              <a:rPr lang="en-US" dirty="0" err="1"/>
              <a:t>tzv</a:t>
            </a:r>
            <a:r>
              <a:rPr lang="en-US" dirty="0" smtClean="0"/>
              <a:t>.</a:t>
            </a:r>
            <a:r>
              <a:rPr lang="hr-HR" dirty="0" smtClean="0"/>
              <a:t>,</a:t>
            </a:r>
            <a:r>
              <a:rPr lang="en-US" dirty="0" smtClean="0"/>
              <a:t> </a:t>
            </a:r>
            <a:r>
              <a:rPr lang="en-US" dirty="0" err="1"/>
              <a:t>platinasti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dijamantni</a:t>
            </a:r>
            <a:r>
              <a:rPr lang="en-US" dirty="0"/>
              <a:t> </a:t>
            </a:r>
            <a:r>
              <a:rPr lang="en-US" dirty="0" smtClean="0"/>
              <a:t>OA</a:t>
            </a:r>
            <a:r>
              <a:rPr lang="hr-HR" dirty="0" smtClean="0"/>
              <a:t> (npr., većina hrvatskih časopisa)</a:t>
            </a:r>
            <a:endParaRPr lang="en-US" dirty="0"/>
          </a:p>
          <a:p>
            <a:pPr lvl="2"/>
            <a:r>
              <a:rPr lang="en-US" dirty="0" err="1"/>
              <a:t>besplatan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objavljenim</a:t>
            </a:r>
            <a:r>
              <a:rPr lang="en-US" dirty="0"/>
              <a:t> </a:t>
            </a:r>
            <a:r>
              <a:rPr lang="en-US" dirty="0" err="1"/>
              <a:t>radovima</a:t>
            </a:r>
            <a:r>
              <a:rPr lang="en-US" dirty="0"/>
              <a:t>; </a:t>
            </a:r>
            <a:r>
              <a:rPr lang="en-US" dirty="0" err="1"/>
              <a:t>naplata</a:t>
            </a:r>
            <a:r>
              <a:rPr lang="en-US" dirty="0"/>
              <a:t> </a:t>
            </a:r>
            <a:r>
              <a:rPr lang="en-US" dirty="0" err="1"/>
              <a:t>objavljivanja</a:t>
            </a:r>
            <a:r>
              <a:rPr lang="en-US" dirty="0"/>
              <a:t> </a:t>
            </a:r>
            <a:r>
              <a:rPr lang="en-US" dirty="0" err="1"/>
              <a:t>radova</a:t>
            </a:r>
            <a:r>
              <a:rPr lang="en-US" dirty="0"/>
              <a:t> (</a:t>
            </a:r>
            <a:r>
              <a:rPr lang="en-US" dirty="0" err="1"/>
              <a:t>autorima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/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institucijama</a:t>
            </a:r>
            <a:r>
              <a:rPr lang="en-US" dirty="0" smtClean="0"/>
              <a:t>)</a:t>
            </a:r>
            <a:r>
              <a:rPr lang="hr-HR" dirty="0" smtClean="0"/>
              <a:t> (npr., </a:t>
            </a:r>
            <a:r>
              <a:rPr lang="hr-HR" dirty="0" err="1" smtClean="0"/>
              <a:t>PLoS</a:t>
            </a:r>
            <a:r>
              <a:rPr lang="hr-HR" dirty="0" smtClean="0"/>
              <a:t> One, JSDEWES)</a:t>
            </a:r>
            <a:endParaRPr lang="en-US" dirty="0"/>
          </a:p>
          <a:p>
            <a:pPr lvl="2"/>
            <a:r>
              <a:rPr lang="en-US" dirty="0" err="1"/>
              <a:t>besplatan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onim</a:t>
            </a:r>
            <a:r>
              <a:rPr lang="en-US" dirty="0"/>
              <a:t> </a:t>
            </a:r>
            <a:r>
              <a:rPr lang="en-US" dirty="0" err="1"/>
              <a:t>radovima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plate </a:t>
            </a:r>
            <a:r>
              <a:rPr lang="en-US" dirty="0" err="1"/>
              <a:t>troškovi</a:t>
            </a:r>
            <a:r>
              <a:rPr lang="en-US" dirty="0"/>
              <a:t> </a:t>
            </a:r>
            <a:r>
              <a:rPr lang="en-US" dirty="0" err="1"/>
              <a:t>objavljivanja</a:t>
            </a:r>
            <a:r>
              <a:rPr lang="en-US" dirty="0"/>
              <a:t> u OA – </a:t>
            </a:r>
            <a:r>
              <a:rPr lang="en-US" dirty="0" err="1"/>
              <a:t>tzv</a:t>
            </a:r>
            <a:r>
              <a:rPr lang="en-US" dirty="0" smtClean="0"/>
              <a:t>.</a:t>
            </a:r>
            <a:r>
              <a:rPr lang="hr-HR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hibridni</a:t>
            </a:r>
            <a:r>
              <a:rPr lang="en-US" dirty="0" smtClean="0"/>
              <a:t> OA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7220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C00000"/>
                </a:solidFill>
              </a:rPr>
              <a:t>Pitanje autorskih prava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5159598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endParaRPr lang="hr-HR" sz="1400" dirty="0" smtClean="0"/>
          </a:p>
          <a:p>
            <a:endParaRPr lang="hr-HR" sz="1800" dirty="0" smtClean="0"/>
          </a:p>
          <a:p>
            <a:r>
              <a:rPr lang="hr-HR" b="1" dirty="0" smtClean="0"/>
              <a:t>‘copyright’</a:t>
            </a:r>
            <a:r>
              <a:rPr lang="hr-HR" dirty="0" smtClean="0"/>
              <a:t> – restriktivan, ograničavajući – </a:t>
            </a:r>
            <a:r>
              <a:rPr lang="hr-HR" dirty="0" smtClean="0"/>
              <a:t>otežava ostvarenje </a:t>
            </a:r>
            <a:r>
              <a:rPr lang="hr-HR" dirty="0" smtClean="0"/>
              <a:t>otvorenog pristupa u njegovoj potpunosti</a:t>
            </a:r>
          </a:p>
          <a:p>
            <a:r>
              <a:rPr lang="hr-HR" b="1" dirty="0" smtClean="0"/>
              <a:t>Creative Commons licence </a:t>
            </a:r>
            <a:r>
              <a:rPr lang="hr-HR" dirty="0" smtClean="0"/>
              <a:t>– mnogo fleksibilnije u dopuštenjima što se s autorskim djelom može raditi (npr. distribuirati ga, umnožavati, mijenjati i prerađivati, koristiti u komercijalne svrhe i dr.) – omogućuju otvoreni pristup znanstvenoj literaturi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Bojan Macan: Otvoreni pristup i znanstveni časopisi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D139-6035-4B39-A906-AFE8C03FAF62}" type="slidenum">
              <a:rPr lang="hr-HR" smtClean="0"/>
              <a:pPr/>
              <a:t>4</a:t>
            </a:fld>
            <a:endParaRPr lang="hr-H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15.1.2016</a:t>
            </a:r>
            <a:endParaRPr lang="hr-HR"/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200863"/>
            <a:ext cx="3040429" cy="1149103"/>
          </a:xfrm>
          <a:prstGeom prst="rect">
            <a:avLst/>
          </a:prstGeom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5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Bojan Macan: Otvoreni pristup i znanstveni časopisi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D139-6035-4B39-A906-AFE8C03FAF62}" type="slidenum">
              <a:rPr lang="hr-HR" smtClean="0"/>
              <a:pPr/>
              <a:t>5</a:t>
            </a:fld>
            <a:endParaRPr lang="hr-HR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8147248" cy="549595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C00000"/>
                </a:solidFill>
              </a:rPr>
              <a:t>Dobrobiti otvorenog pristupa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15.1.2016</a:t>
            </a:r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2136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C00000"/>
                </a:solidFill>
              </a:rPr>
              <a:t>Vidljivost časopisa</a:t>
            </a:r>
            <a:endParaRPr lang="hr-HR" dirty="0">
              <a:solidFill>
                <a:srgbClr val="C0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16" y="1185769"/>
            <a:ext cx="7019780" cy="508793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Bojan Macan: Otvoreni pristup i znanstveni časopisi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D139-6035-4B39-A906-AFE8C03FAF62}" type="slidenum">
              <a:rPr lang="hr-HR" smtClean="0"/>
              <a:pPr/>
              <a:t>6</a:t>
            </a:fld>
            <a:endParaRPr lang="hr-H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15.1.2016</a:t>
            </a:r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08" y="44624"/>
            <a:ext cx="7053146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7" y="0"/>
            <a:ext cx="7754605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5" y="198100"/>
            <a:ext cx="9144000" cy="48590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3" y="31783"/>
            <a:ext cx="9043252" cy="61569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68949"/>
            <a:ext cx="3225984" cy="27381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174" y="812516"/>
            <a:ext cx="6055551" cy="23284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835" y="3140968"/>
            <a:ext cx="2571750" cy="2819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076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C00000"/>
                </a:solidFill>
              </a:rPr>
              <a:t>Vidljivost pojedinačnih radova</a:t>
            </a:r>
            <a:endParaRPr lang="hr-HR" dirty="0">
              <a:solidFill>
                <a:srgbClr val="C000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826" y="1188331"/>
            <a:ext cx="5896683" cy="508793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Bojan Macan: Otvoreni pristup i znanstveni časopisi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D139-6035-4B39-A906-AFE8C03FAF62}" type="slidenum">
              <a:rPr lang="hr-HR" smtClean="0"/>
              <a:pPr/>
              <a:t>7</a:t>
            </a:fld>
            <a:endParaRPr lang="hr-H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15.1.2016</a:t>
            </a:r>
            <a:endParaRPr lang="hr-H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285"/>
            <a:ext cx="5563848" cy="4149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958" y="2596236"/>
            <a:ext cx="5175900" cy="41987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24" y="-40183"/>
            <a:ext cx="7139940" cy="68351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40" y="44232"/>
            <a:ext cx="7254240" cy="68427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3" y="117914"/>
            <a:ext cx="9144000" cy="47758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349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rgbClr val="C00000"/>
                </a:solidFill>
              </a:rPr>
              <a:t>Istraživački podaci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88200"/>
          </a:xfrm>
        </p:spPr>
        <p:txBody>
          <a:bodyPr>
            <a:normAutofit/>
          </a:bodyPr>
          <a:lstStyle/>
          <a:p>
            <a:pPr marL="457200" indent="-457200"/>
            <a:r>
              <a:rPr lang="hr-HR" dirty="0" smtClean="0"/>
              <a:t>potreba podizanja svijesti znanstvenika o važnosti istraživačkih podataka i njihovog dijeljenja</a:t>
            </a:r>
          </a:p>
          <a:p>
            <a:pPr marL="457200" indent="-457200"/>
            <a:r>
              <a:rPr lang="hr-HR" dirty="0" smtClean="0"/>
              <a:t>infrastruktura</a:t>
            </a:r>
          </a:p>
          <a:p>
            <a:pPr marL="457200" indent="-457200"/>
            <a:r>
              <a:rPr lang="hr-HR" dirty="0" smtClean="0"/>
              <a:t>pružanje podrške znanstvenicima</a:t>
            </a:r>
          </a:p>
          <a:p>
            <a:pPr marL="457200" indent="-457200"/>
            <a:r>
              <a:rPr lang="hr-HR" dirty="0" smtClean="0"/>
              <a:t>sve više časopisa objavljuje istraživačke podatke kao dodatak objavljenom članku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Bojan Macan: Otvoreni pristup i znanstveni časopisi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D139-6035-4B39-A906-AFE8C03FAF62}" type="slidenum">
              <a:rPr lang="hr-HR" smtClean="0"/>
              <a:pPr/>
              <a:t>8</a:t>
            </a:fld>
            <a:endParaRPr lang="hr-HR"/>
          </a:p>
        </p:txBody>
      </p:sp>
      <p:pic>
        <p:nvPicPr>
          <p:cNvPr id="7" name="Picture 6" descr="da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73122" y="3861048"/>
            <a:ext cx="2947647" cy="22078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73122" y="6117698"/>
            <a:ext cx="3168352" cy="21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dirty="0" smtClean="0">
                <a:solidFill>
                  <a:schemeClr val="bg1">
                    <a:lumMod val="85000"/>
                  </a:schemeClr>
                </a:solidFill>
              </a:rPr>
              <a:t>http://www.kpcb.com/blog/setting-the-record-straight-on-big-data</a:t>
            </a:r>
            <a:endParaRPr lang="hr-HR" sz="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15.1.2016</a:t>
            </a:r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77151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C00000"/>
                </a:solidFill>
              </a:rPr>
              <a:t>Otvoreni pristup i Europska unija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0364" y="1268760"/>
            <a:ext cx="8363272" cy="5087590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EU aktivno podupire otvoreni pristup znanstvenoj literaturi</a:t>
            </a:r>
          </a:p>
          <a:p>
            <a:r>
              <a:rPr lang="hr-HR" dirty="0" smtClean="0"/>
              <a:t>Obzor 2020:</a:t>
            </a:r>
          </a:p>
          <a:p>
            <a:pPr lvl="1"/>
            <a:r>
              <a:rPr lang="hr-HR" dirty="0" smtClean="0"/>
              <a:t>obveza pohranjivanja strojno čitljive verzije rada prihvaćenog za objavljivanje ili izdavačeve verzije rada u digitalne repozitorije znanstvene literature</a:t>
            </a:r>
          </a:p>
          <a:p>
            <a:pPr lvl="1"/>
            <a:r>
              <a:rPr lang="hr-HR" dirty="0" smtClean="0"/>
              <a:t>osiguravanje otvorenog pristupa </a:t>
            </a:r>
            <a:r>
              <a:rPr lang="hr-HR" dirty="0"/>
              <a:t>pohranjenoj publikaciji</a:t>
            </a:r>
          </a:p>
          <a:p>
            <a:pPr lvl="2"/>
            <a:r>
              <a:rPr lang="hr-HR" sz="2100" dirty="0"/>
              <a:t>samoarhiviranje određene verzije rada u repozitorije</a:t>
            </a:r>
          </a:p>
          <a:p>
            <a:pPr lvl="2"/>
            <a:r>
              <a:rPr lang="hr-HR" sz="2100" dirty="0"/>
              <a:t>objavljivanje u OA časopisima + samoarhiviranje u repozitorij</a:t>
            </a:r>
          </a:p>
          <a:p>
            <a:pPr lvl="1"/>
            <a:r>
              <a:rPr lang="hr-HR" dirty="0" smtClean="0"/>
              <a:t>navođenje podataka o tome da je EU financirala istraživanje</a:t>
            </a:r>
          </a:p>
          <a:p>
            <a:pPr lvl="1"/>
            <a:r>
              <a:rPr lang="hr-HR" dirty="0" smtClean="0"/>
              <a:t>preporuka korištenja </a:t>
            </a:r>
            <a:r>
              <a:rPr lang="hr-HR" dirty="0"/>
              <a:t>CC-BY i CC-0 </a:t>
            </a:r>
            <a:r>
              <a:rPr lang="hr-HR" dirty="0" smtClean="0"/>
              <a:t>licenci</a:t>
            </a:r>
            <a:endParaRPr lang="hr-HR" dirty="0"/>
          </a:p>
          <a:p>
            <a:pPr lvl="1"/>
            <a:r>
              <a:rPr lang="hr-HR" dirty="0" smtClean="0"/>
              <a:t>preporuka korištenja identifikatora autora (npr. ORCID)</a:t>
            </a:r>
          </a:p>
          <a:p>
            <a:pPr lvl="1"/>
            <a:r>
              <a:rPr lang="hr-HR" dirty="0" smtClean="0"/>
              <a:t>preporuka pohranjivanja </a:t>
            </a:r>
            <a:r>
              <a:rPr lang="hr-HR" dirty="0"/>
              <a:t>izvornih znanstvenih podataka gdje god je to moguće (</a:t>
            </a:r>
            <a:r>
              <a:rPr lang="hr-HR" i="1" dirty="0"/>
              <a:t>Open Data Pilot</a:t>
            </a:r>
            <a:r>
              <a:rPr lang="hr-HR" dirty="0"/>
              <a:t>)</a:t>
            </a:r>
          </a:p>
          <a:p>
            <a:pPr lvl="1"/>
            <a:r>
              <a:rPr lang="hr-HR" dirty="0" smtClean="0"/>
              <a:t>preporuka korištenja </a:t>
            </a:r>
            <a:r>
              <a:rPr lang="hr-HR" dirty="0"/>
              <a:t>OpenAIRE infrastrukture, odnosno kompatibilnih institucijskih repozitorija (npr. FULIR)</a:t>
            </a:r>
          </a:p>
          <a:p>
            <a:endParaRPr lang="hr-HR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Bojan Macan: Otvoreni pristup i znanstveni časopisi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D139-6035-4B39-A906-AFE8C03FAF62}" type="slidenum">
              <a:rPr lang="hr-HR" smtClean="0"/>
              <a:pPr/>
              <a:t>9</a:t>
            </a:fld>
            <a:endParaRPr lang="hr-H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15.1.2016</a:t>
            </a:r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7886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7548</TotalTime>
  <Words>725</Words>
  <Application>Microsoft Office PowerPoint</Application>
  <PresentationFormat>On-screen Show (4:3)</PresentationFormat>
  <Paragraphs>115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Origin</vt:lpstr>
      <vt:lpstr>Otvoreni pristup i znanstveni časopisi</vt:lpstr>
      <vt:lpstr>Što je otvoreni pristup (OA)?</vt:lpstr>
      <vt:lpstr>Mogućnosti ostvarivanja otvorenog pristupa</vt:lpstr>
      <vt:lpstr>Pitanje autorskih prava</vt:lpstr>
      <vt:lpstr>Dobrobiti otvorenog pristupa</vt:lpstr>
      <vt:lpstr>Vidljivost časopisa</vt:lpstr>
      <vt:lpstr>Vidljivost pojedinačnih radova</vt:lpstr>
      <vt:lpstr>Istraživački podaci</vt:lpstr>
      <vt:lpstr>Otvoreni pristup i Europska unija</vt:lpstr>
      <vt:lpstr>OpenAIRE portal</vt:lpstr>
      <vt:lpstr>Pilot projekt FP7 post-grant OA</vt:lpstr>
      <vt:lpstr>Zaključno</vt:lpstr>
      <vt:lpstr>Slide 13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Access at the Ruđer Bošković Institute</dc:title>
  <dc:creator>Bojan</dc:creator>
  <cp:lastModifiedBy>Unknown User</cp:lastModifiedBy>
  <cp:revision>458</cp:revision>
  <cp:lastPrinted>2016-01-14T15:41:38Z</cp:lastPrinted>
  <dcterms:created xsi:type="dcterms:W3CDTF">2013-04-04T16:18:33Z</dcterms:created>
  <dcterms:modified xsi:type="dcterms:W3CDTF">2016-01-15T07:54:30Z</dcterms:modified>
</cp:coreProperties>
</file>