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3" r:id="rId10"/>
    <p:sldId id="264" r:id="rId11"/>
    <p:sldId id="265" r:id="rId12"/>
    <p:sldId id="261" r:id="rId13"/>
    <p:sldId id="262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B07C-E05B-43F8-83FC-68CDF1B07A60}" type="datetimeFigureOut">
              <a:rPr lang="hr-HR" smtClean="0"/>
              <a:pPr/>
              <a:t>9.10.2015.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60BE-3D59-41AE-B4A9-D58DB18FFA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6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85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10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12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863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29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44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57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17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F60BE-3D59-41AE-B4A9-D58DB18FFAF1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1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7759-A8BA-4BFA-8713-ADC31BAFCF6D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51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ED6A-6B19-40DD-A3A6-40D653A79FE7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2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874C-1F11-4D50-876B-5312FA762F70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340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2A5-92AF-4CD6-933A-DC5F12C0B0C4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69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B3F9-07CA-4F24-9896-84725EC27B03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91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C550-7F1C-4F48-9062-E8137AF2F19C}" type="datetime1">
              <a:rPr lang="hr-HR" smtClean="0"/>
              <a:t>9.10.2015.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0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105C-CB04-46CF-9E09-F250AE31D531}" type="datetime1">
              <a:rPr lang="hr-HR" smtClean="0"/>
              <a:t>9.10.2015.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4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92EE-49C6-4700-9FD4-6015FA22FAC8}" type="datetime1">
              <a:rPr lang="hr-HR" smtClean="0"/>
              <a:t>9.10.2015.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D725-84C3-4E45-B448-303A1DD53348}" type="datetime1">
              <a:rPr lang="hr-HR" smtClean="0"/>
              <a:t>9.10.2015.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2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CF25-7A3B-40B7-8A2D-CEDAF3A0C704}" type="datetime1">
              <a:rPr lang="hr-HR" smtClean="0"/>
              <a:t>9.10.2015.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4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6799-C087-4C6A-BD37-17BB5FAC4A93}" type="datetime1">
              <a:rPr lang="hr-HR" smtClean="0"/>
              <a:t>9.10.2015.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6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1EF4-9767-4267-AD2B-96D42AAAF737}" type="datetime1">
              <a:rPr lang="hr-HR" smtClean="0"/>
              <a:t>9.10.2015.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ILDS 2015, 1- 3 October 2015, Istanbul, Turkey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E148-5DB1-46C1-876C-6B56133721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4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nd.irb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nd.irb.h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nd.irb.h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cloud.irb.hr/send20/send_team_en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nd.irb.h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" y="611089"/>
            <a:ext cx="11533155" cy="57977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6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157"/>
            <a:ext cx="10515600" cy="773773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hlinkClick r:id="rId3"/>
              </a:rPr>
              <a:t>SEND 2.0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226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21" y="1061979"/>
            <a:ext cx="7641680" cy="52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422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hlinkClick r:id="rId3"/>
              </a:rPr>
              <a:t>SEND 2.0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678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81" y="1070891"/>
            <a:ext cx="7628819" cy="52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further </a:t>
            </a:r>
            <a:r>
              <a:rPr lang="hr-HR" dirty="0">
                <a:solidFill>
                  <a:srgbClr val="002060"/>
                </a:solidFill>
              </a:rPr>
              <a:t>development of </a:t>
            </a:r>
            <a:r>
              <a:rPr lang="hr-HR" dirty="0" smtClean="0">
                <a:solidFill>
                  <a:srgbClr val="002060"/>
                </a:solidFill>
              </a:rPr>
              <a:t>statistical analysis module</a:t>
            </a:r>
          </a:p>
          <a:p>
            <a:r>
              <a:rPr lang="hr-HR" dirty="0">
                <a:solidFill>
                  <a:srgbClr val="002060"/>
                </a:solidFill>
              </a:rPr>
              <a:t>connection to library </a:t>
            </a:r>
            <a:r>
              <a:rPr lang="hr-HR" dirty="0" smtClean="0">
                <a:solidFill>
                  <a:srgbClr val="002060"/>
                </a:solidFill>
              </a:rPr>
              <a:t>catalogues and web resources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Questions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2200" y="1825625"/>
            <a:ext cx="5753100" cy="4314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25503" y="340943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send@lib.irb.h</a:t>
            </a:r>
            <a:r>
              <a:rPr lang="hr-HR" dirty="0"/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62" y="5177909"/>
            <a:ext cx="385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Thank you for your </a:t>
            </a:r>
            <a:r>
              <a:rPr lang="en-US" sz="2400" dirty="0" smtClean="0">
                <a:solidFill>
                  <a:srgbClr val="002060"/>
                </a:solidFill>
              </a:rPr>
              <a:t>attention</a:t>
            </a:r>
            <a:r>
              <a:rPr lang="hr-HR" sz="2400" dirty="0" smtClean="0">
                <a:solidFill>
                  <a:srgbClr val="002060"/>
                </a:solidFill>
              </a:rPr>
              <a:t>!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Content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3200" dirty="0" smtClean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Ruđer Bošković Institute overview</a:t>
            </a:r>
          </a:p>
          <a:p>
            <a:r>
              <a:rPr lang="hr-HR" sz="3200" dirty="0">
                <a:solidFill>
                  <a:srgbClr val="002060"/>
                </a:solidFill>
              </a:rPr>
              <a:t>Ruđer Bošković Institute Library overview</a:t>
            </a:r>
            <a:endParaRPr lang="hr-HR" sz="3200" dirty="0" smtClean="0">
              <a:solidFill>
                <a:srgbClr val="002060"/>
              </a:solidFill>
            </a:endParaRPr>
          </a:p>
          <a:p>
            <a:r>
              <a:rPr lang="hr-HR" sz="3200" dirty="0" smtClean="0">
                <a:solidFill>
                  <a:srgbClr val="002060"/>
                </a:solidFill>
              </a:rPr>
              <a:t>Short history of SEND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Online presentation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Challenges</a:t>
            </a:r>
          </a:p>
          <a:p>
            <a:r>
              <a:rPr lang="hr-HR" sz="3200" dirty="0" smtClean="0">
                <a:solidFill>
                  <a:srgbClr val="002060"/>
                </a:solidFill>
              </a:rPr>
              <a:t>Questions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3957"/>
            <a:ext cx="10515600" cy="83654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Ruđer Bošković Institute overview</a:t>
            </a: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founded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1950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largest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Croatian research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institute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in the field of science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funded by the Ministry of Science, Education and Sports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locations: Zagreb and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Rovinj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divisions,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centres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82research laboratories,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Library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≈ 900 employees, 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&gt;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550 scientists and researchers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01"/>
            <a:ext cx="10515600" cy="12827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/>
            </a:r>
            <a:br>
              <a:rPr lang="hr-HR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/>
            </a:r>
            <a:br>
              <a:rPr lang="hr-HR" b="1" dirty="0" smtClean="0">
                <a:solidFill>
                  <a:srgbClr val="002060"/>
                </a:solidFill>
              </a:rPr>
            </a:br>
            <a:r>
              <a:rPr lang="hr-HR" b="1" dirty="0" smtClean="0">
                <a:solidFill>
                  <a:srgbClr val="002060"/>
                </a:solidFill>
              </a:rPr>
              <a:t>Ruđer </a:t>
            </a:r>
            <a:r>
              <a:rPr lang="hr-HR" b="1" dirty="0">
                <a:solidFill>
                  <a:srgbClr val="002060"/>
                </a:solidFill>
              </a:rPr>
              <a:t>Bošković Institute </a:t>
            </a:r>
            <a:r>
              <a:rPr lang="hr-HR" b="1" dirty="0" smtClean="0">
                <a:solidFill>
                  <a:srgbClr val="002060"/>
                </a:solidFill>
              </a:rPr>
              <a:t>Library </a:t>
            </a:r>
            <a:r>
              <a:rPr lang="hr-HR" b="1" dirty="0">
                <a:solidFill>
                  <a:srgbClr val="002060"/>
                </a:solidFill>
              </a:rPr>
              <a:t>overview</a:t>
            </a:r>
            <a:br>
              <a:rPr lang="hr-HR" b="1" dirty="0">
                <a:solidFill>
                  <a:srgbClr val="002060"/>
                </a:solidFill>
              </a:rPr>
            </a:br>
            <a:r>
              <a:rPr lang="hr-HR" b="1" dirty="0">
                <a:solidFill>
                  <a:srgbClr val="002060"/>
                </a:solidFill>
              </a:rPr>
              <a:t>(http://</a:t>
            </a:r>
            <a:r>
              <a:rPr lang="hr-HR" b="1" dirty="0" smtClean="0">
                <a:solidFill>
                  <a:srgbClr val="002060"/>
                </a:solidFill>
              </a:rPr>
              <a:t>lib.irb.hr)</a:t>
            </a:r>
            <a:r>
              <a:rPr lang="hr-HR" b="1" dirty="0">
                <a:solidFill>
                  <a:srgbClr val="002060"/>
                </a:solidFill>
              </a:rPr>
              <a:t/>
            </a:r>
            <a:br>
              <a:rPr lang="hr-HR" b="1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/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largest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scientific library in Croatia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 locations: Zagreb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Rovinj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staff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members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holdings: &gt; 24000 </a:t>
            </a:r>
            <a:r>
              <a:rPr lang="hr-HR" dirty="0">
                <a:solidFill>
                  <a:srgbClr val="002060"/>
                </a:solidFill>
              </a:rPr>
              <a:t>monograph publications; &gt; 1000 M.A. and Ph.D. </a:t>
            </a:r>
            <a:r>
              <a:rPr lang="hr-HR" dirty="0" smtClean="0">
                <a:solidFill>
                  <a:srgbClr val="002060"/>
                </a:solidFill>
              </a:rPr>
              <a:t>Thesis, </a:t>
            </a:r>
            <a:r>
              <a:rPr lang="en-US" dirty="0">
                <a:solidFill>
                  <a:srgbClr val="002060"/>
                </a:solidFill>
              </a:rPr>
              <a:t>1200 titles of printed journals </a:t>
            </a:r>
            <a:r>
              <a:rPr lang="hr-HR" dirty="0" smtClean="0">
                <a:solidFill>
                  <a:srgbClr val="002060"/>
                </a:solidFill>
              </a:rPr>
              <a:t>(300 titles of current subscription), access to ≈15000 </a:t>
            </a:r>
            <a:r>
              <a:rPr lang="hr-HR" dirty="0">
                <a:solidFill>
                  <a:srgbClr val="002060"/>
                </a:solidFill>
              </a:rPr>
              <a:t>e-journal access, 40 databases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member of: LIBER, EURASLIC/IAMSLIC</a:t>
            </a:r>
          </a:p>
          <a:p>
            <a:r>
              <a:rPr lang="hr-HR" dirty="0">
                <a:solidFill>
                  <a:srgbClr val="002060"/>
                </a:solidFill>
              </a:rPr>
              <a:t>projects: OpenAIREplus; </a:t>
            </a:r>
            <a:r>
              <a:rPr lang="hr-HR" dirty="0" smtClean="0">
                <a:solidFill>
                  <a:srgbClr val="002060"/>
                </a:solidFill>
              </a:rPr>
              <a:t>FOSTER; CROSBI; Hrčak, </a:t>
            </a:r>
            <a:r>
              <a:rPr lang="en-US" dirty="0" smtClean="0">
                <a:solidFill>
                  <a:srgbClr val="002060"/>
                </a:solidFill>
              </a:rPr>
              <a:t>Who </a:t>
            </a:r>
            <a:r>
              <a:rPr lang="en-US" dirty="0">
                <a:solidFill>
                  <a:srgbClr val="002060"/>
                </a:solidFill>
              </a:rPr>
              <a:t>is Who in Croatian Science...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05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SEND 1.0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21335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just"/>
            <a:r>
              <a:rPr lang="hr-HR" dirty="0" smtClean="0">
                <a:solidFill>
                  <a:srgbClr val="002060"/>
                </a:solidFill>
              </a:rPr>
              <a:t>RBI library has w</a:t>
            </a:r>
            <a:r>
              <a:rPr lang="en-US" dirty="0" smtClean="0">
                <a:solidFill>
                  <a:srgbClr val="002060"/>
                </a:solidFill>
              </a:rPr>
              <a:t>ell </a:t>
            </a:r>
            <a:r>
              <a:rPr lang="en-US" dirty="0">
                <a:solidFill>
                  <a:srgbClr val="002060"/>
                </a:solidFill>
              </a:rPr>
              <a:t>established ILL service with </a:t>
            </a:r>
            <a:r>
              <a:rPr lang="hr-HR" dirty="0" smtClean="0">
                <a:solidFill>
                  <a:srgbClr val="002060"/>
                </a:solidFill>
              </a:rPr>
              <a:t>Croatian libraries, </a:t>
            </a:r>
            <a:r>
              <a:rPr lang="hr-HR" dirty="0">
                <a:solidFill>
                  <a:srgbClr val="002060"/>
                </a:solidFill>
              </a:rPr>
              <a:t>EURASLIC/IAMSLIC </a:t>
            </a:r>
            <a:r>
              <a:rPr lang="hr-HR" dirty="0" smtClean="0">
                <a:solidFill>
                  <a:srgbClr val="002060"/>
                </a:solidFill>
              </a:rPr>
              <a:t>libraries</a:t>
            </a:r>
            <a:r>
              <a:rPr lang="hr-HR" dirty="0" smtClean="0">
                <a:solidFill>
                  <a:srgbClr val="002060"/>
                </a:solidFill>
              </a:rPr>
              <a:t>, </a:t>
            </a:r>
            <a:r>
              <a:rPr lang="hr-HR" dirty="0" smtClean="0">
                <a:solidFill>
                  <a:srgbClr val="002060"/>
                </a:solidFill>
              </a:rPr>
              <a:t>British library, Slovenian libraries, Subito document delivery service...</a:t>
            </a:r>
          </a:p>
          <a:p>
            <a:pPr algn="just"/>
            <a:r>
              <a:rPr lang="hr-HR" dirty="0" smtClean="0">
                <a:solidFill>
                  <a:srgbClr val="002060"/>
                </a:solidFill>
              </a:rPr>
              <a:t>before 2002 - </a:t>
            </a:r>
            <a:r>
              <a:rPr lang="en-US" dirty="0">
                <a:solidFill>
                  <a:srgbClr val="002060"/>
                </a:solidFill>
              </a:rPr>
              <a:t>Requests </a:t>
            </a:r>
            <a:r>
              <a:rPr lang="hr-HR" dirty="0" smtClean="0">
                <a:solidFill>
                  <a:srgbClr val="002060"/>
                </a:solidFill>
              </a:rPr>
              <a:t>were </a:t>
            </a:r>
            <a:r>
              <a:rPr lang="en-US" dirty="0" smtClean="0">
                <a:solidFill>
                  <a:srgbClr val="002060"/>
                </a:solidFill>
              </a:rPr>
              <a:t>accepted </a:t>
            </a:r>
            <a:r>
              <a:rPr lang="en-US" dirty="0">
                <a:solidFill>
                  <a:srgbClr val="002060"/>
                </a:solidFill>
              </a:rPr>
              <a:t>and sent by phone, mail, e-mail, </a:t>
            </a:r>
            <a:r>
              <a:rPr lang="en-US" dirty="0" smtClean="0">
                <a:solidFill>
                  <a:srgbClr val="002060"/>
                </a:solidFill>
              </a:rPr>
              <a:t>fax</a:t>
            </a:r>
            <a:r>
              <a:rPr lang="hr-HR" dirty="0">
                <a:solidFill>
                  <a:srgbClr val="002060"/>
                </a:solidFill>
              </a:rPr>
              <a:t> (time </a:t>
            </a:r>
            <a:r>
              <a:rPr lang="hr-HR" dirty="0" smtClean="0">
                <a:solidFill>
                  <a:srgbClr val="002060"/>
                </a:solidFill>
              </a:rPr>
              <a:t>consuming, request </a:t>
            </a:r>
            <a:r>
              <a:rPr lang="hr-HR" dirty="0">
                <a:solidFill>
                  <a:srgbClr val="002060"/>
                </a:solidFill>
              </a:rPr>
              <a:t>tracking </a:t>
            </a:r>
            <a:r>
              <a:rPr lang="hr-HR" dirty="0" smtClean="0">
                <a:solidFill>
                  <a:srgbClr val="002060"/>
                </a:solidFill>
              </a:rPr>
              <a:t>was incoherent</a:t>
            </a:r>
            <a:r>
              <a:rPr lang="hr-HR" dirty="0">
                <a:solidFill>
                  <a:srgbClr val="002060"/>
                </a:solidFill>
              </a:rPr>
              <a:t>, statistics </a:t>
            </a:r>
            <a:r>
              <a:rPr lang="hr-HR" dirty="0" smtClean="0">
                <a:solidFill>
                  <a:srgbClr val="002060"/>
                </a:solidFill>
              </a:rPr>
              <a:t>was inconsistent ...)</a:t>
            </a:r>
          </a:p>
          <a:p>
            <a:pPr algn="just"/>
            <a:r>
              <a:rPr lang="hr-HR" dirty="0" smtClean="0">
                <a:solidFill>
                  <a:srgbClr val="002060"/>
                </a:solidFill>
              </a:rPr>
              <a:t>from 2002 – </a:t>
            </a:r>
            <a:r>
              <a:rPr lang="hr-HR" dirty="0">
                <a:solidFill>
                  <a:srgbClr val="002060"/>
                </a:solidFill>
              </a:rPr>
              <a:t>SEND </a:t>
            </a:r>
            <a:r>
              <a:rPr lang="hr-HR" dirty="0" smtClean="0">
                <a:solidFill>
                  <a:srgbClr val="002060"/>
                </a:solidFill>
              </a:rPr>
              <a:t>(Electronic </a:t>
            </a:r>
            <a:r>
              <a:rPr lang="hr-HR" dirty="0">
                <a:solidFill>
                  <a:srgbClr val="002060"/>
                </a:solidFill>
              </a:rPr>
              <a:t>Document Acquiring </a:t>
            </a:r>
            <a:r>
              <a:rPr lang="hr-HR" dirty="0" smtClean="0">
                <a:solidFill>
                  <a:srgbClr val="002060"/>
                </a:solidFill>
              </a:rPr>
              <a:t>System</a:t>
            </a:r>
            <a:r>
              <a:rPr lang="hr-HR" dirty="0">
                <a:solidFill>
                  <a:srgbClr val="002060"/>
                </a:solidFill>
              </a:rPr>
              <a:t>) </a:t>
            </a:r>
            <a:br>
              <a:rPr lang="hr-HR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Informix database, PHP Programming language, Sun Solaris 7 operating system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RBI library only </a:t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4607"/>
            <a:ext cx="12192000" cy="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836543"/>
          </a:xfrm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</a:rPr>
              <a:t>SEND 1.0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450"/>
            <a:ext cx="12192000" cy="79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50" y="1128282"/>
            <a:ext cx="7242900" cy="50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SEND 1.0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400 registered users, RBI employees - request of documents from Croatian libraries or from libraries abroad </a:t>
            </a:r>
            <a:br>
              <a:rPr lang="hr-HR" dirty="0">
                <a:solidFill>
                  <a:srgbClr val="002060"/>
                </a:solidFill>
              </a:rPr>
            </a:br>
            <a:r>
              <a:rPr lang="hr-HR" dirty="0">
                <a:solidFill>
                  <a:srgbClr val="002060"/>
                </a:solidFill>
              </a:rPr>
              <a:t>80 registered libraries - </a:t>
            </a:r>
            <a:r>
              <a:rPr lang="hr-HR" dirty="0" smtClean="0">
                <a:solidFill>
                  <a:srgbClr val="002060"/>
                </a:solidFill>
              </a:rPr>
              <a:t>request </a:t>
            </a:r>
            <a:r>
              <a:rPr lang="hr-HR" dirty="0">
                <a:solidFill>
                  <a:srgbClr val="002060"/>
                </a:solidFill>
              </a:rPr>
              <a:t>documents owned by the RBI Library</a:t>
            </a:r>
          </a:p>
          <a:p>
            <a:r>
              <a:rPr lang="hr-HR" dirty="0">
                <a:solidFill>
                  <a:srgbClr val="002060"/>
                </a:solidFill>
              </a:rPr>
              <a:t>9500 request from RBI users, 5600 request from Croatian </a:t>
            </a:r>
            <a:r>
              <a:rPr lang="hr-HR" dirty="0" smtClean="0">
                <a:solidFill>
                  <a:srgbClr val="002060"/>
                </a:solidFill>
              </a:rPr>
              <a:t>libraries</a:t>
            </a:r>
          </a:p>
          <a:p>
            <a:r>
              <a:rPr lang="hr-HR" dirty="0">
                <a:solidFill>
                  <a:srgbClr val="002060"/>
                </a:solidFill>
              </a:rPr>
              <a:t>presented by Marina Mayer at 9th ILDS Conference, Tallin, </a:t>
            </a:r>
            <a:r>
              <a:rPr lang="hr-HR" dirty="0" smtClean="0">
                <a:solidFill>
                  <a:srgbClr val="002060"/>
                </a:solidFill>
              </a:rPr>
              <a:t>2005</a:t>
            </a:r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Macan, Bojan; Sofija Konjević. A survey of Interlibrary Loans at Ruder </a:t>
            </a:r>
            <a:r>
              <a:rPr lang="hr-HR" dirty="0" smtClean="0">
                <a:solidFill>
                  <a:srgbClr val="002060"/>
                </a:solidFill>
              </a:rPr>
              <a:t>Boškovic Institute </a:t>
            </a:r>
            <a:r>
              <a:rPr lang="hr-HR" dirty="0">
                <a:solidFill>
                  <a:srgbClr val="002060"/>
                </a:solidFill>
              </a:rPr>
              <a:t>Library, Croatia, 2003-2008. // Interlending &amp; Document Supply 39, Vol. 39 Iss: 1, pp.45 – 52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ILDS 2015, 1- 3 October 2015, Istanbul, Turkey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16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hlinkClick r:id="rId3"/>
              </a:rPr>
              <a:t>SEND 2.0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>
                <a:solidFill>
                  <a:srgbClr val="002060"/>
                </a:solidFill>
              </a:rPr>
              <a:t>released - 3 March </a:t>
            </a:r>
            <a:r>
              <a:rPr lang="hr-HR" dirty="0" smtClean="0">
                <a:solidFill>
                  <a:srgbClr val="002060"/>
                </a:solidFill>
              </a:rPr>
              <a:t>2014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developed by </a:t>
            </a:r>
            <a:r>
              <a:rPr lang="hr-HR" dirty="0" smtClean="0">
                <a:solidFill>
                  <a:srgbClr val="002060"/>
                </a:solidFill>
                <a:hlinkClick r:id="rId4"/>
              </a:rPr>
              <a:t>RBI library team</a:t>
            </a:r>
            <a:r>
              <a:rPr lang="hr-HR" dirty="0">
                <a:solidFill>
                  <a:srgbClr val="002060"/>
                </a:solidFill>
              </a:rPr>
              <a:t>, application is </a:t>
            </a:r>
            <a:r>
              <a:rPr lang="hr-HR" dirty="0" smtClean="0">
                <a:solidFill>
                  <a:srgbClr val="002060"/>
                </a:solidFill>
              </a:rPr>
              <a:t>built by using open </a:t>
            </a:r>
            <a:r>
              <a:rPr lang="hr-HR" dirty="0">
                <a:solidFill>
                  <a:srgbClr val="002060"/>
                </a:solidFill>
              </a:rPr>
              <a:t>code </a:t>
            </a:r>
            <a:r>
              <a:rPr lang="hr-HR" dirty="0" smtClean="0">
                <a:solidFill>
                  <a:srgbClr val="002060"/>
                </a:solidFill>
              </a:rPr>
              <a:t>technologies, PHP </a:t>
            </a:r>
            <a:r>
              <a:rPr lang="hr-HR" dirty="0">
                <a:solidFill>
                  <a:srgbClr val="002060"/>
                </a:solidFill>
              </a:rPr>
              <a:t>program language and  MySQL database, installed on Linux server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a</a:t>
            </a:r>
            <a:r>
              <a:rPr lang="en-US" dirty="0" err="1" smtClean="0">
                <a:solidFill>
                  <a:srgbClr val="002060"/>
                </a:solidFill>
              </a:rPr>
              <a:t>ccess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to the service is enabled through unique user identifier for </a:t>
            </a:r>
            <a:r>
              <a:rPr lang="hr-HR" dirty="0" smtClean="0">
                <a:solidFill>
                  <a:srgbClr val="002060"/>
                </a:solidFill>
              </a:rPr>
              <a:t>Croatian </a:t>
            </a:r>
            <a:r>
              <a:rPr lang="en-US" dirty="0" smtClean="0">
                <a:solidFill>
                  <a:srgbClr val="002060"/>
                </a:solidFill>
              </a:rPr>
              <a:t>academic </a:t>
            </a:r>
            <a:r>
              <a:rPr lang="en-US" dirty="0">
                <a:solidFill>
                  <a:srgbClr val="002060"/>
                </a:solidFill>
              </a:rPr>
              <a:t>community </a:t>
            </a:r>
            <a:r>
              <a:rPr lang="en-US" dirty="0" err="1">
                <a:solidFill>
                  <a:srgbClr val="002060"/>
                </a:solidFill>
              </a:rPr>
              <a:t>AAI@EduHr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u</a:t>
            </a:r>
            <a:r>
              <a:rPr lang="en-US" dirty="0" err="1" smtClean="0">
                <a:solidFill>
                  <a:srgbClr val="002060"/>
                </a:solidFill>
              </a:rPr>
              <a:t>sers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without unique user identifier have to register first through online registration form </a:t>
            </a:r>
            <a:endParaRPr lang="hr-H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hlinkClick r:id="rId3"/>
              </a:rPr>
              <a:t>SEND 2.0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presented </a:t>
            </a:r>
            <a:r>
              <a:rPr lang="en-US" dirty="0">
                <a:solidFill>
                  <a:srgbClr val="002060"/>
                </a:solidFill>
              </a:rPr>
              <a:t>to the public at RBI Library Colloquia (2 April 2014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Library educational seminars – KEKS </a:t>
            </a:r>
            <a:r>
              <a:rPr lang="hr-HR" dirty="0" smtClean="0">
                <a:solidFill>
                  <a:srgbClr val="002060"/>
                </a:solidFill>
              </a:rPr>
              <a:t> (11 December 2014)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39th Croatian Library Association General Conference and Assembly – Split, 15-18 October 2014</a:t>
            </a:r>
          </a:p>
          <a:p>
            <a:r>
              <a:rPr lang="en-US" dirty="0">
                <a:solidFill>
                  <a:srgbClr val="002060"/>
                </a:solidFill>
              </a:rPr>
              <a:t>14th Days of Special and Academic Libraries – </a:t>
            </a:r>
            <a:r>
              <a:rPr lang="en-US" dirty="0" err="1">
                <a:solidFill>
                  <a:srgbClr val="002060"/>
                </a:solidFill>
              </a:rPr>
              <a:t>Lovran</a:t>
            </a:r>
            <a:r>
              <a:rPr lang="en-US" dirty="0">
                <a:solidFill>
                  <a:srgbClr val="002060"/>
                </a:solidFill>
              </a:rPr>
              <a:t>, 13-16 May </a:t>
            </a:r>
            <a:r>
              <a:rPr lang="en-US" dirty="0" smtClean="0">
                <a:solidFill>
                  <a:srgbClr val="002060"/>
                </a:solidFill>
              </a:rPr>
              <a:t>2015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41st IAMSLIC Annual Conference &amp; 16th EURASLIC Biennial Meeting, 7-11 September, 2015, FAO, Rome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055"/>
            <a:ext cx="12192000" cy="79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ILDS 2015, 1- 3 October 2015, Istanbul, Turkey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535</Words>
  <Application>Microsoft Office PowerPoint</Application>
  <PresentationFormat>Widescreen</PresentationFormat>
  <Paragraphs>82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Content</vt:lpstr>
      <vt:lpstr>Ruđer Bošković Institute overview </vt:lpstr>
      <vt:lpstr>  Ruđer Bošković Institute Library overview (http://lib.irb.hr)  </vt:lpstr>
      <vt:lpstr>SEND 1.0</vt:lpstr>
      <vt:lpstr>SEND 1.0</vt:lpstr>
      <vt:lpstr>SEND 1.0</vt:lpstr>
      <vt:lpstr>SEND 2.0</vt:lpstr>
      <vt:lpstr>SEND 2.0</vt:lpstr>
      <vt:lpstr>SEND 2.0</vt:lpstr>
      <vt:lpstr>SEND 2.0</vt:lpstr>
      <vt:lpstr>Challenges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Sofija</dc:creator>
  <cp:lastModifiedBy>Sofija</cp:lastModifiedBy>
  <cp:revision>77</cp:revision>
  <dcterms:created xsi:type="dcterms:W3CDTF">2015-07-06T10:46:13Z</dcterms:created>
  <dcterms:modified xsi:type="dcterms:W3CDTF">2015-10-09T07:10:15Z</dcterms:modified>
</cp:coreProperties>
</file>