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4"/>
  </p:notesMasterIdLst>
  <p:handoutMasterIdLst>
    <p:handoutMasterId r:id="rId35"/>
  </p:handoutMasterIdLst>
  <p:sldIdLst>
    <p:sldId id="256" r:id="rId2"/>
    <p:sldId id="444" r:id="rId3"/>
    <p:sldId id="427" r:id="rId4"/>
    <p:sldId id="423" r:id="rId5"/>
    <p:sldId id="424" r:id="rId6"/>
    <p:sldId id="405" r:id="rId7"/>
    <p:sldId id="409" r:id="rId8"/>
    <p:sldId id="429" r:id="rId9"/>
    <p:sldId id="440" r:id="rId10"/>
    <p:sldId id="426" r:id="rId11"/>
    <p:sldId id="359" r:id="rId12"/>
    <p:sldId id="367" r:id="rId13"/>
    <p:sldId id="431" r:id="rId14"/>
    <p:sldId id="298" r:id="rId15"/>
    <p:sldId id="332" r:id="rId16"/>
    <p:sldId id="412" r:id="rId17"/>
    <p:sldId id="381" r:id="rId18"/>
    <p:sldId id="378" r:id="rId19"/>
    <p:sldId id="432" r:id="rId20"/>
    <p:sldId id="433" r:id="rId21"/>
    <p:sldId id="435" r:id="rId22"/>
    <p:sldId id="436" r:id="rId23"/>
    <p:sldId id="437" r:id="rId24"/>
    <p:sldId id="439" r:id="rId25"/>
    <p:sldId id="434" r:id="rId26"/>
    <p:sldId id="441" r:id="rId27"/>
    <p:sldId id="275" r:id="rId28"/>
    <p:sldId id="443" r:id="rId29"/>
    <p:sldId id="364" r:id="rId30"/>
    <p:sldId id="421" r:id="rId31"/>
    <p:sldId id="442" r:id="rId32"/>
    <p:sldId id="302" r:id="rId33"/>
  </p:sldIdLst>
  <p:sldSz cx="9144000" cy="6858000" type="screen4x3"/>
  <p:notesSz cx="6711950" cy="98440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9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3AC"/>
    <a:srgbClr val="FFC000"/>
    <a:srgbClr val="ED7C00"/>
    <a:srgbClr val="333333"/>
    <a:srgbClr val="1C1C1C"/>
    <a:srgbClr val="808080"/>
    <a:srgbClr val="ED912B"/>
    <a:srgbClr val="ABD5FF"/>
    <a:srgbClr val="544E4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907" autoAdjust="0"/>
  </p:normalViewPr>
  <p:slideViewPr>
    <p:cSldViewPr snapToGrid="0" snapToObjects="1" showGuides="1">
      <p:cViewPr varScale="1">
        <p:scale>
          <a:sx n="99" d="100"/>
          <a:sy n="99" d="100"/>
        </p:scale>
        <p:origin x="-630" y="-90"/>
      </p:cViewPr>
      <p:guideLst>
        <p:guide orient="horz" pos="2160"/>
        <p:guide pos="2898"/>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08300" cy="492125"/>
          </a:xfrm>
          <a:prstGeom prst="rect">
            <a:avLst/>
          </a:prstGeom>
        </p:spPr>
        <p:txBody>
          <a:bodyPr vert="horz" lIns="91440" tIns="45720" rIns="91440" bIns="45720" rtlCol="0"/>
          <a:lstStyle>
            <a:lvl1pPr algn="l">
              <a:defRPr sz="1200"/>
            </a:lvl1pPr>
          </a:lstStyle>
          <a:p>
            <a:endParaRPr lang="hr-HR"/>
          </a:p>
        </p:txBody>
      </p:sp>
      <p:sp>
        <p:nvSpPr>
          <p:cNvPr id="3" name="Date Placeholder 2"/>
          <p:cNvSpPr>
            <a:spLocks noGrp="1"/>
          </p:cNvSpPr>
          <p:nvPr>
            <p:ph type="dt" sz="quarter" idx="1"/>
          </p:nvPr>
        </p:nvSpPr>
        <p:spPr>
          <a:xfrm>
            <a:off x="3802063" y="0"/>
            <a:ext cx="2908300" cy="492125"/>
          </a:xfrm>
          <a:prstGeom prst="rect">
            <a:avLst/>
          </a:prstGeom>
        </p:spPr>
        <p:txBody>
          <a:bodyPr vert="horz" lIns="91440" tIns="45720" rIns="91440" bIns="45720" rtlCol="0"/>
          <a:lstStyle>
            <a:lvl1pPr algn="r">
              <a:defRPr sz="1200"/>
            </a:lvl1pPr>
          </a:lstStyle>
          <a:p>
            <a:fld id="{F8B79F45-92F6-4E29-BFBC-3AA5FAAF5D8E}" type="datetimeFigureOut">
              <a:rPr lang="hr-HR" smtClean="0"/>
              <a:pPr/>
              <a:t>11.12.2014.</a:t>
            </a:fld>
            <a:endParaRPr lang="hr-HR"/>
          </a:p>
        </p:txBody>
      </p:sp>
      <p:sp>
        <p:nvSpPr>
          <p:cNvPr id="4" name="Footer Placeholder 3"/>
          <p:cNvSpPr>
            <a:spLocks noGrp="1"/>
          </p:cNvSpPr>
          <p:nvPr>
            <p:ph type="ftr" sz="quarter" idx="2"/>
          </p:nvPr>
        </p:nvSpPr>
        <p:spPr>
          <a:xfrm>
            <a:off x="0" y="9350375"/>
            <a:ext cx="2908300" cy="492125"/>
          </a:xfrm>
          <a:prstGeom prst="rect">
            <a:avLst/>
          </a:prstGeom>
        </p:spPr>
        <p:txBody>
          <a:bodyPr vert="horz" lIns="91440" tIns="45720" rIns="91440" bIns="45720" rtlCol="0" anchor="b"/>
          <a:lstStyle>
            <a:lvl1pPr algn="l">
              <a:defRPr sz="1200"/>
            </a:lvl1pPr>
          </a:lstStyle>
          <a:p>
            <a:endParaRPr lang="hr-HR"/>
          </a:p>
        </p:txBody>
      </p:sp>
      <p:sp>
        <p:nvSpPr>
          <p:cNvPr id="5" name="Slide Number Placeholder 4"/>
          <p:cNvSpPr>
            <a:spLocks noGrp="1"/>
          </p:cNvSpPr>
          <p:nvPr>
            <p:ph type="sldNum" sz="quarter" idx="3"/>
          </p:nvPr>
        </p:nvSpPr>
        <p:spPr>
          <a:xfrm>
            <a:off x="3802063" y="9350375"/>
            <a:ext cx="2908300" cy="492125"/>
          </a:xfrm>
          <a:prstGeom prst="rect">
            <a:avLst/>
          </a:prstGeom>
        </p:spPr>
        <p:txBody>
          <a:bodyPr vert="horz" lIns="91440" tIns="45720" rIns="91440" bIns="45720" rtlCol="0" anchor="b"/>
          <a:lstStyle>
            <a:lvl1pPr algn="r">
              <a:defRPr sz="1200"/>
            </a:lvl1pPr>
          </a:lstStyle>
          <a:p>
            <a:fld id="{3F2C9EC7-213A-4A76-B8D2-26A849D57362}" type="slidenum">
              <a:rPr lang="hr-HR" smtClean="0"/>
              <a:pPr/>
              <a:t>‹#›</a:t>
            </a:fld>
            <a:endParaRPr lang="hr-HR"/>
          </a:p>
        </p:txBody>
      </p:sp>
    </p:spTree>
    <p:extLst>
      <p:ext uri="{BB962C8B-B14F-4D97-AF65-F5344CB8AC3E}">
        <p14:creationId xmlns:p14="http://schemas.microsoft.com/office/powerpoint/2010/main" val="6075785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08512" cy="492204"/>
          </a:xfrm>
          <a:prstGeom prst="rect">
            <a:avLst/>
          </a:prstGeom>
        </p:spPr>
        <p:txBody>
          <a:bodyPr vert="horz" lIns="91440" tIns="45720" rIns="91440" bIns="45720" rtlCol="0"/>
          <a:lstStyle>
            <a:lvl1pPr algn="l">
              <a:defRPr sz="1200"/>
            </a:lvl1pPr>
          </a:lstStyle>
          <a:p>
            <a:endParaRPr lang="hr-HR"/>
          </a:p>
        </p:txBody>
      </p:sp>
      <p:sp>
        <p:nvSpPr>
          <p:cNvPr id="3" name="Date Placeholder 2"/>
          <p:cNvSpPr>
            <a:spLocks noGrp="1"/>
          </p:cNvSpPr>
          <p:nvPr>
            <p:ph type="dt" idx="1"/>
          </p:nvPr>
        </p:nvSpPr>
        <p:spPr>
          <a:xfrm>
            <a:off x="3801885" y="0"/>
            <a:ext cx="2908512" cy="492204"/>
          </a:xfrm>
          <a:prstGeom prst="rect">
            <a:avLst/>
          </a:prstGeom>
        </p:spPr>
        <p:txBody>
          <a:bodyPr vert="horz" lIns="91440" tIns="45720" rIns="91440" bIns="45720" rtlCol="0"/>
          <a:lstStyle>
            <a:lvl1pPr algn="r">
              <a:defRPr sz="1200"/>
            </a:lvl1pPr>
          </a:lstStyle>
          <a:p>
            <a:fld id="{47A712D0-DFFE-481C-905C-3A7D0190CAB3}" type="datetimeFigureOut">
              <a:rPr lang="hr-HR" smtClean="0"/>
              <a:pPr/>
              <a:t>11.12.2014.</a:t>
            </a:fld>
            <a:endParaRPr lang="hr-HR"/>
          </a:p>
        </p:txBody>
      </p:sp>
      <p:sp>
        <p:nvSpPr>
          <p:cNvPr id="4" name="Slide Image Placeholder 3"/>
          <p:cNvSpPr>
            <a:spLocks noGrp="1" noRot="1" noChangeAspect="1"/>
          </p:cNvSpPr>
          <p:nvPr>
            <p:ph type="sldImg" idx="2"/>
          </p:nvPr>
        </p:nvSpPr>
        <p:spPr>
          <a:xfrm>
            <a:off x="895350" y="738188"/>
            <a:ext cx="4921250" cy="3690937"/>
          </a:xfrm>
          <a:prstGeom prst="rect">
            <a:avLst/>
          </a:prstGeom>
          <a:noFill/>
          <a:ln w="12700">
            <a:solidFill>
              <a:prstClr val="black"/>
            </a:solidFill>
          </a:ln>
        </p:spPr>
        <p:txBody>
          <a:bodyPr vert="horz" lIns="91440" tIns="45720" rIns="91440" bIns="45720" rtlCol="0" anchor="ctr"/>
          <a:lstStyle/>
          <a:p>
            <a:endParaRPr lang="hr-HR"/>
          </a:p>
        </p:txBody>
      </p:sp>
      <p:sp>
        <p:nvSpPr>
          <p:cNvPr id="5" name="Notes Placeholder 4"/>
          <p:cNvSpPr>
            <a:spLocks noGrp="1"/>
          </p:cNvSpPr>
          <p:nvPr>
            <p:ph type="body" sz="quarter" idx="3"/>
          </p:nvPr>
        </p:nvSpPr>
        <p:spPr>
          <a:xfrm>
            <a:off x="671195" y="4675942"/>
            <a:ext cx="5369560" cy="442984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6" name="Footer Placeholder 5"/>
          <p:cNvSpPr>
            <a:spLocks noGrp="1"/>
          </p:cNvSpPr>
          <p:nvPr>
            <p:ph type="ftr" sz="quarter" idx="4"/>
          </p:nvPr>
        </p:nvSpPr>
        <p:spPr>
          <a:xfrm>
            <a:off x="0" y="9350175"/>
            <a:ext cx="2908512" cy="492204"/>
          </a:xfrm>
          <a:prstGeom prst="rect">
            <a:avLst/>
          </a:prstGeom>
        </p:spPr>
        <p:txBody>
          <a:bodyPr vert="horz" lIns="91440" tIns="45720" rIns="91440" bIns="45720" rtlCol="0" anchor="b"/>
          <a:lstStyle>
            <a:lvl1pPr algn="l">
              <a:defRPr sz="1200"/>
            </a:lvl1pPr>
          </a:lstStyle>
          <a:p>
            <a:endParaRPr lang="hr-HR"/>
          </a:p>
        </p:txBody>
      </p:sp>
      <p:sp>
        <p:nvSpPr>
          <p:cNvPr id="7" name="Slide Number Placeholder 6"/>
          <p:cNvSpPr>
            <a:spLocks noGrp="1"/>
          </p:cNvSpPr>
          <p:nvPr>
            <p:ph type="sldNum" sz="quarter" idx="5"/>
          </p:nvPr>
        </p:nvSpPr>
        <p:spPr>
          <a:xfrm>
            <a:off x="3801885" y="9350175"/>
            <a:ext cx="2908512" cy="492204"/>
          </a:xfrm>
          <a:prstGeom prst="rect">
            <a:avLst/>
          </a:prstGeom>
        </p:spPr>
        <p:txBody>
          <a:bodyPr vert="horz" lIns="91440" tIns="45720" rIns="91440" bIns="45720" rtlCol="0" anchor="b"/>
          <a:lstStyle>
            <a:lvl1pPr algn="r">
              <a:defRPr sz="1200"/>
            </a:lvl1pPr>
          </a:lstStyle>
          <a:p>
            <a:fld id="{8A4336C2-7714-4698-BF23-A55C886D0DB7}" type="slidenum">
              <a:rPr lang="hr-HR" smtClean="0"/>
              <a:pPr/>
              <a:t>‹#›</a:t>
            </a:fld>
            <a:endParaRPr lang="hr-HR"/>
          </a:p>
        </p:txBody>
      </p:sp>
    </p:spTree>
    <p:extLst>
      <p:ext uri="{BB962C8B-B14F-4D97-AF65-F5344CB8AC3E}">
        <p14:creationId xmlns:p14="http://schemas.microsoft.com/office/powerpoint/2010/main" val="3797899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hr-HR" altLang="sr-Latn-RS" dirty="0" err="1" smtClean="0"/>
              <a:t>papirocentrično</a:t>
            </a:r>
            <a:r>
              <a:rPr lang="hr-HR" altLang="sr-Latn-RS" dirty="0" smtClean="0"/>
              <a:t> znanstveno izdavaštvo</a:t>
            </a:r>
          </a:p>
          <a:p>
            <a:pPr eaLnBrk="1" hangingPunct="1"/>
            <a:r>
              <a:rPr lang="hr-HR" altLang="sr-Latn-RS" dirty="0" smtClean="0"/>
              <a:t>nejednaka</a:t>
            </a:r>
            <a:r>
              <a:rPr lang="hr-HR" altLang="sr-Latn-RS" baseline="0" dirty="0" smtClean="0"/>
              <a:t> distribucija</a:t>
            </a:r>
            <a:endParaRPr lang="en-GB" altLang="sr-Latn-RS" dirty="0" smtClean="0"/>
          </a:p>
          <a:p>
            <a:pPr eaLnBrk="1" hangingPunct="1"/>
            <a:r>
              <a:rPr lang="hr-HR" altLang="sr-Latn-RS" dirty="0" smtClean="0"/>
              <a:t>nedostupnost</a:t>
            </a:r>
            <a:endParaRPr lang="en-GB" altLang="sr-Latn-RS" dirty="0" smtClean="0"/>
          </a:p>
          <a:p>
            <a:pPr eaLnBrk="1" hangingPunct="1"/>
            <a:r>
              <a:rPr lang="hr-HR" altLang="sr-Latn-RS" dirty="0" smtClean="0"/>
              <a:t>nemogućnost reproduciranja</a:t>
            </a:r>
            <a:r>
              <a:rPr lang="en-GB" altLang="sr-Latn-RS" dirty="0" smtClean="0"/>
              <a:t> – </a:t>
            </a:r>
            <a:r>
              <a:rPr lang="hr-HR" altLang="sr-Latn-RS" dirty="0" smtClean="0"/>
              <a:t>isporuka</a:t>
            </a:r>
            <a:r>
              <a:rPr lang="hr-HR" altLang="sr-Latn-RS" baseline="0" dirty="0" smtClean="0"/>
              <a:t> na neodgovarajući način</a:t>
            </a:r>
            <a:endParaRPr lang="en-GB" altLang="sr-Latn-RS" dirty="0" smtClean="0"/>
          </a:p>
          <a:p>
            <a:pPr eaLnBrk="1" hangingPunct="1"/>
            <a:r>
              <a:rPr lang="hr-HR" altLang="sr-Latn-RS" dirty="0" smtClean="0"/>
              <a:t>nepouzdan</a:t>
            </a:r>
            <a:r>
              <a:rPr lang="hr-HR" altLang="sr-Latn-RS" baseline="0" dirty="0" smtClean="0"/>
              <a:t> recenzijski postupak</a:t>
            </a:r>
            <a:r>
              <a:rPr lang="en-GB" altLang="sr-Latn-RS" dirty="0" smtClean="0"/>
              <a:t> </a:t>
            </a:r>
          </a:p>
          <a:p>
            <a:pPr eaLnBrk="1" hangingPunct="1"/>
            <a:r>
              <a:rPr lang="hr-HR" altLang="sr-Latn-RS" dirty="0" smtClean="0"/>
              <a:t>prosudba</a:t>
            </a:r>
            <a:r>
              <a:rPr lang="en-GB" altLang="sr-Latn-RS" dirty="0" smtClean="0"/>
              <a:t> – </a:t>
            </a:r>
            <a:r>
              <a:rPr lang="hr-HR" altLang="sr-Latn-RS" dirty="0" smtClean="0"/>
              <a:t>temeljena na neodgovarajućim pokazateljima, važnost omota</a:t>
            </a:r>
            <a:r>
              <a:rPr lang="hr-HR" altLang="sr-Latn-RS" baseline="0" dirty="0" smtClean="0"/>
              <a:t>, a ne sadržaja</a:t>
            </a:r>
            <a:endParaRPr lang="en-GB" altLang="sr-Latn-RS" dirty="0" smtClean="0"/>
          </a:p>
          <a:p>
            <a:pPr eaLnBrk="1" hangingPunct="1"/>
            <a:endParaRPr lang="hr-HR" altLang="sr-Latn-RS" dirty="0" smtClean="0"/>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32B851C-82CE-4EB7-8D7F-5D3B6908AB8A}" type="slidenum">
              <a:rPr lang="hr-HR" altLang="sr-Latn-RS" smtClean="0">
                <a:latin typeface="Calibri" panose="020F0502020204030204" pitchFamily="34" charset="0"/>
              </a:rPr>
              <a:pPr/>
              <a:t>3</a:t>
            </a:fld>
            <a:endParaRPr lang="hr-HR" altLang="sr-Latn-RS" smtClean="0">
              <a:latin typeface="Calibri" panose="020F0502020204030204" pitchFamily="34" charset="0"/>
            </a:endParaRPr>
          </a:p>
        </p:txBody>
      </p:sp>
    </p:spTree>
    <p:extLst>
      <p:ext uri="{BB962C8B-B14F-4D97-AF65-F5344CB8AC3E}">
        <p14:creationId xmlns:p14="http://schemas.microsoft.com/office/powerpoint/2010/main" val="23670600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sr-Latn-RS" smtClean="0"/>
              <a:t>. One of the most important aspects of semantic publication is the inclusion of the research data, to make them available to the user as an active data that can be manipulated.</a:t>
            </a:r>
            <a:r>
              <a:rPr lang="en-US" altLang="sr-Latn-RS" smtClean="0"/>
              <a:t> </a:t>
            </a:r>
            <a:endParaRPr lang="hr-HR" altLang="sr-Latn-RS" smtClean="0"/>
          </a:p>
          <a:p>
            <a:r>
              <a:rPr lang="en-GB" altLang="sr-Latn-RS" smtClean="0"/>
              <a:t>It is possible to integrate data from external sources, or to merge the data from different resources (data fusion) so the reader can gain further understanding of the presented data. Additional options provide merging data from different articles, with the addition of the component of time. </a:t>
            </a:r>
            <a:endParaRPr lang="hr-HR" altLang="sr-Latn-RS" smtClean="0"/>
          </a:p>
          <a:p>
            <a:r>
              <a:rPr lang="en-GB" altLang="sr-Latn-RS" smtClean="0"/>
              <a:t>Other semantic enhancement can include enriched bibliography, interactive graphical presentations, hyperlinks to external resources, tagged text, etc.</a:t>
            </a:r>
            <a:r>
              <a:rPr lang="en-US" altLang="sr-Latn-RS" smtClean="0"/>
              <a:t> </a:t>
            </a:r>
          </a:p>
        </p:txBody>
      </p:sp>
    </p:spTree>
    <p:extLst>
      <p:ext uri="{BB962C8B-B14F-4D97-AF65-F5344CB8AC3E}">
        <p14:creationId xmlns:p14="http://schemas.microsoft.com/office/powerpoint/2010/main" val="32338523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smtClean="0"/>
              <a:t>otvoriti</a:t>
            </a:r>
            <a:r>
              <a:rPr lang="hr-HR" baseline="0" dirty="0" smtClean="0"/>
              <a:t> sve faze životnog ciklusa znanstvenog istraživanja</a:t>
            </a:r>
            <a:endParaRPr lang="hr-HR" dirty="0"/>
          </a:p>
        </p:txBody>
      </p:sp>
      <p:sp>
        <p:nvSpPr>
          <p:cNvPr id="4" name="Slide Number Placeholder 3"/>
          <p:cNvSpPr>
            <a:spLocks noGrp="1"/>
          </p:cNvSpPr>
          <p:nvPr>
            <p:ph type="sldNum" sz="quarter" idx="10"/>
          </p:nvPr>
        </p:nvSpPr>
        <p:spPr/>
        <p:txBody>
          <a:bodyPr/>
          <a:lstStyle/>
          <a:p>
            <a:fld id="{8A4336C2-7714-4698-BF23-A55C886D0DB7}" type="slidenum">
              <a:rPr lang="hr-HR" smtClean="0"/>
              <a:pPr/>
              <a:t>7</a:t>
            </a:fld>
            <a:endParaRPr lang="hr-HR"/>
          </a:p>
        </p:txBody>
      </p:sp>
    </p:spTree>
    <p:extLst>
      <p:ext uri="{BB962C8B-B14F-4D97-AF65-F5344CB8AC3E}">
        <p14:creationId xmlns:p14="http://schemas.microsoft.com/office/powerpoint/2010/main" val="4159897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10"/>
          </p:nvPr>
        </p:nvSpPr>
        <p:spPr/>
        <p:txBody>
          <a:bodyPr/>
          <a:lstStyle/>
          <a:p>
            <a:fld id="{8A4336C2-7714-4698-BF23-A55C886D0DB7}" type="slidenum">
              <a:rPr lang="hr-HR" smtClean="0"/>
              <a:pPr/>
              <a:t>8</a:t>
            </a:fld>
            <a:endParaRPr lang="hr-HR"/>
          </a:p>
        </p:txBody>
      </p:sp>
    </p:spTree>
    <p:extLst>
      <p:ext uri="{BB962C8B-B14F-4D97-AF65-F5344CB8AC3E}">
        <p14:creationId xmlns:p14="http://schemas.microsoft.com/office/powerpoint/2010/main" val="15446304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smtClean="0"/>
              <a:t>Nedavni slučaj lažiranja identiteta „recenzenata“, kako bi se recenzije dogovoreno odvijale isključivo u krugu određenog broja „znanstvenika“, imao je za posljedicu retrakcije čak 60 radova iz časopisa </a:t>
            </a:r>
            <a:r>
              <a:rPr lang="hr-HR" i="1" dirty="0" smtClean="0"/>
              <a:t>Journal </a:t>
            </a:r>
            <a:r>
              <a:rPr lang="hr-HR" i="1" dirty="0" err="1" smtClean="0"/>
              <a:t>of</a:t>
            </a:r>
            <a:r>
              <a:rPr lang="hr-HR" i="1" dirty="0" smtClean="0"/>
              <a:t> </a:t>
            </a:r>
            <a:r>
              <a:rPr lang="hr-HR" i="1" dirty="0" err="1" smtClean="0"/>
              <a:t>Vibration</a:t>
            </a:r>
            <a:r>
              <a:rPr lang="hr-HR" i="1" dirty="0" smtClean="0"/>
              <a:t> </a:t>
            </a:r>
            <a:r>
              <a:rPr lang="hr-HR" i="1" dirty="0" err="1" smtClean="0"/>
              <a:t>and</a:t>
            </a:r>
            <a:r>
              <a:rPr lang="hr-HR" i="1" dirty="0" smtClean="0"/>
              <a:t> </a:t>
            </a:r>
            <a:r>
              <a:rPr lang="hr-HR" i="1" dirty="0" err="1" smtClean="0"/>
              <a:t>Control</a:t>
            </a:r>
            <a:r>
              <a:rPr lang="hr-HR" dirty="0" smtClean="0"/>
              <a:t>.</a:t>
            </a:r>
          </a:p>
        </p:txBody>
      </p:sp>
      <p:sp>
        <p:nvSpPr>
          <p:cNvPr id="4" name="Slide Number Placeholder 3"/>
          <p:cNvSpPr>
            <a:spLocks noGrp="1"/>
          </p:cNvSpPr>
          <p:nvPr>
            <p:ph type="sldNum" sz="quarter" idx="10"/>
          </p:nvPr>
        </p:nvSpPr>
        <p:spPr/>
        <p:txBody>
          <a:bodyPr/>
          <a:lstStyle/>
          <a:p>
            <a:fld id="{8A4336C2-7714-4698-BF23-A55C886D0DB7}" type="slidenum">
              <a:rPr lang="hr-HR" smtClean="0"/>
              <a:pPr/>
              <a:t>11</a:t>
            </a:fld>
            <a:endParaRPr lang="hr-HR"/>
          </a:p>
        </p:txBody>
      </p:sp>
    </p:spTree>
    <p:extLst>
      <p:ext uri="{BB962C8B-B14F-4D97-AF65-F5344CB8AC3E}">
        <p14:creationId xmlns:p14="http://schemas.microsoft.com/office/powerpoint/2010/main" val="5996673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smtClean="0"/>
              <a:t>Rad poslan na recenziju u časopis </a:t>
            </a:r>
            <a:r>
              <a:rPr lang="hr-HR" i="1" dirty="0" smtClean="0"/>
              <a:t>Nature</a:t>
            </a:r>
            <a:r>
              <a:rPr lang="hr-HR" dirty="0" smtClean="0"/>
              <a:t> autora s Instituta Ruđer Bošković odbijen je jer su se autori u svom radu kritički osvrnuli na metodologiju koju je u svojim radovima koristio jedan od recenzenata.</a:t>
            </a:r>
          </a:p>
          <a:p>
            <a:endParaRPr lang="hr-HR" dirty="0" smtClean="0"/>
          </a:p>
          <a:p>
            <a:endParaRPr lang="hr-HR" dirty="0"/>
          </a:p>
        </p:txBody>
      </p:sp>
      <p:sp>
        <p:nvSpPr>
          <p:cNvPr id="4" name="Slide Number Placeholder 3"/>
          <p:cNvSpPr>
            <a:spLocks noGrp="1"/>
          </p:cNvSpPr>
          <p:nvPr>
            <p:ph type="sldNum" sz="quarter" idx="10"/>
          </p:nvPr>
        </p:nvSpPr>
        <p:spPr/>
        <p:txBody>
          <a:bodyPr/>
          <a:lstStyle/>
          <a:p>
            <a:fld id="{8A4336C2-7714-4698-BF23-A55C886D0DB7}" type="slidenum">
              <a:rPr lang="hr-HR" smtClean="0"/>
              <a:pPr/>
              <a:t>12</a:t>
            </a:fld>
            <a:endParaRPr lang="hr-HR"/>
          </a:p>
        </p:txBody>
      </p:sp>
    </p:spTree>
    <p:extLst>
      <p:ext uri="{BB962C8B-B14F-4D97-AF65-F5344CB8AC3E}">
        <p14:creationId xmlns:p14="http://schemas.microsoft.com/office/powerpoint/2010/main" val="2238229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715C97-16AE-44B3-867A-E888498500E4}" type="slidenum">
              <a:rPr lang="en-US" smtClean="0"/>
              <a:pPr/>
              <a:t>21</a:t>
            </a:fld>
            <a:endParaRPr lang="en-US" dirty="0"/>
          </a:p>
        </p:txBody>
      </p:sp>
    </p:spTree>
    <p:extLst>
      <p:ext uri="{BB962C8B-B14F-4D97-AF65-F5344CB8AC3E}">
        <p14:creationId xmlns:p14="http://schemas.microsoft.com/office/powerpoint/2010/main" val="38388879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5B0334C9-5DF8-446A-870B-C24F1B5C864C}" type="slidenum">
              <a:rPr lang="en-ZA" smtClean="0"/>
              <a:pPr/>
              <a:t>22</a:t>
            </a:fld>
            <a:endParaRPr lang="en-ZA"/>
          </a:p>
        </p:txBody>
      </p:sp>
    </p:spTree>
    <p:extLst>
      <p:ext uri="{BB962C8B-B14F-4D97-AF65-F5344CB8AC3E}">
        <p14:creationId xmlns:p14="http://schemas.microsoft.com/office/powerpoint/2010/main" val="38332002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5B0334C9-5DF8-446A-870B-C24F1B5C864C}" type="slidenum">
              <a:rPr lang="en-ZA" smtClean="0"/>
              <a:pPr/>
              <a:t>23</a:t>
            </a:fld>
            <a:endParaRPr lang="en-ZA"/>
          </a:p>
        </p:txBody>
      </p:sp>
    </p:spTree>
    <p:extLst>
      <p:ext uri="{BB962C8B-B14F-4D97-AF65-F5344CB8AC3E}">
        <p14:creationId xmlns:p14="http://schemas.microsoft.com/office/powerpoint/2010/main" val="37001140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5B0334C9-5DF8-446A-870B-C24F1B5C864C}" type="slidenum">
              <a:rPr lang="en-ZA" smtClean="0"/>
              <a:pPr/>
              <a:t>24</a:t>
            </a:fld>
            <a:endParaRPr lang="en-ZA"/>
          </a:p>
        </p:txBody>
      </p:sp>
    </p:spTree>
    <p:extLst>
      <p:ext uri="{BB962C8B-B14F-4D97-AF65-F5344CB8AC3E}">
        <p14:creationId xmlns:p14="http://schemas.microsoft.com/office/powerpoint/2010/main" val="27835543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3505200"/>
            <a:ext cx="7848600" cy="1752600"/>
          </a:xfrm>
        </p:spPr>
        <p:txBody>
          <a:bodyPr/>
          <a:lstStyle>
            <a:lvl1pPr marL="0" indent="0" algn="ctr">
              <a:buNone/>
              <a:defRPr>
                <a:solidFill>
                  <a:srgbClr val="544E4C"/>
                </a:solidFill>
                <a:latin typeface="Trebuchet MS"/>
                <a:cs typeface="Trebuchet M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US" dirty="0"/>
          </a:p>
        </p:txBody>
      </p:sp>
      <p:cxnSp>
        <p:nvCxnSpPr>
          <p:cNvPr id="8" name="Straight Connector 7"/>
          <p:cNvCxnSpPr/>
          <p:nvPr/>
        </p:nvCxnSpPr>
        <p:spPr>
          <a:xfrm>
            <a:off x="685800" y="3398520"/>
            <a:ext cx="7848600" cy="1588"/>
          </a:xfrm>
          <a:prstGeom prst="line">
            <a:avLst/>
          </a:prstGeom>
          <a:ln w="19050">
            <a:solidFill>
              <a:srgbClr val="ED7C00"/>
            </a:solidFill>
          </a:ln>
        </p:spPr>
        <p:style>
          <a:lnRef idx="1">
            <a:schemeClr val="accent1"/>
          </a:lnRef>
          <a:fillRef idx="0">
            <a:schemeClr val="accent1"/>
          </a:fillRef>
          <a:effectRef idx="0">
            <a:schemeClr val="accent1"/>
          </a:effectRef>
          <a:fontRef idx="minor">
            <a:schemeClr val="tx1"/>
          </a:fontRef>
        </p:style>
      </p:cxnSp>
      <p:pic>
        <p:nvPicPr>
          <p:cNvPr id="7" name="Picture 6" descr="banne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677" y="5254699"/>
            <a:ext cx="8473723" cy="1603301"/>
          </a:xfrm>
          <a:prstGeom prst="rect">
            <a:avLst/>
          </a:prstGeom>
        </p:spPr>
      </p:pic>
      <p:pic>
        <p:nvPicPr>
          <p:cNvPr id="9" name="Picture 8" descr="FOSTER-hires.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99706" y="1609281"/>
            <a:ext cx="3557135" cy="1895919"/>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18288"/>
            <a:ext cx="2895600" cy="329184"/>
          </a:xfrm>
          <a:prstGeom prst="rect">
            <a:avLst/>
          </a:prstGeom>
        </p:spPr>
        <p:txBody>
          <a:bodyPr/>
          <a:lstStyle/>
          <a:p>
            <a:fld id="{89DBEE4D-CEC8-B34E-993C-F9B555038BC6}" type="datetimeFigureOut">
              <a:rPr lang="en-US" smtClean="0"/>
              <a:pPr/>
              <a:t>12/11/2014</a:t>
            </a:fld>
            <a:endParaRPr lang="en-US"/>
          </a:p>
        </p:txBody>
      </p:sp>
      <p:sp>
        <p:nvSpPr>
          <p:cNvPr id="5" name="Footer Placeholder 4"/>
          <p:cNvSpPr>
            <a:spLocks noGrp="1"/>
          </p:cNvSpPr>
          <p:nvPr>
            <p:ph type="ftr" sz="quarter" idx="11"/>
          </p:nvPr>
        </p:nvSpPr>
        <p:spPr>
          <a:xfrm>
            <a:off x="3429000" y="18288"/>
            <a:ext cx="4114800" cy="329184"/>
          </a:xfrm>
          <a:prstGeom prst="rect">
            <a:avLst/>
          </a:prstGeom>
        </p:spPr>
        <p:txBody>
          <a:bodyPr/>
          <a:lstStyle/>
          <a:p>
            <a:endParaRPr lang="en-US"/>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fld id="{1195F333-0D92-374E-91DF-1E1330C72A1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GB"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Date Placeholder 3"/>
          <p:cNvSpPr>
            <a:spLocks noGrp="1"/>
          </p:cNvSpPr>
          <p:nvPr>
            <p:ph type="dt" sz="half" idx="10"/>
          </p:nvPr>
        </p:nvSpPr>
        <p:spPr>
          <a:xfrm>
            <a:off x="457200" y="18288"/>
            <a:ext cx="2895600" cy="329184"/>
          </a:xfrm>
          <a:prstGeom prst="rect">
            <a:avLst/>
          </a:prstGeom>
        </p:spPr>
        <p:txBody>
          <a:bodyPr/>
          <a:lstStyle/>
          <a:p>
            <a:fld id="{89DBEE4D-CEC8-B34E-993C-F9B555038BC6}" type="datetimeFigureOut">
              <a:rPr lang="en-US" smtClean="0"/>
              <a:pPr/>
              <a:t>12/11/2014</a:t>
            </a:fld>
            <a:endParaRPr lang="en-US"/>
          </a:p>
        </p:txBody>
      </p:sp>
      <p:sp>
        <p:nvSpPr>
          <p:cNvPr id="5" name="Footer Placeholder 4"/>
          <p:cNvSpPr>
            <a:spLocks noGrp="1"/>
          </p:cNvSpPr>
          <p:nvPr>
            <p:ph type="ftr" sz="quarter" idx="11"/>
          </p:nvPr>
        </p:nvSpPr>
        <p:spPr>
          <a:xfrm>
            <a:off x="3429000" y="18288"/>
            <a:ext cx="4114800" cy="329184"/>
          </a:xfrm>
          <a:prstGeom prst="rect">
            <a:avLst/>
          </a:prstGeom>
        </p:spPr>
        <p:txBody>
          <a:bodyPr/>
          <a:lstStyle/>
          <a:p>
            <a:endParaRPr lang="en-US"/>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fld id="{1195F333-0D92-374E-91DF-1E1330C72A1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pic>
        <p:nvPicPr>
          <p:cNvPr id="15" name="Picture 14" descr="FOSTER-hires.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828" y="6027494"/>
            <a:ext cx="1609995" cy="858112"/>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solidFill>
                  <a:srgbClr val="ED7C00"/>
                </a:solidFill>
              </a:defRPr>
            </a:lvl1pPr>
          </a:lstStyle>
          <a:p>
            <a:r>
              <a:rPr lang="en-GB"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1">
                    <a:lumMod val="6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smtClean="0"/>
              <a:t>Click to edit Master text styles</a:t>
            </a:r>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5" name="Date Placeholder 4"/>
          <p:cNvSpPr>
            <a:spLocks noGrp="1"/>
          </p:cNvSpPr>
          <p:nvPr>
            <p:ph type="dt" sz="half" idx="10"/>
          </p:nvPr>
        </p:nvSpPr>
        <p:spPr>
          <a:xfrm>
            <a:off x="457200" y="18288"/>
            <a:ext cx="2895600" cy="329184"/>
          </a:xfrm>
          <a:prstGeom prst="rect">
            <a:avLst/>
          </a:prstGeom>
        </p:spPr>
        <p:txBody>
          <a:bodyPr/>
          <a:lstStyle/>
          <a:p>
            <a:fld id="{89DBEE4D-CEC8-B34E-993C-F9B555038BC6}" type="datetimeFigureOut">
              <a:rPr lang="en-US" smtClean="0"/>
              <a:pPr/>
              <a:t>12/11/2014</a:t>
            </a:fld>
            <a:endParaRPr lang="en-US"/>
          </a:p>
        </p:txBody>
      </p:sp>
      <p:sp>
        <p:nvSpPr>
          <p:cNvPr id="6" name="Footer Placeholder 5"/>
          <p:cNvSpPr>
            <a:spLocks noGrp="1"/>
          </p:cNvSpPr>
          <p:nvPr>
            <p:ph type="ftr" sz="quarter" idx="11"/>
          </p:nvPr>
        </p:nvSpPr>
        <p:spPr>
          <a:xfrm>
            <a:off x="3429000" y="18288"/>
            <a:ext cx="4114800" cy="329184"/>
          </a:xfrm>
          <a:prstGeom prst="rect">
            <a:avLst/>
          </a:prstGeom>
        </p:spPr>
        <p:txBody>
          <a:bodyPr/>
          <a:lstStyle/>
          <a:p>
            <a:endParaRPr lang="en-US"/>
          </a:p>
        </p:txBody>
      </p:sp>
      <p:sp>
        <p:nvSpPr>
          <p:cNvPr id="7" name="Slide Number Placeholder 6"/>
          <p:cNvSpPr>
            <a:spLocks noGrp="1"/>
          </p:cNvSpPr>
          <p:nvPr>
            <p:ph type="sldNum" sz="quarter" idx="12"/>
          </p:nvPr>
        </p:nvSpPr>
        <p:spPr>
          <a:xfrm>
            <a:off x="7620000" y="18288"/>
            <a:ext cx="1066800" cy="329184"/>
          </a:xfrm>
          <a:prstGeom prst="rect">
            <a:avLst/>
          </a:prstGeom>
        </p:spPr>
        <p:txBody>
          <a:bodyPr/>
          <a:lstStyle/>
          <a:p>
            <a:fld id="{1195F333-0D92-374E-91DF-1E1330C72A1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7" name="Date Placeholder 6"/>
          <p:cNvSpPr>
            <a:spLocks noGrp="1"/>
          </p:cNvSpPr>
          <p:nvPr>
            <p:ph type="dt" sz="half" idx="10"/>
          </p:nvPr>
        </p:nvSpPr>
        <p:spPr>
          <a:xfrm>
            <a:off x="457200" y="18288"/>
            <a:ext cx="2895600" cy="329184"/>
          </a:xfrm>
          <a:prstGeom prst="rect">
            <a:avLst/>
          </a:prstGeom>
        </p:spPr>
        <p:txBody>
          <a:bodyPr/>
          <a:lstStyle/>
          <a:p>
            <a:fld id="{89DBEE4D-CEC8-B34E-993C-F9B555038BC6}" type="datetimeFigureOut">
              <a:rPr lang="en-US" smtClean="0"/>
              <a:pPr/>
              <a:t>12/11/2014</a:t>
            </a:fld>
            <a:endParaRPr lang="en-US"/>
          </a:p>
        </p:txBody>
      </p:sp>
      <p:sp>
        <p:nvSpPr>
          <p:cNvPr id="8" name="Footer Placeholder 7"/>
          <p:cNvSpPr>
            <a:spLocks noGrp="1"/>
          </p:cNvSpPr>
          <p:nvPr>
            <p:ph type="ftr" sz="quarter" idx="11"/>
          </p:nvPr>
        </p:nvSpPr>
        <p:spPr>
          <a:xfrm>
            <a:off x="3429000" y="18288"/>
            <a:ext cx="4114800" cy="329184"/>
          </a:xfrm>
          <a:prstGeom prst="rect">
            <a:avLst/>
          </a:prstGeom>
        </p:spPr>
        <p:txBody>
          <a:bodyPr/>
          <a:lstStyle/>
          <a:p>
            <a:endParaRPr lang="en-US"/>
          </a:p>
        </p:txBody>
      </p:sp>
      <p:sp>
        <p:nvSpPr>
          <p:cNvPr id="9" name="Slide Number Placeholder 8"/>
          <p:cNvSpPr>
            <a:spLocks noGrp="1"/>
          </p:cNvSpPr>
          <p:nvPr>
            <p:ph type="sldNum" sz="quarter" idx="12"/>
          </p:nvPr>
        </p:nvSpPr>
        <p:spPr>
          <a:xfrm>
            <a:off x="7620000" y="18288"/>
            <a:ext cx="1066800" cy="329184"/>
          </a:xfrm>
          <a:prstGeom prst="rect">
            <a:avLst/>
          </a:prstGeom>
        </p:spPr>
        <p:txBody>
          <a:bodyPr/>
          <a:lstStyle/>
          <a:p>
            <a:fld id="{1195F333-0D92-374E-91DF-1E1330C72A1E}"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a:xfrm>
            <a:off x="457200" y="18288"/>
            <a:ext cx="2895600" cy="329184"/>
          </a:xfrm>
          <a:prstGeom prst="rect">
            <a:avLst/>
          </a:prstGeom>
        </p:spPr>
        <p:txBody>
          <a:bodyPr/>
          <a:lstStyle/>
          <a:p>
            <a:fld id="{89DBEE4D-CEC8-B34E-993C-F9B555038BC6}" type="datetimeFigureOut">
              <a:rPr lang="en-US" smtClean="0"/>
              <a:pPr/>
              <a:t>12/11/2014</a:t>
            </a:fld>
            <a:endParaRPr lang="en-US"/>
          </a:p>
        </p:txBody>
      </p:sp>
      <p:sp>
        <p:nvSpPr>
          <p:cNvPr id="4" name="Footer Placeholder 3"/>
          <p:cNvSpPr>
            <a:spLocks noGrp="1"/>
          </p:cNvSpPr>
          <p:nvPr>
            <p:ph type="ftr" sz="quarter" idx="11"/>
          </p:nvPr>
        </p:nvSpPr>
        <p:spPr>
          <a:xfrm>
            <a:off x="3429000" y="18288"/>
            <a:ext cx="4114800" cy="329184"/>
          </a:xfrm>
          <a:prstGeom prst="rect">
            <a:avLst/>
          </a:prstGeom>
        </p:spPr>
        <p:txBody>
          <a:bodyPr/>
          <a:lstStyle/>
          <a:p>
            <a:endParaRPr lang="en-US"/>
          </a:p>
        </p:txBody>
      </p:sp>
      <p:sp>
        <p:nvSpPr>
          <p:cNvPr id="5" name="Slide Number Placeholder 4"/>
          <p:cNvSpPr>
            <a:spLocks noGrp="1"/>
          </p:cNvSpPr>
          <p:nvPr>
            <p:ph type="sldNum" sz="quarter" idx="12"/>
          </p:nvPr>
        </p:nvSpPr>
        <p:spPr>
          <a:xfrm>
            <a:off x="7620000" y="18288"/>
            <a:ext cx="1066800" cy="329184"/>
          </a:xfrm>
          <a:prstGeom prst="rect">
            <a:avLst/>
          </a:prstGeom>
        </p:spPr>
        <p:txBody>
          <a:bodyPr/>
          <a:lstStyle/>
          <a:p>
            <a:fld id="{1195F333-0D92-374E-91DF-1E1330C72A1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18288"/>
            <a:ext cx="2895600" cy="329184"/>
          </a:xfrm>
          <a:prstGeom prst="rect">
            <a:avLst/>
          </a:prstGeom>
        </p:spPr>
        <p:txBody>
          <a:bodyPr/>
          <a:lstStyle/>
          <a:p>
            <a:fld id="{89DBEE4D-CEC8-B34E-993C-F9B555038BC6}" type="datetimeFigureOut">
              <a:rPr lang="en-US" smtClean="0"/>
              <a:pPr/>
              <a:t>12/11/2014</a:t>
            </a:fld>
            <a:endParaRPr lang="en-US"/>
          </a:p>
        </p:txBody>
      </p:sp>
      <p:sp>
        <p:nvSpPr>
          <p:cNvPr id="3" name="Footer Placeholder 2"/>
          <p:cNvSpPr>
            <a:spLocks noGrp="1"/>
          </p:cNvSpPr>
          <p:nvPr>
            <p:ph type="ftr" sz="quarter" idx="11"/>
          </p:nvPr>
        </p:nvSpPr>
        <p:spPr>
          <a:xfrm>
            <a:off x="3429000" y="18288"/>
            <a:ext cx="4114800" cy="329184"/>
          </a:xfrm>
          <a:prstGeom prst="rect">
            <a:avLst/>
          </a:prstGeom>
        </p:spPr>
        <p:txBody>
          <a:bodyPr/>
          <a:lstStyle/>
          <a:p>
            <a:endParaRPr lang="en-US"/>
          </a:p>
        </p:txBody>
      </p:sp>
      <p:sp>
        <p:nvSpPr>
          <p:cNvPr id="4" name="Slide Number Placeholder 3"/>
          <p:cNvSpPr>
            <a:spLocks noGrp="1"/>
          </p:cNvSpPr>
          <p:nvPr>
            <p:ph type="sldNum" sz="quarter" idx="12"/>
          </p:nvPr>
        </p:nvSpPr>
        <p:spPr>
          <a:xfrm>
            <a:off x="7620000" y="18288"/>
            <a:ext cx="1066800" cy="329184"/>
          </a:xfrm>
          <a:prstGeom prst="rect">
            <a:avLst/>
          </a:prstGeom>
        </p:spPr>
        <p:txBody>
          <a:bodyPr/>
          <a:lstStyle/>
          <a:p>
            <a:fld id="{1195F333-0D92-374E-91DF-1E1330C72A1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GB"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18288"/>
            <a:ext cx="2895600" cy="329184"/>
          </a:xfrm>
          <a:prstGeom prst="rect">
            <a:avLst/>
          </a:prstGeom>
        </p:spPr>
        <p:txBody>
          <a:bodyPr/>
          <a:lstStyle/>
          <a:p>
            <a:fld id="{89DBEE4D-CEC8-B34E-993C-F9B555038BC6}" type="datetimeFigureOut">
              <a:rPr lang="en-US" smtClean="0"/>
              <a:pPr/>
              <a:t>12/11/2014</a:t>
            </a:fld>
            <a:endParaRPr lang="en-US"/>
          </a:p>
        </p:txBody>
      </p:sp>
      <p:sp>
        <p:nvSpPr>
          <p:cNvPr id="6" name="Footer Placeholder 5"/>
          <p:cNvSpPr>
            <a:spLocks noGrp="1"/>
          </p:cNvSpPr>
          <p:nvPr>
            <p:ph type="ftr" sz="quarter" idx="11"/>
          </p:nvPr>
        </p:nvSpPr>
        <p:spPr>
          <a:xfrm>
            <a:off x="3429000" y="18288"/>
            <a:ext cx="4114800" cy="329184"/>
          </a:xfrm>
          <a:prstGeom prst="rect">
            <a:avLst/>
          </a:prstGeom>
        </p:spPr>
        <p:txBody>
          <a:bodyPr/>
          <a:lstStyle/>
          <a:p>
            <a:endParaRPr lang="en-US"/>
          </a:p>
        </p:txBody>
      </p:sp>
      <p:sp>
        <p:nvSpPr>
          <p:cNvPr id="7" name="Slide Number Placeholder 6"/>
          <p:cNvSpPr>
            <a:spLocks noGrp="1"/>
          </p:cNvSpPr>
          <p:nvPr>
            <p:ph type="sldNum" sz="quarter" idx="12"/>
          </p:nvPr>
        </p:nvSpPr>
        <p:spPr>
          <a:xfrm>
            <a:off x="7620000" y="18288"/>
            <a:ext cx="1066800" cy="329184"/>
          </a:xfrm>
          <a:prstGeom prst="rect">
            <a:avLst/>
          </a:prstGeom>
        </p:spPr>
        <p:txBody>
          <a:bodyPr/>
          <a:lstStyle/>
          <a:p>
            <a:fld id="{1195F333-0D92-374E-91DF-1E1330C72A1E}"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GB"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18288"/>
            <a:ext cx="2895600" cy="329184"/>
          </a:xfrm>
          <a:prstGeom prst="rect">
            <a:avLst/>
          </a:prstGeom>
        </p:spPr>
        <p:txBody>
          <a:bodyPr/>
          <a:lstStyle/>
          <a:p>
            <a:fld id="{89DBEE4D-CEC8-B34E-993C-F9B555038BC6}" type="datetimeFigureOut">
              <a:rPr lang="en-US" smtClean="0"/>
              <a:pPr/>
              <a:t>12/11/2014</a:t>
            </a:fld>
            <a:endParaRPr lang="en-US"/>
          </a:p>
        </p:txBody>
      </p:sp>
      <p:sp>
        <p:nvSpPr>
          <p:cNvPr id="6" name="Footer Placeholder 5"/>
          <p:cNvSpPr>
            <a:spLocks noGrp="1"/>
          </p:cNvSpPr>
          <p:nvPr>
            <p:ph type="ftr" sz="quarter" idx="11"/>
          </p:nvPr>
        </p:nvSpPr>
        <p:spPr>
          <a:xfrm>
            <a:off x="3429000" y="18288"/>
            <a:ext cx="4114800" cy="329184"/>
          </a:xfrm>
          <a:prstGeom prst="rect">
            <a:avLst/>
          </a:prstGeom>
        </p:spPr>
        <p:txBody>
          <a:bodyPr/>
          <a:lstStyle/>
          <a:p>
            <a:endParaRPr lang="en-US"/>
          </a:p>
        </p:txBody>
      </p:sp>
      <p:sp>
        <p:nvSpPr>
          <p:cNvPr id="7" name="Slide Number Placeholder 6"/>
          <p:cNvSpPr>
            <a:spLocks noGrp="1"/>
          </p:cNvSpPr>
          <p:nvPr>
            <p:ph type="sldNum" sz="quarter" idx="12"/>
          </p:nvPr>
        </p:nvSpPr>
        <p:spPr>
          <a:xfrm>
            <a:off x="7620000" y="18288"/>
            <a:ext cx="1066800" cy="329184"/>
          </a:xfrm>
          <a:prstGeom prst="rect">
            <a:avLst/>
          </a:prstGeom>
        </p:spPr>
        <p:txBody>
          <a:bodyPr/>
          <a:lstStyle/>
          <a:p>
            <a:fld id="{1195F333-0D92-374E-91DF-1E1330C72A1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40158"/>
            <a:ext cx="8229600" cy="990600"/>
          </a:xfrm>
          <a:prstGeom prst="rect">
            <a:avLst/>
          </a:prstGeom>
        </p:spPr>
        <p:txBody>
          <a:bodyPr vert="horz" lIns="91440" tIns="45720" rIns="91440" bIns="45720" rtlCol="0" anchor="ctr">
            <a:normAutofit/>
          </a:bodyPr>
          <a:lstStyle/>
          <a:p>
            <a:r>
              <a:rPr lang="en-GB" smtClean="0"/>
              <a:t>Click to edit Master title style</a:t>
            </a:r>
            <a:endParaRPr lang="en-US" dirty="0"/>
          </a:p>
        </p:txBody>
      </p:sp>
      <p:sp>
        <p:nvSpPr>
          <p:cNvPr id="3" name="Text Placeholder 2"/>
          <p:cNvSpPr>
            <a:spLocks noGrp="1"/>
          </p:cNvSpPr>
          <p:nvPr>
            <p:ph type="body" idx="1"/>
          </p:nvPr>
        </p:nvSpPr>
        <p:spPr>
          <a:xfrm>
            <a:off x="457200" y="1406958"/>
            <a:ext cx="8229600" cy="4876800"/>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14" name="Rectangle 13"/>
          <p:cNvSpPr/>
          <p:nvPr userDrawn="1"/>
        </p:nvSpPr>
        <p:spPr>
          <a:xfrm>
            <a:off x="0" y="0"/>
            <a:ext cx="9144000" cy="138034"/>
          </a:xfrm>
          <a:prstGeom prst="rect">
            <a:avLst/>
          </a:prstGeom>
          <a:solidFill>
            <a:srgbClr val="544E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1" y="0"/>
            <a:ext cx="1932560" cy="138034"/>
          </a:xfrm>
          <a:prstGeom prst="rect">
            <a:avLst/>
          </a:prstGeom>
          <a:solidFill>
            <a:srgbClr val="ED7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3658617" y="-1"/>
            <a:ext cx="5485383" cy="138035"/>
          </a:xfrm>
          <a:prstGeom prst="rect">
            <a:avLst/>
          </a:prstGeom>
          <a:solidFill>
            <a:srgbClr val="ABD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3600" b="1" i="0" kern="1200" spc="-100" baseline="0">
          <a:solidFill>
            <a:srgbClr val="ED7C00"/>
          </a:solidFill>
          <a:latin typeface="Trebuchet MS"/>
          <a:ea typeface="+mj-ea"/>
          <a:cs typeface="Trebuchet M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rgbClr val="808080"/>
          </a:solidFill>
          <a:latin typeface="Trebuchet MS"/>
          <a:ea typeface="+mn-ea"/>
          <a:cs typeface="Trebuchet M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rgbClr val="808080"/>
          </a:solidFill>
          <a:latin typeface="Trebuchet MS"/>
          <a:ea typeface="+mn-ea"/>
          <a:cs typeface="Trebuchet M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rgbClr val="808080"/>
          </a:solidFill>
          <a:latin typeface="Trebuchet MS"/>
          <a:ea typeface="+mn-ea"/>
          <a:cs typeface="Trebuchet MS"/>
        </a:defRPr>
      </a:lvl3pPr>
      <a:lvl4pPr marL="1005840" indent="-182880" algn="l" defTabSz="914400" rtl="0" eaLnBrk="1" latinLnBrk="0" hangingPunct="1">
        <a:spcBef>
          <a:spcPct val="20000"/>
        </a:spcBef>
        <a:buClr>
          <a:schemeClr val="accent1"/>
        </a:buClr>
        <a:buFont typeface="Arial" pitchFamily="34" charset="0"/>
        <a:buChar char="•"/>
        <a:defRPr sz="1600" kern="1200">
          <a:solidFill>
            <a:srgbClr val="808080"/>
          </a:solidFill>
          <a:latin typeface="Trebuchet MS"/>
          <a:ea typeface="+mn-ea"/>
          <a:cs typeface="Trebuchet M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rgbClr val="808080"/>
          </a:solidFill>
          <a:latin typeface="Trebuchet MS"/>
          <a:ea typeface="+mn-ea"/>
          <a:cs typeface="Trebuchet M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biologydirect.com/" TargetMode="External"/><Relationship Id="rId7" Type="http://schemas.openxmlformats.org/officeDocument/2006/relationships/hyperlink" Target="http://www.gigasciencejournal.com/" TargetMode="External"/><Relationship Id="rId2" Type="http://schemas.openxmlformats.org/officeDocument/2006/relationships/hyperlink" Target="http://www.biomedcentral.com/1471-2407/14/108#bm" TargetMode="External"/><Relationship Id="rId1" Type="http://schemas.openxmlformats.org/officeDocument/2006/relationships/slideLayout" Target="../slideLayouts/slideLayout2.xml"/><Relationship Id="rId6" Type="http://schemas.openxmlformats.org/officeDocument/2006/relationships/hyperlink" Target="http://www.atmos-chem-phys.net/volumes_and_issues.html" TargetMode="External"/><Relationship Id="rId5" Type="http://schemas.openxmlformats.org/officeDocument/2006/relationships/hyperlink" Target="http://emboj.embopress.org/" TargetMode="External"/><Relationship Id="rId4" Type="http://schemas.openxmlformats.org/officeDocument/2006/relationships/hyperlink" Target="http://bmjopen.bmj.com/"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am.ascb.org/dora/"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bib.irb.hr/" TargetMode="External"/><Relationship Id="rId7" Type="http://schemas.openxmlformats.org/officeDocument/2006/relationships/hyperlink" Target="http://sestar.irb.hr/" TargetMode="External"/><Relationship Id="rId2" Type="http://schemas.openxmlformats.org/officeDocument/2006/relationships/hyperlink" Target="http://www.online-baze.hr/" TargetMode="External"/><Relationship Id="rId1" Type="http://schemas.openxmlformats.org/officeDocument/2006/relationships/slideLayout" Target="../slideLayouts/slideLayout2.xml"/><Relationship Id="rId6" Type="http://schemas.openxmlformats.org/officeDocument/2006/relationships/hyperlink" Target="http://www.znanstvenici.hr/" TargetMode="External"/><Relationship Id="rId5" Type="http://schemas.openxmlformats.org/officeDocument/2006/relationships/hyperlink" Target="http://hrcak.srce.hr/" TargetMode="External"/><Relationship Id="rId4" Type="http://schemas.openxmlformats.org/officeDocument/2006/relationships/hyperlink" Target="http://tkojetko.irb.hr/"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hyperlink" Target="http://www.altmetric.com/" TargetMode="External"/><Relationship Id="rId7" Type="http://schemas.openxmlformats.org/officeDocument/2006/relationships/hyperlink" Target="http://www.plumanalytics.com/"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hyperlink" Target="https://impactstory.org/" TargetMode="Externa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24.tif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cholar.google.com/"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jp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662833"/>
            <a:ext cx="2526224" cy="2195167"/>
          </a:xfrm>
          <a:prstGeom prst="rect">
            <a:avLst/>
          </a:prstGeom>
        </p:spPr>
      </p:pic>
      <p:sp>
        <p:nvSpPr>
          <p:cNvPr id="3" name="Subtitle 2"/>
          <p:cNvSpPr>
            <a:spLocks noGrp="1"/>
          </p:cNvSpPr>
          <p:nvPr>
            <p:ph type="subTitle" idx="1"/>
          </p:nvPr>
        </p:nvSpPr>
        <p:spPr>
          <a:xfrm>
            <a:off x="685800" y="3594500"/>
            <a:ext cx="7848600" cy="1480686"/>
          </a:xfrm>
        </p:spPr>
        <p:txBody>
          <a:bodyPr>
            <a:normAutofit/>
          </a:bodyPr>
          <a:lstStyle/>
          <a:p>
            <a:r>
              <a:rPr lang="en-US" sz="1400" dirty="0"/>
              <a:t>Facilitate Open Science Training for </a:t>
            </a:r>
            <a:r>
              <a:rPr lang="en-US" sz="1400" dirty="0" smtClean="0"/>
              <a:t>European Research</a:t>
            </a:r>
            <a:endParaRPr lang="hr-HR" sz="1400" dirty="0" smtClean="0"/>
          </a:p>
          <a:p>
            <a:endParaRPr lang="hr-HR" sz="1800" dirty="0" smtClean="0"/>
          </a:p>
          <a:p>
            <a:r>
              <a:rPr lang="hr-HR" sz="2800" b="1" dirty="0">
                <a:solidFill>
                  <a:srgbClr val="ED912B"/>
                </a:solidFill>
              </a:rPr>
              <a:t>Otvorena znanost</a:t>
            </a:r>
          </a:p>
        </p:txBody>
      </p:sp>
      <p:sp>
        <p:nvSpPr>
          <p:cNvPr id="2" name="TextBox 1"/>
          <p:cNvSpPr txBox="1"/>
          <p:nvPr/>
        </p:nvSpPr>
        <p:spPr>
          <a:xfrm>
            <a:off x="1020278" y="4870306"/>
            <a:ext cx="7003983" cy="523220"/>
          </a:xfrm>
          <a:prstGeom prst="rect">
            <a:avLst/>
          </a:prstGeom>
          <a:noFill/>
        </p:spPr>
        <p:txBody>
          <a:bodyPr wrap="square" rtlCol="0">
            <a:spAutoFit/>
          </a:bodyPr>
          <a:lstStyle/>
          <a:p>
            <a:pPr algn="ctr"/>
            <a:r>
              <a:rPr lang="hr-HR" sz="1400" dirty="0">
                <a:solidFill>
                  <a:schemeClr val="tx1">
                    <a:lumMod val="75000"/>
                    <a:lumOff val="25000"/>
                  </a:schemeClr>
                </a:solidFill>
                <a:latin typeface="Trebuchet MS" panose="020B0603020202020204" pitchFamily="34" charset="0"/>
              </a:rPr>
              <a:t>Jadranka Stojanovski, Sveučilište u Zadru/ Institut Ruđer Bošković</a:t>
            </a:r>
          </a:p>
          <a:p>
            <a:pPr algn="ctr"/>
            <a:r>
              <a:rPr lang="hr-HR" sz="1400" dirty="0" smtClean="0">
                <a:solidFill>
                  <a:schemeClr val="tx1">
                    <a:lumMod val="75000"/>
                    <a:lumOff val="25000"/>
                  </a:schemeClr>
                </a:solidFill>
                <a:latin typeface="Trebuchet MS" panose="020B0603020202020204" pitchFamily="34" charset="0"/>
              </a:rPr>
              <a:t>jadranka.stojanovski@irb.hr</a:t>
            </a:r>
            <a:endParaRPr lang="en-US" sz="1400" dirty="0">
              <a:solidFill>
                <a:schemeClr val="tx1">
                  <a:lumMod val="75000"/>
                  <a:lumOff val="25000"/>
                </a:schemeClr>
              </a:solidFill>
              <a:latin typeface="Trebuchet MS" panose="020B0603020202020204" pitchFamily="34" charset="0"/>
            </a:endParaRPr>
          </a:p>
        </p:txBody>
      </p:sp>
      <p:sp>
        <p:nvSpPr>
          <p:cNvPr id="4" name="TextBox 3"/>
          <p:cNvSpPr txBox="1"/>
          <p:nvPr/>
        </p:nvSpPr>
        <p:spPr>
          <a:xfrm>
            <a:off x="1319926" y="622230"/>
            <a:ext cx="6567420" cy="646331"/>
          </a:xfrm>
          <a:prstGeom prst="rect">
            <a:avLst/>
          </a:prstGeom>
          <a:solidFill>
            <a:srgbClr val="FFC000">
              <a:alpha val="60000"/>
            </a:srgbClr>
          </a:solidFill>
          <a:effectLst>
            <a:outerShdw blurRad="50800" dist="38100" dir="2700000" algn="tl" rotWithShape="0">
              <a:prstClr val="black">
                <a:alpha val="40000"/>
              </a:prstClr>
            </a:outerShdw>
          </a:effectLst>
        </p:spPr>
        <p:txBody>
          <a:bodyPr wrap="square" rtlCol="0">
            <a:spAutoFit/>
          </a:bodyPr>
          <a:lstStyle/>
          <a:p>
            <a:r>
              <a:rPr lang="hr-HR" dirty="0"/>
              <a:t>„</a:t>
            </a:r>
            <a:r>
              <a:rPr lang="hr-HR" i="1" dirty="0"/>
              <a:t>Ako vidim dalje to je stoga što stojim na ramenima diva</a:t>
            </a:r>
            <a:r>
              <a:rPr lang="hr-HR" dirty="0"/>
              <a:t>“</a:t>
            </a:r>
          </a:p>
          <a:p>
            <a:pPr algn="ctr"/>
            <a:r>
              <a:rPr lang="hr-HR" i="1" dirty="0" smtClean="0"/>
              <a:t>Isaac Newton, </a:t>
            </a:r>
            <a:r>
              <a:rPr lang="hr-HR" dirty="0" smtClean="0"/>
              <a:t>1676 (</a:t>
            </a:r>
            <a:r>
              <a:rPr lang="hr-HR" i="1" dirty="0" smtClean="0"/>
              <a:t>Bernard </a:t>
            </a:r>
            <a:r>
              <a:rPr lang="hr-HR" i="1" dirty="0" err="1"/>
              <a:t>of</a:t>
            </a:r>
            <a:r>
              <a:rPr lang="hr-HR" i="1" dirty="0"/>
              <a:t> Chartres, 12 st</a:t>
            </a:r>
            <a:r>
              <a:rPr lang="hr-HR" i="1" dirty="0" smtClean="0"/>
              <a:t>.)</a:t>
            </a:r>
            <a:endParaRPr lang="hr-HR" dirty="0"/>
          </a:p>
        </p:txBody>
      </p:sp>
    </p:spTree>
    <p:extLst>
      <p:ext uri="{BB962C8B-B14F-4D97-AF65-F5344CB8AC3E}">
        <p14:creationId xmlns:p14="http://schemas.microsoft.com/office/powerpoint/2010/main" val="38846701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Današnje publikacije</a:t>
            </a:r>
            <a:endParaRPr lang="hr-HR" dirty="0"/>
          </a:p>
        </p:txBody>
      </p:sp>
      <p:sp>
        <p:nvSpPr>
          <p:cNvPr id="4" name="Inhaltsplatzhalter 1"/>
          <p:cNvSpPr>
            <a:spLocks noGrp="1"/>
          </p:cNvSpPr>
          <p:nvPr>
            <p:ph idx="1"/>
          </p:nvPr>
        </p:nvSpPr>
        <p:spPr>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hr-HR" sz="2200" dirty="0" smtClean="0">
                <a:latin typeface="Verdana" pitchFamily="34" charset="0"/>
                <a:ea typeface="Verdana" pitchFamily="34" charset="0"/>
                <a:cs typeface="Verdana" pitchFamily="34" charset="0"/>
              </a:rPr>
              <a:t>ograničeni pristup</a:t>
            </a:r>
            <a:endParaRPr lang="en-US" sz="2200" dirty="0">
              <a:latin typeface="Verdana" pitchFamily="34" charset="0"/>
              <a:ea typeface="Verdana" pitchFamily="34" charset="0"/>
              <a:cs typeface="Verdana" pitchFamily="34" charset="0"/>
            </a:endParaRPr>
          </a:p>
          <a:p>
            <a:r>
              <a:rPr lang="hr-HR" sz="2200" dirty="0" smtClean="0">
                <a:latin typeface="Verdana" pitchFamily="34" charset="0"/>
                <a:ea typeface="Verdana" pitchFamily="34" charset="0"/>
                <a:cs typeface="Verdana" pitchFamily="34" charset="0"/>
              </a:rPr>
              <a:t>nepostojanje globalnog pretraživanja</a:t>
            </a:r>
            <a:endParaRPr lang="en-US" sz="2200" dirty="0">
              <a:latin typeface="Verdana" pitchFamily="34" charset="0"/>
              <a:ea typeface="Verdana" pitchFamily="34" charset="0"/>
              <a:cs typeface="Verdana" pitchFamily="34" charset="0"/>
            </a:endParaRPr>
          </a:p>
          <a:p>
            <a:r>
              <a:rPr lang="hr-HR" sz="2200" dirty="0" smtClean="0">
                <a:latin typeface="Verdana" pitchFamily="34" charset="0"/>
                <a:ea typeface="Verdana" pitchFamily="34" charset="0"/>
                <a:cs typeface="Verdana" pitchFamily="34" charset="0"/>
              </a:rPr>
              <a:t>nema funkcionalnih poveznica</a:t>
            </a:r>
            <a:endParaRPr lang="en-US" sz="2200" dirty="0" smtClean="0">
              <a:latin typeface="Verdana" pitchFamily="34" charset="0"/>
              <a:ea typeface="Verdana" pitchFamily="34" charset="0"/>
              <a:cs typeface="Verdana" pitchFamily="34" charset="0"/>
            </a:endParaRPr>
          </a:p>
          <a:p>
            <a:r>
              <a:rPr lang="hr-HR" sz="2200" dirty="0" smtClean="0">
                <a:latin typeface="Verdana" pitchFamily="34" charset="0"/>
                <a:ea typeface="Verdana" pitchFamily="34" charset="0"/>
                <a:cs typeface="Verdana" pitchFamily="34" charset="0"/>
              </a:rPr>
              <a:t>nema fleksibilne vizualizacije podataka</a:t>
            </a:r>
            <a:endParaRPr lang="en-US" sz="2200" dirty="0">
              <a:latin typeface="Verdana" pitchFamily="34" charset="0"/>
              <a:ea typeface="Verdana" pitchFamily="34" charset="0"/>
              <a:cs typeface="Verdana" pitchFamily="34" charset="0"/>
            </a:endParaRPr>
          </a:p>
          <a:p>
            <a:r>
              <a:rPr lang="hr-HR" sz="2200" dirty="0" smtClean="0">
                <a:latin typeface="Verdana" pitchFamily="34" charset="0"/>
                <a:ea typeface="Verdana" pitchFamily="34" charset="0"/>
                <a:cs typeface="Verdana" pitchFamily="34" charset="0"/>
              </a:rPr>
              <a:t>nepostojeći standardi submisije radova</a:t>
            </a:r>
            <a:endParaRPr lang="en-US" sz="2200" dirty="0">
              <a:latin typeface="Verdana" pitchFamily="34" charset="0"/>
              <a:ea typeface="Verdana" pitchFamily="34" charset="0"/>
              <a:cs typeface="Verdana" pitchFamily="34" charset="0"/>
            </a:endParaRPr>
          </a:p>
          <a:p>
            <a:r>
              <a:rPr lang="hr-HR" sz="2200" dirty="0" smtClean="0">
                <a:latin typeface="Verdana" pitchFamily="34" charset="0"/>
                <a:ea typeface="Verdana" pitchFamily="34" charset="0"/>
                <a:cs typeface="Verdana" pitchFamily="34" charset="0"/>
              </a:rPr>
              <a:t>nemogućnost rudarenja teksta i podataka</a:t>
            </a:r>
            <a:endParaRPr lang="en-US" sz="2200" dirty="0">
              <a:latin typeface="Verdana" pitchFamily="34" charset="0"/>
              <a:ea typeface="Verdana" pitchFamily="34" charset="0"/>
              <a:cs typeface="Verdana" pitchFamily="34" charset="0"/>
            </a:endParaRPr>
          </a:p>
          <a:p>
            <a:r>
              <a:rPr lang="hr-HR" sz="2200" dirty="0" smtClean="0">
                <a:latin typeface="Verdana" pitchFamily="34" charset="0"/>
                <a:ea typeface="Verdana" pitchFamily="34" charset="0"/>
                <a:cs typeface="Verdana" pitchFamily="34" charset="0"/>
              </a:rPr>
              <a:t>nepostojanje efektivnog načina sortiranja, filtriranja, otkrivanja…</a:t>
            </a:r>
            <a:endParaRPr lang="en-US" sz="2200" dirty="0">
              <a:latin typeface="Verdana" pitchFamily="34" charset="0"/>
              <a:ea typeface="Verdana" pitchFamily="34" charset="0"/>
              <a:cs typeface="Verdana" pitchFamily="34" charset="0"/>
            </a:endParaRPr>
          </a:p>
          <a:p>
            <a:r>
              <a:rPr lang="hr-HR" sz="2200" dirty="0" smtClean="0">
                <a:latin typeface="Verdana" pitchFamily="34" charset="0"/>
                <a:ea typeface="Verdana" pitchFamily="34" charset="0"/>
                <a:cs typeface="Verdana" pitchFamily="34" charset="0"/>
              </a:rPr>
              <a:t>nema analize znanstvenog utjecaja</a:t>
            </a:r>
            <a:endParaRPr lang="en-US" sz="2200" dirty="0">
              <a:latin typeface="Verdana" pitchFamily="34" charset="0"/>
              <a:ea typeface="Verdana" pitchFamily="34" charset="0"/>
              <a:cs typeface="Verdana" pitchFamily="34" charset="0"/>
            </a:endParaRPr>
          </a:p>
          <a:p>
            <a:r>
              <a:rPr lang="hr-HR" sz="2200" dirty="0" smtClean="0">
                <a:latin typeface="Verdana" pitchFamily="34" charset="0"/>
                <a:ea typeface="Verdana" pitchFamily="34" charset="0"/>
                <a:cs typeface="Verdana" pitchFamily="34" charset="0"/>
              </a:rPr>
              <a:t>nema značajki umrežavanja</a:t>
            </a:r>
            <a:endParaRPr lang="en-US" sz="2200" dirty="0" smtClean="0">
              <a:latin typeface="Verdana" pitchFamily="34" charset="0"/>
              <a:ea typeface="Verdana" pitchFamily="34" charset="0"/>
              <a:cs typeface="Verdana" pitchFamily="34" charset="0"/>
            </a:endParaRPr>
          </a:p>
          <a:p>
            <a:r>
              <a:rPr lang="hr-HR" sz="2200" dirty="0" smtClean="0">
                <a:latin typeface="Verdana" pitchFamily="34" charset="0"/>
                <a:ea typeface="Verdana" pitchFamily="34" charset="0"/>
                <a:cs typeface="Verdana" pitchFamily="34" charset="0"/>
              </a:rPr>
              <a:t>itd.</a:t>
            </a:r>
            <a:endParaRPr lang="en-US" sz="22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41644407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Recenzija</a:t>
            </a:r>
            <a:endParaRPr lang="hr-HR" dirty="0"/>
          </a:p>
        </p:txBody>
      </p:sp>
      <p:sp>
        <p:nvSpPr>
          <p:cNvPr id="3" name="Content Placeholder 2"/>
          <p:cNvSpPr>
            <a:spLocks noGrp="1"/>
          </p:cNvSpPr>
          <p:nvPr>
            <p:ph idx="1"/>
          </p:nvPr>
        </p:nvSpPr>
        <p:spPr>
          <a:xfrm>
            <a:off x="457199" y="1177871"/>
            <a:ext cx="8516319" cy="5105887"/>
          </a:xfrm>
        </p:spPr>
        <p:txBody>
          <a:bodyPr>
            <a:normAutofit lnSpcReduction="10000"/>
          </a:bodyPr>
          <a:lstStyle/>
          <a:p>
            <a:r>
              <a:rPr lang="hr-HR" dirty="0" smtClean="0"/>
              <a:t>spora</a:t>
            </a:r>
          </a:p>
          <a:p>
            <a:r>
              <a:rPr lang="hr-HR" dirty="0" smtClean="0"/>
              <a:t>skupa</a:t>
            </a:r>
          </a:p>
          <a:p>
            <a:r>
              <a:rPr lang="hr-HR" dirty="0" smtClean="0"/>
              <a:t>nekonzistentna (trebalo bi najmanje 6 recenzenata za jedan rad da bi se dobio statistički relevantan rezultat)</a:t>
            </a:r>
          </a:p>
          <a:p>
            <a:r>
              <a:rPr lang="hr-HR" dirty="0" smtClean="0"/>
              <a:t>subjektivna (pristrana)</a:t>
            </a:r>
          </a:p>
          <a:p>
            <a:r>
              <a:rPr lang="hr-HR" dirty="0" smtClean="0"/>
              <a:t>lako je se zlorabi</a:t>
            </a:r>
          </a:p>
          <a:p>
            <a:endParaRPr lang="hr-HR" dirty="0"/>
          </a:p>
          <a:p>
            <a:r>
              <a:rPr lang="hr-HR" dirty="0" smtClean="0"/>
              <a:t>studije:</a:t>
            </a:r>
          </a:p>
          <a:p>
            <a:r>
              <a:rPr lang="hr-HR" dirty="0" smtClean="0"/>
              <a:t>recenzenti se uglavnom ne slažu međusobno</a:t>
            </a:r>
          </a:p>
          <a:p>
            <a:r>
              <a:rPr lang="hr-HR" dirty="0" smtClean="0"/>
              <a:t>slabo detektiraju (namjerne) greške – 2 od 8</a:t>
            </a:r>
          </a:p>
          <a:p>
            <a:r>
              <a:rPr lang="hr-HR" dirty="0" smtClean="0"/>
              <a:t>ne mogu spriječiti objavljivanje radova koji sadrže prijevare, čak niti u najprestižnijim časopisima kao što su </a:t>
            </a:r>
            <a:r>
              <a:rPr lang="hr-HR" i="1" dirty="0" smtClean="0"/>
              <a:t>Science</a:t>
            </a:r>
            <a:r>
              <a:rPr lang="hr-HR" dirty="0" smtClean="0"/>
              <a:t> i </a:t>
            </a:r>
            <a:r>
              <a:rPr lang="hr-HR" i="1" dirty="0" err="1" smtClean="0"/>
              <a:t>Lancet</a:t>
            </a:r>
            <a:endParaRPr lang="hr-HR" i="1" dirty="0"/>
          </a:p>
        </p:txBody>
      </p:sp>
      <p:sp>
        <p:nvSpPr>
          <p:cNvPr id="4" name="TextBox 3"/>
          <p:cNvSpPr txBox="1"/>
          <p:nvPr/>
        </p:nvSpPr>
        <p:spPr>
          <a:xfrm>
            <a:off x="4633993" y="6431797"/>
            <a:ext cx="2572719" cy="369332"/>
          </a:xfrm>
          <a:prstGeom prst="rect">
            <a:avLst/>
          </a:prstGeom>
          <a:noFill/>
        </p:spPr>
        <p:txBody>
          <a:bodyPr wrap="square" rtlCol="0">
            <a:spAutoFit/>
          </a:bodyPr>
          <a:lstStyle/>
          <a:p>
            <a:r>
              <a:rPr lang="hr-HR" dirty="0" err="1" smtClean="0"/>
              <a:t>Liz</a:t>
            </a:r>
            <a:r>
              <a:rPr lang="hr-HR" dirty="0" smtClean="0"/>
              <a:t> </a:t>
            </a:r>
            <a:r>
              <a:rPr lang="hr-HR" dirty="0" err="1" smtClean="0"/>
              <a:t>Wager</a:t>
            </a:r>
            <a:r>
              <a:rPr lang="hr-HR" dirty="0" smtClean="0"/>
              <a:t>, 2014</a:t>
            </a:r>
            <a:endParaRPr lang="hr-HR" dirty="0"/>
          </a:p>
        </p:txBody>
      </p:sp>
      <p:pic>
        <p:nvPicPr>
          <p:cNvPr id="5" name="Picture 2" descr="http://www.libertyinteractivemarketing.com/blog/wp-content/uploads/2010/09/LIM_QualityApproved_09171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4542" y="1"/>
            <a:ext cx="2530097" cy="19682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30314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5278"/>
            <a:ext cx="8229600" cy="990600"/>
          </a:xfrm>
        </p:spPr>
        <p:txBody>
          <a:bodyPr/>
          <a:lstStyle/>
          <a:p>
            <a:r>
              <a:rPr lang="hr-HR" dirty="0" smtClean="0"/>
              <a:t>Recenzija</a:t>
            </a:r>
            <a:endParaRPr lang="hr-HR" dirty="0"/>
          </a:p>
        </p:txBody>
      </p:sp>
      <p:sp>
        <p:nvSpPr>
          <p:cNvPr id="3" name="Content Placeholder 2"/>
          <p:cNvSpPr>
            <a:spLocks noGrp="1"/>
          </p:cNvSpPr>
          <p:nvPr>
            <p:ph idx="1"/>
          </p:nvPr>
        </p:nvSpPr>
        <p:spPr>
          <a:xfrm>
            <a:off x="232475" y="898902"/>
            <a:ext cx="8818535" cy="5517396"/>
          </a:xfrm>
        </p:spPr>
        <p:txBody>
          <a:bodyPr>
            <a:noAutofit/>
          </a:bodyPr>
          <a:lstStyle/>
          <a:p>
            <a:pPr lvl="0"/>
            <a:r>
              <a:rPr lang="hr-HR" sz="2200" dirty="0" smtClean="0"/>
              <a:t>recenzent se može zalagati </a:t>
            </a:r>
            <a:r>
              <a:rPr lang="hr-HR" sz="2200" dirty="0"/>
              <a:t>samo za </a:t>
            </a:r>
            <a:r>
              <a:rPr lang="hr-HR" sz="2200" b="1" dirty="0"/>
              <a:t>svoje viđenje </a:t>
            </a:r>
            <a:r>
              <a:rPr lang="hr-HR" sz="2200" dirty="0"/>
              <a:t>istraživačkog problema i/ili može odbiti rad s temom kojom se osobno bavi;</a:t>
            </a:r>
          </a:p>
          <a:p>
            <a:pPr lvl="0"/>
            <a:r>
              <a:rPr lang="hr-HR" sz="2200" dirty="0"/>
              <a:t>recenzentu je najčešće na raspolaganju </a:t>
            </a:r>
            <a:r>
              <a:rPr lang="hr-HR" sz="2200" b="1" dirty="0"/>
              <a:t>samo rukopis </a:t>
            </a:r>
            <a:r>
              <a:rPr lang="hr-HR" sz="2200" dirty="0"/>
              <a:t>– nemogućnost uvida u istraživačke podatke i ostale materijale ima kao posljedicu vrlo teško prepoznavanje lažiranih, izmišljenih ili krivo interpretiranih podataka;</a:t>
            </a:r>
          </a:p>
          <a:p>
            <a:pPr lvl="0"/>
            <a:r>
              <a:rPr lang="hr-HR" sz="2200" dirty="0" smtClean="0"/>
              <a:t>autori </a:t>
            </a:r>
            <a:r>
              <a:rPr lang="hr-HR" sz="2200" b="1" dirty="0"/>
              <a:t>sami sugeriraju </a:t>
            </a:r>
            <a:r>
              <a:rPr lang="hr-HR" sz="2200" dirty="0"/>
              <a:t>recenzente, birajući one koji su im </a:t>
            </a:r>
            <a:r>
              <a:rPr lang="hr-HR" sz="2200" dirty="0" smtClean="0"/>
              <a:t>skloni;</a:t>
            </a:r>
            <a:endParaRPr lang="hr-HR" sz="2200" dirty="0"/>
          </a:p>
          <a:p>
            <a:pPr lvl="0"/>
            <a:r>
              <a:rPr lang="hr-HR" sz="2200" dirty="0" smtClean="0"/>
              <a:t>nedostupna </a:t>
            </a:r>
            <a:r>
              <a:rPr lang="hr-HR" sz="2200" dirty="0"/>
              <a:t>recenzija ne može pozitivno utjecati na </a:t>
            </a:r>
            <a:r>
              <a:rPr lang="hr-HR" sz="2200" b="1" dirty="0"/>
              <a:t>reputaciju</a:t>
            </a:r>
            <a:r>
              <a:rPr lang="hr-HR" sz="2200" dirty="0"/>
              <a:t> recenzenta;</a:t>
            </a:r>
          </a:p>
          <a:p>
            <a:pPr lvl="0"/>
            <a:r>
              <a:rPr lang="hr-HR" sz="2200" dirty="0"/>
              <a:t>prisutan i diskutabilan poticaj recenzenta za dobrom recenzijom kako bi povećao šanse za objavljivanje vlastitih radova u istom časopisu;</a:t>
            </a:r>
          </a:p>
          <a:p>
            <a:pPr lvl="0"/>
            <a:r>
              <a:rPr lang="hr-HR" sz="2200" dirty="0" smtClean="0"/>
              <a:t>iako </a:t>
            </a:r>
            <a:r>
              <a:rPr lang="hr-HR" sz="2200" dirty="0"/>
              <a:t>bi trebala biti prije svega konstruktivna kritika, recenzija je ponekad uvredljiva i destruktivna</a:t>
            </a:r>
            <a:r>
              <a:rPr lang="hr-HR" sz="2200" dirty="0" smtClean="0"/>
              <a:t>;</a:t>
            </a:r>
            <a:endParaRPr lang="hr-HR" sz="2200" dirty="0"/>
          </a:p>
        </p:txBody>
      </p:sp>
    </p:spTree>
    <p:extLst>
      <p:ext uri="{BB962C8B-B14F-4D97-AF65-F5344CB8AC3E}">
        <p14:creationId xmlns:p14="http://schemas.microsoft.com/office/powerpoint/2010/main" val="16756150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hr-HR" dirty="0" smtClean="0"/>
              <a:t>Otvorena recenzija</a:t>
            </a:r>
            <a:endParaRPr lang="hr-HR" dirty="0"/>
          </a:p>
        </p:txBody>
      </p:sp>
      <p:sp>
        <p:nvSpPr>
          <p:cNvPr id="5" name="Content Placeholder 4"/>
          <p:cNvSpPr>
            <a:spLocks noGrp="1"/>
          </p:cNvSpPr>
          <p:nvPr>
            <p:ph idx="1"/>
          </p:nvPr>
        </p:nvSpPr>
        <p:spPr/>
        <p:txBody>
          <a:bodyPr>
            <a:normAutofit lnSpcReduction="10000"/>
          </a:bodyPr>
          <a:lstStyle/>
          <a:p>
            <a:r>
              <a:rPr lang="hr-HR" dirty="0"/>
              <a:t>autor – aktivno sudjeluje</a:t>
            </a:r>
          </a:p>
          <a:p>
            <a:r>
              <a:rPr lang="hr-HR" dirty="0"/>
              <a:t>recenzent – javno objavljuje svoju recenziju</a:t>
            </a:r>
          </a:p>
          <a:p>
            <a:r>
              <a:rPr lang="hr-HR" dirty="0"/>
              <a:t>javnost – javno komentira</a:t>
            </a:r>
          </a:p>
          <a:p>
            <a:r>
              <a:rPr lang="hr-HR" dirty="0"/>
              <a:t>urednik odlučuje</a:t>
            </a:r>
          </a:p>
          <a:p>
            <a:endParaRPr lang="hr-HR" dirty="0"/>
          </a:p>
          <a:p>
            <a:r>
              <a:rPr lang="hr-HR" dirty="0"/>
              <a:t>recenzija </a:t>
            </a:r>
            <a:r>
              <a:rPr lang="hr-HR" dirty="0" smtClean="0"/>
              <a:t>prije objave</a:t>
            </a:r>
            <a:endParaRPr lang="hr-HR" dirty="0"/>
          </a:p>
          <a:p>
            <a:r>
              <a:rPr lang="hr-HR" dirty="0"/>
              <a:t>recenzija nakon </a:t>
            </a:r>
            <a:r>
              <a:rPr lang="hr-HR" dirty="0" smtClean="0"/>
              <a:t>objave</a:t>
            </a:r>
          </a:p>
          <a:p>
            <a:endParaRPr lang="hr-HR" dirty="0" smtClean="0"/>
          </a:p>
          <a:p>
            <a:r>
              <a:rPr lang="hr-HR" dirty="0" smtClean="0"/>
              <a:t>Primjeri: </a:t>
            </a:r>
            <a:r>
              <a:rPr lang="hr-HR" dirty="0" smtClean="0">
                <a:hlinkClick r:id="rId2"/>
              </a:rPr>
              <a:t>BMC </a:t>
            </a:r>
            <a:r>
              <a:rPr lang="hr-HR" dirty="0" err="1" smtClean="0">
                <a:hlinkClick r:id="rId2"/>
              </a:rPr>
              <a:t>Cancer</a:t>
            </a:r>
            <a:r>
              <a:rPr lang="hr-HR" dirty="0" smtClean="0"/>
              <a:t> (</a:t>
            </a:r>
            <a:r>
              <a:rPr lang="hr-HR" dirty="0" err="1" smtClean="0"/>
              <a:t>pre-publication</a:t>
            </a:r>
            <a:r>
              <a:rPr lang="hr-HR" dirty="0" smtClean="0"/>
              <a:t> </a:t>
            </a:r>
            <a:r>
              <a:rPr lang="hr-HR" dirty="0" err="1" smtClean="0"/>
              <a:t>history</a:t>
            </a:r>
            <a:r>
              <a:rPr lang="hr-HR" dirty="0" smtClean="0"/>
              <a:t>), </a:t>
            </a:r>
            <a:r>
              <a:rPr lang="hr-HR" i="1" dirty="0" err="1" smtClean="0">
                <a:hlinkClick r:id="rId3"/>
              </a:rPr>
              <a:t>Biology</a:t>
            </a:r>
            <a:r>
              <a:rPr lang="hr-HR" i="1" dirty="0" smtClean="0">
                <a:hlinkClick r:id="rId3"/>
              </a:rPr>
              <a:t> </a:t>
            </a:r>
            <a:r>
              <a:rPr lang="hr-HR" i="1" dirty="0" err="1" smtClean="0">
                <a:hlinkClick r:id="rId3"/>
              </a:rPr>
              <a:t>Direct</a:t>
            </a:r>
            <a:r>
              <a:rPr lang="hr-HR" i="1" dirty="0" smtClean="0"/>
              <a:t>, </a:t>
            </a:r>
            <a:r>
              <a:rPr lang="hr-HR" i="1" dirty="0">
                <a:hlinkClick r:id="rId4"/>
              </a:rPr>
              <a:t>BMJ </a:t>
            </a:r>
            <a:r>
              <a:rPr lang="hr-HR" i="1" dirty="0" smtClean="0">
                <a:hlinkClick r:id="rId4"/>
              </a:rPr>
              <a:t>Open</a:t>
            </a:r>
            <a:r>
              <a:rPr lang="hr-HR" i="1" dirty="0" smtClean="0"/>
              <a:t>, </a:t>
            </a:r>
            <a:r>
              <a:rPr lang="hr-HR" i="1" dirty="0" err="1">
                <a:hlinkClick r:id="rId5"/>
              </a:rPr>
              <a:t>the</a:t>
            </a:r>
            <a:r>
              <a:rPr lang="hr-HR" i="1" dirty="0">
                <a:hlinkClick r:id="rId5"/>
              </a:rPr>
              <a:t> European </a:t>
            </a:r>
            <a:r>
              <a:rPr lang="hr-HR" i="1" dirty="0" err="1">
                <a:hlinkClick r:id="rId5"/>
              </a:rPr>
              <a:t>Molecular</a:t>
            </a:r>
            <a:r>
              <a:rPr lang="hr-HR" i="1" dirty="0">
                <a:hlinkClick r:id="rId5"/>
              </a:rPr>
              <a:t> </a:t>
            </a:r>
            <a:r>
              <a:rPr lang="hr-HR" i="1" dirty="0" err="1" smtClean="0">
                <a:hlinkClick r:id="rId5"/>
              </a:rPr>
              <a:t>Biology</a:t>
            </a:r>
            <a:r>
              <a:rPr lang="hr-HR" i="1" dirty="0" smtClean="0">
                <a:hlinkClick r:id="rId5"/>
              </a:rPr>
              <a:t> </a:t>
            </a:r>
            <a:r>
              <a:rPr lang="hr-HR" i="1" dirty="0" err="1">
                <a:hlinkClick r:id="rId5"/>
              </a:rPr>
              <a:t>Organization</a:t>
            </a:r>
            <a:r>
              <a:rPr lang="hr-HR" dirty="0">
                <a:hlinkClick r:id="rId5"/>
              </a:rPr>
              <a:t> </a:t>
            </a:r>
            <a:r>
              <a:rPr lang="hr-HR" dirty="0" smtClean="0">
                <a:hlinkClick r:id="rId5"/>
              </a:rPr>
              <a:t>– EMBO</a:t>
            </a:r>
            <a:r>
              <a:rPr lang="hr-HR" dirty="0" smtClean="0"/>
              <a:t>, </a:t>
            </a:r>
            <a:r>
              <a:rPr lang="hr-HR" i="1" dirty="0" err="1">
                <a:hlinkClick r:id="rId6"/>
              </a:rPr>
              <a:t>Atmospheric</a:t>
            </a:r>
            <a:r>
              <a:rPr lang="hr-HR" i="1" dirty="0">
                <a:hlinkClick r:id="rId6"/>
              </a:rPr>
              <a:t> </a:t>
            </a:r>
            <a:r>
              <a:rPr lang="hr-HR" i="1" dirty="0" err="1">
                <a:hlinkClick r:id="rId6"/>
              </a:rPr>
              <a:t>Chemistry</a:t>
            </a:r>
            <a:r>
              <a:rPr lang="hr-HR" i="1" dirty="0">
                <a:hlinkClick r:id="rId6"/>
              </a:rPr>
              <a:t> </a:t>
            </a:r>
            <a:r>
              <a:rPr lang="hr-HR" i="1" dirty="0" err="1">
                <a:hlinkClick r:id="rId6"/>
              </a:rPr>
              <a:t>and</a:t>
            </a:r>
            <a:r>
              <a:rPr lang="hr-HR" i="1" dirty="0">
                <a:hlinkClick r:id="rId6"/>
              </a:rPr>
              <a:t> </a:t>
            </a:r>
            <a:r>
              <a:rPr lang="hr-HR" i="1" dirty="0" err="1" smtClean="0">
                <a:hlinkClick r:id="rId6"/>
              </a:rPr>
              <a:t>Physics</a:t>
            </a:r>
            <a:r>
              <a:rPr lang="hr-HR" i="1" dirty="0" smtClean="0"/>
              <a:t>, </a:t>
            </a:r>
            <a:r>
              <a:rPr lang="hr-HR" i="1" dirty="0" err="1">
                <a:hlinkClick r:id="rId7"/>
              </a:rPr>
              <a:t>GigaScience</a:t>
            </a:r>
            <a:endParaRPr lang="hr-HR" i="1" dirty="0"/>
          </a:p>
        </p:txBody>
      </p:sp>
    </p:spTree>
    <p:extLst>
      <p:ext uri="{BB962C8B-B14F-4D97-AF65-F5344CB8AC3E}">
        <p14:creationId xmlns:p14="http://schemas.microsoft.com/office/powerpoint/2010/main" val="2573087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hr-HR" dirty="0" smtClean="0"/>
              <a:t>Prosudba</a:t>
            </a:r>
            <a:endParaRPr lang="hr-HR" dirty="0"/>
          </a:p>
        </p:txBody>
      </p:sp>
      <p:sp>
        <p:nvSpPr>
          <p:cNvPr id="3" name="Content Placeholder 2"/>
          <p:cNvSpPr>
            <a:spLocks noGrp="1"/>
          </p:cNvSpPr>
          <p:nvPr>
            <p:ph idx="1"/>
          </p:nvPr>
        </p:nvSpPr>
        <p:spPr>
          <a:xfrm>
            <a:off x="0" y="1330758"/>
            <a:ext cx="9144000" cy="5147534"/>
          </a:xfrm>
        </p:spPr>
        <p:txBody>
          <a:bodyPr>
            <a:normAutofit fontScale="62500" lnSpcReduction="20000"/>
          </a:bodyPr>
          <a:lstStyle/>
          <a:p>
            <a:r>
              <a:rPr lang="hr-HR" dirty="0"/>
              <a:t>Broj potrebnih znanstvenih radova objavljenih u časopisima uključenim u bazu </a:t>
            </a:r>
            <a:r>
              <a:rPr lang="hr-HR" dirty="0" smtClean="0"/>
              <a:t>SCI-</a:t>
            </a:r>
            <a:r>
              <a:rPr lang="hr-HR" dirty="0" err="1" smtClean="0"/>
              <a:t>Expanded</a:t>
            </a:r>
            <a:r>
              <a:rPr lang="hr-HR" dirty="0" smtClean="0"/>
              <a:t>.</a:t>
            </a:r>
          </a:p>
          <a:p>
            <a:r>
              <a:rPr lang="hr-HR" dirty="0"/>
              <a:t>Za izbor u znanstvena zvanja kandidat mora najmanje jednu trećinu od ukupnog broja radova potrebnih za izbor objaviti u časopisima s faktorom odjeka (</a:t>
            </a:r>
            <a:r>
              <a:rPr lang="hr-HR" i="1" dirty="0" err="1"/>
              <a:t>Impact</a:t>
            </a:r>
            <a:r>
              <a:rPr lang="hr-HR" i="1" dirty="0"/>
              <a:t> </a:t>
            </a:r>
            <a:r>
              <a:rPr lang="hr-HR" i="1" dirty="0" err="1"/>
              <a:t>Factor</a:t>
            </a:r>
            <a:r>
              <a:rPr lang="hr-HR" i="1" dirty="0"/>
              <a:t>, IF</a:t>
            </a:r>
            <a:r>
              <a:rPr lang="hr-HR" dirty="0"/>
              <a:t>) u prvom (Q1) odnosno drugom </a:t>
            </a:r>
            <a:r>
              <a:rPr lang="hr-HR" dirty="0" err="1"/>
              <a:t>kvartilu</a:t>
            </a:r>
            <a:r>
              <a:rPr lang="hr-HR" dirty="0"/>
              <a:t> (Q2</a:t>
            </a:r>
            <a:r>
              <a:rPr lang="hr-HR" dirty="0" smtClean="0"/>
              <a:t>).</a:t>
            </a:r>
          </a:p>
          <a:p>
            <a:r>
              <a:rPr lang="hr-HR" dirty="0" smtClean="0"/>
              <a:t>znanstvena </a:t>
            </a:r>
            <a:r>
              <a:rPr lang="hr-HR" dirty="0"/>
              <a:t>knjiga objavljena na jednom od svjetskih jezika i u izdanju međunarodnog izdavača (sa sjedištem/podružnicama u više zemalja: </a:t>
            </a:r>
            <a:r>
              <a:rPr lang="hr-HR" dirty="0" err="1"/>
              <a:t>McGraw-Hill</a:t>
            </a:r>
            <a:r>
              <a:rPr lang="hr-HR" dirty="0"/>
              <a:t>, </a:t>
            </a:r>
            <a:r>
              <a:rPr lang="hr-HR" dirty="0" err="1"/>
              <a:t>Springer</a:t>
            </a:r>
            <a:r>
              <a:rPr lang="hr-HR" dirty="0"/>
              <a:t>, Elsevier </a:t>
            </a:r>
            <a:r>
              <a:rPr lang="hr-HR" dirty="0" err="1"/>
              <a:t>idr</a:t>
            </a:r>
            <a:r>
              <a:rPr lang="hr-HR" dirty="0"/>
              <a:t>.): 30 </a:t>
            </a:r>
            <a:r>
              <a:rPr lang="hr-HR" dirty="0" smtClean="0"/>
              <a:t>bodova</a:t>
            </a:r>
          </a:p>
          <a:p>
            <a:r>
              <a:rPr lang="hr-HR" dirty="0"/>
              <a:t>Radovi (1, 1 odnosno 2) navedeni u stupcu A1 označeni s (4) moraju biti objavljeni u časopisima (tehničkog područja) za koje </a:t>
            </a:r>
            <a:r>
              <a:rPr lang="hr-HR" dirty="0" err="1"/>
              <a:t>citatna</a:t>
            </a:r>
            <a:r>
              <a:rPr lang="hr-HR" dirty="0"/>
              <a:t> baza ISI Web </a:t>
            </a:r>
            <a:r>
              <a:rPr lang="hr-HR" dirty="0" err="1"/>
              <a:t>of</a:t>
            </a:r>
            <a:r>
              <a:rPr lang="hr-HR" dirty="0"/>
              <a:t> </a:t>
            </a:r>
            <a:r>
              <a:rPr lang="hr-HR" dirty="0" err="1"/>
              <a:t>Knowledge</a:t>
            </a:r>
            <a:r>
              <a:rPr lang="hr-HR" dirty="0"/>
              <a:t> u svom izvješću o citiranosti (JCR) izračunava faktor odjeka (IF), a čija vrijednost mora biti ≥ 0.2</a:t>
            </a:r>
            <a:r>
              <a:rPr lang="hr-HR" dirty="0" smtClean="0"/>
              <a:t>.</a:t>
            </a:r>
          </a:p>
          <a:p>
            <a:r>
              <a:rPr lang="hr-HR" dirty="0"/>
              <a:t>Moguće je zamijeniti radove iz skupine </a:t>
            </a:r>
            <a:r>
              <a:rPr lang="hr-HR" i="1" dirty="0"/>
              <a:t>a2</a:t>
            </a:r>
            <a:r>
              <a:rPr lang="hr-HR" dirty="0"/>
              <a:t> radovima iz skupine </a:t>
            </a:r>
            <a:r>
              <a:rPr lang="hr-HR" i="1" dirty="0"/>
              <a:t>a1</a:t>
            </a:r>
            <a:r>
              <a:rPr lang="hr-HR" dirty="0"/>
              <a:t>, kao i radove iz skupine </a:t>
            </a:r>
            <a:r>
              <a:rPr lang="hr-HR" i="1" dirty="0"/>
              <a:t>a3</a:t>
            </a:r>
            <a:r>
              <a:rPr lang="hr-HR" dirty="0"/>
              <a:t> radovima iz skupina </a:t>
            </a:r>
            <a:r>
              <a:rPr lang="hr-HR" i="1" dirty="0"/>
              <a:t>a1</a:t>
            </a:r>
            <a:r>
              <a:rPr lang="hr-HR" dirty="0"/>
              <a:t> i </a:t>
            </a:r>
            <a:r>
              <a:rPr lang="hr-HR" i="1" dirty="0"/>
              <a:t>a2</a:t>
            </a:r>
            <a:r>
              <a:rPr lang="hr-HR" dirty="0"/>
              <a:t>. Pritom rad iz skupine </a:t>
            </a:r>
            <a:r>
              <a:rPr lang="hr-HR" i="1" dirty="0"/>
              <a:t>a1</a:t>
            </a:r>
            <a:r>
              <a:rPr lang="hr-HR" dirty="0"/>
              <a:t> zamjenjuje dva</a:t>
            </a:r>
            <a:r>
              <a:rPr lang="hr-HR" i="1" dirty="0"/>
              <a:t> </a:t>
            </a:r>
            <a:r>
              <a:rPr lang="hr-HR" dirty="0"/>
              <a:t>rada skupine </a:t>
            </a:r>
            <a:r>
              <a:rPr lang="hr-HR" i="1" dirty="0"/>
              <a:t>a2</a:t>
            </a:r>
            <a:r>
              <a:rPr lang="hr-HR" dirty="0"/>
              <a:t>, a rad iz skupine </a:t>
            </a:r>
            <a:r>
              <a:rPr lang="hr-HR" i="1" dirty="0"/>
              <a:t>a2</a:t>
            </a:r>
            <a:r>
              <a:rPr lang="hr-HR" dirty="0"/>
              <a:t> zamjenjuje dva rada iz skupine </a:t>
            </a:r>
            <a:r>
              <a:rPr lang="hr-HR" i="1" dirty="0"/>
              <a:t>a3</a:t>
            </a:r>
            <a:r>
              <a:rPr lang="hr-HR" dirty="0"/>
              <a:t>. Konzistentno tome rad skupine </a:t>
            </a:r>
            <a:r>
              <a:rPr lang="hr-HR" i="1" dirty="0"/>
              <a:t>a1</a:t>
            </a:r>
            <a:r>
              <a:rPr lang="hr-HR" dirty="0"/>
              <a:t> može zamijeniti četiri rada skupine </a:t>
            </a:r>
            <a:r>
              <a:rPr lang="hr-HR" i="1" dirty="0"/>
              <a:t>a3</a:t>
            </a:r>
            <a:r>
              <a:rPr lang="hr-HR" dirty="0"/>
              <a:t>. Bodovno izraženo rad iz skupine </a:t>
            </a:r>
            <a:r>
              <a:rPr lang="hr-HR" i="1" dirty="0"/>
              <a:t>a1</a:t>
            </a:r>
            <a:r>
              <a:rPr lang="hr-HR" dirty="0"/>
              <a:t> vrijedi 1 bod, rad iz skupine </a:t>
            </a:r>
            <a:r>
              <a:rPr lang="hr-HR" i="1" dirty="0"/>
              <a:t>a2</a:t>
            </a:r>
            <a:r>
              <a:rPr lang="hr-HR" dirty="0"/>
              <a:t> vrijedi 0,5 bodova, a rad iz skupine </a:t>
            </a:r>
            <a:r>
              <a:rPr lang="hr-HR" i="1" dirty="0"/>
              <a:t>a3</a:t>
            </a:r>
            <a:r>
              <a:rPr lang="hr-HR" dirty="0"/>
              <a:t> vrijedi 0,25 bodova</a:t>
            </a:r>
            <a:r>
              <a:rPr lang="hr-HR" dirty="0" smtClean="0"/>
              <a:t>.</a:t>
            </a:r>
          </a:p>
          <a:p>
            <a:r>
              <a:rPr lang="hr-HR" dirty="0"/>
              <a:t>Od ukupnog broja radova objavljenih u kategoriji </a:t>
            </a:r>
            <a:r>
              <a:rPr lang="hr-HR" i="1" dirty="0"/>
              <a:t>a1</a:t>
            </a:r>
            <a:r>
              <a:rPr lang="hr-HR" dirty="0"/>
              <a:t> kandidat mora imati najmanje jednu trećinu radova objavljenu u časopisima s natprosječnim faktorom odjeka (</a:t>
            </a:r>
            <a:r>
              <a:rPr lang="hr-HR" i="1" dirty="0" err="1"/>
              <a:t>Impact</a:t>
            </a:r>
            <a:r>
              <a:rPr lang="hr-HR" i="1" dirty="0"/>
              <a:t> </a:t>
            </a:r>
            <a:r>
              <a:rPr lang="hr-HR" i="1" dirty="0" err="1"/>
              <a:t>Factor</a:t>
            </a:r>
            <a:r>
              <a:rPr lang="hr-HR" i="1" dirty="0"/>
              <a:t>, IF</a:t>
            </a:r>
            <a:r>
              <a:rPr lang="hr-HR" dirty="0"/>
              <a:t>), odnosno u kategoriji drugog </a:t>
            </a:r>
            <a:r>
              <a:rPr lang="hr-HR" dirty="0" err="1"/>
              <a:t>kvartila</a:t>
            </a:r>
            <a:r>
              <a:rPr lang="hr-HR" dirty="0"/>
              <a:t> (Q2), prema klasifikaciji JCR (</a:t>
            </a:r>
            <a:r>
              <a:rPr lang="hr-HR" i="1" dirty="0"/>
              <a:t>Journal </a:t>
            </a:r>
            <a:r>
              <a:rPr lang="hr-HR" i="1" dirty="0" err="1"/>
              <a:t>Citation</a:t>
            </a:r>
            <a:r>
              <a:rPr lang="hr-HR" i="1" dirty="0"/>
              <a:t> </a:t>
            </a:r>
            <a:r>
              <a:rPr lang="hr-HR" i="1" dirty="0" err="1"/>
              <a:t>Report</a:t>
            </a:r>
            <a:r>
              <a:rPr lang="hr-HR" i="1" dirty="0"/>
              <a:t>)</a:t>
            </a:r>
            <a:r>
              <a:rPr lang="hr-HR" dirty="0"/>
              <a:t> citatne baze ISI Web </a:t>
            </a:r>
            <a:r>
              <a:rPr lang="hr-HR" dirty="0" err="1"/>
              <a:t>of</a:t>
            </a:r>
            <a:r>
              <a:rPr lang="hr-HR" dirty="0"/>
              <a:t> </a:t>
            </a:r>
            <a:r>
              <a:rPr lang="hr-HR" dirty="0" err="1"/>
              <a:t>Knowledge</a:t>
            </a:r>
            <a:r>
              <a:rPr lang="hr-HR" dirty="0"/>
              <a:t> u polju u kojem se kandidat bira</a:t>
            </a:r>
            <a:r>
              <a:rPr lang="hr-HR" dirty="0" smtClean="0"/>
              <a:t>.</a:t>
            </a:r>
          </a:p>
          <a:p>
            <a:r>
              <a:rPr lang="hr-HR" dirty="0"/>
              <a:t>Za izbor u znanstveno zvanje višeg znanstvenog suradnika i znanstvenog savjetnika kandidat mora u najmanje jednoj trećini radova potrebnih za izbor biti glavni autor. Glavni je autor nositelj problematike i </a:t>
            </a:r>
            <a:r>
              <a:rPr lang="hr-HR" i="1" dirty="0" err="1"/>
              <a:t>corresponding</a:t>
            </a:r>
            <a:r>
              <a:rPr lang="hr-HR" dirty="0"/>
              <a:t> autor</a:t>
            </a:r>
            <a:r>
              <a:rPr lang="hr-HR" dirty="0" smtClean="0"/>
              <a:t>.</a:t>
            </a:r>
          </a:p>
          <a:p>
            <a:r>
              <a:rPr lang="hr-HR" dirty="0"/>
              <a:t>Vrijednost (veličina) kvalitativnog kriterija K utvrđuje se kao zbroj omjera IF-a časopisa u kojem je rad objavljen i medijana IF-a predmetne kategorije (</a:t>
            </a:r>
            <a:r>
              <a:rPr lang="hr-HR" i="1" dirty="0" err="1"/>
              <a:t>Subject</a:t>
            </a:r>
            <a:r>
              <a:rPr lang="hr-HR" i="1" dirty="0"/>
              <a:t> </a:t>
            </a:r>
            <a:r>
              <a:rPr lang="hr-HR" i="1" dirty="0" err="1"/>
              <a:t>Category</a:t>
            </a:r>
            <a:r>
              <a:rPr lang="hr-HR" i="1" dirty="0"/>
              <a:t> Summary List</a:t>
            </a:r>
            <a:r>
              <a:rPr lang="hr-HR" dirty="0"/>
              <a:t>) u koju časopis svrstava citatnu bazu ISI Web </a:t>
            </a:r>
            <a:r>
              <a:rPr lang="hr-HR" dirty="0" err="1"/>
              <a:t>of</a:t>
            </a:r>
            <a:r>
              <a:rPr lang="hr-HR" dirty="0"/>
              <a:t> </a:t>
            </a:r>
            <a:r>
              <a:rPr lang="hr-HR" dirty="0" err="1"/>
              <a:t>Knowledge</a:t>
            </a:r>
            <a:r>
              <a:rPr lang="hr-HR" dirty="0"/>
              <a:t> u svom izvješću o citiranosti časopisa JCR ((</a:t>
            </a:r>
            <a:r>
              <a:rPr lang="hr-HR" i="1" dirty="0"/>
              <a:t>Journal </a:t>
            </a:r>
            <a:r>
              <a:rPr lang="hr-HR" i="1" dirty="0" err="1"/>
              <a:t>Citation</a:t>
            </a:r>
            <a:r>
              <a:rPr lang="hr-HR" i="1" dirty="0"/>
              <a:t> </a:t>
            </a:r>
            <a:r>
              <a:rPr lang="hr-HR" i="1" dirty="0" err="1"/>
              <a:t>Report</a:t>
            </a:r>
            <a:r>
              <a:rPr lang="hr-HR" i="1" dirty="0"/>
              <a:t>)</a:t>
            </a:r>
            <a:r>
              <a:rPr lang="hr-HR" dirty="0"/>
              <a:t>, pomnožen s faktorom doprinosa </a:t>
            </a:r>
            <a:r>
              <a:rPr lang="hr-HR" dirty="0" err="1"/>
              <a:t>Fd</a:t>
            </a:r>
            <a:r>
              <a:rPr lang="hr-HR" dirty="0"/>
              <a:t> kandidata</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6277" y="-76200"/>
            <a:ext cx="4307723" cy="1406958"/>
          </a:xfrm>
          <a:prstGeom prst="rect">
            <a:avLst/>
          </a:prstGeom>
        </p:spPr>
      </p:pic>
    </p:spTree>
    <p:extLst>
      <p:ext uri="{BB962C8B-B14F-4D97-AF65-F5344CB8AC3E}">
        <p14:creationId xmlns:p14="http://schemas.microsoft.com/office/powerpoint/2010/main" val="6535387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987" y="340158"/>
            <a:ext cx="8880528" cy="990600"/>
          </a:xfrm>
        </p:spPr>
        <p:txBody>
          <a:bodyPr>
            <a:normAutofit/>
          </a:bodyPr>
          <a:lstStyle/>
          <a:p>
            <a:r>
              <a:rPr lang="pl-PL" dirty="0" smtClean="0"/>
              <a:t>Pravilnik o uvjetima za izbor u zn. zvanja</a:t>
            </a:r>
            <a:endParaRPr lang="pl-PL" dirty="0"/>
          </a:p>
        </p:txBody>
      </p:sp>
      <p:sp>
        <p:nvSpPr>
          <p:cNvPr id="3" name="Content Placeholder 2"/>
          <p:cNvSpPr>
            <a:spLocks noGrp="1"/>
          </p:cNvSpPr>
          <p:nvPr>
            <p:ph idx="1"/>
          </p:nvPr>
        </p:nvSpPr>
        <p:spPr/>
        <p:txBody>
          <a:bodyPr>
            <a:normAutofit lnSpcReduction="10000"/>
          </a:bodyPr>
          <a:lstStyle/>
          <a:p>
            <a:r>
              <a:rPr lang="hr-HR" dirty="0" smtClean="0"/>
              <a:t>kategorije radova, manje i više „vrijednih”</a:t>
            </a:r>
            <a:endParaRPr lang="hr-HR" dirty="0"/>
          </a:p>
          <a:p>
            <a:r>
              <a:rPr lang="hr-HR" dirty="0"/>
              <a:t>različite indeksne baze podataka – nepoznavanje povijesti, uloge i </a:t>
            </a:r>
            <a:r>
              <a:rPr lang="hr-HR" b="1" dirty="0"/>
              <a:t>postupka selekcije časopisa</a:t>
            </a:r>
          </a:p>
          <a:p>
            <a:r>
              <a:rPr lang="hr-HR" dirty="0" smtClean="0"/>
              <a:t>kvantiteta, </a:t>
            </a:r>
            <a:r>
              <a:rPr lang="hr-HR" dirty="0"/>
              <a:t>umjesto kvalitete </a:t>
            </a:r>
            <a:r>
              <a:rPr lang="hr-HR" dirty="0" smtClean="0"/>
              <a:t>(+nema </a:t>
            </a:r>
            <a:r>
              <a:rPr lang="hr-HR" dirty="0"/>
              <a:t>gradacije obzirom na zvanje</a:t>
            </a:r>
            <a:r>
              <a:rPr lang="hr-HR" dirty="0" smtClean="0"/>
              <a:t>)</a:t>
            </a:r>
          </a:p>
          <a:p>
            <a:r>
              <a:rPr lang="hr-HR" dirty="0" smtClean="0"/>
              <a:t>primjena neodgovarajućih indikatora (npr. JIF kao mjera kvalitete pojedinog rada)</a:t>
            </a:r>
            <a:endParaRPr lang="hr-HR" dirty="0"/>
          </a:p>
          <a:p>
            <a:r>
              <a:rPr lang="hr-HR" dirty="0"/>
              <a:t>složeniji indikatori – potenciraju nerazumijevanje osnovnih</a:t>
            </a:r>
          </a:p>
          <a:p>
            <a:r>
              <a:rPr lang="hr-HR" dirty="0"/>
              <a:t>prosudba kvalitete prema “pakiranju” – </a:t>
            </a:r>
            <a:r>
              <a:rPr lang="hr-HR" dirty="0" smtClean="0"/>
              <a:t>primjenjuje se nažalost </a:t>
            </a:r>
            <a:r>
              <a:rPr lang="hr-HR" dirty="0"/>
              <a:t>i u </a:t>
            </a:r>
            <a:r>
              <a:rPr lang="hr-HR" dirty="0" smtClean="0"/>
              <a:t>području </a:t>
            </a:r>
            <a:r>
              <a:rPr lang="hr-HR" dirty="0"/>
              <a:t>društvenih </a:t>
            </a:r>
            <a:r>
              <a:rPr lang="hr-HR" dirty="0" smtClean="0"/>
              <a:t>i humanističkih znanosti</a:t>
            </a:r>
            <a:endParaRPr lang="hr-HR" dirty="0"/>
          </a:p>
          <a:p>
            <a:r>
              <a:rPr lang="hr-HR" dirty="0"/>
              <a:t>nova se pravila ne primjenjuju na one u najvišim </a:t>
            </a:r>
            <a:r>
              <a:rPr lang="hr-HR" dirty="0" smtClean="0"/>
              <a:t>zvanjima ;-)</a:t>
            </a:r>
            <a:endParaRPr lang="en-US" dirty="0"/>
          </a:p>
        </p:txBody>
      </p:sp>
    </p:spTree>
    <p:extLst>
      <p:ext uri="{BB962C8B-B14F-4D97-AF65-F5344CB8AC3E}">
        <p14:creationId xmlns:p14="http://schemas.microsoft.com/office/powerpoint/2010/main" val="15533243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437" y="336190"/>
            <a:ext cx="8322590" cy="6437361"/>
          </a:xfrm>
          <a:prstGeom prst="rect">
            <a:avLst/>
          </a:prstGeom>
        </p:spPr>
      </p:pic>
      <p:sp>
        <p:nvSpPr>
          <p:cNvPr id="5" name="TextBox 4"/>
          <p:cNvSpPr txBox="1"/>
          <p:nvPr/>
        </p:nvSpPr>
        <p:spPr>
          <a:xfrm>
            <a:off x="6090833" y="1052024"/>
            <a:ext cx="1797804" cy="523220"/>
          </a:xfrm>
          <a:prstGeom prst="rect">
            <a:avLst/>
          </a:prstGeom>
          <a:noFill/>
        </p:spPr>
        <p:txBody>
          <a:bodyPr wrap="square" rtlCol="0">
            <a:spAutoFit/>
          </a:bodyPr>
          <a:lstStyle/>
          <a:p>
            <a:r>
              <a:rPr lang="hr-HR" sz="2800" dirty="0" smtClean="0"/>
              <a:t>kirurgija</a:t>
            </a:r>
            <a:endParaRPr lang="hr-HR" sz="2800" dirty="0"/>
          </a:p>
        </p:txBody>
      </p:sp>
      <p:sp>
        <p:nvSpPr>
          <p:cNvPr id="2" name="TextBox 1"/>
          <p:cNvSpPr txBox="1"/>
          <p:nvPr/>
        </p:nvSpPr>
        <p:spPr>
          <a:xfrm rot="16200000">
            <a:off x="5387121" y="3269679"/>
            <a:ext cx="6474233" cy="307777"/>
          </a:xfrm>
          <a:prstGeom prst="rect">
            <a:avLst/>
          </a:prstGeom>
          <a:noFill/>
        </p:spPr>
        <p:txBody>
          <a:bodyPr wrap="square" rtlCol="0">
            <a:spAutoFit/>
          </a:bodyPr>
          <a:lstStyle/>
          <a:p>
            <a:r>
              <a:rPr lang="hr-HR" sz="1400" dirty="0" smtClean="0"/>
              <a:t>Weale, Bailey, Lear (2004) </a:t>
            </a:r>
            <a:r>
              <a:rPr lang="en-GB" sz="1400" i="1" dirty="0" smtClean="0"/>
              <a:t>BMC </a:t>
            </a:r>
            <a:r>
              <a:rPr lang="en-GB" sz="1400" i="1" dirty="0"/>
              <a:t>Medical Research </a:t>
            </a:r>
            <a:r>
              <a:rPr lang="en-GB" sz="1400" i="1" dirty="0" smtClean="0"/>
              <a:t>Methodology</a:t>
            </a:r>
            <a:r>
              <a:rPr lang="en-GB" sz="1400" dirty="0" smtClean="0"/>
              <a:t>,</a:t>
            </a:r>
            <a:r>
              <a:rPr lang="en-GB" sz="1400" dirty="0"/>
              <a:t> </a:t>
            </a:r>
            <a:r>
              <a:rPr lang="en-GB" sz="1400" b="1" dirty="0"/>
              <a:t>4</a:t>
            </a:r>
            <a:r>
              <a:rPr lang="en-GB" sz="1400" dirty="0"/>
              <a:t>:14</a:t>
            </a:r>
            <a:endParaRPr lang="hr-HR" sz="1400" dirty="0"/>
          </a:p>
        </p:txBody>
      </p:sp>
    </p:spTree>
    <p:extLst>
      <p:ext uri="{BB962C8B-B14F-4D97-AF65-F5344CB8AC3E}">
        <p14:creationId xmlns:p14="http://schemas.microsoft.com/office/powerpoint/2010/main" val="14574690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Glasne kritike</a:t>
            </a:r>
            <a:endParaRPr lang="hr-HR" dirty="0"/>
          </a:p>
        </p:txBody>
      </p:sp>
      <p:pic>
        <p:nvPicPr>
          <p:cNvPr id="4" name="Content Placeholder 3">
            <a:hlinkClick r:id="rId2"/>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252054"/>
            <a:ext cx="6326809" cy="2942255"/>
          </a:xfrm>
        </p:spPr>
      </p:pic>
      <p:sp>
        <p:nvSpPr>
          <p:cNvPr id="5" name="TextBox 4"/>
          <p:cNvSpPr txBox="1"/>
          <p:nvPr/>
        </p:nvSpPr>
        <p:spPr>
          <a:xfrm>
            <a:off x="1" y="4370522"/>
            <a:ext cx="8958020" cy="2031325"/>
          </a:xfrm>
          <a:prstGeom prst="rect">
            <a:avLst/>
          </a:prstGeom>
          <a:noFill/>
        </p:spPr>
        <p:txBody>
          <a:bodyPr wrap="square" rtlCol="0">
            <a:spAutoFit/>
          </a:bodyPr>
          <a:lstStyle/>
          <a:p>
            <a:pPr marL="342900" indent="-342900">
              <a:buAutoNum type="alphaUcParenR"/>
            </a:pPr>
            <a:r>
              <a:rPr lang="en-US" dirty="0" smtClean="0"/>
              <a:t>citation </a:t>
            </a:r>
            <a:r>
              <a:rPr lang="en-US" dirty="0"/>
              <a:t>distributions within journals are highly </a:t>
            </a:r>
            <a:r>
              <a:rPr lang="en-US" dirty="0" smtClean="0"/>
              <a:t>skewed</a:t>
            </a:r>
            <a:endParaRPr lang="hr-HR" dirty="0" smtClean="0"/>
          </a:p>
          <a:p>
            <a:pPr marL="342900" indent="-342900">
              <a:buAutoNum type="alphaUcParenR"/>
            </a:pPr>
            <a:r>
              <a:rPr lang="en-US" dirty="0" smtClean="0"/>
              <a:t>the </a:t>
            </a:r>
            <a:r>
              <a:rPr lang="en-US" dirty="0"/>
              <a:t>properties of the Journal Impact Factor are field-specific: it is a composite of multiple, highly diverse article types, including primary research papers and </a:t>
            </a:r>
            <a:r>
              <a:rPr lang="en-US" dirty="0" smtClean="0"/>
              <a:t>reviews</a:t>
            </a:r>
            <a:endParaRPr lang="hr-HR" dirty="0" smtClean="0"/>
          </a:p>
          <a:p>
            <a:pPr marL="342900" indent="-342900">
              <a:buAutoNum type="alphaUcParenR"/>
            </a:pPr>
            <a:r>
              <a:rPr lang="en-US" dirty="0" smtClean="0"/>
              <a:t>Journal </a:t>
            </a:r>
            <a:r>
              <a:rPr lang="en-US" dirty="0"/>
              <a:t>Impact Factors can be manipulated (or “gamed”) by editorial policy </a:t>
            </a:r>
            <a:endParaRPr lang="hr-HR" dirty="0" smtClean="0"/>
          </a:p>
          <a:p>
            <a:pPr marL="342900" indent="-342900">
              <a:buAutoNum type="alphaUcParenR"/>
            </a:pPr>
            <a:r>
              <a:rPr lang="en-US" dirty="0" smtClean="0"/>
              <a:t>data </a:t>
            </a:r>
            <a:r>
              <a:rPr lang="en-US" dirty="0"/>
              <a:t>used to calculate the Journal Impact Factors are neither transparent nor openly available to the public</a:t>
            </a:r>
            <a:endParaRPr lang="hr-HR" dirty="0"/>
          </a:p>
        </p:txBody>
      </p:sp>
    </p:spTree>
    <p:extLst>
      <p:ext uri="{BB962C8B-B14F-4D97-AF65-F5344CB8AC3E}">
        <p14:creationId xmlns:p14="http://schemas.microsoft.com/office/powerpoint/2010/main" val="27763261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Citati</a:t>
            </a:r>
            <a:endParaRPr lang="hr-HR" dirty="0"/>
          </a:p>
        </p:txBody>
      </p:sp>
      <p:sp>
        <p:nvSpPr>
          <p:cNvPr id="3" name="Content Placeholder 2"/>
          <p:cNvSpPr>
            <a:spLocks noGrp="1"/>
          </p:cNvSpPr>
          <p:nvPr>
            <p:ph idx="1"/>
          </p:nvPr>
        </p:nvSpPr>
        <p:spPr>
          <a:xfrm>
            <a:off x="464948" y="1406958"/>
            <a:ext cx="8221851" cy="4876800"/>
          </a:xfrm>
        </p:spPr>
        <p:txBody>
          <a:bodyPr>
            <a:normAutofit lnSpcReduction="10000"/>
          </a:bodyPr>
          <a:lstStyle/>
          <a:p>
            <a:r>
              <a:rPr lang="hr-HR" dirty="0" smtClean="0"/>
              <a:t>osnovna pretpostavka različitih citatnih analiza polazi od citata kao načina odavanja priznanja i prepoznavanja vrijednosti, kvalitete ili značaja autorskog rada</a:t>
            </a:r>
          </a:p>
          <a:p>
            <a:r>
              <a:rPr lang="hr-HR" dirty="0" smtClean="0"/>
              <a:t>no, popisi </a:t>
            </a:r>
            <a:r>
              <a:rPr lang="hr-HR" dirty="0"/>
              <a:t>literature </a:t>
            </a:r>
            <a:r>
              <a:rPr lang="hr-HR" dirty="0" smtClean="0"/>
              <a:t>na </a:t>
            </a:r>
            <a:r>
              <a:rPr lang="hr-HR" dirty="0"/>
              <a:t>kraju radova ne predstavljaju uvijek „diva na čijim leđima stojimo ne bismo li vidjeli dalje</a:t>
            </a:r>
            <a:r>
              <a:rPr lang="hr-HR" dirty="0" smtClean="0"/>
              <a:t>“</a:t>
            </a:r>
          </a:p>
          <a:p>
            <a:pPr lvl="1"/>
            <a:r>
              <a:rPr lang="hr-HR" dirty="0" smtClean="0"/>
              <a:t>pozitivni i negativni citati</a:t>
            </a:r>
          </a:p>
          <a:p>
            <a:pPr lvl="1"/>
            <a:r>
              <a:rPr lang="hr-HR" dirty="0" smtClean="0"/>
              <a:t>citati izvan konteksta</a:t>
            </a:r>
          </a:p>
          <a:p>
            <a:pPr lvl="1"/>
            <a:r>
              <a:rPr lang="hr-HR" dirty="0" smtClean="0"/>
              <a:t>samocitati</a:t>
            </a:r>
          </a:p>
          <a:p>
            <a:pPr lvl="1"/>
            <a:r>
              <a:rPr lang="hr-HR" dirty="0" smtClean="0"/>
              <a:t>nenumerički aspekti citiranja: jezik, kultura, vrijeme</a:t>
            </a:r>
          </a:p>
          <a:p>
            <a:pPr lvl="1"/>
            <a:endParaRPr lang="hr-HR" dirty="0" smtClean="0"/>
          </a:p>
          <a:p>
            <a:pPr lvl="1"/>
            <a:r>
              <a:rPr lang="hr-HR" dirty="0" smtClean="0"/>
              <a:t>diskriminirana cijela područja, radovi koji nisu na engleskom jeziku, autori iz tzv. znanstvene periferije i iz zemalja koje nisu englesko govorno područje</a:t>
            </a:r>
            <a:endParaRPr lang="hr-HR" dirty="0"/>
          </a:p>
        </p:txBody>
      </p:sp>
    </p:spTree>
    <p:extLst>
      <p:ext uri="{BB962C8B-B14F-4D97-AF65-F5344CB8AC3E}">
        <p14:creationId xmlns:p14="http://schemas.microsoft.com/office/powerpoint/2010/main" val="30793382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err="1" smtClean="0"/>
              <a:t>Altmetrija</a:t>
            </a:r>
            <a:endParaRPr lang="en-US" dirty="0"/>
          </a:p>
        </p:txBody>
      </p:sp>
      <p:sp>
        <p:nvSpPr>
          <p:cNvPr id="3" name="Content Placeholder 2"/>
          <p:cNvSpPr>
            <a:spLocks noGrp="1"/>
          </p:cNvSpPr>
          <p:nvPr>
            <p:ph idx="1"/>
          </p:nvPr>
        </p:nvSpPr>
        <p:spPr>
          <a:xfrm>
            <a:off x="457200" y="1556792"/>
            <a:ext cx="8229600" cy="4340771"/>
          </a:xfrm>
        </p:spPr>
        <p:txBody>
          <a:bodyPr>
            <a:noAutofit/>
          </a:bodyPr>
          <a:lstStyle/>
          <a:p>
            <a:pPr marL="0" indent="0">
              <a:buNone/>
            </a:pPr>
            <a:r>
              <a:rPr lang="hr-HR" b="1" smtClean="0"/>
              <a:t>Koliko puta je neki</a:t>
            </a:r>
            <a:endParaRPr lang="en-US" sz="2400" dirty="0" smtClean="0"/>
          </a:p>
          <a:p>
            <a:pPr lvl="1"/>
            <a:r>
              <a:rPr lang="hr-HR" sz="2400" smtClean="0"/>
              <a:t>članak, knjiga, zapis s bloga, </a:t>
            </a:r>
            <a:r>
              <a:rPr lang="hr-HR" sz="2400" i="1" smtClean="0"/>
              <a:t>dataset</a:t>
            </a:r>
            <a:r>
              <a:rPr lang="hr-HR" sz="2400" smtClean="0"/>
              <a:t>, siva literatura, softver i dr.</a:t>
            </a:r>
            <a:endParaRPr lang="en-US" sz="2400" dirty="0" smtClean="0"/>
          </a:p>
          <a:p>
            <a:pPr marL="0" indent="0">
              <a:buNone/>
            </a:pPr>
            <a:r>
              <a:rPr lang="hr-HR" sz="2400" b="1" smtClean="0"/>
              <a:t>bio/bila</a:t>
            </a:r>
            <a:r>
              <a:rPr lang="en-US" sz="2400" b="1" smtClean="0"/>
              <a:t>:</a:t>
            </a:r>
            <a:endParaRPr lang="en-US" sz="2400" dirty="0" smtClean="0"/>
          </a:p>
          <a:p>
            <a:pPr lvl="1"/>
            <a:r>
              <a:rPr lang="hr-HR" u="sng" smtClean="0"/>
              <a:t>pogledan</a:t>
            </a:r>
            <a:r>
              <a:rPr lang="en-US" smtClean="0"/>
              <a:t> (</a:t>
            </a:r>
            <a:r>
              <a:rPr lang="hr-HR" smtClean="0"/>
              <a:t>web stranice izdavača</a:t>
            </a:r>
            <a:r>
              <a:rPr lang="en-US" smtClean="0"/>
              <a:t>, </a:t>
            </a:r>
            <a:r>
              <a:rPr lang="en-US" dirty="0" smtClean="0"/>
              <a:t>Dryad)</a:t>
            </a:r>
          </a:p>
          <a:p>
            <a:pPr lvl="1"/>
            <a:r>
              <a:rPr lang="hr-HR" u="sng" smtClean="0"/>
              <a:t>učitan</a:t>
            </a:r>
            <a:r>
              <a:rPr lang="en-US" smtClean="0"/>
              <a:t> </a:t>
            </a:r>
            <a:r>
              <a:rPr lang="en-US" dirty="0" smtClean="0"/>
              <a:t>(</a:t>
            </a:r>
            <a:r>
              <a:rPr lang="en-US" dirty="0" err="1" smtClean="0"/>
              <a:t>Slideshare</a:t>
            </a:r>
            <a:r>
              <a:rPr lang="en-US" smtClean="0"/>
              <a:t>, </a:t>
            </a:r>
            <a:r>
              <a:rPr lang="hr-HR" smtClean="0"/>
              <a:t>web stranice izdavača</a:t>
            </a:r>
            <a:r>
              <a:rPr lang="en-US" smtClean="0"/>
              <a:t>, </a:t>
            </a:r>
            <a:r>
              <a:rPr lang="en-US" dirty="0" smtClean="0"/>
              <a:t>Dryad)</a:t>
            </a:r>
          </a:p>
          <a:p>
            <a:pPr lvl="1"/>
            <a:r>
              <a:rPr lang="hr-HR" u="sng" smtClean="0"/>
              <a:t>citiran</a:t>
            </a:r>
            <a:r>
              <a:rPr lang="en-US" smtClean="0"/>
              <a:t> </a:t>
            </a:r>
            <a:r>
              <a:rPr lang="en-US" dirty="0" smtClean="0"/>
              <a:t>(PubMed, </a:t>
            </a:r>
            <a:r>
              <a:rPr lang="en-US" dirty="0" err="1" smtClean="0"/>
              <a:t>CrossRef</a:t>
            </a:r>
            <a:r>
              <a:rPr lang="en-US" dirty="0" smtClean="0"/>
              <a:t>, Scopus, Wikipedia, DOI, Web of Science)</a:t>
            </a:r>
          </a:p>
          <a:p>
            <a:pPr lvl="1"/>
            <a:r>
              <a:rPr lang="hr-HR" u="sng" smtClean="0"/>
              <a:t>ponovno korišten/prilagođen</a:t>
            </a:r>
            <a:r>
              <a:rPr lang="en-US" smtClean="0"/>
              <a:t> </a:t>
            </a:r>
            <a:r>
              <a:rPr lang="en-US" dirty="0" smtClean="0"/>
              <a:t>(</a:t>
            </a:r>
            <a:r>
              <a:rPr lang="en-US" dirty="0" err="1" smtClean="0"/>
              <a:t>Github</a:t>
            </a:r>
            <a:r>
              <a:rPr lang="en-US" dirty="0" smtClean="0"/>
              <a:t>)</a:t>
            </a:r>
          </a:p>
          <a:p>
            <a:pPr lvl="1"/>
            <a:r>
              <a:rPr lang="hr-HR" u="sng" smtClean="0"/>
              <a:t>dijeljen</a:t>
            </a:r>
            <a:r>
              <a:rPr lang="en-US" smtClean="0"/>
              <a:t> </a:t>
            </a:r>
            <a:r>
              <a:rPr lang="en-US" dirty="0" smtClean="0"/>
              <a:t>(Facebook</a:t>
            </a:r>
            <a:r>
              <a:rPr lang="en-US" smtClean="0"/>
              <a:t>, Twitter</a:t>
            </a:r>
            <a:r>
              <a:rPr lang="hr-HR" smtClean="0"/>
              <a:t>, LinkedIn</a:t>
            </a:r>
            <a:r>
              <a:rPr lang="en-US" smtClean="0"/>
              <a:t>)</a:t>
            </a:r>
            <a:endParaRPr lang="en-US" dirty="0" smtClean="0"/>
          </a:p>
          <a:p>
            <a:pPr lvl="1"/>
            <a:r>
              <a:rPr lang="hr-HR" u="sng" smtClean="0"/>
              <a:t>označen</a:t>
            </a:r>
            <a:r>
              <a:rPr lang="hr-HR" smtClean="0"/>
              <a:t> / </a:t>
            </a:r>
            <a:r>
              <a:rPr lang="hr-HR" u="sng" smtClean="0"/>
              <a:t>pohranjen</a:t>
            </a:r>
            <a:r>
              <a:rPr lang="hr-HR" smtClean="0"/>
              <a:t> </a:t>
            </a:r>
            <a:r>
              <a:rPr lang="en-US" smtClean="0"/>
              <a:t>(Mendeley, </a:t>
            </a:r>
            <a:r>
              <a:rPr lang="hr-HR" smtClean="0"/>
              <a:t>Zotero, </a:t>
            </a:r>
            <a:r>
              <a:rPr lang="en-US" smtClean="0"/>
              <a:t>CiteULike</a:t>
            </a:r>
            <a:r>
              <a:rPr lang="en-US" dirty="0" smtClean="0"/>
              <a:t>, Delicious)</a:t>
            </a:r>
          </a:p>
          <a:p>
            <a:pPr lvl="1"/>
            <a:r>
              <a:rPr lang="hr-HR" u="sng" smtClean="0"/>
              <a:t>komentiran</a:t>
            </a:r>
            <a:r>
              <a:rPr lang="en-US" smtClean="0"/>
              <a:t> </a:t>
            </a:r>
            <a:r>
              <a:rPr lang="en-US" dirty="0" smtClean="0"/>
              <a:t>(Twitter, </a:t>
            </a:r>
            <a:r>
              <a:rPr lang="en-US" dirty="0" err="1" smtClean="0"/>
              <a:t>Mendeley</a:t>
            </a:r>
            <a:r>
              <a:rPr lang="en-US" smtClean="0"/>
              <a:t>, blog, </a:t>
            </a:r>
            <a:r>
              <a:rPr lang="hr-HR" smtClean="0"/>
              <a:t>web stranice izdavača</a:t>
            </a:r>
            <a:r>
              <a:rPr lang="en-US" smtClean="0"/>
              <a:t>, </a:t>
            </a:r>
            <a:r>
              <a:rPr lang="en-US" dirty="0" smtClean="0"/>
              <a:t>Wikipedia, Faculty of 1000)</a:t>
            </a:r>
          </a:p>
          <a:p>
            <a:endParaRPr lang="en-US" sz="2400" dirty="0"/>
          </a:p>
        </p:txBody>
      </p:sp>
    </p:spTree>
    <p:extLst>
      <p:ext uri="{BB962C8B-B14F-4D97-AF65-F5344CB8AC3E}">
        <p14:creationId xmlns:p14="http://schemas.microsoft.com/office/powerpoint/2010/main" val="15365792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986" y="32289"/>
            <a:ext cx="8562814" cy="665135"/>
          </a:xfrm>
        </p:spPr>
        <p:txBody>
          <a:bodyPr/>
          <a:lstStyle/>
          <a:p>
            <a:r>
              <a:rPr lang="hr-HR" dirty="0" smtClean="0"/>
              <a:t>Ukratko o meni</a:t>
            </a:r>
            <a:endParaRPr lang="hr-HR" dirty="0"/>
          </a:p>
        </p:txBody>
      </p:sp>
      <p:sp>
        <p:nvSpPr>
          <p:cNvPr id="3" name="Content Placeholder 2"/>
          <p:cNvSpPr>
            <a:spLocks noGrp="1"/>
          </p:cNvSpPr>
          <p:nvPr>
            <p:ph idx="1"/>
          </p:nvPr>
        </p:nvSpPr>
        <p:spPr>
          <a:xfrm>
            <a:off x="1" y="697424"/>
            <a:ext cx="9144000" cy="5734373"/>
          </a:xfrm>
        </p:spPr>
        <p:txBody>
          <a:bodyPr>
            <a:noAutofit/>
          </a:bodyPr>
          <a:lstStyle/>
          <a:p>
            <a:r>
              <a:rPr lang="hr-HR" sz="1800" dirty="0" smtClean="0"/>
              <a:t>diplomirala fiziku na PMF-u, knjižničarstvo na FF u </a:t>
            </a:r>
            <a:r>
              <a:rPr lang="hr-HR" sz="1800" dirty="0" err="1" smtClean="0"/>
              <a:t>Zgb</a:t>
            </a:r>
            <a:endParaRPr lang="hr-HR" sz="1800" dirty="0" smtClean="0"/>
          </a:p>
          <a:p>
            <a:r>
              <a:rPr lang="hr-HR" sz="1800" dirty="0" smtClean="0"/>
              <a:t>magistrirala informacijske sustave na FOI-u</a:t>
            </a:r>
          </a:p>
          <a:p>
            <a:r>
              <a:rPr lang="hr-HR" sz="1800" dirty="0" smtClean="0"/>
              <a:t>doktorirala informacijske znanosti na FF u </a:t>
            </a:r>
            <a:r>
              <a:rPr lang="hr-HR" sz="1800" dirty="0" err="1" smtClean="0"/>
              <a:t>Zgb</a:t>
            </a:r>
            <a:endParaRPr lang="hr-HR" sz="1800" dirty="0" smtClean="0"/>
          </a:p>
          <a:p>
            <a:r>
              <a:rPr lang="hr-HR" sz="1800" dirty="0" smtClean="0"/>
              <a:t>voditeljica Knjižnice IRB do 2009.</a:t>
            </a:r>
          </a:p>
          <a:p>
            <a:r>
              <a:rPr lang="hr-HR" sz="1800" dirty="0" smtClean="0"/>
              <a:t>od 2009. na Odjelu za informacijske znanosti Sveučilišta u Zadru</a:t>
            </a:r>
          </a:p>
          <a:p>
            <a:r>
              <a:rPr lang="hr-HR" sz="1800" dirty="0" smtClean="0"/>
              <a:t>Sustav znanstvenih informacija – SZI (1994)</a:t>
            </a:r>
          </a:p>
          <a:p>
            <a:r>
              <a:rPr lang="hr-HR" sz="1800" dirty="0" smtClean="0"/>
              <a:t>Centar za online baze podataka – </a:t>
            </a:r>
            <a:r>
              <a:rPr lang="hr-HR" sz="1800" dirty="0" smtClean="0">
                <a:hlinkClick r:id="rId2"/>
              </a:rPr>
              <a:t>http://www.online-baze.hr</a:t>
            </a:r>
            <a:r>
              <a:rPr lang="hr-HR" sz="1800" dirty="0" smtClean="0"/>
              <a:t> (1995)</a:t>
            </a:r>
          </a:p>
          <a:p>
            <a:r>
              <a:rPr lang="hr-HR" sz="1800" dirty="0" smtClean="0"/>
              <a:t>Hrvatska znanstvena bibliografija CROSBI - </a:t>
            </a:r>
            <a:r>
              <a:rPr lang="hr-HR" sz="1800" dirty="0" smtClean="0">
                <a:hlinkClick r:id="rId3"/>
              </a:rPr>
              <a:t>http</a:t>
            </a:r>
            <a:r>
              <a:rPr lang="hr-HR" sz="1800" dirty="0">
                <a:hlinkClick r:id="rId3"/>
              </a:rPr>
              <a:t>://</a:t>
            </a:r>
            <a:r>
              <a:rPr lang="hr-HR" sz="1800" dirty="0" smtClean="0">
                <a:hlinkClick r:id="rId3"/>
              </a:rPr>
              <a:t>bib.irb.hr</a:t>
            </a:r>
            <a:r>
              <a:rPr lang="hr-HR" sz="1800" dirty="0" smtClean="0"/>
              <a:t> (1997)</a:t>
            </a:r>
          </a:p>
          <a:p>
            <a:r>
              <a:rPr lang="hr-HR" sz="1800" dirty="0"/>
              <a:t>Tko je tko u znanosti u Hrvatskoj </a:t>
            </a:r>
            <a:r>
              <a:rPr lang="hr-HR" sz="1800" dirty="0" smtClean="0"/>
              <a:t>- </a:t>
            </a:r>
            <a:r>
              <a:rPr lang="hr-HR" sz="1800" dirty="0" smtClean="0">
                <a:hlinkClick r:id="rId4"/>
              </a:rPr>
              <a:t>http</a:t>
            </a:r>
            <a:r>
              <a:rPr lang="hr-HR" sz="1800" dirty="0">
                <a:hlinkClick r:id="rId4"/>
              </a:rPr>
              <a:t>://</a:t>
            </a:r>
            <a:r>
              <a:rPr lang="hr-HR" sz="1800" dirty="0" smtClean="0">
                <a:hlinkClick r:id="rId4"/>
              </a:rPr>
              <a:t>tkojetko.irb.hr</a:t>
            </a:r>
            <a:r>
              <a:rPr lang="hr-HR" sz="1800" dirty="0" smtClean="0"/>
              <a:t> (2001)</a:t>
            </a:r>
          </a:p>
          <a:p>
            <a:r>
              <a:rPr lang="hr-HR" sz="1800" dirty="0"/>
              <a:t>R</a:t>
            </a:r>
            <a:r>
              <a:rPr lang="hr-HR" sz="1800" dirty="0" smtClean="0"/>
              <a:t>epozitorij </a:t>
            </a:r>
            <a:r>
              <a:rPr lang="hr-HR" sz="1800" dirty="0"/>
              <a:t>hrvatskih </a:t>
            </a:r>
            <a:r>
              <a:rPr lang="hr-HR" sz="1800" dirty="0" smtClean="0"/>
              <a:t>časopisa u otvorenom pristupu HRČAK - </a:t>
            </a:r>
            <a:r>
              <a:rPr lang="hr-HR" sz="1800" dirty="0" smtClean="0">
                <a:hlinkClick r:id="rId5"/>
              </a:rPr>
              <a:t>http</a:t>
            </a:r>
            <a:r>
              <a:rPr lang="hr-HR" sz="1800" dirty="0">
                <a:hlinkClick r:id="rId5"/>
              </a:rPr>
              <a:t>://</a:t>
            </a:r>
            <a:r>
              <a:rPr lang="hr-HR" sz="1800" dirty="0" smtClean="0">
                <a:hlinkClick r:id="rId5"/>
              </a:rPr>
              <a:t>hrcak.srce.hr</a:t>
            </a:r>
            <a:r>
              <a:rPr lang="hr-HR" sz="1800" dirty="0" smtClean="0"/>
              <a:t> (2006)</a:t>
            </a:r>
          </a:p>
          <a:p>
            <a:r>
              <a:rPr lang="hr-HR" sz="1800" dirty="0"/>
              <a:t>Hrvatski znanstveni portal </a:t>
            </a:r>
            <a:r>
              <a:rPr lang="hr-HR" sz="1800" dirty="0" smtClean="0"/>
              <a:t>- </a:t>
            </a:r>
            <a:r>
              <a:rPr lang="hr-HR" sz="1800" dirty="0" smtClean="0">
                <a:hlinkClick r:id="rId6"/>
              </a:rPr>
              <a:t>http</a:t>
            </a:r>
            <a:r>
              <a:rPr lang="hr-HR" sz="1800" dirty="0">
                <a:hlinkClick r:id="rId6"/>
              </a:rPr>
              <a:t>://</a:t>
            </a:r>
            <a:r>
              <a:rPr lang="hr-HR" sz="1800" dirty="0" smtClean="0">
                <a:hlinkClick r:id="rId6"/>
              </a:rPr>
              <a:t>www.znanstvenici.hr</a:t>
            </a:r>
            <a:r>
              <a:rPr lang="hr-HR" sz="1800" dirty="0" smtClean="0"/>
              <a:t> (2006)</a:t>
            </a:r>
          </a:p>
          <a:p>
            <a:r>
              <a:rPr lang="hr-HR" sz="1800" dirty="0"/>
              <a:t>repozitorij znanstveno-istraživačke opreme ŠESTAR </a:t>
            </a:r>
            <a:r>
              <a:rPr lang="hr-HR" sz="1800" dirty="0" smtClean="0"/>
              <a:t>- </a:t>
            </a:r>
            <a:r>
              <a:rPr lang="hr-HR" sz="1800" dirty="0" smtClean="0">
                <a:hlinkClick r:id="rId7"/>
              </a:rPr>
              <a:t>http</a:t>
            </a:r>
            <a:r>
              <a:rPr lang="hr-HR" sz="1800" dirty="0">
                <a:hlinkClick r:id="rId7"/>
              </a:rPr>
              <a:t>://</a:t>
            </a:r>
            <a:r>
              <a:rPr lang="hr-HR" sz="1800" dirty="0" smtClean="0">
                <a:hlinkClick r:id="rId7"/>
              </a:rPr>
              <a:t>sestar.irb.hr</a:t>
            </a:r>
            <a:r>
              <a:rPr lang="hr-HR" sz="1800" dirty="0" smtClean="0"/>
              <a:t> (2007)</a:t>
            </a:r>
          </a:p>
          <a:p>
            <a:r>
              <a:rPr lang="hr-HR" sz="1800" dirty="0" smtClean="0"/>
              <a:t>mreža institucijskih repozitorija DABAR (2014)</a:t>
            </a:r>
          </a:p>
          <a:p>
            <a:r>
              <a:rPr lang="hr-HR" sz="1800" dirty="0" smtClean="0"/>
              <a:t>znanstveni interesi: </a:t>
            </a:r>
            <a:r>
              <a:rPr lang="en-US" sz="1800" dirty="0" err="1"/>
              <a:t>znanstveno</a:t>
            </a:r>
            <a:r>
              <a:rPr lang="en-US" sz="1800" dirty="0"/>
              <a:t> </a:t>
            </a:r>
            <a:r>
              <a:rPr lang="en-US" sz="1800" dirty="0" err="1"/>
              <a:t>izdavaštvo</a:t>
            </a:r>
            <a:r>
              <a:rPr lang="en-US" sz="1800" dirty="0"/>
              <a:t> </a:t>
            </a:r>
            <a:r>
              <a:rPr lang="en-US" sz="1800" dirty="0" err="1"/>
              <a:t>i</a:t>
            </a:r>
            <a:r>
              <a:rPr lang="en-US" sz="1800" dirty="0"/>
              <a:t> </a:t>
            </a:r>
            <a:r>
              <a:rPr lang="en-US" sz="1800" dirty="0" err="1"/>
              <a:t>znanstvena</a:t>
            </a:r>
            <a:r>
              <a:rPr lang="en-US" sz="1800" dirty="0"/>
              <a:t> </a:t>
            </a:r>
            <a:r>
              <a:rPr lang="en-US" sz="1800" dirty="0" err="1"/>
              <a:t>komunikacija</a:t>
            </a:r>
            <a:r>
              <a:rPr lang="en-US" sz="1800" dirty="0"/>
              <a:t>, </a:t>
            </a:r>
            <a:r>
              <a:rPr lang="en-US" sz="1800" dirty="0" err="1"/>
              <a:t>otvorena</a:t>
            </a:r>
            <a:r>
              <a:rPr lang="en-US" sz="1800" dirty="0"/>
              <a:t> </a:t>
            </a:r>
            <a:r>
              <a:rPr lang="en-US" sz="1800" dirty="0" err="1"/>
              <a:t>znanost</a:t>
            </a:r>
            <a:r>
              <a:rPr lang="en-US" sz="1800" dirty="0"/>
              <a:t> </a:t>
            </a:r>
            <a:r>
              <a:rPr lang="en-US" sz="1800" dirty="0" err="1"/>
              <a:t>i</a:t>
            </a:r>
            <a:r>
              <a:rPr lang="en-US" sz="1800" dirty="0"/>
              <a:t> </a:t>
            </a:r>
            <a:r>
              <a:rPr lang="en-US" sz="1800" dirty="0" err="1"/>
              <a:t>otvoreni</a:t>
            </a:r>
            <a:r>
              <a:rPr lang="en-US" sz="1800" dirty="0"/>
              <a:t> </a:t>
            </a:r>
            <a:r>
              <a:rPr lang="en-US" sz="1800" dirty="0" err="1"/>
              <a:t>pristup</a:t>
            </a:r>
            <a:r>
              <a:rPr lang="en-US" sz="1800" dirty="0"/>
              <a:t>, </a:t>
            </a:r>
            <a:r>
              <a:rPr lang="en-US" sz="1800" dirty="0" err="1"/>
              <a:t>bibliometrija</a:t>
            </a:r>
            <a:r>
              <a:rPr lang="en-US" sz="1800" dirty="0"/>
              <a:t>, </a:t>
            </a:r>
            <a:r>
              <a:rPr lang="en-US" sz="1800" dirty="0" err="1" smtClean="0"/>
              <a:t>rudarenje</a:t>
            </a:r>
            <a:r>
              <a:rPr lang="en-US" sz="1800" dirty="0" smtClean="0"/>
              <a:t> </a:t>
            </a:r>
            <a:r>
              <a:rPr lang="en-US" sz="1800" dirty="0" err="1"/>
              <a:t>podataka</a:t>
            </a:r>
            <a:r>
              <a:rPr lang="en-US" sz="1800" dirty="0"/>
              <a:t> </a:t>
            </a:r>
            <a:r>
              <a:rPr lang="en-US" sz="1800" dirty="0" err="1"/>
              <a:t>i</a:t>
            </a:r>
            <a:r>
              <a:rPr lang="en-US" sz="1800" dirty="0"/>
              <a:t> </a:t>
            </a:r>
            <a:r>
              <a:rPr lang="en-US" sz="1800" dirty="0" err="1"/>
              <a:t>analiza</a:t>
            </a:r>
            <a:r>
              <a:rPr lang="en-US" sz="1800" dirty="0"/>
              <a:t> </a:t>
            </a:r>
            <a:r>
              <a:rPr lang="en-US" sz="1800" dirty="0" err="1"/>
              <a:t>teksta</a:t>
            </a:r>
            <a:r>
              <a:rPr lang="en-US" sz="1800" dirty="0"/>
              <a:t> </a:t>
            </a:r>
            <a:r>
              <a:rPr lang="en-US" sz="1800" dirty="0" err="1"/>
              <a:t>i</a:t>
            </a:r>
            <a:r>
              <a:rPr lang="en-US" sz="1800" dirty="0"/>
              <a:t> </a:t>
            </a:r>
            <a:r>
              <a:rPr lang="en-US" sz="1800" dirty="0" err="1"/>
              <a:t>informacijski</a:t>
            </a:r>
            <a:r>
              <a:rPr lang="en-US" sz="1800" dirty="0"/>
              <a:t> </a:t>
            </a:r>
            <a:r>
              <a:rPr lang="en-US" sz="1800" dirty="0" err="1" smtClean="0"/>
              <a:t>sustavi</a:t>
            </a:r>
            <a:endParaRPr lang="hr-HR" sz="1800" dirty="0" smtClean="0"/>
          </a:p>
          <a:p>
            <a:r>
              <a:rPr lang="hr-HR" sz="1800" dirty="0" smtClean="0"/>
              <a:t>NPR za RH za otvoreni pristup znanstvenim informacijama pri Europskoj Komisiji</a:t>
            </a:r>
            <a:endParaRPr lang="hr-HR" sz="1800" dirty="0"/>
          </a:p>
        </p:txBody>
      </p:sp>
    </p:spTree>
    <p:extLst>
      <p:ext uri="{BB962C8B-B14F-4D97-AF65-F5344CB8AC3E}">
        <p14:creationId xmlns:p14="http://schemas.microsoft.com/office/powerpoint/2010/main" val="28626490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Picture 5.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85790" y="278969"/>
            <a:ext cx="6301162" cy="6261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94476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Altmetri</a:t>
            </a:r>
            <a:r>
              <a:rPr lang="hr-HR" dirty="0" smtClean="0"/>
              <a:t>ja -</a:t>
            </a:r>
            <a:r>
              <a:rPr lang="en-US" dirty="0" smtClean="0"/>
              <a:t> </a:t>
            </a:r>
            <a:r>
              <a:rPr lang="hr-HR" dirty="0" smtClean="0"/>
              <a:t>alati i usluge</a:t>
            </a:r>
            <a:endParaRPr lang="en-US" dirty="0"/>
          </a:p>
        </p:txBody>
      </p:sp>
      <p:pic>
        <p:nvPicPr>
          <p:cNvPr id="6146" name="Picture 2">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27784" y="5125714"/>
            <a:ext cx="3317752" cy="1185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59109" y="3689815"/>
            <a:ext cx="4455102" cy="75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627784" y="1484784"/>
            <a:ext cx="3388749" cy="152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01723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04664"/>
            <a:ext cx="9144000" cy="914400"/>
          </a:xfrm>
        </p:spPr>
        <p:txBody>
          <a:bodyPr/>
          <a:lstStyle/>
          <a:p>
            <a:r>
              <a:rPr lang="en-US" dirty="0" err="1" smtClean="0"/>
              <a:t>PLoS</a:t>
            </a:r>
            <a:r>
              <a:rPr lang="en-US" dirty="0" smtClean="0"/>
              <a:t> </a:t>
            </a:r>
            <a:r>
              <a:rPr lang="en-US" smtClean="0"/>
              <a:t>Altmetrics</a:t>
            </a:r>
            <a:endParaRPr lang="en-US" dirty="0"/>
          </a:p>
        </p:txBody>
      </p:sp>
      <p:pic>
        <p:nvPicPr>
          <p:cNvPr id="4" name="Content Placeholder 3" descr="PLoS2.tiff"/>
          <p:cNvPicPr>
            <a:picLocks noGrp="1" noChangeAspect="1"/>
          </p:cNvPicPr>
          <p:nvPr>
            <p:ph idx="1"/>
          </p:nvPr>
        </p:nvPicPr>
        <p:blipFill>
          <a:blip r:embed="rId3" cstate="print">
            <a:extLst>
              <a:ext uri="{28A0092B-C50C-407E-A947-70E740481C1C}">
                <a14:useLocalDpi xmlns:a14="http://schemas.microsoft.com/office/drawing/2010/main" val="0"/>
              </a:ext>
            </a:extLst>
          </a:blip>
          <a:srcRect l="-1123" r="-1123"/>
          <a:stretch>
            <a:fillRect/>
          </a:stretch>
        </p:blipFill>
        <p:spPr>
          <a:xfrm>
            <a:off x="0" y="1661952"/>
            <a:ext cx="9352496" cy="5143512"/>
          </a:xfrm>
        </p:spPr>
      </p:pic>
      <p:sp>
        <p:nvSpPr>
          <p:cNvPr id="5" name="Rectangle 4"/>
          <p:cNvSpPr/>
          <p:nvPr/>
        </p:nvSpPr>
        <p:spPr>
          <a:xfrm>
            <a:off x="0" y="3233588"/>
            <a:ext cx="5929322" cy="335758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 name="Rectangle 5"/>
          <p:cNvSpPr/>
          <p:nvPr/>
        </p:nvSpPr>
        <p:spPr>
          <a:xfrm>
            <a:off x="6215074" y="3019274"/>
            <a:ext cx="2928926" cy="17145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6012469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28596" y="116632"/>
            <a:ext cx="8282040" cy="1143000"/>
          </a:xfrm>
        </p:spPr>
        <p:txBody>
          <a:bodyPr>
            <a:normAutofit/>
          </a:bodyPr>
          <a:lstStyle/>
          <a:p>
            <a:r>
              <a:rPr lang="en-US" dirty="0" smtClean="0">
                <a:hlinkClick r:id="rId3"/>
              </a:rPr>
              <a:t>Google Scholar</a:t>
            </a:r>
            <a:r>
              <a:rPr lang="en-US" dirty="0" smtClean="0"/>
              <a:t> Metrics &amp; Citations</a:t>
            </a:r>
            <a:endParaRPr lang="en-ZA" dirty="0"/>
          </a:p>
        </p:txBody>
      </p:sp>
      <p:pic>
        <p:nvPicPr>
          <p:cNvPr id="54274" name="Picture 2"/>
          <p:cNvPicPr>
            <a:picLocks noChangeAspect="1" noChangeArrowheads="1"/>
          </p:cNvPicPr>
          <p:nvPr/>
        </p:nvPicPr>
        <p:blipFill>
          <a:blip r:embed="rId4" cstate="print"/>
          <a:srcRect/>
          <a:stretch>
            <a:fillRect/>
          </a:stretch>
        </p:blipFill>
        <p:spPr bwMode="auto">
          <a:xfrm>
            <a:off x="428596" y="1357298"/>
            <a:ext cx="8341919" cy="4643451"/>
          </a:xfrm>
          <a:prstGeom prst="rect">
            <a:avLst/>
          </a:prstGeom>
          <a:noFill/>
          <a:ln w="9525">
            <a:noFill/>
            <a:miter lim="800000"/>
            <a:headEnd/>
            <a:tailEnd/>
          </a:ln>
        </p:spPr>
      </p:pic>
      <p:sp>
        <p:nvSpPr>
          <p:cNvPr id="5" name="Rectangle 4"/>
          <p:cNvSpPr/>
          <p:nvPr/>
        </p:nvSpPr>
        <p:spPr>
          <a:xfrm>
            <a:off x="5357818" y="2357430"/>
            <a:ext cx="1643074" cy="50006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38210419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86564"/>
            <a:ext cx="9144000" cy="5084871"/>
          </a:xfrm>
          <a:prstGeom prst="rect">
            <a:avLst/>
          </a:prstGeom>
        </p:spPr>
      </p:pic>
    </p:spTree>
    <p:extLst>
      <p:ext uri="{BB962C8B-B14F-4D97-AF65-F5344CB8AC3E}">
        <p14:creationId xmlns:p14="http://schemas.microsoft.com/office/powerpoint/2010/main" val="14870345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Otvoreni formati</a:t>
            </a:r>
            <a:endParaRPr lang="hr-HR" dirty="0"/>
          </a:p>
        </p:txBody>
      </p:sp>
      <p:sp>
        <p:nvSpPr>
          <p:cNvPr id="3" name="Content Placeholder 2"/>
          <p:cNvSpPr>
            <a:spLocks noGrp="1"/>
          </p:cNvSpPr>
          <p:nvPr>
            <p:ph idx="1"/>
          </p:nvPr>
        </p:nvSpPr>
        <p:spPr/>
        <p:txBody>
          <a:bodyPr>
            <a:normAutofit/>
          </a:bodyPr>
          <a:lstStyle/>
          <a:p>
            <a:pPr>
              <a:lnSpc>
                <a:spcPct val="80000"/>
              </a:lnSpc>
            </a:pPr>
            <a:r>
              <a:rPr lang="hr-HR" altLang="sr-Latn-RS" dirty="0"/>
              <a:t>PDF – </a:t>
            </a:r>
            <a:r>
              <a:rPr lang="hr-HR" altLang="sr-Latn-RS" dirty="0" smtClean="0"/>
              <a:t>portabilan i jednostavan za korištenje </a:t>
            </a:r>
            <a:r>
              <a:rPr lang="hr-HR" altLang="sr-Latn-RS" dirty="0"/>
              <a:t>– </a:t>
            </a:r>
            <a:r>
              <a:rPr lang="hr-HR" altLang="sr-Latn-RS" dirty="0" smtClean="0"/>
              <a:t>ali velika ograničenja</a:t>
            </a:r>
            <a:endParaRPr lang="hr-HR" altLang="sr-Latn-RS" dirty="0"/>
          </a:p>
          <a:p>
            <a:pPr>
              <a:lnSpc>
                <a:spcPct val="80000"/>
              </a:lnSpc>
            </a:pPr>
            <a:r>
              <a:rPr lang="hr-HR" altLang="sr-Latn-RS" dirty="0"/>
              <a:t>PDF/A – </a:t>
            </a:r>
            <a:r>
              <a:rPr lang="hr-HR" altLang="sr-Latn-RS" dirty="0" smtClean="0"/>
              <a:t>neka poboljšanja</a:t>
            </a:r>
            <a:endParaRPr lang="hr-HR" altLang="sr-Latn-RS" dirty="0"/>
          </a:p>
          <a:p>
            <a:pPr>
              <a:lnSpc>
                <a:spcPct val="80000"/>
              </a:lnSpc>
            </a:pPr>
            <a:r>
              <a:rPr lang="hr-HR" altLang="sr-Latn-RS" dirty="0" smtClean="0"/>
              <a:t>u praksi se koristi za reprodukciju tiskane verzije publikacije</a:t>
            </a:r>
            <a:endParaRPr lang="hr-HR" altLang="sr-Latn-RS" dirty="0"/>
          </a:p>
          <a:p>
            <a:pPr>
              <a:lnSpc>
                <a:spcPct val="80000"/>
              </a:lnSpc>
            </a:pPr>
            <a:r>
              <a:rPr lang="hr-HR" altLang="sr-Latn-RS" dirty="0" smtClean="0"/>
              <a:t>ne podržava multimediju, interaktivnost, </a:t>
            </a:r>
            <a:r>
              <a:rPr lang="hr-HR" altLang="sr-Latn-RS" dirty="0" err="1" smtClean="0"/>
              <a:t>interoperabilnost</a:t>
            </a:r>
            <a:r>
              <a:rPr lang="hr-HR" altLang="sr-Latn-RS" dirty="0" smtClean="0"/>
              <a:t>, </a:t>
            </a:r>
            <a:r>
              <a:rPr lang="hr-HR" altLang="sr-Latn-RS" dirty="0" err="1" smtClean="0"/>
              <a:t>reproducibilnost</a:t>
            </a:r>
            <a:r>
              <a:rPr lang="hr-HR" altLang="sr-Latn-RS" dirty="0" smtClean="0"/>
              <a:t>…</a:t>
            </a:r>
            <a:endParaRPr lang="hr-HR" altLang="sr-Latn-RS" dirty="0"/>
          </a:p>
          <a:p>
            <a:pPr>
              <a:lnSpc>
                <a:spcPct val="80000"/>
              </a:lnSpc>
            </a:pPr>
            <a:endParaRPr lang="hr-HR" altLang="sr-Latn-RS" dirty="0"/>
          </a:p>
          <a:p>
            <a:pPr>
              <a:lnSpc>
                <a:spcPct val="80000"/>
              </a:lnSpc>
            </a:pPr>
            <a:r>
              <a:rPr lang="hr-HR" altLang="sr-Latn-RS" dirty="0" smtClean="0"/>
              <a:t>različite discipline – različiti softveri i formati</a:t>
            </a:r>
            <a:endParaRPr lang="hr-HR" altLang="sr-Latn-RS" dirty="0"/>
          </a:p>
          <a:p>
            <a:pPr>
              <a:lnSpc>
                <a:spcPct val="80000"/>
              </a:lnSpc>
            </a:pPr>
            <a:r>
              <a:rPr lang="hr-HR" altLang="sr-Latn-RS" dirty="0"/>
              <a:t>HTML</a:t>
            </a:r>
          </a:p>
          <a:p>
            <a:pPr>
              <a:lnSpc>
                <a:spcPct val="80000"/>
              </a:lnSpc>
            </a:pPr>
            <a:r>
              <a:rPr lang="hr-HR" altLang="sr-Latn-RS" dirty="0" err="1"/>
              <a:t>Teχ</a:t>
            </a:r>
            <a:r>
              <a:rPr lang="en-US" altLang="sr-Latn-RS" dirty="0"/>
              <a:t> </a:t>
            </a:r>
            <a:r>
              <a:rPr lang="hr-HR" altLang="sr-Latn-RS" dirty="0"/>
              <a:t>/</a:t>
            </a:r>
            <a:r>
              <a:rPr lang="hr-HR" altLang="sr-Latn-RS" dirty="0" err="1"/>
              <a:t>Lateχ</a:t>
            </a:r>
            <a:r>
              <a:rPr lang="en-US" altLang="sr-Latn-RS" dirty="0"/>
              <a:t> </a:t>
            </a:r>
            <a:r>
              <a:rPr lang="hr-HR" altLang="sr-Latn-RS" dirty="0"/>
              <a:t> </a:t>
            </a:r>
          </a:p>
          <a:p>
            <a:pPr>
              <a:lnSpc>
                <a:spcPct val="80000"/>
              </a:lnSpc>
            </a:pPr>
            <a:endParaRPr lang="hr-HR" altLang="sr-Latn-RS" dirty="0"/>
          </a:p>
          <a:p>
            <a:pPr>
              <a:lnSpc>
                <a:spcPct val="80000"/>
              </a:lnSpc>
            </a:pPr>
            <a:r>
              <a:rPr lang="hr-HR" altLang="sr-Latn-RS" dirty="0" smtClean="0"/>
              <a:t>jedinstveno rješenje za sve znanstvene discipline ne postoji</a:t>
            </a:r>
            <a:endParaRPr lang="en-US" altLang="sr-Latn-RS" dirty="0"/>
          </a:p>
          <a:p>
            <a:endParaRPr lang="hr-HR" dirty="0"/>
          </a:p>
        </p:txBody>
      </p:sp>
    </p:spTree>
    <p:extLst>
      <p:ext uri="{BB962C8B-B14F-4D97-AF65-F5344CB8AC3E}">
        <p14:creationId xmlns:p14="http://schemas.microsoft.com/office/powerpoint/2010/main" val="27771129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6" descr="https://www.cs.arizona.edu/patterns/weaving/articles/SAMPLES/pht_shp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4197" y="20596622"/>
            <a:ext cx="3086100"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Title 3"/>
          <p:cNvSpPr>
            <a:spLocks noGrp="1"/>
          </p:cNvSpPr>
          <p:nvPr>
            <p:ph type="title"/>
          </p:nvPr>
        </p:nvSpPr>
        <p:spPr/>
        <p:txBody>
          <a:bodyPr/>
          <a:lstStyle/>
          <a:p>
            <a:pPr eaLnBrk="1" hangingPunct="1"/>
            <a:r>
              <a:rPr lang="hr-HR" altLang="sr-Latn-RS" dirty="0" smtClean="0"/>
              <a:t>Semantički unaprjeđeni radovi</a:t>
            </a:r>
          </a:p>
        </p:txBody>
      </p:sp>
      <p:pic>
        <p:nvPicPr>
          <p:cNvPr id="4098" name="Picture 2" descr="http://www.ploscompbiol.org/article/info:doi/10.1371/journal.pcbi.1000361.g010/larger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4660" y="835458"/>
            <a:ext cx="6719888"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ular Callout 5"/>
          <p:cNvSpPr/>
          <p:nvPr/>
        </p:nvSpPr>
        <p:spPr>
          <a:xfrm>
            <a:off x="0" y="884635"/>
            <a:ext cx="1350169" cy="653653"/>
          </a:xfrm>
          <a:prstGeom prst="wedgeRectCallout">
            <a:avLst>
              <a:gd name="adj1" fmla="val 84723"/>
              <a:gd name="adj2" fmla="val 4938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hr-HR" altLang="sr-Latn-RS" sz="1050" dirty="0" smtClean="0"/>
              <a:t>UKLJUČIVANJE POSTOJEĆIH ISTRAŽIVAČKIH PODATAKA</a:t>
            </a:r>
            <a:endParaRPr lang="hr-HR" altLang="sr-Latn-RS" sz="1050" dirty="0"/>
          </a:p>
        </p:txBody>
      </p:sp>
      <p:sp>
        <p:nvSpPr>
          <p:cNvPr id="11" name="Rectangular Callout 10"/>
          <p:cNvSpPr/>
          <p:nvPr/>
        </p:nvSpPr>
        <p:spPr>
          <a:xfrm>
            <a:off x="7949803" y="1896666"/>
            <a:ext cx="1204913" cy="645319"/>
          </a:xfrm>
          <a:prstGeom prst="wedgeRectCallout">
            <a:avLst>
              <a:gd name="adj1" fmla="val -87785"/>
              <a:gd name="adj2" fmla="val 46061"/>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hr-HR" altLang="sr-Latn-RS" sz="1350" dirty="0" smtClean="0">
                <a:latin typeface="Calibri" panose="020F0502020204030204" pitchFamily="34" charset="0"/>
              </a:rPr>
              <a:t>INTERAKTIVNI GRAFIČKI PRIKAZI</a:t>
            </a:r>
            <a:endParaRPr lang="hr-HR" altLang="sr-Latn-RS" sz="1350" dirty="0">
              <a:latin typeface="Calibri" panose="020F0502020204030204" pitchFamily="34" charset="0"/>
            </a:endParaRPr>
          </a:p>
        </p:txBody>
      </p:sp>
      <p:sp>
        <p:nvSpPr>
          <p:cNvPr id="12" name="Rectangular Callout 11"/>
          <p:cNvSpPr/>
          <p:nvPr/>
        </p:nvSpPr>
        <p:spPr>
          <a:xfrm>
            <a:off x="7804548" y="857250"/>
            <a:ext cx="1350169" cy="653654"/>
          </a:xfrm>
          <a:prstGeom prst="wedgeRectCallout">
            <a:avLst>
              <a:gd name="adj1" fmla="val -100991"/>
              <a:gd name="adj2" fmla="val 70696"/>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hr-HR" altLang="sr-Latn-RS" sz="1350" dirty="0">
                <a:latin typeface="Calibri" panose="020F0502020204030204" pitchFamily="34" charset="0"/>
              </a:rPr>
              <a:t>TAG CLOUD </a:t>
            </a:r>
            <a:r>
              <a:rPr lang="hr-HR" altLang="sr-Latn-RS" sz="1350" dirty="0" smtClean="0">
                <a:latin typeface="Calibri" panose="020F0502020204030204" pitchFamily="34" charset="0"/>
              </a:rPr>
              <a:t>– DOPUNA SAŽETKU</a:t>
            </a:r>
            <a:endParaRPr lang="hr-HR" altLang="sr-Latn-RS" sz="1350" dirty="0">
              <a:latin typeface="Calibri" panose="020F0502020204030204" pitchFamily="34" charset="0"/>
            </a:endParaRPr>
          </a:p>
        </p:txBody>
      </p:sp>
      <p:sp>
        <p:nvSpPr>
          <p:cNvPr id="13" name="Rectangular Callout 12"/>
          <p:cNvSpPr/>
          <p:nvPr/>
        </p:nvSpPr>
        <p:spPr>
          <a:xfrm>
            <a:off x="0" y="2381250"/>
            <a:ext cx="1158479" cy="747713"/>
          </a:xfrm>
          <a:prstGeom prst="wedgeRectCallout">
            <a:avLst>
              <a:gd name="adj1" fmla="val 84723"/>
              <a:gd name="adj2" fmla="val 4938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hr-HR" altLang="sr-Latn-RS" sz="1050" dirty="0" smtClean="0"/>
              <a:t>OBJEDINJAVANJE PODATAKA IZ VIŠE RADOVA</a:t>
            </a:r>
            <a:endParaRPr lang="hr-HR" altLang="sr-Latn-RS" sz="1050" dirty="0"/>
          </a:p>
        </p:txBody>
      </p:sp>
      <p:sp>
        <p:nvSpPr>
          <p:cNvPr id="14" name="Rectangular Callout 13"/>
          <p:cNvSpPr/>
          <p:nvPr/>
        </p:nvSpPr>
        <p:spPr>
          <a:xfrm>
            <a:off x="103585" y="4101704"/>
            <a:ext cx="1350169" cy="653653"/>
          </a:xfrm>
          <a:prstGeom prst="wedgeRectCallout">
            <a:avLst>
              <a:gd name="adj1" fmla="val 127580"/>
              <a:gd name="adj2" fmla="val -85041"/>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hr-HR" altLang="sr-Latn-RS" sz="1350"/>
              <a:t>MASHUPS</a:t>
            </a:r>
          </a:p>
        </p:txBody>
      </p:sp>
      <p:sp>
        <p:nvSpPr>
          <p:cNvPr id="2" name="Rectangular Callout 12"/>
          <p:cNvSpPr>
            <a:spLocks noChangeArrowheads="1"/>
          </p:cNvSpPr>
          <p:nvPr/>
        </p:nvSpPr>
        <p:spPr bwMode="auto">
          <a:xfrm>
            <a:off x="7985523" y="3115866"/>
            <a:ext cx="1158478" cy="747713"/>
          </a:xfrm>
          <a:prstGeom prst="wedgeRectCallout">
            <a:avLst>
              <a:gd name="adj1" fmla="val -69528"/>
              <a:gd name="adj2" fmla="val 106528"/>
            </a:avLst>
          </a:prstGeom>
          <a:solidFill>
            <a:srgbClr val="FFC000"/>
          </a:solidFill>
          <a:ln w="12700" algn="ctr">
            <a:solidFill>
              <a:srgbClr val="41719C"/>
            </a:solidFill>
            <a:miter lim="800000"/>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hr-HR" altLang="sr-Latn-RS" sz="1350" dirty="0" smtClean="0"/>
              <a:t>PODACI NA KOJIMA SE GRAF. PRIKAZ TEMELJI</a:t>
            </a:r>
            <a:endParaRPr lang="hr-HR" altLang="sr-Latn-RS" sz="1350" dirty="0"/>
          </a:p>
        </p:txBody>
      </p:sp>
      <p:sp>
        <p:nvSpPr>
          <p:cNvPr id="3" name="Rectangular Callout 12"/>
          <p:cNvSpPr>
            <a:spLocks noChangeArrowheads="1"/>
          </p:cNvSpPr>
          <p:nvPr/>
        </p:nvSpPr>
        <p:spPr bwMode="auto">
          <a:xfrm>
            <a:off x="7985523" y="5253037"/>
            <a:ext cx="1158478" cy="747713"/>
          </a:xfrm>
          <a:prstGeom prst="wedgeRectCallout">
            <a:avLst>
              <a:gd name="adj1" fmla="val -83708"/>
              <a:gd name="adj2" fmla="val -43949"/>
            </a:avLst>
          </a:prstGeom>
          <a:solidFill>
            <a:srgbClr val="FFC000"/>
          </a:solidFill>
          <a:ln w="12700" algn="ctr">
            <a:solidFill>
              <a:srgbClr val="41719C"/>
            </a:solidFill>
            <a:miter lim="800000"/>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hr-HR" altLang="sr-Latn-RS" sz="1050" dirty="0" smtClean="0">
                <a:latin typeface="Arial" panose="020B0604020202020204" pitchFamily="34" charset="0"/>
              </a:rPr>
              <a:t>RAČUNALNO ČITLJIVI METAPODACI</a:t>
            </a:r>
            <a:endParaRPr lang="hr-HR" altLang="sr-Latn-RS" sz="1050" dirty="0">
              <a:latin typeface="Arial" panose="020B0604020202020204" pitchFamily="34" charset="0"/>
            </a:endParaRPr>
          </a:p>
        </p:txBody>
      </p:sp>
      <p:pic>
        <p:nvPicPr>
          <p:cNvPr id="21519"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6453" y="2322830"/>
            <a:ext cx="6690122" cy="3107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ular Callout 12"/>
          <p:cNvSpPr>
            <a:spLocks noChangeArrowheads="1"/>
          </p:cNvSpPr>
          <p:nvPr/>
        </p:nvSpPr>
        <p:spPr bwMode="auto">
          <a:xfrm>
            <a:off x="7985523" y="4063603"/>
            <a:ext cx="1158478" cy="747713"/>
          </a:xfrm>
          <a:prstGeom prst="wedgeRectCallout">
            <a:avLst>
              <a:gd name="adj1" fmla="val -247944"/>
              <a:gd name="adj2" fmla="val -52069"/>
            </a:avLst>
          </a:prstGeom>
          <a:solidFill>
            <a:srgbClr val="FFC000"/>
          </a:solidFill>
          <a:ln w="12700" algn="ctr">
            <a:solidFill>
              <a:srgbClr val="41719C"/>
            </a:solidFill>
            <a:miter lim="800000"/>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hr-HR" altLang="sr-Latn-RS" sz="1350" dirty="0" smtClean="0"/>
              <a:t>OZNAKE (KLASE)</a:t>
            </a:r>
            <a:endParaRPr lang="hr-HR" altLang="sr-Latn-RS" sz="1350" dirty="0"/>
          </a:p>
        </p:txBody>
      </p:sp>
      <p:sp>
        <p:nvSpPr>
          <p:cNvPr id="17" name="Content Placeholder 4"/>
          <p:cNvSpPr txBox="1">
            <a:spLocks/>
          </p:cNvSpPr>
          <p:nvPr/>
        </p:nvSpPr>
        <p:spPr bwMode="auto">
          <a:xfrm>
            <a:off x="631032" y="2228851"/>
            <a:ext cx="7884319" cy="3261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r>
              <a:rPr lang="hr-HR" altLang="sr-Latn-RS" sz="2100" dirty="0" smtClean="0"/>
              <a:t>publikacije uglavnom statične</a:t>
            </a:r>
            <a:endParaRPr lang="hr-HR" altLang="sr-Latn-RS" sz="2100" dirty="0"/>
          </a:p>
          <a:p>
            <a:pPr eaLnBrk="1" hangingPunct="1"/>
            <a:r>
              <a:rPr lang="hr-HR" altLang="sr-Latn-RS" sz="2100" dirty="0" smtClean="0"/>
              <a:t>raskorak između dinamičnog razvoja znanosti i njene reprezentacije putem tradicionalnih kanala</a:t>
            </a:r>
            <a:endParaRPr lang="hr-HR" altLang="sr-Latn-RS" sz="2100" dirty="0"/>
          </a:p>
          <a:p>
            <a:pPr eaLnBrk="1" hangingPunct="1"/>
            <a:endParaRPr lang="hr-HR" altLang="sr-Latn-RS" sz="2100" dirty="0"/>
          </a:p>
          <a:p>
            <a:pPr eaLnBrk="1" hangingPunct="1"/>
            <a:r>
              <a:rPr lang="hr-HR" altLang="sr-Latn-RS" sz="2100" i="1" dirty="0"/>
              <a:t>„</a:t>
            </a:r>
            <a:r>
              <a:rPr lang="en-US" altLang="sr-Latn-RS" sz="2100" i="1" dirty="0"/>
              <a:t>We define the term semantic publication to include anything that </a:t>
            </a:r>
            <a:r>
              <a:rPr lang="en-US" altLang="sr-Latn-RS" sz="2100" b="1" i="1" dirty="0"/>
              <a:t>enhances the meaning</a:t>
            </a:r>
            <a:r>
              <a:rPr lang="en-US" altLang="sr-Latn-RS" sz="2100" i="1" dirty="0"/>
              <a:t> of a published journal article, facilitates its</a:t>
            </a:r>
            <a:r>
              <a:rPr lang="en-US" altLang="sr-Latn-RS" sz="2100" b="1" i="1" dirty="0"/>
              <a:t> automated discovery</a:t>
            </a:r>
            <a:r>
              <a:rPr lang="en-US" altLang="sr-Latn-RS" sz="2100" i="1" dirty="0"/>
              <a:t>, enables its</a:t>
            </a:r>
            <a:r>
              <a:rPr lang="en-US" altLang="sr-Latn-RS" sz="2100" b="1" i="1" dirty="0"/>
              <a:t> linking</a:t>
            </a:r>
            <a:r>
              <a:rPr lang="en-US" altLang="sr-Latn-RS" sz="2100" i="1" dirty="0"/>
              <a:t> to semantically related articles, provides </a:t>
            </a:r>
            <a:r>
              <a:rPr lang="en-US" altLang="sr-Latn-RS" sz="2100" b="1" i="1" dirty="0"/>
              <a:t>access to data</a:t>
            </a:r>
            <a:r>
              <a:rPr lang="en-US" altLang="sr-Latn-RS" sz="2100" i="1" dirty="0"/>
              <a:t> within the article in actionable form, or facilitates </a:t>
            </a:r>
            <a:r>
              <a:rPr lang="en-US" altLang="sr-Latn-RS" sz="2100" b="1" i="1" dirty="0"/>
              <a:t>integration of data</a:t>
            </a:r>
            <a:r>
              <a:rPr lang="en-US" altLang="sr-Latn-RS" sz="2100" i="1" dirty="0"/>
              <a:t> between articles.</a:t>
            </a:r>
            <a:r>
              <a:rPr lang="hr-HR" altLang="sr-Latn-RS" sz="2100" i="1" dirty="0"/>
              <a:t>” </a:t>
            </a:r>
            <a:r>
              <a:rPr lang="hr-HR" altLang="sr-Latn-RS" sz="2100" dirty="0"/>
              <a:t>(</a:t>
            </a:r>
            <a:r>
              <a:rPr lang="hr-HR" altLang="sr-Latn-RS" sz="2100" dirty="0" err="1"/>
              <a:t>Shotton</a:t>
            </a:r>
            <a:r>
              <a:rPr lang="hr-HR" altLang="sr-Latn-RS" sz="2100" dirty="0"/>
              <a:t> at </a:t>
            </a:r>
            <a:r>
              <a:rPr lang="hr-HR" altLang="sr-Latn-RS" sz="2100" dirty="0" err="1"/>
              <a:t>al</a:t>
            </a:r>
            <a:r>
              <a:rPr lang="hr-HR" altLang="sr-Latn-RS" sz="2100" dirty="0"/>
              <a:t>, </a:t>
            </a:r>
            <a:r>
              <a:rPr lang="hr-HR" altLang="sr-Latn-RS" sz="2100" dirty="0" smtClean="0"/>
              <a:t>2009)</a:t>
            </a:r>
            <a:endParaRPr lang="hr-HR" altLang="sr-Latn-RS" sz="2100" dirty="0"/>
          </a:p>
        </p:txBody>
      </p:sp>
    </p:spTree>
    <p:extLst>
      <p:ext uri="{BB962C8B-B14F-4D97-AF65-F5344CB8AC3E}">
        <p14:creationId xmlns:p14="http://schemas.microsoft.com/office/powerpoint/2010/main" val="7978421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fade">
                                      <p:cBhvr>
                                        <p:cTn id="12" dur="500"/>
                                        <p:tgtEl>
                                          <p:spTgt spid="409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fade">
                                      <p:cBhvr>
                                        <p:cTn id="42" dur="500"/>
                                        <p:tgtEl>
                                          <p:spTgt spid="2"/>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fade">
                                      <p:cBhvr>
                                        <p:cTn id="47" dur="500"/>
                                        <p:tgtEl>
                                          <p:spTgt spid="3"/>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nodeType="clickEffect">
                                  <p:stCondLst>
                                    <p:cond delay="0"/>
                                  </p:stCondLst>
                                  <p:childTnLst>
                                    <p:set>
                                      <p:cBhvr>
                                        <p:cTn id="51" dur="1" fill="hold">
                                          <p:stCondLst>
                                            <p:cond delay="0"/>
                                          </p:stCondLst>
                                        </p:cTn>
                                        <p:tgtEl>
                                          <p:spTgt spid="21519"/>
                                        </p:tgtEl>
                                        <p:attrNameLst>
                                          <p:attrName>style.visibility</p:attrName>
                                        </p:attrNameLst>
                                      </p:cBhvr>
                                      <p:to>
                                        <p:strVal val="visible"/>
                                      </p:to>
                                    </p:set>
                                    <p:animEffect transition="in" filter="fade">
                                      <p:cBhvr>
                                        <p:cTn id="52" dur="500"/>
                                        <p:tgtEl>
                                          <p:spTgt spid="21519"/>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fade">
                                      <p:cBhvr>
                                        <p:cTn id="5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2" grpId="0" animBg="1"/>
      <p:bldP spid="13" grpId="0" animBg="1"/>
      <p:bldP spid="14" grpId="0" animBg="1"/>
      <p:bldP spid="2" grpId="0" animBg="1"/>
      <p:bldP spid="3" grpId="0" animBg="1"/>
      <p:bldP spid="4" grpId="0" animBg="1"/>
      <p:bldP spid="1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Dobrobiti za sve sudionike</a:t>
            </a:r>
            <a:endParaRPr lang="hr-HR" dirty="0"/>
          </a:p>
        </p:txBody>
      </p:sp>
      <p:sp>
        <p:nvSpPr>
          <p:cNvPr id="3" name="Content Placeholder 2"/>
          <p:cNvSpPr>
            <a:spLocks noGrp="1"/>
          </p:cNvSpPr>
          <p:nvPr>
            <p:ph idx="1"/>
          </p:nvPr>
        </p:nvSpPr>
        <p:spPr>
          <a:xfrm>
            <a:off x="457200" y="1406958"/>
            <a:ext cx="8500820" cy="5086832"/>
          </a:xfrm>
        </p:spPr>
        <p:txBody>
          <a:bodyPr>
            <a:normAutofit fontScale="92500" lnSpcReduction="20000"/>
          </a:bodyPr>
          <a:lstStyle/>
          <a:p>
            <a:pPr fontAlgn="t"/>
            <a:r>
              <a:rPr lang="hr-HR" dirty="0"/>
              <a:t>Znanstvenici:</a:t>
            </a:r>
          </a:p>
          <a:p>
            <a:pPr lvl="1" fontAlgn="t"/>
            <a:r>
              <a:rPr lang="hr-HR" dirty="0"/>
              <a:t>veća vidljivost njihovog znanstvenog </a:t>
            </a:r>
            <a:r>
              <a:rPr lang="hr-HR" dirty="0" smtClean="0"/>
              <a:t>rada, veći utjecaj, veća citiranost, mogućnosti suradnje; </a:t>
            </a:r>
            <a:r>
              <a:rPr lang="hr-HR" dirty="0"/>
              <a:t>veća i lakša dostupnost znanstvenih informacija</a:t>
            </a:r>
          </a:p>
          <a:p>
            <a:r>
              <a:rPr lang="hr-HR" dirty="0"/>
              <a:t>Ustanove:</a:t>
            </a:r>
          </a:p>
          <a:p>
            <a:pPr lvl="1"/>
            <a:r>
              <a:rPr lang="hr-HR" dirty="0"/>
              <a:t>veća vidljivost </a:t>
            </a:r>
            <a:r>
              <a:rPr lang="hr-HR" dirty="0" smtClean="0"/>
              <a:t>znanstvene </a:t>
            </a:r>
            <a:r>
              <a:rPr lang="hr-HR" dirty="0"/>
              <a:t>aktivnosti ustanove; promocija </a:t>
            </a:r>
            <a:r>
              <a:rPr lang="hr-HR" dirty="0" smtClean="0"/>
              <a:t>ustanove u znanstvenom svijetu</a:t>
            </a:r>
            <a:r>
              <a:rPr lang="hr-HR" dirty="0"/>
              <a:t>, ali i u javnosti</a:t>
            </a:r>
          </a:p>
          <a:p>
            <a:r>
              <a:rPr lang="hr-HR" dirty="0"/>
              <a:t>Javnost:</a:t>
            </a:r>
          </a:p>
          <a:p>
            <a:pPr lvl="1"/>
            <a:r>
              <a:rPr lang="hr-HR" dirty="0"/>
              <a:t>pristup znanstvenim informacijama, rezultatima znanstvenih istraživanja koja su financirana javnim novcem; potencijalno poboljšanje kvalitete života; smanjivanje razlike između siromašnih i bogatih zemalja svijeta u mogućnosti pristupa relevantnim znanstvenim informacijama</a:t>
            </a:r>
          </a:p>
          <a:p>
            <a:r>
              <a:rPr lang="hr-HR" dirty="0"/>
              <a:t>Gospodarstvo: </a:t>
            </a:r>
          </a:p>
          <a:p>
            <a:pPr lvl="1"/>
            <a:r>
              <a:rPr lang="hr-HR" dirty="0"/>
              <a:t>pristup najnovijim znanstvenim informacijama; mogućnost primjene znanstvenih otkrića; povezivanje gospodarstva sa znanošću</a:t>
            </a:r>
          </a:p>
          <a:p>
            <a:r>
              <a:rPr lang="hr-HR" dirty="0"/>
              <a:t>Znanost općenito:</a:t>
            </a:r>
          </a:p>
          <a:p>
            <a:pPr lvl="1"/>
            <a:r>
              <a:rPr lang="hr-HR" dirty="0"/>
              <a:t>ubrzan protok znanstvenih informacija; brži napredak </a:t>
            </a:r>
            <a:r>
              <a:rPr lang="hr-HR" dirty="0" smtClean="0"/>
              <a:t>znanosti</a:t>
            </a:r>
            <a:endParaRPr lang="hr-HR" dirty="0"/>
          </a:p>
        </p:txBody>
      </p:sp>
    </p:spTree>
    <p:extLst>
      <p:ext uri="{BB962C8B-B14F-4D97-AF65-F5344CB8AC3E}">
        <p14:creationId xmlns:p14="http://schemas.microsoft.com/office/powerpoint/2010/main" val="19824617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01736"/>
            <a:ext cx="9144000" cy="5254528"/>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37289"/>
            <a:ext cx="5862736" cy="3904582"/>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18495" y="0"/>
            <a:ext cx="4525505" cy="3439384"/>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422070"/>
            <a:ext cx="9144000" cy="4013860"/>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801736"/>
            <a:ext cx="9144000" cy="3508019"/>
          </a:xfrm>
          <a:prstGeom prst="rect">
            <a:avLst/>
          </a:prstGeom>
        </p:spPr>
      </p:pic>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962" y="0"/>
            <a:ext cx="9204962" cy="6858000"/>
          </a:xfrm>
          <a:prstGeom prst="rect">
            <a:avLst/>
          </a:prstGeom>
        </p:spPr>
      </p:pic>
    </p:spTree>
    <p:extLst>
      <p:ext uri="{BB962C8B-B14F-4D97-AF65-F5344CB8AC3E}">
        <p14:creationId xmlns:p14="http://schemas.microsoft.com/office/powerpoint/2010/main" val="3610954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2000"/>
                            </p:stCondLst>
                            <p:childTnLst>
                              <p:par>
                                <p:cTn id="9" presetID="10" presetClass="entr" presetSubtype="0" fill="hold" nodeType="afterEffect">
                                  <p:stCondLst>
                                    <p:cond delay="150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4000"/>
                            </p:stCondLst>
                            <p:childTnLst>
                              <p:par>
                                <p:cTn id="13" presetID="10" presetClass="entr" presetSubtype="0" fill="hold" nodeType="afterEffect">
                                  <p:stCondLst>
                                    <p:cond delay="150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par>
                          <p:cTn id="16" fill="hold">
                            <p:stCondLst>
                              <p:cond delay="6000"/>
                            </p:stCondLst>
                            <p:childTnLst>
                              <p:par>
                                <p:cTn id="17" presetID="10" presetClass="entr" presetSubtype="0" fill="hold" nodeType="afterEffect">
                                  <p:stCondLst>
                                    <p:cond delay="150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par>
                          <p:cTn id="20" fill="hold">
                            <p:stCondLst>
                              <p:cond delay="8000"/>
                            </p:stCondLst>
                            <p:childTnLst>
                              <p:par>
                                <p:cTn id="21" presetID="10" presetClass="entr" presetSubtype="0" fill="hold" nodeType="afterEffect">
                                  <p:stCondLst>
                                    <p:cond delay="150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par>
                          <p:cTn id="24" fill="hold">
                            <p:stCondLst>
                              <p:cond delay="10000"/>
                            </p:stCondLst>
                            <p:childTnLst>
                              <p:par>
                                <p:cTn id="25" presetID="10" presetClass="entr" presetSubtype="0" fill="hold" nodeType="afterEffect">
                                  <p:stCondLst>
                                    <p:cond delay="150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hr-HR" dirty="0" smtClean="0"/>
              <a:t>Prednosti otvorene znanosti</a:t>
            </a:r>
            <a:endParaRPr lang="hr-HR" dirty="0"/>
          </a:p>
        </p:txBody>
      </p:sp>
      <p:sp>
        <p:nvSpPr>
          <p:cNvPr id="6" name="Content Placeholder 5"/>
          <p:cNvSpPr>
            <a:spLocks noGrp="1"/>
          </p:cNvSpPr>
          <p:nvPr>
            <p:ph idx="1"/>
          </p:nvPr>
        </p:nvSpPr>
        <p:spPr/>
        <p:txBody>
          <a:bodyPr>
            <a:normAutofit fontScale="92500" lnSpcReduction="10000"/>
          </a:bodyPr>
          <a:lstStyle/>
          <a:p>
            <a:r>
              <a:rPr lang="hr-HR" dirty="0" smtClean="0"/>
              <a:t>unaprjeđivanje učinkovitosti istraživanja -  minimalizacija dupliranja</a:t>
            </a:r>
          </a:p>
          <a:p>
            <a:r>
              <a:rPr lang="hr-HR" dirty="0" smtClean="0"/>
              <a:t>ubrzavanje tempa novih otkrića</a:t>
            </a:r>
          </a:p>
          <a:p>
            <a:r>
              <a:rPr lang="hr-HR" dirty="0" smtClean="0"/>
              <a:t>omogućavanje interdisciplinarnih istraživanja</a:t>
            </a:r>
          </a:p>
          <a:p>
            <a:r>
              <a:rPr lang="hr-HR" dirty="0" smtClean="0"/>
              <a:t>promoviranje znanstvene strogosti i ponovljivosti</a:t>
            </a:r>
          </a:p>
          <a:p>
            <a:r>
              <a:rPr lang="hr-HR" dirty="0" smtClean="0"/>
              <a:t>unaprjeđivanje kvalitete znanstvenog output-a</a:t>
            </a:r>
          </a:p>
          <a:p>
            <a:r>
              <a:rPr lang="hr-HR" dirty="0" smtClean="0"/>
              <a:t>poboljšanje suradnje i uključivanja većeg broja zainteresiranih</a:t>
            </a:r>
          </a:p>
          <a:p>
            <a:r>
              <a:rPr lang="hr-HR" dirty="0" smtClean="0"/>
              <a:t>promocija znanstvenih aktivnosti i poticanje „znanstvene pismenosti” javnosti</a:t>
            </a:r>
          </a:p>
          <a:p>
            <a:r>
              <a:rPr lang="hr-HR" dirty="0" smtClean="0"/>
              <a:t>povećanje ekonomskog i društvenog utjecaja znanstvenih istraživanja</a:t>
            </a:r>
          </a:p>
          <a:p>
            <a:r>
              <a:rPr lang="hr-HR" dirty="0" smtClean="0"/>
              <a:t>osiguravanje novih mogućnosti za inovacije</a:t>
            </a:r>
            <a:endParaRPr lang="hr-HR" dirty="0"/>
          </a:p>
        </p:txBody>
      </p:sp>
      <p:sp>
        <p:nvSpPr>
          <p:cNvPr id="7" name="TextBox 6"/>
          <p:cNvSpPr txBox="1"/>
          <p:nvPr/>
        </p:nvSpPr>
        <p:spPr>
          <a:xfrm>
            <a:off x="4138047" y="6400800"/>
            <a:ext cx="5005953" cy="338554"/>
          </a:xfrm>
          <a:prstGeom prst="rect">
            <a:avLst/>
          </a:prstGeom>
          <a:noFill/>
        </p:spPr>
        <p:txBody>
          <a:bodyPr wrap="square" rtlCol="0">
            <a:spAutoFit/>
          </a:bodyPr>
          <a:lstStyle/>
          <a:p>
            <a:r>
              <a:rPr lang="hr-HR" sz="1600" dirty="0" err="1" smtClean="0">
                <a:solidFill>
                  <a:srgbClr val="808080"/>
                </a:solidFill>
              </a:rPr>
              <a:t>Leslie</a:t>
            </a:r>
            <a:r>
              <a:rPr lang="hr-HR" sz="1600" dirty="0" smtClean="0">
                <a:solidFill>
                  <a:srgbClr val="808080"/>
                </a:solidFill>
              </a:rPr>
              <a:t> Chan, </a:t>
            </a:r>
            <a:r>
              <a:rPr lang="hr-HR" sz="1600" dirty="0" err="1" smtClean="0">
                <a:solidFill>
                  <a:srgbClr val="808080"/>
                </a:solidFill>
              </a:rPr>
              <a:t>OpenAIRE</a:t>
            </a:r>
            <a:r>
              <a:rPr lang="hr-HR" sz="1600" dirty="0" smtClean="0">
                <a:solidFill>
                  <a:srgbClr val="808080"/>
                </a:solidFill>
              </a:rPr>
              <a:t> </a:t>
            </a:r>
            <a:r>
              <a:rPr lang="hr-HR" sz="1600" dirty="0" err="1" smtClean="0">
                <a:solidFill>
                  <a:srgbClr val="808080"/>
                </a:solidFill>
              </a:rPr>
              <a:t>Meeting</a:t>
            </a:r>
            <a:r>
              <a:rPr lang="hr-HR" sz="1600" dirty="0" smtClean="0">
                <a:solidFill>
                  <a:srgbClr val="808080"/>
                </a:solidFill>
              </a:rPr>
              <a:t>, </a:t>
            </a:r>
            <a:r>
              <a:rPr lang="hr-HR" sz="1600" dirty="0" err="1" smtClean="0">
                <a:solidFill>
                  <a:srgbClr val="808080"/>
                </a:solidFill>
              </a:rPr>
              <a:t>Athens</a:t>
            </a:r>
            <a:r>
              <a:rPr lang="hr-HR" sz="1600" dirty="0" smtClean="0">
                <a:solidFill>
                  <a:srgbClr val="808080"/>
                </a:solidFill>
              </a:rPr>
              <a:t>, 2014</a:t>
            </a:r>
            <a:endParaRPr lang="hr-HR" sz="1600" dirty="0">
              <a:solidFill>
                <a:srgbClr val="808080"/>
              </a:solidFill>
            </a:endParaRPr>
          </a:p>
        </p:txBody>
      </p:sp>
    </p:spTree>
    <p:extLst>
      <p:ext uri="{BB962C8B-B14F-4D97-AF65-F5344CB8AC3E}">
        <p14:creationId xmlns:p14="http://schemas.microsoft.com/office/powerpoint/2010/main" val="33022446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7325" y="1189435"/>
            <a:ext cx="6397229" cy="4564856"/>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3" name="Picture 6" descr="http://www.worldmapper.org/images/smallpng/205.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3" y="914401"/>
            <a:ext cx="9129713" cy="4564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5">
            <a:extLst/>
          </a:blip>
          <a:stretch>
            <a:fillRect/>
          </a:stretch>
        </p:blipFill>
        <p:spPr>
          <a:xfrm>
            <a:off x="663388" y="928205"/>
            <a:ext cx="4514162" cy="501963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199" name="Picture 7" descr="http://link.springer.com/article/10.1007%2Fs00606-009-0210-8/lookinside/000.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78029" y="866775"/>
            <a:ext cx="3869531"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https://encrypted-tbn3.gstatic.com/images?q=tbn:ANd9GcSUb9nwF4ChkAsFki6cyYMQYQTInvuqOMKrNQJv22OjRbsz3Irk"/>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5241" y="1078707"/>
            <a:ext cx="7218759" cy="4237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descr="http://www.easl.eu/assets/application/files/2012_impact_factor.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91" y="857250"/>
            <a:ext cx="51435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31192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8199"/>
                                        </p:tgtEl>
                                        <p:attrNameLst>
                                          <p:attrName>style.visibility</p:attrName>
                                        </p:attrNameLst>
                                      </p:cBhvr>
                                      <p:to>
                                        <p:strVal val="visible"/>
                                      </p:to>
                                    </p:set>
                                    <p:animEffect transition="in" filter="fade">
                                      <p:cBhvr>
                                        <p:cTn id="17" dur="500"/>
                                        <p:tgtEl>
                                          <p:spTgt spid="819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Alati koji su na raspolaganju</a:t>
            </a:r>
            <a:endParaRPr lang="hr-HR"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906" y="1330758"/>
            <a:ext cx="8631630" cy="5026013"/>
          </a:xfrm>
          <a:prstGeom prst="rect">
            <a:avLst/>
          </a:prstGeom>
        </p:spPr>
      </p:pic>
      <p:sp>
        <p:nvSpPr>
          <p:cNvPr id="5" name="TextBox 4"/>
          <p:cNvSpPr txBox="1"/>
          <p:nvPr/>
        </p:nvSpPr>
        <p:spPr>
          <a:xfrm>
            <a:off x="1735810" y="6356771"/>
            <a:ext cx="7408190" cy="584775"/>
          </a:xfrm>
          <a:prstGeom prst="rect">
            <a:avLst/>
          </a:prstGeom>
          <a:noFill/>
        </p:spPr>
        <p:txBody>
          <a:bodyPr wrap="square" rtlCol="0">
            <a:spAutoFit/>
          </a:bodyPr>
          <a:lstStyle/>
          <a:p>
            <a:r>
              <a:rPr lang="hr-HR" sz="1600" dirty="0" err="1" smtClean="0">
                <a:solidFill>
                  <a:srgbClr val="808080"/>
                </a:solidFill>
              </a:rPr>
              <a:t>Mounce</a:t>
            </a:r>
            <a:r>
              <a:rPr lang="hr-HR" sz="1600" dirty="0" smtClean="0">
                <a:solidFill>
                  <a:srgbClr val="808080"/>
                </a:solidFill>
              </a:rPr>
              <a:t>, Ross. </a:t>
            </a:r>
            <a:r>
              <a:rPr lang="hr-HR" sz="1600" dirty="0" err="1" smtClean="0">
                <a:solidFill>
                  <a:srgbClr val="808080"/>
                </a:solidFill>
              </a:rPr>
              <a:t>The</a:t>
            </a:r>
            <a:r>
              <a:rPr lang="hr-HR" sz="1600" dirty="0" smtClean="0">
                <a:solidFill>
                  <a:srgbClr val="808080"/>
                </a:solidFill>
              </a:rPr>
              <a:t> Open </a:t>
            </a:r>
            <a:r>
              <a:rPr lang="hr-HR" sz="1600" dirty="0" err="1" smtClean="0">
                <a:solidFill>
                  <a:srgbClr val="808080"/>
                </a:solidFill>
              </a:rPr>
              <a:t>Advantage</a:t>
            </a:r>
            <a:r>
              <a:rPr lang="hr-HR" sz="1600" dirty="0" smtClean="0">
                <a:solidFill>
                  <a:srgbClr val="808080"/>
                </a:solidFill>
              </a:rPr>
              <a:t> for </a:t>
            </a:r>
            <a:r>
              <a:rPr lang="hr-HR" sz="1600" dirty="0" err="1" smtClean="0">
                <a:solidFill>
                  <a:srgbClr val="808080"/>
                </a:solidFill>
              </a:rPr>
              <a:t>Early</a:t>
            </a:r>
            <a:r>
              <a:rPr lang="hr-HR" sz="1600" dirty="0" smtClean="0">
                <a:solidFill>
                  <a:srgbClr val="808080"/>
                </a:solidFill>
              </a:rPr>
              <a:t> </a:t>
            </a:r>
            <a:r>
              <a:rPr lang="hr-HR" sz="1600" dirty="0" err="1" smtClean="0">
                <a:solidFill>
                  <a:srgbClr val="808080"/>
                </a:solidFill>
              </a:rPr>
              <a:t>Career</a:t>
            </a:r>
            <a:r>
              <a:rPr lang="hr-HR" sz="1600" dirty="0" smtClean="0">
                <a:solidFill>
                  <a:srgbClr val="808080"/>
                </a:solidFill>
              </a:rPr>
              <a:t> </a:t>
            </a:r>
            <a:r>
              <a:rPr lang="hr-HR" sz="1600" dirty="0" err="1" smtClean="0">
                <a:solidFill>
                  <a:srgbClr val="808080"/>
                </a:solidFill>
              </a:rPr>
              <a:t>Researchers</a:t>
            </a:r>
            <a:r>
              <a:rPr lang="hr-HR" sz="1600" dirty="0" smtClean="0">
                <a:solidFill>
                  <a:srgbClr val="808080"/>
                </a:solidFill>
              </a:rPr>
              <a:t>, 2014 (</a:t>
            </a:r>
            <a:r>
              <a:rPr lang="en-US" sz="1600" dirty="0">
                <a:solidFill>
                  <a:srgbClr val="808080"/>
                </a:solidFill>
              </a:rPr>
              <a:t>FOSTER Open Science event 4th September, King's College </a:t>
            </a:r>
            <a:r>
              <a:rPr lang="en-US" sz="1600" dirty="0" smtClean="0">
                <a:solidFill>
                  <a:srgbClr val="808080"/>
                </a:solidFill>
              </a:rPr>
              <a:t>London</a:t>
            </a:r>
            <a:r>
              <a:rPr lang="hr-HR" sz="1600" dirty="0" smtClean="0">
                <a:solidFill>
                  <a:srgbClr val="808080"/>
                </a:solidFill>
              </a:rPr>
              <a:t>)</a:t>
            </a:r>
            <a:endParaRPr lang="hr-HR" sz="1600" dirty="0">
              <a:solidFill>
                <a:srgbClr val="808080"/>
              </a:solidFill>
            </a:endParaRPr>
          </a:p>
        </p:txBody>
      </p:sp>
    </p:spTree>
    <p:extLst>
      <p:ext uri="{BB962C8B-B14F-4D97-AF65-F5344CB8AC3E}">
        <p14:creationId xmlns:p14="http://schemas.microsoft.com/office/powerpoint/2010/main" val="123713979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HR" dirty="0"/>
          </a:p>
        </p:txBody>
      </p:sp>
      <p:sp>
        <p:nvSpPr>
          <p:cNvPr id="3" name="Content Placeholder 2"/>
          <p:cNvSpPr>
            <a:spLocks noGrp="1"/>
          </p:cNvSpPr>
          <p:nvPr>
            <p:ph idx="1"/>
          </p:nvPr>
        </p:nvSpPr>
        <p:spPr/>
        <p:txBody>
          <a:bodyPr/>
          <a:lstStyle/>
          <a:p>
            <a:r>
              <a:rPr lang="hr-HR" dirty="0" smtClean="0"/>
              <a:t>odgovornost</a:t>
            </a:r>
          </a:p>
          <a:p>
            <a:r>
              <a:rPr lang="hr-HR" dirty="0" smtClean="0"/>
              <a:t>organizacija</a:t>
            </a:r>
          </a:p>
          <a:p>
            <a:r>
              <a:rPr lang="hr-HR" dirty="0" smtClean="0"/>
              <a:t>OTVORENOST</a:t>
            </a:r>
          </a:p>
          <a:p>
            <a:endParaRPr lang="hr-HR" dirty="0"/>
          </a:p>
        </p:txBody>
      </p:sp>
    </p:spTree>
    <p:extLst>
      <p:ext uri="{BB962C8B-B14F-4D97-AF65-F5344CB8AC3E}">
        <p14:creationId xmlns:p14="http://schemas.microsoft.com/office/powerpoint/2010/main" val="176247521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hr-HR" dirty="0" smtClean="0"/>
              <a:t>Hvala na pozornosti! </a:t>
            </a:r>
            <a:r>
              <a:rPr lang="hr-HR" dirty="0" smtClean="0">
                <a:sym typeface="Wingdings" panose="05000000000000000000" pitchFamily="2" charset="2"/>
              </a:rPr>
              <a:t></a:t>
            </a:r>
            <a:endParaRPr lang="hr-HR" dirty="0"/>
          </a:p>
        </p:txBody>
      </p:sp>
      <p:sp>
        <p:nvSpPr>
          <p:cNvPr id="5" name="Content Placeholder 4"/>
          <p:cNvSpPr>
            <a:spLocks noGrp="1"/>
          </p:cNvSpPr>
          <p:nvPr>
            <p:ph idx="1"/>
          </p:nvPr>
        </p:nvSpPr>
        <p:spPr/>
        <p:txBody>
          <a:bodyPr/>
          <a:lstStyle/>
          <a:p>
            <a:endParaRPr lang="hr-HR" dirty="0" smtClean="0"/>
          </a:p>
          <a:p>
            <a:endParaRPr lang="hr-HR" dirty="0"/>
          </a:p>
        </p:txBody>
      </p:sp>
      <p:pic>
        <p:nvPicPr>
          <p:cNvPr id="6" name="Picture 2" descr="http://assets.lifehack.org/wp-content/files/2012/02/shutterstock_85447960.jpg"/>
          <p:cNvPicPr>
            <a:picLocks noChangeAspect="1" noChangeArrowheads="1"/>
          </p:cNvPicPr>
          <p:nvPr/>
        </p:nvPicPr>
        <p:blipFill>
          <a:blip r:embed="rId2" cstate="print"/>
          <a:srcRect/>
          <a:stretch>
            <a:fillRect/>
          </a:stretch>
        </p:blipFill>
        <p:spPr bwMode="auto">
          <a:xfrm>
            <a:off x="4045058" y="3442675"/>
            <a:ext cx="3571875" cy="3181350"/>
          </a:xfrm>
          <a:prstGeom prst="rect">
            <a:avLst/>
          </a:prstGeom>
          <a:noFill/>
        </p:spPr>
      </p:pic>
    </p:spTree>
    <p:extLst>
      <p:ext uri="{BB962C8B-B14F-4D97-AF65-F5344CB8AC3E}">
        <p14:creationId xmlns:p14="http://schemas.microsoft.com/office/powerpoint/2010/main" val="20930912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HR"/>
          </a:p>
        </p:txBody>
      </p:sp>
      <p:sp>
        <p:nvSpPr>
          <p:cNvPr id="3" name="Content Placeholder 2"/>
          <p:cNvSpPr>
            <a:spLocks noGrp="1"/>
          </p:cNvSpPr>
          <p:nvPr>
            <p:ph idx="1"/>
          </p:nvPr>
        </p:nvSpPr>
        <p:spPr>
          <a:xfrm>
            <a:off x="457200" y="1406958"/>
            <a:ext cx="8229600" cy="5303808"/>
          </a:xfrm>
        </p:spPr>
        <p:txBody>
          <a:bodyPr>
            <a:normAutofit/>
          </a:bodyPr>
          <a:lstStyle/>
          <a:p>
            <a:endParaRPr lang="hr-HR" dirty="0" smtClean="0"/>
          </a:p>
          <a:p>
            <a:endParaRPr lang="hr-HR" dirty="0"/>
          </a:p>
          <a:p>
            <a:endParaRPr lang="hr-HR" dirty="0" smtClean="0"/>
          </a:p>
          <a:p>
            <a:endParaRPr lang="hr-HR" dirty="0"/>
          </a:p>
          <a:p>
            <a:endParaRPr lang="hr-HR" dirty="0" smtClean="0"/>
          </a:p>
          <a:p>
            <a:endParaRPr lang="hr-HR" dirty="0" smtClean="0"/>
          </a:p>
          <a:p>
            <a:r>
              <a:rPr lang="hr-HR" dirty="0" err="1" smtClean="0"/>
              <a:t>Neelie</a:t>
            </a:r>
            <a:r>
              <a:rPr lang="hr-HR" dirty="0" smtClean="0"/>
              <a:t> </a:t>
            </a:r>
            <a:r>
              <a:rPr lang="hr-HR" dirty="0" err="1" smtClean="0"/>
              <a:t>Kroes</a:t>
            </a:r>
            <a:r>
              <a:rPr lang="hr-HR" dirty="0" smtClean="0"/>
              <a:t>, potpredsjednica Europske Komisije: </a:t>
            </a:r>
          </a:p>
          <a:p>
            <a:pPr marL="0" indent="0">
              <a:buNone/>
            </a:pPr>
            <a:r>
              <a:rPr lang="hr-HR" dirty="0" smtClean="0"/>
              <a:t>„</a:t>
            </a:r>
            <a:r>
              <a:rPr lang="hr-HR" b="1" dirty="0" err="1" smtClean="0"/>
              <a:t>we</a:t>
            </a:r>
            <a:r>
              <a:rPr lang="hr-HR" b="1" dirty="0" smtClean="0"/>
              <a:t> are </a:t>
            </a:r>
            <a:r>
              <a:rPr lang="hr-HR" b="1" dirty="0" err="1" smtClean="0"/>
              <a:t>entering</a:t>
            </a:r>
            <a:r>
              <a:rPr lang="hr-HR" b="1" dirty="0" smtClean="0"/>
              <a:t> a </a:t>
            </a:r>
            <a:r>
              <a:rPr lang="hr-HR" b="1" dirty="0" err="1" smtClean="0"/>
              <a:t>new</a:t>
            </a:r>
            <a:r>
              <a:rPr lang="hr-HR" b="1" dirty="0" smtClean="0"/>
              <a:t> era </a:t>
            </a:r>
            <a:r>
              <a:rPr lang="hr-HR" b="1" dirty="0" err="1" smtClean="0"/>
              <a:t>of</a:t>
            </a:r>
            <a:r>
              <a:rPr lang="hr-HR" b="1" dirty="0" smtClean="0"/>
              <a:t> </a:t>
            </a:r>
            <a:r>
              <a:rPr lang="hr-HR" b="1" dirty="0" err="1" smtClean="0"/>
              <a:t>open</a:t>
            </a:r>
            <a:r>
              <a:rPr lang="hr-HR" b="1" dirty="0" smtClean="0"/>
              <a:t> </a:t>
            </a:r>
            <a:r>
              <a:rPr lang="hr-HR" b="1" dirty="0" err="1" smtClean="0"/>
              <a:t>science</a:t>
            </a:r>
            <a:r>
              <a:rPr lang="hr-HR" b="1" dirty="0" smtClean="0"/>
              <a:t>, </a:t>
            </a:r>
            <a:r>
              <a:rPr lang="hr-HR" b="1" dirty="0" err="1" smtClean="0"/>
              <a:t>which</a:t>
            </a:r>
            <a:r>
              <a:rPr lang="hr-HR" b="1" dirty="0" smtClean="0"/>
              <a:t> </a:t>
            </a:r>
            <a:r>
              <a:rPr lang="hr-HR" b="1" dirty="0" err="1" smtClean="0"/>
              <a:t>will</a:t>
            </a:r>
            <a:r>
              <a:rPr lang="hr-HR" b="1" dirty="0" smtClean="0"/>
              <a:t> </a:t>
            </a:r>
            <a:r>
              <a:rPr lang="hr-HR" b="1" dirty="0" err="1" smtClean="0"/>
              <a:t>be</a:t>
            </a:r>
            <a:r>
              <a:rPr lang="hr-HR" b="1" dirty="0" smtClean="0"/>
              <a:t> </a:t>
            </a:r>
            <a:r>
              <a:rPr lang="hr-HR" b="1" dirty="0" err="1" smtClean="0"/>
              <a:t>good</a:t>
            </a:r>
            <a:r>
              <a:rPr lang="hr-HR" b="1" dirty="0" smtClean="0"/>
              <a:t> for </a:t>
            </a:r>
            <a:r>
              <a:rPr lang="hr-HR" b="1" dirty="0" err="1" smtClean="0"/>
              <a:t>citizens</a:t>
            </a:r>
            <a:r>
              <a:rPr lang="hr-HR" b="1" dirty="0" smtClean="0"/>
              <a:t>, </a:t>
            </a:r>
            <a:r>
              <a:rPr lang="hr-HR" b="1" dirty="0" err="1" smtClean="0"/>
              <a:t>good</a:t>
            </a:r>
            <a:r>
              <a:rPr lang="hr-HR" b="1" dirty="0" smtClean="0"/>
              <a:t> for </a:t>
            </a:r>
            <a:r>
              <a:rPr lang="hr-HR" b="1" dirty="0" err="1" smtClean="0"/>
              <a:t>scientists</a:t>
            </a:r>
            <a:r>
              <a:rPr lang="hr-HR" b="1" dirty="0" smtClean="0"/>
              <a:t>, </a:t>
            </a:r>
            <a:r>
              <a:rPr lang="hr-HR" b="1" dirty="0" err="1" smtClean="0"/>
              <a:t>and</a:t>
            </a:r>
            <a:r>
              <a:rPr lang="hr-HR" b="1" dirty="0" smtClean="0"/>
              <a:t> </a:t>
            </a:r>
            <a:r>
              <a:rPr lang="hr-HR" b="1" dirty="0" err="1" smtClean="0"/>
              <a:t>good</a:t>
            </a:r>
            <a:r>
              <a:rPr lang="hr-HR" b="1" dirty="0" smtClean="0"/>
              <a:t> for </a:t>
            </a:r>
            <a:r>
              <a:rPr lang="hr-HR" b="1" dirty="0" err="1" smtClean="0"/>
              <a:t>society</a:t>
            </a:r>
            <a:r>
              <a:rPr lang="hr-HR" dirty="0" smtClean="0"/>
              <a:t>”</a:t>
            </a:r>
          </a:p>
        </p:txBody>
      </p:sp>
      <p:pic>
        <p:nvPicPr>
          <p:cNvPr id="1026" name="Picture 2" descr="http://2.f.ix.de/imgs/18/7/1/5/2/7/9/kroes.jpg-86dc39c7d4955766.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3580" y="123182"/>
            <a:ext cx="4843220" cy="36668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77807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Otvorena znanost i EU</a:t>
            </a:r>
            <a:endParaRPr lang="hr-HR" dirty="0"/>
          </a:p>
        </p:txBody>
      </p:sp>
      <p:sp>
        <p:nvSpPr>
          <p:cNvPr id="3" name="Content Placeholder 2"/>
          <p:cNvSpPr>
            <a:spLocks noGrp="1"/>
          </p:cNvSpPr>
          <p:nvPr>
            <p:ph idx="1"/>
          </p:nvPr>
        </p:nvSpPr>
        <p:spPr/>
        <p:txBody>
          <a:bodyPr>
            <a:normAutofit lnSpcReduction="10000"/>
          </a:bodyPr>
          <a:lstStyle/>
          <a:p>
            <a:pPr marL="685800" indent="-342900">
              <a:buFont typeface="Arial" panose="020B0604020202020204" pitchFamily="34" charset="0"/>
              <a:buChar char="•"/>
            </a:pPr>
            <a:r>
              <a:rPr lang="hr-HR" dirty="0" smtClean="0"/>
              <a:t>bolja znanost (temeljena na prethodnim rezultatima)</a:t>
            </a:r>
          </a:p>
          <a:p>
            <a:pPr marL="685800" indent="-342900">
              <a:buFont typeface="Arial" panose="020B0604020202020204" pitchFamily="34" charset="0"/>
              <a:buChar char="•"/>
            </a:pPr>
            <a:r>
              <a:rPr lang="hr-HR" dirty="0" smtClean="0"/>
              <a:t>učinkovitija znanost (izbjegavanje dupliciranja i unaprjeđivanje ponovnog korištenja)</a:t>
            </a:r>
          </a:p>
          <a:p>
            <a:pPr marL="685800" indent="-342900">
              <a:buFont typeface="Arial" panose="020B0604020202020204" pitchFamily="34" charset="0"/>
              <a:buChar char="•"/>
            </a:pPr>
            <a:r>
              <a:rPr lang="hr-HR" dirty="0" smtClean="0"/>
              <a:t>ekonomski rast (ubrzane i otvorene inovacije)</a:t>
            </a:r>
          </a:p>
          <a:p>
            <a:pPr marL="685800" indent="-342900">
              <a:buFont typeface="Arial" panose="020B0604020202020204" pitchFamily="34" charset="0"/>
              <a:buChar char="•"/>
            </a:pPr>
            <a:r>
              <a:rPr lang="hr-HR" dirty="0" smtClean="0"/>
              <a:t>unaprjeđena transparentnost (uključivanje građana i društva)</a:t>
            </a:r>
          </a:p>
          <a:p>
            <a:pPr marL="685800" indent="-342900">
              <a:buFont typeface="Arial" panose="020B0604020202020204" pitchFamily="34" charset="0"/>
              <a:buChar char="•"/>
            </a:pPr>
            <a:endParaRPr lang="hr-HR" dirty="0"/>
          </a:p>
          <a:p>
            <a:r>
              <a:rPr lang="hr-HR" dirty="0"/>
              <a:t>Cilj: optimizirati utjecaj istraživanja i inovacija financiranih javnim sredstvima</a:t>
            </a:r>
          </a:p>
          <a:p>
            <a:r>
              <a:rPr lang="hr-HR" dirty="0"/>
              <a:t>Kako: otvoreni pristup publikacijama i istraživačkim podacima koji su rezultat EU projekata (H2020) </a:t>
            </a:r>
            <a:r>
              <a:rPr lang="hr-HR" dirty="0" smtClean="0"/>
              <a:t>i motivacija zemalja članica za što većom primjenom otvorenog pristupa</a:t>
            </a:r>
            <a:endParaRPr lang="hr-HR" dirty="0"/>
          </a:p>
        </p:txBody>
      </p:sp>
      <p:sp>
        <p:nvSpPr>
          <p:cNvPr id="4" name="TextBox 3"/>
          <p:cNvSpPr txBox="1"/>
          <p:nvPr/>
        </p:nvSpPr>
        <p:spPr>
          <a:xfrm>
            <a:off x="4211960" y="6453336"/>
            <a:ext cx="2520280" cy="338554"/>
          </a:xfrm>
          <a:prstGeom prst="rect">
            <a:avLst/>
          </a:prstGeom>
          <a:noFill/>
        </p:spPr>
        <p:txBody>
          <a:bodyPr wrap="square" rtlCol="0">
            <a:spAutoFit/>
          </a:bodyPr>
          <a:lstStyle/>
          <a:p>
            <a:r>
              <a:rPr lang="hr-HR" sz="1600" dirty="0">
                <a:solidFill>
                  <a:schemeClr val="bg1">
                    <a:lumMod val="50000"/>
                  </a:schemeClr>
                </a:solidFill>
              </a:rPr>
              <a:t>José </a:t>
            </a:r>
            <a:r>
              <a:rPr lang="hr-HR" sz="1600" dirty="0" smtClean="0">
                <a:solidFill>
                  <a:schemeClr val="bg1">
                    <a:lumMod val="50000"/>
                  </a:schemeClr>
                </a:solidFill>
              </a:rPr>
              <a:t>Cotta (2013)</a:t>
            </a:r>
            <a:endParaRPr lang="hr-HR" sz="1600" dirty="0">
              <a:solidFill>
                <a:schemeClr val="bg1">
                  <a:lumMod val="50000"/>
                </a:schemeClr>
              </a:solidFill>
            </a:endParaRPr>
          </a:p>
        </p:txBody>
      </p:sp>
    </p:spTree>
    <p:extLst>
      <p:ext uri="{BB962C8B-B14F-4D97-AF65-F5344CB8AC3E}">
        <p14:creationId xmlns:p14="http://schemas.microsoft.com/office/powerpoint/2010/main" val="4040749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Znanost danas</a:t>
            </a:r>
            <a:endParaRPr lang="hr-HR" dirty="0"/>
          </a:p>
        </p:txBody>
      </p:sp>
      <p:sp>
        <p:nvSpPr>
          <p:cNvPr id="3" name="Content Placeholder 2"/>
          <p:cNvSpPr>
            <a:spLocks noGrp="1"/>
          </p:cNvSpPr>
          <p:nvPr>
            <p:ph idx="1"/>
          </p:nvPr>
        </p:nvSpPr>
        <p:spPr/>
        <p:txBody>
          <a:bodyPr/>
          <a:lstStyle/>
          <a:p>
            <a:r>
              <a:rPr lang="hr-HR" dirty="0" smtClean="0"/>
              <a:t>više od 400 milijardi USD</a:t>
            </a:r>
          </a:p>
          <a:p>
            <a:r>
              <a:rPr lang="hr-HR" dirty="0" smtClean="0"/>
              <a:t>1,8 milijuna radova godišnje</a:t>
            </a:r>
          </a:p>
          <a:p>
            <a:r>
              <a:rPr lang="hr-HR" dirty="0" smtClean="0"/>
              <a:t>220.000 USD po radu</a:t>
            </a:r>
          </a:p>
          <a:p>
            <a:r>
              <a:rPr lang="hr-HR" dirty="0" smtClean="0"/>
              <a:t>objavljivanje (za sada) do 5.000 EUR po radu</a:t>
            </a:r>
          </a:p>
          <a:p>
            <a:r>
              <a:rPr lang="hr-HR" dirty="0" smtClean="0"/>
              <a:t>25 milijardi prihoda godišnje STM izdavaštvo</a:t>
            </a:r>
          </a:p>
          <a:p>
            <a:endParaRPr lang="hr-HR" dirty="0"/>
          </a:p>
          <a:p>
            <a:endParaRPr lang="hr-HR" dirty="0" smtClean="0"/>
          </a:p>
          <a:p>
            <a:r>
              <a:rPr lang="hr-HR" dirty="0"/>
              <a:t>80% svih znanstvenih istraživanja financira se javnim sredstvima</a:t>
            </a:r>
          </a:p>
          <a:p>
            <a:r>
              <a:rPr lang="hr-HR" dirty="0" smtClean="0"/>
              <a:t>80% se ne može reproducirati</a:t>
            </a:r>
          </a:p>
          <a:p>
            <a:r>
              <a:rPr lang="hr-HR" dirty="0" smtClean="0"/>
              <a:t>15%-80% ne bude nikada citirano</a:t>
            </a:r>
            <a:endParaRPr lang="hr-HR" dirty="0"/>
          </a:p>
        </p:txBody>
      </p:sp>
    </p:spTree>
    <p:extLst>
      <p:ext uri="{BB962C8B-B14F-4D97-AF65-F5344CB8AC3E}">
        <p14:creationId xmlns:p14="http://schemas.microsoft.com/office/powerpoint/2010/main" val="42419825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hr-HR" dirty="0" smtClean="0"/>
              <a:t>Istraživački ciklus</a:t>
            </a:r>
            <a:endParaRPr lang="hr-HR" dirty="0"/>
          </a:p>
        </p:txBody>
      </p:sp>
      <p:sp>
        <p:nvSpPr>
          <p:cNvPr id="5" name="Text Placeholder 4"/>
          <p:cNvSpPr>
            <a:spLocks noGrp="1"/>
          </p:cNvSpPr>
          <p:nvPr>
            <p:ph type="body" idx="1"/>
          </p:nvPr>
        </p:nvSpPr>
        <p:spPr/>
        <p:txBody>
          <a:bodyPr/>
          <a:lstStyle/>
          <a:p>
            <a:r>
              <a:rPr lang="hr-HR" dirty="0" smtClean="0"/>
              <a:t>većim dijelom nevidljiv</a:t>
            </a:r>
          </a:p>
          <a:p>
            <a:endParaRPr lang="hr-HR" dirty="0"/>
          </a:p>
        </p:txBody>
      </p:sp>
      <p:pic>
        <p:nvPicPr>
          <p:cNvPr id="1026" name="Picture 2" descr="http://cossrvfile00.utep.edu/couri/images/stories/stem_rc_larg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006" y="37454"/>
            <a:ext cx="8972380" cy="682054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rot="16200000">
            <a:off x="-1861643" y="3781587"/>
            <a:ext cx="3998563" cy="369332"/>
          </a:xfrm>
          <a:prstGeom prst="rect">
            <a:avLst/>
          </a:prstGeom>
          <a:noFill/>
        </p:spPr>
        <p:txBody>
          <a:bodyPr wrap="square" rtlCol="0">
            <a:spAutoFit/>
          </a:bodyPr>
          <a:lstStyle/>
          <a:p>
            <a:r>
              <a:rPr lang="hr-HR" dirty="0">
                <a:solidFill>
                  <a:schemeClr val="bg1"/>
                </a:solidFill>
              </a:rPr>
              <a:t>http://cossrvfile00.utep.edu/couri/</a:t>
            </a:r>
          </a:p>
        </p:txBody>
      </p:sp>
      <p:sp>
        <p:nvSpPr>
          <p:cNvPr id="2" name="TextBox 1"/>
          <p:cNvSpPr txBox="1"/>
          <p:nvPr/>
        </p:nvSpPr>
        <p:spPr>
          <a:xfrm>
            <a:off x="107006" y="2231756"/>
            <a:ext cx="2496709" cy="1200329"/>
          </a:xfrm>
          <a:prstGeom prst="rect">
            <a:avLst/>
          </a:prstGeom>
          <a:solidFill>
            <a:srgbClr val="0083AC"/>
          </a:solidFill>
        </p:spPr>
        <p:txBody>
          <a:bodyPr wrap="square" rtlCol="0">
            <a:spAutoFit/>
          </a:bodyPr>
          <a:lstStyle/>
          <a:p>
            <a:r>
              <a:rPr lang="hr-HR" sz="2400" dirty="0" smtClean="0"/>
              <a:t>OPEN NOTEBOOK PROJECT</a:t>
            </a:r>
            <a:endParaRPr lang="hr-HR" sz="2400" dirty="0"/>
          </a:p>
        </p:txBody>
      </p:sp>
      <p:sp>
        <p:nvSpPr>
          <p:cNvPr id="3" name="TextBox 2"/>
          <p:cNvSpPr txBox="1"/>
          <p:nvPr/>
        </p:nvSpPr>
        <p:spPr>
          <a:xfrm>
            <a:off x="322306" y="37454"/>
            <a:ext cx="2978834" cy="1477328"/>
          </a:xfrm>
          <a:prstGeom prst="rect">
            <a:avLst/>
          </a:prstGeom>
          <a:solidFill>
            <a:srgbClr val="0083AC"/>
          </a:solidFill>
        </p:spPr>
        <p:txBody>
          <a:bodyPr wrap="square" rtlCol="0">
            <a:spAutoFit/>
          </a:bodyPr>
          <a:lstStyle/>
          <a:p>
            <a:r>
              <a:rPr lang="hr-HR" sz="3000" dirty="0" smtClean="0"/>
              <a:t>OPEN ACCESS TO PUBLICATIONS</a:t>
            </a:r>
            <a:endParaRPr lang="hr-HR" sz="3000" dirty="0"/>
          </a:p>
        </p:txBody>
      </p:sp>
      <p:sp>
        <p:nvSpPr>
          <p:cNvPr id="7" name="TextBox 6"/>
          <p:cNvSpPr txBox="1"/>
          <p:nvPr/>
        </p:nvSpPr>
        <p:spPr>
          <a:xfrm>
            <a:off x="6617776" y="1966971"/>
            <a:ext cx="2461610" cy="2169825"/>
          </a:xfrm>
          <a:prstGeom prst="rect">
            <a:avLst/>
          </a:prstGeom>
          <a:solidFill>
            <a:srgbClr val="0083AC"/>
          </a:solidFill>
        </p:spPr>
        <p:txBody>
          <a:bodyPr wrap="square" rtlCol="0">
            <a:spAutoFit/>
          </a:bodyPr>
          <a:lstStyle/>
          <a:p>
            <a:r>
              <a:rPr lang="hr-HR" sz="2700" dirty="0" smtClean="0"/>
              <a:t>OPEN DATA</a:t>
            </a:r>
          </a:p>
          <a:p>
            <a:endParaRPr lang="hr-HR" sz="2700" dirty="0" smtClean="0"/>
          </a:p>
          <a:p>
            <a:r>
              <a:rPr lang="hr-HR" sz="2700" dirty="0" smtClean="0"/>
              <a:t> OPEN SOFTWARE</a:t>
            </a:r>
          </a:p>
          <a:p>
            <a:endParaRPr lang="hr-HR" sz="2700" dirty="0"/>
          </a:p>
        </p:txBody>
      </p:sp>
      <p:sp>
        <p:nvSpPr>
          <p:cNvPr id="9" name="TextBox 8"/>
          <p:cNvSpPr txBox="1"/>
          <p:nvPr/>
        </p:nvSpPr>
        <p:spPr>
          <a:xfrm>
            <a:off x="5998004" y="37454"/>
            <a:ext cx="2665549" cy="1200329"/>
          </a:xfrm>
          <a:prstGeom prst="rect">
            <a:avLst/>
          </a:prstGeom>
          <a:solidFill>
            <a:srgbClr val="0083AC"/>
          </a:solidFill>
        </p:spPr>
        <p:txBody>
          <a:bodyPr wrap="square" rtlCol="0">
            <a:spAutoFit/>
          </a:bodyPr>
          <a:lstStyle/>
          <a:p>
            <a:r>
              <a:rPr lang="hr-HR" sz="2400" dirty="0" smtClean="0"/>
              <a:t>OPEN NOTEBOOK PROJECT</a:t>
            </a:r>
            <a:endParaRPr lang="hr-HR" sz="2400" dirty="0"/>
          </a:p>
        </p:txBody>
      </p:sp>
      <p:sp>
        <p:nvSpPr>
          <p:cNvPr id="13" name="TextBox 12"/>
          <p:cNvSpPr txBox="1"/>
          <p:nvPr/>
        </p:nvSpPr>
        <p:spPr>
          <a:xfrm>
            <a:off x="1549831" y="4982460"/>
            <a:ext cx="6051381" cy="538609"/>
          </a:xfrm>
          <a:prstGeom prst="rect">
            <a:avLst/>
          </a:prstGeom>
          <a:solidFill>
            <a:srgbClr val="0083AC"/>
          </a:solidFill>
        </p:spPr>
        <p:txBody>
          <a:bodyPr wrap="square" rtlCol="0">
            <a:spAutoFit/>
          </a:bodyPr>
          <a:lstStyle/>
          <a:p>
            <a:r>
              <a:rPr lang="hr-HR" sz="2900" dirty="0" smtClean="0"/>
              <a:t>OPEN DATA, OPEN SOFTWARE</a:t>
            </a:r>
          </a:p>
        </p:txBody>
      </p:sp>
      <p:sp>
        <p:nvSpPr>
          <p:cNvPr id="12" name="Right Arrow 11"/>
          <p:cNvSpPr/>
          <p:nvPr/>
        </p:nvSpPr>
        <p:spPr>
          <a:xfrm rot="20556218">
            <a:off x="2841651" y="5749397"/>
            <a:ext cx="3258217" cy="503042"/>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0" name="TextBox 9"/>
          <p:cNvSpPr txBox="1"/>
          <p:nvPr/>
        </p:nvSpPr>
        <p:spPr>
          <a:xfrm>
            <a:off x="6100552" y="4276534"/>
            <a:ext cx="2978834" cy="1477328"/>
          </a:xfrm>
          <a:prstGeom prst="rect">
            <a:avLst/>
          </a:prstGeom>
          <a:solidFill>
            <a:srgbClr val="0083AC"/>
          </a:solidFill>
        </p:spPr>
        <p:txBody>
          <a:bodyPr wrap="square" rtlCol="0">
            <a:spAutoFit/>
          </a:bodyPr>
          <a:lstStyle/>
          <a:p>
            <a:r>
              <a:rPr lang="hr-HR" sz="3000" dirty="0" smtClean="0"/>
              <a:t>OPEN ACCESS TO PUBLICATIONS</a:t>
            </a:r>
            <a:endParaRPr lang="hr-HR" sz="3000" dirty="0"/>
          </a:p>
        </p:txBody>
      </p:sp>
      <p:sp>
        <p:nvSpPr>
          <p:cNvPr id="8" name="Right Arrow 7"/>
          <p:cNvSpPr/>
          <p:nvPr/>
        </p:nvSpPr>
        <p:spPr>
          <a:xfrm rot="16200000">
            <a:off x="7509123" y="5733474"/>
            <a:ext cx="695730" cy="511552"/>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Tree>
    <p:extLst>
      <p:ext uri="{BB962C8B-B14F-4D97-AF65-F5344CB8AC3E}">
        <p14:creationId xmlns:p14="http://schemas.microsoft.com/office/powerpoint/2010/main" val="2280223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7" grpId="0" animBg="1"/>
      <p:bldP spid="9" grpId="0" animBg="1"/>
      <p:bldP spid="13" grpId="0" animBg="1"/>
      <p:bldP spid="12" grpId="0" animBg="1"/>
      <p:bldP spid="10"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i="1" dirty="0" smtClean="0"/>
              <a:t>Open notebook science</a:t>
            </a:r>
            <a:endParaRPr lang="hr-HR" i="1" dirty="0"/>
          </a:p>
        </p:txBody>
      </p:sp>
      <p:sp>
        <p:nvSpPr>
          <p:cNvPr id="3" name="Content Placeholder 2"/>
          <p:cNvSpPr>
            <a:spLocks noGrp="1"/>
          </p:cNvSpPr>
          <p:nvPr>
            <p:ph idx="1"/>
          </p:nvPr>
        </p:nvSpPr>
        <p:spPr/>
        <p:txBody>
          <a:bodyPr/>
          <a:lstStyle/>
          <a:p>
            <a:r>
              <a:rPr lang="hr-HR" dirty="0" smtClean="0"/>
              <a:t>skovao kemičar Jean-Claude Bradley 2006.</a:t>
            </a:r>
          </a:p>
          <a:p>
            <a:r>
              <a:rPr lang="hr-HR" i="1" dirty="0" smtClean="0"/>
              <a:t>„</a:t>
            </a:r>
            <a:r>
              <a:rPr lang="en-GB" i="1" dirty="0"/>
              <a:t>... there is a URL to a laboratory notebook that is freely available and indexed on common search engines. It does not necessarily have to look like a paper notebook but it is essential that all of the information available to the researchers to make their conclusions is equally available to the rest of the </a:t>
            </a:r>
            <a:r>
              <a:rPr lang="en-GB" i="1" dirty="0" smtClean="0"/>
              <a:t>world</a:t>
            </a:r>
            <a:r>
              <a:rPr lang="hr-HR" i="1" dirty="0" smtClean="0"/>
              <a:t>”</a:t>
            </a:r>
          </a:p>
          <a:p>
            <a:r>
              <a:rPr lang="hr-HR" dirty="0" smtClean="0"/>
              <a:t>praksa javnog objavljivanja primarnih zapisa (laboratorijski dnevnici, sirovi podaci, procesirani podaci, pridruženi materijeli...)</a:t>
            </a:r>
          </a:p>
          <a:p>
            <a:r>
              <a:rPr lang="hr-HR" dirty="0" smtClean="0"/>
              <a:t>moguće i </a:t>
            </a:r>
            <a:r>
              <a:rPr lang="hr-HR" dirty="0" smtClean="0"/>
              <a:t>za istraživanja koja nisu rezultirala objavljenim radom</a:t>
            </a:r>
            <a:endParaRPr lang="hr-HR" dirty="0"/>
          </a:p>
        </p:txBody>
      </p:sp>
    </p:spTree>
    <p:extLst>
      <p:ext uri="{BB962C8B-B14F-4D97-AF65-F5344CB8AC3E}">
        <p14:creationId xmlns:p14="http://schemas.microsoft.com/office/powerpoint/2010/main" val="3650799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S:\dropbox\Camera Uploads\2012-06-15 16.35.5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2058" y="248771"/>
            <a:ext cx="3419587" cy="6066051"/>
          </a:xfrm>
          <a:prstGeom prst="rect">
            <a:avLst/>
          </a:prstGeom>
          <a:noFill/>
          <a:extLst>
            <a:ext uri="{909E8E84-426E-40DD-AFC4-6F175D3DCCD1}">
              <a14:hiddenFill xmlns:a14="http://schemas.microsoft.com/office/drawing/2010/main">
                <a:solidFill>
                  <a:srgbClr val="FFFFFF"/>
                </a:solidFill>
              </a14:hiddenFill>
            </a:ext>
          </a:extLst>
        </p:spPr>
      </p:pic>
      <p:pic>
        <p:nvPicPr>
          <p:cNvPr id="26627" name="Picture 3" descr="S:\dropbox\Camera Uploads\2012-06-15 16.40.1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33799" y="251012"/>
            <a:ext cx="5231959" cy="2949388"/>
          </a:xfrm>
          <a:prstGeom prst="rect">
            <a:avLst/>
          </a:prstGeom>
          <a:noFill/>
          <a:extLst>
            <a:ext uri="{909E8E84-426E-40DD-AFC4-6F175D3DCCD1}">
              <a14:hiddenFill xmlns:a14="http://schemas.microsoft.com/office/drawing/2010/main">
                <a:solidFill>
                  <a:srgbClr val="FFFFFF"/>
                </a:solidFill>
              </a14:hiddenFill>
            </a:ext>
          </a:extLst>
        </p:spPr>
      </p:pic>
      <p:pic>
        <p:nvPicPr>
          <p:cNvPr id="26628" name="Picture 4" descr="S:\dropbox\Camera Uploads\2012-06-15 16.41.4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11386" y="3352800"/>
            <a:ext cx="5254371" cy="296202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036949" y="6314822"/>
            <a:ext cx="2324746" cy="380446"/>
          </a:xfrm>
          <a:prstGeom prst="rect">
            <a:avLst/>
          </a:prstGeom>
          <a:noFill/>
        </p:spPr>
        <p:txBody>
          <a:bodyPr wrap="square" rtlCol="0">
            <a:spAutoFit/>
          </a:bodyPr>
          <a:lstStyle/>
          <a:p>
            <a:r>
              <a:rPr lang="hr-HR" dirty="0" err="1"/>
              <a:t>Björn</a:t>
            </a:r>
            <a:r>
              <a:rPr lang="hr-HR" dirty="0"/>
              <a:t> </a:t>
            </a:r>
            <a:r>
              <a:rPr lang="hr-HR" dirty="0" err="1" smtClean="0"/>
              <a:t>Brembs</a:t>
            </a:r>
            <a:r>
              <a:rPr lang="hr-HR" dirty="0" smtClean="0"/>
              <a:t>, 2013</a:t>
            </a:r>
            <a:endParaRPr lang="hr-HR" dirty="0"/>
          </a:p>
        </p:txBody>
      </p:sp>
    </p:spTree>
    <p:extLst>
      <p:ext uri="{BB962C8B-B14F-4D97-AF65-F5344CB8AC3E}">
        <p14:creationId xmlns:p14="http://schemas.microsoft.com/office/powerpoint/2010/main" val="22402844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Clarity.thmx</Template>
  <TotalTime>10126</TotalTime>
  <Words>1845</Words>
  <Application>Microsoft Office PowerPoint</Application>
  <PresentationFormat>On-screen Show (4:3)</PresentationFormat>
  <Paragraphs>228</Paragraphs>
  <Slides>32</Slides>
  <Notes>10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Clarity</vt:lpstr>
      <vt:lpstr>PowerPoint Presentation</vt:lpstr>
      <vt:lpstr>Ukratko o meni</vt:lpstr>
      <vt:lpstr>PowerPoint Presentation</vt:lpstr>
      <vt:lpstr>PowerPoint Presentation</vt:lpstr>
      <vt:lpstr>Otvorena znanost i EU</vt:lpstr>
      <vt:lpstr>Znanost danas</vt:lpstr>
      <vt:lpstr>Istraživački ciklus</vt:lpstr>
      <vt:lpstr>Open notebook science</vt:lpstr>
      <vt:lpstr>PowerPoint Presentation</vt:lpstr>
      <vt:lpstr>Današnje publikacije</vt:lpstr>
      <vt:lpstr>Recenzija</vt:lpstr>
      <vt:lpstr>Recenzija</vt:lpstr>
      <vt:lpstr>Otvorena recenzija</vt:lpstr>
      <vt:lpstr>Prosudba</vt:lpstr>
      <vt:lpstr>Pravilnik o uvjetima za izbor u zn. zvanja</vt:lpstr>
      <vt:lpstr>PowerPoint Presentation</vt:lpstr>
      <vt:lpstr>Glasne kritike</vt:lpstr>
      <vt:lpstr>Citati</vt:lpstr>
      <vt:lpstr>Altmetrija</vt:lpstr>
      <vt:lpstr>PowerPoint Presentation</vt:lpstr>
      <vt:lpstr>Altmetrija - alati i usluge</vt:lpstr>
      <vt:lpstr>PLoS Altmetrics</vt:lpstr>
      <vt:lpstr>Google Scholar Metrics &amp; Citations</vt:lpstr>
      <vt:lpstr>PowerPoint Presentation</vt:lpstr>
      <vt:lpstr>Otvoreni formati</vt:lpstr>
      <vt:lpstr>Semantički unaprjeđeni radovi</vt:lpstr>
      <vt:lpstr>Dobrobiti za sve sudionike</vt:lpstr>
      <vt:lpstr>PowerPoint Presentation</vt:lpstr>
      <vt:lpstr>Prednosti otvorene znanosti</vt:lpstr>
      <vt:lpstr>Alati koji su na raspolaganju</vt:lpstr>
      <vt:lpstr>PowerPoint Presentation</vt:lpstr>
      <vt:lpstr>Hvala na pozornosti! </vt:lpstr>
    </vt:vector>
  </TitlesOfParts>
  <Company>KMi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Harry</dc:creator>
  <cp:lastModifiedBy>Jadranka Stojanovski</cp:lastModifiedBy>
  <cp:revision>141</cp:revision>
  <cp:lastPrinted>2014-09-23T15:52:16Z</cp:lastPrinted>
  <dcterms:created xsi:type="dcterms:W3CDTF">2014-03-12T14:16:07Z</dcterms:created>
  <dcterms:modified xsi:type="dcterms:W3CDTF">2014-12-11T14:55:08Z</dcterms:modified>
</cp:coreProperties>
</file>