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2" r:id="rId1"/>
  </p:sldMasterIdLst>
  <p:notesMasterIdLst>
    <p:notesMasterId r:id="rId11"/>
  </p:notesMasterIdLst>
  <p:handoutMasterIdLst>
    <p:handoutMasterId r:id="rId12"/>
  </p:handoutMasterIdLst>
  <p:sldIdLst>
    <p:sldId id="256" r:id="rId2"/>
    <p:sldId id="312" r:id="rId3"/>
    <p:sldId id="317" r:id="rId4"/>
    <p:sldId id="318" r:id="rId5"/>
    <p:sldId id="316" r:id="rId6"/>
    <p:sldId id="313" r:id="rId7"/>
    <p:sldId id="315" r:id="rId8"/>
    <p:sldId id="320" r:id="rId9"/>
    <p:sldId id="319" r:id="rId10"/>
  </p:sldIdLst>
  <p:sldSz cx="9144000" cy="6858000" type="screen4x3"/>
  <p:notesSz cx="6711950" cy="9844088"/>
  <p:defaultTextStyle>
    <a:defPPr>
      <a:defRPr lang="x-non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3" d="100"/>
          <a:sy n="93" d="100"/>
        </p:scale>
        <p:origin x="-1061" y="-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08512" cy="49220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01885" y="0"/>
            <a:ext cx="2908512" cy="49220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A040EE-B298-443E-9BB5-AA5ABC1187CC}" type="datetimeFigureOut">
              <a:rPr lang="hr-HR" smtClean="0"/>
              <a:pPr/>
              <a:t>14.5.2013.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50175"/>
            <a:ext cx="2908512" cy="49220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01885" y="9350175"/>
            <a:ext cx="2908512" cy="49220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7C2FED-F2B4-4F47-A99A-EFE3BEE6D3C0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3362558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08512" cy="49220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01885" y="0"/>
            <a:ext cx="2908512" cy="49220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70A0BB-4BD5-4869-801A-E70BDF3863AC}" type="datetimeFigureOut">
              <a:rPr lang="hr-HR" smtClean="0"/>
              <a:pPr/>
              <a:t>14.5.2013.</a:t>
            </a:fld>
            <a:endParaRPr lang="hr-H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95350" y="738188"/>
            <a:ext cx="4921250" cy="36909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1195" y="4675942"/>
            <a:ext cx="5369560" cy="442984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50175"/>
            <a:ext cx="2908512" cy="49220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01885" y="9350175"/>
            <a:ext cx="2908512" cy="49220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236F8-EF9D-4D18-AAC7-FE6A783EB181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2968483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7236296" y="6356350"/>
            <a:ext cx="1453552" cy="365760"/>
          </a:xfrm>
          <a:prstGeom prst="rect">
            <a:avLst/>
          </a:prstGeom>
        </p:spPr>
        <p:txBody>
          <a:bodyPr/>
          <a:lstStyle/>
          <a:p>
            <a:r>
              <a:rPr lang="x-none" smtClean="0"/>
              <a:t>15.5.2013.</a:t>
            </a:r>
            <a:endParaRPr lang="hr-HR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75656" y="6356350"/>
            <a:ext cx="5616624" cy="36576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hr-HR" smtClean="0"/>
              <a:t>13. dani specijalnih i visokoškolskih knjižnica, Opatija, 15.-18.5.2013.</a:t>
            </a:r>
            <a:endParaRPr lang="hr-HR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12648" y="6356350"/>
            <a:ext cx="646984" cy="365760"/>
          </a:xfrm>
          <a:prstGeom prst="rect">
            <a:avLst/>
          </a:prstGeom>
        </p:spPr>
        <p:txBody>
          <a:bodyPr/>
          <a:lstStyle/>
          <a:p>
            <a:fld id="{7B7DD139-6035-4B39-A906-AFE8C03FAF62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/>
          <a:lstStyle/>
          <a:p>
            <a:r>
              <a:rPr lang="x-none" smtClean="0"/>
              <a:t>15.5.2013.</a:t>
            </a:r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13. dani specijalnih i visokoškolskih knjižnica, Opatija, 15.-18.5.2013.</a:t>
            </a:r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/>
          <a:lstStyle/>
          <a:p>
            <a:fld id="{7B7DD139-6035-4B39-A906-AFE8C03FAF62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/>
          <a:lstStyle/>
          <a:p>
            <a:r>
              <a:rPr lang="x-none" smtClean="0"/>
              <a:t>15.5.2013.</a:t>
            </a:r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13. dani specijalnih i visokoškolskih knjižnica, Opatija, 15.-18.5.2013.</a:t>
            </a:r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/>
          <a:lstStyle/>
          <a:p>
            <a:fld id="{7B7DD139-6035-4B39-A906-AFE8C03FAF62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7236296" y="6356350"/>
            <a:ext cx="1453552" cy="365760"/>
          </a:xfrm>
          <a:prstGeom prst="rect">
            <a:avLst/>
          </a:prstGeom>
        </p:spPr>
        <p:txBody>
          <a:bodyPr/>
          <a:lstStyle/>
          <a:p>
            <a:r>
              <a:rPr lang="x-none" smtClean="0"/>
              <a:t>15.5.2013.</a:t>
            </a:r>
            <a:endParaRPr lang="hr-HR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75656" y="6356350"/>
            <a:ext cx="5616624" cy="36576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hr-HR" smtClean="0"/>
              <a:t>13. dani specijalnih i visokoškolskih knjižnica, Opatija, 15.-18.5.2013.</a:t>
            </a:r>
            <a:endParaRPr lang="hr-HR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12648" y="6356350"/>
            <a:ext cx="646984" cy="365760"/>
          </a:xfrm>
          <a:prstGeom prst="rect">
            <a:avLst/>
          </a:prstGeom>
        </p:spPr>
        <p:txBody>
          <a:bodyPr/>
          <a:lstStyle/>
          <a:p>
            <a:fld id="{7B7DD139-6035-4B39-A906-AFE8C03FAF62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  <a:prstGeom prst="rect">
            <a:avLst/>
          </a:prstGeom>
        </p:spPr>
        <p:txBody>
          <a:bodyPr/>
          <a:lstStyle/>
          <a:p>
            <a:r>
              <a:rPr lang="x-none" smtClean="0"/>
              <a:t>15.5.2013.</a:t>
            </a:r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13. dani specijalnih i visokoškolskih knjižnica, Opatija, 15.-18.5.2013.</a:t>
            </a:r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  <a:prstGeom prst="rect">
            <a:avLst/>
          </a:prstGeom>
        </p:spPr>
        <p:txBody>
          <a:bodyPr/>
          <a:lstStyle/>
          <a:p>
            <a:fld id="{7B7DD139-6035-4B39-A906-AFE8C03FAF62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7" name="Rectangle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>
          <a:xfrm>
            <a:off x="7236296" y="6356350"/>
            <a:ext cx="1453552" cy="365760"/>
          </a:xfrm>
          <a:prstGeom prst="rect">
            <a:avLst/>
          </a:prstGeom>
        </p:spPr>
        <p:txBody>
          <a:bodyPr/>
          <a:lstStyle/>
          <a:p>
            <a:r>
              <a:rPr lang="x-none" smtClean="0"/>
              <a:t>15.5.2013.</a:t>
            </a:r>
            <a:endParaRPr lang="hr-HR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75656" y="6356350"/>
            <a:ext cx="5688632" cy="36576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hr-HR" smtClean="0"/>
              <a:t>13. dani specijalnih i visokoškolskih knjižnica, Opatija, 15.-18.5.2013.</a:t>
            </a:r>
            <a:endParaRPr lang="hr-HR" dirty="0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12648" y="6356350"/>
            <a:ext cx="646984" cy="365760"/>
          </a:xfrm>
          <a:prstGeom prst="rect">
            <a:avLst/>
          </a:prstGeom>
        </p:spPr>
        <p:txBody>
          <a:bodyPr/>
          <a:lstStyle/>
          <a:p>
            <a:fld id="{7B7DD139-6035-4B39-A906-AFE8C03FAF62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/>
          <a:lstStyle/>
          <a:p>
            <a:r>
              <a:rPr lang="x-none" smtClean="0"/>
              <a:t>15.5.2013.</a:t>
            </a:r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1475656" y="6356350"/>
            <a:ext cx="4928192" cy="36576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13. dani specijalnih i visokoškolskih knjižnica, Opatija, 15.-18.5.2013.</a:t>
            </a:r>
            <a:endParaRPr lang="hr-HR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12648" y="6356350"/>
            <a:ext cx="646984" cy="365760"/>
          </a:xfrm>
          <a:prstGeom prst="rect">
            <a:avLst/>
          </a:prstGeom>
        </p:spPr>
        <p:txBody>
          <a:bodyPr/>
          <a:lstStyle/>
          <a:p>
            <a:fld id="{7B7DD139-6035-4B39-A906-AFE8C03FAF62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7236296" y="6356350"/>
            <a:ext cx="1453552" cy="365760"/>
          </a:xfrm>
          <a:prstGeom prst="rect">
            <a:avLst/>
          </a:prstGeom>
        </p:spPr>
        <p:txBody>
          <a:bodyPr/>
          <a:lstStyle/>
          <a:p>
            <a:r>
              <a:rPr lang="x-none" smtClean="0"/>
              <a:t>15.5.2013.</a:t>
            </a:r>
            <a:endParaRPr lang="hr-HR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75656" y="6356350"/>
            <a:ext cx="5616624" cy="36576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hr-HR" smtClean="0"/>
              <a:t>13. dani specijalnih i visokoškolskih knjižnica, Opatija, 15.-18.5.2013.</a:t>
            </a:r>
            <a:endParaRPr lang="hr-HR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12648" y="6356350"/>
            <a:ext cx="646984" cy="365760"/>
          </a:xfrm>
          <a:prstGeom prst="rect">
            <a:avLst/>
          </a:prstGeom>
        </p:spPr>
        <p:txBody>
          <a:bodyPr/>
          <a:lstStyle/>
          <a:p>
            <a:fld id="{7B7DD139-6035-4B39-A906-AFE8C03FAF62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/>
          <a:lstStyle/>
          <a:p>
            <a:r>
              <a:rPr lang="x-none" smtClean="0"/>
              <a:t>15.5.2013.</a:t>
            </a:r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13. dani specijalnih i visokoškolskih knjižnica, Opatija, 15.-18.5.2013.</a:t>
            </a:r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/>
          <a:lstStyle/>
          <a:p>
            <a:fld id="{7B7DD139-6035-4B39-A906-AFE8C03FAF62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/>
          <a:lstStyle/>
          <a:p>
            <a:r>
              <a:rPr lang="x-none" smtClean="0"/>
              <a:t>15.5.2013.</a:t>
            </a:r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13. dani specijalnih i visokoškolskih knjižnica, Opatija, 15.-18.5.2013.</a:t>
            </a:r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/>
          <a:lstStyle/>
          <a:p>
            <a:fld id="{7B7DD139-6035-4B39-A906-AFE8C03FAF62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/>
          <a:lstStyle/>
          <a:p>
            <a:r>
              <a:rPr lang="x-none" smtClean="0"/>
              <a:t>15.5.2013.</a:t>
            </a:r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13. dani specijalnih i visokoškolskih knjižnica, Opatija, 15.-18.5.2013.</a:t>
            </a:r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/>
          <a:lstStyle/>
          <a:p>
            <a:fld id="{7B7DD139-6035-4B39-A906-AFE8C03FAF62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2"/>
          </p:nvPr>
        </p:nvSpPr>
        <p:spPr>
          <a:xfrm>
            <a:off x="7236296" y="6356350"/>
            <a:ext cx="1453552" cy="365760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rgbClr val="002060"/>
                </a:solidFill>
              </a:defRPr>
            </a:lvl1pPr>
          </a:lstStyle>
          <a:p>
            <a:r>
              <a:rPr lang="x-none" smtClean="0"/>
              <a:t>15.5.2013.</a:t>
            </a:r>
            <a:endParaRPr lang="hr-HR" dirty="0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75656" y="6356350"/>
            <a:ext cx="5616624" cy="365760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rgbClr val="002060"/>
                </a:solidFill>
              </a:defRPr>
            </a:lvl1pPr>
          </a:lstStyle>
          <a:p>
            <a:r>
              <a:rPr lang="hr-HR" smtClean="0"/>
              <a:t>13. dani specijalnih i visokoškolskih knjižnica, Opatija, 15.-18.5.2013.</a:t>
            </a:r>
            <a:endParaRPr lang="hr-HR" dirty="0"/>
          </a:p>
        </p:txBody>
      </p:sp>
      <p:sp>
        <p:nvSpPr>
          <p:cNvPr id="15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646984" cy="365760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rgbClr val="002060"/>
                </a:solidFill>
              </a:defRPr>
            </a:lvl1pPr>
          </a:lstStyle>
          <a:p>
            <a:fld id="{7B7DD139-6035-4B39-A906-AFE8C03FAF62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/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467544" y="1196752"/>
            <a:ext cx="8136904" cy="1439863"/>
          </a:xfrm>
        </p:spPr>
        <p:txBody>
          <a:bodyPr>
            <a:normAutofit/>
          </a:bodyPr>
          <a:lstStyle/>
          <a:p>
            <a:r>
              <a:rPr lang="hr-HR" sz="4800" b="1" dirty="0" smtClean="0">
                <a:solidFill>
                  <a:srgbClr val="C00000"/>
                </a:solidFill>
              </a:rPr>
              <a:t>Podučavanje korisnika</a:t>
            </a:r>
            <a:endParaRPr lang="hr-HR" sz="4800" b="1" dirty="0">
              <a:solidFill>
                <a:srgbClr val="C0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395536" y="3356992"/>
            <a:ext cx="6400800" cy="8636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r-HR" sz="3200" dirty="0" smtClean="0">
                <a:solidFill>
                  <a:schemeClr val="bg1">
                    <a:lumMod val="65000"/>
                  </a:schemeClr>
                </a:solidFill>
              </a:rPr>
              <a:t>Iskustva Knjižnice IRB-a</a:t>
            </a:r>
            <a:endParaRPr lang="hr-HR" sz="32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6" name="Subtitle 2"/>
          <p:cNvSpPr txBox="1">
            <a:spLocks/>
          </p:cNvSpPr>
          <p:nvPr/>
        </p:nvSpPr>
        <p:spPr bwMode="auto">
          <a:xfrm>
            <a:off x="395536" y="4544211"/>
            <a:ext cx="6400800" cy="12961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hr-HR" sz="1800" dirty="0" smtClean="0">
                <a:solidFill>
                  <a:srgbClr val="002060"/>
                </a:solidFill>
              </a:rPr>
              <a:t>Bojan Macan, viši knjižničar</a:t>
            </a:r>
          </a:p>
          <a:p>
            <a:pPr algn="l"/>
            <a:r>
              <a:rPr lang="hr-HR" sz="1800" dirty="0" smtClean="0">
                <a:solidFill>
                  <a:srgbClr val="002060"/>
                </a:solidFill>
              </a:rPr>
              <a:t>Knjižnica Instituta Ruđer Bošković</a:t>
            </a:r>
          </a:p>
          <a:p>
            <a:pPr algn="l"/>
            <a:r>
              <a:rPr lang="hr-HR" sz="1800" dirty="0" smtClean="0">
                <a:solidFill>
                  <a:srgbClr val="002060"/>
                </a:solidFill>
              </a:rPr>
              <a:t>bmacan@irb.hr</a:t>
            </a:r>
            <a:endParaRPr lang="hr-HR" sz="1800" dirty="0">
              <a:solidFill>
                <a:srgbClr val="002060"/>
              </a:solidFill>
            </a:endParaRPr>
          </a:p>
        </p:txBody>
      </p:sp>
      <p:pic>
        <p:nvPicPr>
          <p:cNvPr id="8" name="Picture 7" descr="imageNGL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868144" y="3429000"/>
            <a:ext cx="2341723" cy="26438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7761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>
                <a:solidFill>
                  <a:srgbClr val="C00000"/>
                </a:solidFill>
              </a:rPr>
              <a:t>Podučavanje korisnika u knjižnicama</a:t>
            </a:r>
            <a:endParaRPr lang="hr-HR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hr-HR" dirty="0" smtClean="0"/>
              <a:t>tradicionalna poduka:</a:t>
            </a:r>
          </a:p>
          <a:p>
            <a:pPr lvl="1"/>
            <a:r>
              <a:rPr lang="hr-HR" dirty="0" smtClean="0"/>
              <a:t>podučavanje korisnika vještinama korištenja knjižnicom (prostorom, katalozima, uslugama i sl.)</a:t>
            </a:r>
          </a:p>
          <a:p>
            <a:pPr lvl="1"/>
            <a:r>
              <a:rPr lang="hr-HR" dirty="0" smtClean="0"/>
              <a:t>u središtu je knjižnica</a:t>
            </a:r>
          </a:p>
          <a:p>
            <a:r>
              <a:rPr lang="hr-HR" dirty="0" smtClean="0"/>
              <a:t>poduka danas:</a:t>
            </a:r>
          </a:p>
          <a:p>
            <a:pPr lvl="1"/>
            <a:r>
              <a:rPr lang="hr-HR" dirty="0" smtClean="0"/>
              <a:t>podučavanje informacijske pismenosti </a:t>
            </a:r>
          </a:p>
          <a:p>
            <a:pPr lvl="1"/>
            <a:r>
              <a:rPr lang="hr-HR" dirty="0" smtClean="0"/>
              <a:t>u središtu je osoba koja uči – korisnik</a:t>
            </a:r>
            <a:endParaRPr lang="vi-VN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x-none" smtClean="0"/>
              <a:t>15.5.2013.</a:t>
            </a:r>
            <a:endParaRPr lang="hr-H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hr-HR" smtClean="0"/>
              <a:t>13. dani specijalnih i visokoškolskih knjižnica, Opatija, 15.-18.5.2013.</a:t>
            </a:r>
            <a:endParaRPr lang="hr-H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DD139-6035-4B39-A906-AFE8C03FAF62}" type="slidenum">
              <a:rPr lang="hr-HR" smtClean="0"/>
              <a:pPr/>
              <a:t>2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177318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>
                <a:solidFill>
                  <a:srgbClr val="C00000"/>
                </a:solidFill>
              </a:rPr>
              <a:t>Preduvjeti za edukaciju korisnika</a:t>
            </a:r>
            <a:endParaRPr lang="hr-HR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hr-HR" dirty="0" smtClean="0"/>
              <a:t>dobro poznavanje tematike koju se želi podučavati porisnicima</a:t>
            </a:r>
          </a:p>
          <a:p>
            <a:r>
              <a:rPr lang="hr-HR" dirty="0" smtClean="0"/>
              <a:t>želja i motivacija</a:t>
            </a:r>
          </a:p>
          <a:p>
            <a:r>
              <a:rPr lang="hr-HR" dirty="0" smtClean="0"/>
              <a:t>mnogo uloženog truda</a:t>
            </a:r>
          </a:p>
          <a:p>
            <a:r>
              <a:rPr lang="hr-HR" dirty="0" smtClean="0"/>
              <a:t>potreba cjeloživotnog obrazovanja knjižničara</a:t>
            </a:r>
          </a:p>
          <a:p>
            <a:r>
              <a:rPr lang="hr-HR" dirty="0" smtClean="0"/>
              <a:t>marketing!!!</a:t>
            </a:r>
          </a:p>
          <a:p>
            <a:endParaRPr lang="vi-VN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x-none" smtClean="0"/>
              <a:t>15.5.2013.</a:t>
            </a:r>
            <a:endParaRPr lang="hr-H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hr-HR" smtClean="0"/>
              <a:t>13. dani specijalnih i visokoškolskih knjižnica, Opatija, 15.-18.5.2013.</a:t>
            </a:r>
            <a:endParaRPr lang="hr-H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DD139-6035-4B39-A906-AFE8C03FAF62}" type="slidenum">
              <a:rPr lang="hr-HR" smtClean="0"/>
              <a:pPr/>
              <a:t>3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177318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>
                <a:solidFill>
                  <a:srgbClr val="C00000"/>
                </a:solidFill>
              </a:rPr>
              <a:t>Problemi</a:t>
            </a:r>
            <a:endParaRPr lang="hr-HR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hr-HR" dirty="0" smtClean="0"/>
              <a:t>korisnici (posebice znanstvenici) ne percipiraju knjižničare kao nekoga tko ih može nečemu naučiti</a:t>
            </a:r>
          </a:p>
          <a:p>
            <a:r>
              <a:rPr lang="hr-HR" dirty="0" smtClean="0"/>
              <a:t>teško ih je privući da se odluče na edukaciju</a:t>
            </a:r>
          </a:p>
          <a:p>
            <a:r>
              <a:rPr lang="hr-HR" dirty="0" smtClean="0"/>
              <a:t>nedostatak slobodnog vremena</a:t>
            </a:r>
          </a:p>
          <a:p>
            <a:r>
              <a:rPr lang="hr-HR" dirty="0" smtClean="0"/>
              <a:t>Google!</a:t>
            </a:r>
          </a:p>
          <a:p>
            <a:endParaRPr lang="vi-VN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x-none" smtClean="0"/>
              <a:t>15.5.2013.</a:t>
            </a:r>
            <a:endParaRPr lang="hr-H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hr-HR" smtClean="0"/>
              <a:t>13. dani specijalnih i visokoškolskih knjižnica, Opatija, 15.-18.5.2013.</a:t>
            </a:r>
            <a:endParaRPr lang="hr-H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DD139-6035-4B39-A906-AFE8C03FAF62}" type="slidenum">
              <a:rPr lang="hr-HR" smtClean="0"/>
              <a:pPr/>
              <a:t>4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471478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>
                <a:solidFill>
                  <a:srgbClr val="C00000"/>
                </a:solidFill>
              </a:rPr>
              <a:t>Povijest KEKS-a</a:t>
            </a:r>
            <a:endParaRPr lang="hr-HR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hr-HR" dirty="0" smtClean="0"/>
              <a:t>Kratki Edukacijski Knjižnični Seminari - KEKS</a:t>
            </a:r>
          </a:p>
          <a:p>
            <a:r>
              <a:rPr lang="hr-HR" dirty="0" smtClean="0"/>
              <a:t>započeli 2003. godine</a:t>
            </a:r>
          </a:p>
          <a:p>
            <a:r>
              <a:rPr lang="hr-HR" dirty="0" smtClean="0"/>
              <a:t>vrijeme trajanja: 30 minuta</a:t>
            </a:r>
          </a:p>
          <a:p>
            <a:r>
              <a:rPr lang="hr-HR" dirty="0" smtClean="0"/>
              <a:t>predavači: djelatnici Knjižnice</a:t>
            </a:r>
          </a:p>
          <a:p>
            <a:r>
              <a:rPr lang="hr-HR" dirty="0" smtClean="0"/>
              <a:t>mjesto održavanja: uredi znanstvenika/laboratoriji...</a:t>
            </a:r>
          </a:p>
          <a:p>
            <a:r>
              <a:rPr lang="hr-HR" dirty="0" smtClean="0"/>
              <a:t>teme seminara: pretraživanje baza podataka, izrada PPT i postera, korištenje e-časopisa, korištenje usluge međuknjižnične posudbe...</a:t>
            </a:r>
            <a:endParaRPr lang="vi-VN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x-none" smtClean="0"/>
              <a:t>15.5.2013.</a:t>
            </a:r>
            <a:endParaRPr lang="hr-H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hr-HR" smtClean="0"/>
              <a:t>13. dani specijalnih i visokoškolskih knjižnica, Opatija, 15.-18.5.2013.</a:t>
            </a:r>
            <a:endParaRPr lang="hr-H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DD139-6035-4B39-A906-AFE8C03FAF62}" type="slidenum">
              <a:rPr lang="hr-HR" smtClean="0"/>
              <a:pPr/>
              <a:t>5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177318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>
                <a:solidFill>
                  <a:srgbClr val="C00000"/>
                </a:solidFill>
              </a:rPr>
              <a:t>Povijest KEKS-a</a:t>
            </a:r>
            <a:endParaRPr lang="hr-HR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hr-HR" dirty="0" smtClean="0"/>
              <a:t>2010. godine</a:t>
            </a:r>
          </a:p>
          <a:p>
            <a:r>
              <a:rPr lang="hr-HR" dirty="0" smtClean="0"/>
              <a:t>izmijenjena koncepcija edukacije korisnika</a:t>
            </a:r>
          </a:p>
          <a:p>
            <a:r>
              <a:rPr lang="hr-HR" dirty="0" smtClean="0"/>
              <a:t>vrijeme trajanja: 45 minuta (predavanja); 90 – 120 minuta (radionice</a:t>
            </a:r>
            <a:r>
              <a:rPr lang="hr-HR" dirty="0" smtClean="0"/>
              <a:t>)</a:t>
            </a:r>
          </a:p>
          <a:p>
            <a:pPr lvl="1"/>
            <a:r>
              <a:rPr lang="hr-HR" dirty="0" smtClean="0"/>
              <a:t>Srednje-dugi Edukacijski Knjižnični Seminari?!?</a:t>
            </a:r>
            <a:endParaRPr lang="hr-HR" dirty="0" smtClean="0"/>
          </a:p>
          <a:p>
            <a:r>
              <a:rPr lang="hr-HR" dirty="0" smtClean="0"/>
              <a:t>predavači: djelatnici Knjižnice</a:t>
            </a:r>
          </a:p>
          <a:p>
            <a:r>
              <a:rPr lang="hr-HR" dirty="0" smtClean="0"/>
              <a:t>broj polaznika: max. 10</a:t>
            </a:r>
          </a:p>
          <a:p>
            <a:r>
              <a:rPr lang="hr-HR" dirty="0" smtClean="0"/>
              <a:t>mjesto održavanja: prostorije knjižnice</a:t>
            </a:r>
          </a:p>
          <a:p>
            <a:r>
              <a:rPr lang="hr-HR" dirty="0" smtClean="0"/>
              <a:t>tematika: pretraživanja izvora znanstvenih informacija, bibliometrija, znanstveno izdavaštvo, programi za upravljanje referencama i dr.</a:t>
            </a:r>
          </a:p>
          <a:p>
            <a:endParaRPr lang="vi-VN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x-none" smtClean="0"/>
              <a:t>15.5.2013.</a:t>
            </a:r>
            <a:endParaRPr lang="hr-H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hr-HR" smtClean="0"/>
              <a:t>13. dani specijalnih i visokoškolskih knjižnica, Opatija, 15.-18.5.2013.</a:t>
            </a:r>
            <a:endParaRPr lang="hr-H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DD139-6035-4B39-A906-AFE8C03FAF62}" type="slidenum">
              <a:rPr lang="hr-HR" smtClean="0"/>
              <a:pPr/>
              <a:t>6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177318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>
                <a:solidFill>
                  <a:srgbClr val="C00000"/>
                </a:solidFill>
              </a:rPr>
              <a:t>Predavanja i radionice</a:t>
            </a:r>
            <a:endParaRPr lang="hr-HR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hr-HR" dirty="0" smtClean="0"/>
              <a:t>KRATKO PREDAVANJE</a:t>
            </a:r>
          </a:p>
          <a:p>
            <a:r>
              <a:rPr lang="hr-HR" dirty="0" smtClean="0"/>
              <a:t>Knjižnica na dlanu </a:t>
            </a:r>
          </a:p>
          <a:p>
            <a:pPr>
              <a:buNone/>
            </a:pPr>
            <a:endParaRPr lang="hr-HR" dirty="0" smtClean="0"/>
          </a:p>
          <a:p>
            <a:pPr>
              <a:buNone/>
            </a:pPr>
            <a:r>
              <a:rPr lang="hr-HR" dirty="0" smtClean="0"/>
              <a:t>RADIONICE</a:t>
            </a:r>
          </a:p>
          <a:p>
            <a:pPr marL="358775" indent="-358775">
              <a:buFont typeface="+mj-lt"/>
              <a:buAutoNum type="arabicPeriod"/>
            </a:pPr>
            <a:r>
              <a:rPr lang="hr-HR" dirty="0" smtClean="0"/>
              <a:t>Zotero - kompas za snalaženje u moru znanstvenih radova </a:t>
            </a:r>
          </a:p>
          <a:p>
            <a:pPr marL="358775" indent="-358775">
              <a:buFont typeface="+mj-lt"/>
              <a:buAutoNum type="arabicPeriod"/>
            </a:pPr>
            <a:r>
              <a:rPr lang="hr-HR" dirty="0" smtClean="0"/>
              <a:t>Traži, traži pa ćeš naći - opće vještine učinkovitog pretraživanja</a:t>
            </a:r>
          </a:p>
          <a:p>
            <a:pPr marL="358775" indent="-358775">
              <a:buFont typeface="+mj-lt"/>
              <a:buAutoNum type="arabicPeriod"/>
            </a:pPr>
            <a:r>
              <a:rPr lang="hr-HR" dirty="0" smtClean="0"/>
              <a:t>Citat plete mrežu svoju - pretraživanje citiranosti autora i radova</a:t>
            </a:r>
          </a:p>
          <a:p>
            <a:pPr marL="358775" indent="-358775">
              <a:buFont typeface="+mj-lt"/>
              <a:buAutoNum type="arabicPeriod"/>
            </a:pPr>
            <a:r>
              <a:rPr lang="hr-HR" dirty="0" smtClean="0"/>
              <a:t>Kako povećati svoju vidljivost?</a:t>
            </a:r>
          </a:p>
          <a:p>
            <a:pPr marL="358775" indent="-358775">
              <a:buFont typeface="+mj-lt"/>
              <a:buAutoNum type="arabicPeriod"/>
            </a:pPr>
            <a:r>
              <a:rPr lang="hr-HR" dirty="0" smtClean="0"/>
              <a:t>Budi IN, budi u CC-u! - pretraživanje Current Contents-a</a:t>
            </a:r>
          </a:p>
          <a:p>
            <a:pPr marL="358775" indent="-358775">
              <a:buFont typeface="+mj-lt"/>
              <a:buAutoNum type="arabicPeriod"/>
            </a:pPr>
            <a:r>
              <a:rPr lang="hr-HR" dirty="0" smtClean="0"/>
              <a:t>Učinkovito pretraživanje – EBSCO</a:t>
            </a:r>
          </a:p>
          <a:p>
            <a:pPr marL="358775" indent="-358775">
              <a:buFont typeface="+mj-lt"/>
              <a:buAutoNum type="arabicPeriod"/>
            </a:pPr>
            <a:r>
              <a:rPr lang="hr-HR" dirty="0" smtClean="0"/>
              <a:t>Citatne baze podataka - tematska i ostala pretraživanja</a:t>
            </a:r>
          </a:p>
          <a:p>
            <a:pPr marL="358775" indent="-358775">
              <a:buFont typeface="+mj-lt"/>
              <a:buAutoNum type="arabicPeriod"/>
            </a:pPr>
            <a:r>
              <a:rPr lang="hr-HR" dirty="0" smtClean="0"/>
              <a:t>U kojim je časopisima dobro objavljivati radove?</a:t>
            </a:r>
          </a:p>
          <a:p>
            <a:pPr marL="358775" indent="-358775">
              <a:buFont typeface="+mj-lt"/>
              <a:buAutoNum type="arabicPeriod"/>
            </a:pPr>
            <a:r>
              <a:rPr lang="hr-HR" dirty="0" smtClean="0"/>
              <a:t>Pustiti Google da "pametno" pretražuje ili pametno pretraživati Googleom</a:t>
            </a:r>
          </a:p>
          <a:p>
            <a:pPr marL="358775" indent="-358775">
              <a:buFont typeface="+mj-lt"/>
              <a:buAutoNum type="arabicPeriod"/>
            </a:pPr>
            <a:r>
              <a:rPr lang="hr-HR" dirty="0" smtClean="0"/>
              <a:t>Google aplikacije - ostvarimo online suradnju</a:t>
            </a:r>
          </a:p>
          <a:p>
            <a:pPr marL="358775" indent="-358775">
              <a:buFont typeface="+mj-lt"/>
              <a:buAutoNum type="arabicPeriod"/>
            </a:pPr>
            <a:r>
              <a:rPr lang="hr-HR" dirty="0" smtClean="0"/>
              <a:t>Napravite prezentaciju koja će ostaviti dojam</a:t>
            </a:r>
          </a:p>
          <a:p>
            <a:pPr marL="358775" indent="-358775">
              <a:buFont typeface="+mj-lt"/>
              <a:buAutoNum type="arabicPeriod"/>
            </a:pPr>
            <a:r>
              <a:rPr lang="hr-HR" dirty="0" smtClean="0"/>
              <a:t>Mendeley - kako se snaći u moru znanstvenih radova?</a:t>
            </a:r>
          </a:p>
          <a:p>
            <a:endParaRPr lang="vi-VN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x-none" smtClean="0"/>
              <a:t>15.5.2013.</a:t>
            </a:r>
            <a:endParaRPr lang="hr-H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hr-HR" smtClean="0"/>
              <a:t>13. dani specijalnih i visokoškolskih knjižnica, Opatija, 15.-18.5.2013.</a:t>
            </a:r>
            <a:endParaRPr lang="hr-H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DD139-6035-4B39-A906-AFE8C03FAF62}" type="slidenum">
              <a:rPr lang="hr-HR" smtClean="0"/>
              <a:pPr/>
              <a:t>7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177318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>
                <a:solidFill>
                  <a:srgbClr val="C00000"/>
                </a:solidFill>
              </a:rPr>
              <a:t>Oglašavanje KEKS-a</a:t>
            </a:r>
            <a:endParaRPr lang="hr-HR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hr-HR" dirty="0" smtClean="0"/>
              <a:t>mrežne stranice Knjižnice IRB-a</a:t>
            </a:r>
          </a:p>
          <a:p>
            <a:r>
              <a:rPr lang="hr-HR" dirty="0" smtClean="0"/>
              <a:t>Facebook stranica</a:t>
            </a:r>
          </a:p>
          <a:p>
            <a:r>
              <a:rPr lang="hr-HR" dirty="0" smtClean="0"/>
              <a:t>Twitter</a:t>
            </a:r>
          </a:p>
          <a:p>
            <a:r>
              <a:rPr lang="hr-HR" dirty="0" smtClean="0"/>
              <a:t>obavijest sljenjem e-pošte svim zaposlenicima IRB-a</a:t>
            </a:r>
          </a:p>
          <a:p>
            <a:r>
              <a:rPr lang="hr-HR" dirty="0" smtClean="0"/>
              <a:t>tiskani plakatići po Institutu</a:t>
            </a:r>
          </a:p>
          <a:p>
            <a:r>
              <a:rPr lang="hr-HR" dirty="0" smtClean="0"/>
              <a:t>usmena predaja...</a:t>
            </a:r>
            <a:endParaRPr lang="vi-VN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x-none" smtClean="0"/>
              <a:t>15.5.2013.</a:t>
            </a:r>
            <a:endParaRPr lang="hr-H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hr-HR" smtClean="0"/>
              <a:t>13. dani specijalnih i visokoškolskih knjižnica, Opatija, 15.-18.5.2013.</a:t>
            </a:r>
            <a:endParaRPr lang="hr-H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DD139-6035-4B39-A906-AFE8C03FAF62}" type="slidenum">
              <a:rPr lang="hr-HR" smtClean="0"/>
              <a:pPr/>
              <a:t>8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825692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>
                <a:solidFill>
                  <a:srgbClr val="C00000"/>
                </a:solidFill>
              </a:rPr>
              <a:t>Umjesto zaključka</a:t>
            </a:r>
            <a:endParaRPr lang="hr-HR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hr-HR" dirty="0" smtClean="0"/>
              <a:t>uloga knjižnica se promijenila i konstantno se mijenja</a:t>
            </a:r>
          </a:p>
          <a:p>
            <a:r>
              <a:rPr lang="hr-HR" dirty="0" smtClean="0"/>
              <a:t>potreba knjižnica za prilagodbom</a:t>
            </a:r>
          </a:p>
          <a:p>
            <a:r>
              <a:rPr lang="hr-HR" dirty="0" smtClean="0"/>
              <a:t>podučavanje korisnika jedna od važnih uloga knjižnica u budućnosti</a:t>
            </a:r>
          </a:p>
          <a:p>
            <a:r>
              <a:rPr lang="hr-HR" dirty="0" smtClean="0"/>
              <a:t>potreba za cjeloživotnim obrazovanjem knjižničara</a:t>
            </a:r>
          </a:p>
          <a:p>
            <a:r>
              <a:rPr lang="hr-HR" dirty="0" smtClean="0"/>
              <a:t>potreba za proširivanjem znanja i vještina kojima knjižničari raspolažu</a:t>
            </a:r>
          </a:p>
          <a:p>
            <a:endParaRPr lang="vi-VN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x-none" smtClean="0"/>
              <a:t>15.5.2013.</a:t>
            </a:r>
            <a:endParaRPr lang="hr-H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hr-HR" smtClean="0"/>
              <a:t>13. dani specijalnih i visokoškolskih knjižnica, Opatija, 15.-18.5.2013.</a:t>
            </a:r>
            <a:endParaRPr lang="hr-H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DD139-6035-4B39-A906-AFE8C03FAF62}" type="slidenum">
              <a:rPr lang="hr-HR" smtClean="0"/>
              <a:pPr/>
              <a:t>9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606347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1757</TotalTime>
  <Words>521</Words>
  <Application>Microsoft Office PowerPoint</Application>
  <PresentationFormat>On-screen Show (4:3)</PresentationFormat>
  <Paragraphs>93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Origin</vt:lpstr>
      <vt:lpstr>Podučavanje korisnika</vt:lpstr>
      <vt:lpstr>Podučavanje korisnika u knjižnicama</vt:lpstr>
      <vt:lpstr>Preduvjeti za edukaciju korisnika</vt:lpstr>
      <vt:lpstr>Problemi</vt:lpstr>
      <vt:lpstr>Povijest KEKS-a</vt:lpstr>
      <vt:lpstr>Povijest KEKS-a</vt:lpstr>
      <vt:lpstr>Predavanja i radionice</vt:lpstr>
      <vt:lpstr>Oglašavanje KEKS-a</vt:lpstr>
      <vt:lpstr>Umjesto zaključka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Bojan Macan - Edukacija korisnika : iskustva Knjiznice IRB-a</dc:title>
  <dc:creator>Bojan</dc:creator>
  <cp:lastModifiedBy>Bojan</cp:lastModifiedBy>
  <cp:revision>64</cp:revision>
  <cp:lastPrinted>2013-04-19T15:58:17Z</cp:lastPrinted>
  <dcterms:created xsi:type="dcterms:W3CDTF">2013-04-04T16:18:33Z</dcterms:created>
  <dcterms:modified xsi:type="dcterms:W3CDTF">2013-05-14T14:18:15Z</dcterms:modified>
</cp:coreProperties>
</file>