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2"/>
  </p:notesMasterIdLst>
  <p:handoutMasterIdLst>
    <p:handoutMasterId r:id="rId13"/>
  </p:handoutMasterIdLst>
  <p:sldIdLst>
    <p:sldId id="265" r:id="rId3"/>
    <p:sldId id="261" r:id="rId4"/>
    <p:sldId id="257" r:id="rId5"/>
    <p:sldId id="258" r:id="rId6"/>
    <p:sldId id="259" r:id="rId7"/>
    <p:sldId id="262" r:id="rId8"/>
    <p:sldId id="260" r:id="rId9"/>
    <p:sldId id="264" r:id="rId10"/>
    <p:sldId id="263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061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hr-HR" smtClean="0"/>
              <a:t>2.4.2014.</a:t>
            </a:r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hr-HR" smtClean="0"/>
              <a:t>SEND 2.0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F7739-7FA3-49C5-B8D8-82B5556119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110235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hr-HR" smtClean="0"/>
              <a:t>2.4.2014.</a:t>
            </a:r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hr-HR" smtClean="0"/>
              <a:t>SEND 2.0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0E5D7-D058-4B2B-8F23-AD7846A3F0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767734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0E5D7-D058-4B2B-8F23-AD7846A3F09B}" type="slidenum">
              <a:rPr lang="hr-HR" smtClean="0"/>
              <a:t>5</a:t>
            </a:fld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hr-HR" smtClean="0"/>
              <a:t>2.4.2014.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r-HR" smtClean="0"/>
              <a:t>SEND 2.0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6966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236296" y="6356350"/>
            <a:ext cx="1453552" cy="365760"/>
          </a:xfrm>
          <a:prstGeom prst="rect">
            <a:avLst/>
          </a:prstGeom>
        </p:spPr>
        <p:txBody>
          <a:bodyPr/>
          <a:lstStyle/>
          <a:p>
            <a:r>
              <a:rPr lang="sr-Latn-RS" smtClean="0"/>
              <a:t>2.4.2014.</a:t>
            </a:r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75656" y="6356350"/>
            <a:ext cx="5616624" cy="36576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SEND 2.0 - novo ruho međuknjižnične posudbe</a:t>
            </a: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646984" cy="365760"/>
          </a:xfrm>
          <a:prstGeom prst="rect">
            <a:avLst/>
          </a:prstGeom>
        </p:spPr>
        <p:txBody>
          <a:bodyPr/>
          <a:lstStyle/>
          <a:p>
            <a:fld id="{AECDDBDC-3B08-4588-8261-002D015AE3D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r>
              <a:rPr lang="sr-Latn-RS" smtClean="0"/>
              <a:t>2.4.2014.</a:t>
            </a: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SEND 2.0 - novo ruho međuknjižnične posudbe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AECDDBDC-3B08-4588-8261-002D015AE3D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r>
              <a:rPr lang="sr-Latn-RS" smtClean="0"/>
              <a:t>2.4.2014.</a:t>
            </a: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SEND 2.0 - novo ruho međuknjižnične posudbe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AECDDBDC-3B08-4588-8261-002D015AE3D7}" type="slidenum">
              <a:rPr lang="hr-HR" smtClean="0"/>
              <a:t>‹#›</a:t>
            </a:fld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0895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E3F5-79DE-42CE-9704-2F4E4DFA8129}" type="datetimeFigureOut">
              <a:rPr lang="hr-HR" smtClean="0"/>
              <a:t>2.4.2014.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7166B-AED5-46F8-8A3C-F7C3F5F8B0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3014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E3F5-79DE-42CE-9704-2F4E4DFA8129}" type="datetimeFigureOut">
              <a:rPr lang="hr-HR" smtClean="0"/>
              <a:t>2.4.2014.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7166B-AED5-46F8-8A3C-F7C3F5F8B0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2025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E3F5-79DE-42CE-9704-2F4E4DFA8129}" type="datetimeFigureOut">
              <a:rPr lang="hr-HR" smtClean="0"/>
              <a:t>2.4.2014.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7166B-AED5-46F8-8A3C-F7C3F5F8B0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8682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E3F5-79DE-42CE-9704-2F4E4DFA8129}" type="datetimeFigureOut">
              <a:rPr lang="hr-HR" smtClean="0"/>
              <a:t>2.4.2014.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7166B-AED5-46F8-8A3C-F7C3F5F8B0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9486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E3F5-79DE-42CE-9704-2F4E4DFA8129}" type="datetimeFigureOut">
              <a:rPr lang="hr-HR" smtClean="0"/>
              <a:t>2.4.2014.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7166B-AED5-46F8-8A3C-F7C3F5F8B0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8407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E3F5-79DE-42CE-9704-2F4E4DFA8129}" type="datetimeFigureOut">
              <a:rPr lang="hr-HR" smtClean="0"/>
              <a:t>2.4.2014.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7166B-AED5-46F8-8A3C-F7C3F5F8B0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32406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E3F5-79DE-42CE-9704-2F4E4DFA8129}" type="datetimeFigureOut">
              <a:rPr lang="hr-HR" smtClean="0"/>
              <a:t>2.4.2014.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7166B-AED5-46F8-8A3C-F7C3F5F8B0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380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236296" y="6356350"/>
            <a:ext cx="1453552" cy="365760"/>
          </a:xfrm>
          <a:prstGeom prst="rect">
            <a:avLst/>
          </a:prstGeom>
        </p:spPr>
        <p:txBody>
          <a:bodyPr/>
          <a:lstStyle/>
          <a:p>
            <a:r>
              <a:rPr lang="sr-Latn-RS" smtClean="0"/>
              <a:t>2.4.2014.</a:t>
            </a:r>
            <a:endParaRPr lang="hr-HR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75656" y="6356350"/>
            <a:ext cx="5616624" cy="3657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vi-VN" smtClean="0"/>
              <a:t>SEND 2.0 - novo ruho međuknjižnične posudbe</a:t>
            </a:r>
            <a:endParaRPr lang="hr-HR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646984" cy="365760"/>
          </a:xfrm>
          <a:prstGeom prst="rect">
            <a:avLst/>
          </a:prstGeom>
        </p:spPr>
        <p:txBody>
          <a:bodyPr/>
          <a:lstStyle/>
          <a:p>
            <a:fld id="{AECDDBDC-3B08-4588-8261-002D015AE3D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E3F5-79DE-42CE-9704-2F4E4DFA8129}" type="datetimeFigureOut">
              <a:rPr lang="hr-HR" smtClean="0"/>
              <a:t>2.4.2014.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7166B-AED5-46F8-8A3C-F7C3F5F8B0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67778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E3F5-79DE-42CE-9704-2F4E4DFA8129}" type="datetimeFigureOut">
              <a:rPr lang="hr-HR" smtClean="0"/>
              <a:t>2.4.2014.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7166B-AED5-46F8-8A3C-F7C3F5F8B0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11688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E3F5-79DE-42CE-9704-2F4E4DFA8129}" type="datetimeFigureOut">
              <a:rPr lang="hr-HR" smtClean="0"/>
              <a:t>2.4.2014.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7166B-AED5-46F8-8A3C-F7C3F5F8B0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714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/>
          <a:p>
            <a:r>
              <a:rPr lang="sr-Latn-RS" smtClean="0"/>
              <a:t>2.4.2014.</a:t>
            </a: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SEND 2.0 - novo ruho međuknjižnične posudbe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  <a:prstGeom prst="rect">
            <a:avLst/>
          </a:prstGeom>
        </p:spPr>
        <p:txBody>
          <a:bodyPr/>
          <a:lstStyle/>
          <a:p>
            <a:fld id="{AECDDBDC-3B08-4588-8261-002D015AE3D7}" type="slidenum">
              <a:rPr lang="hr-HR" smtClean="0"/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7236296" y="6356350"/>
            <a:ext cx="1453552" cy="365760"/>
          </a:xfrm>
          <a:prstGeom prst="rect">
            <a:avLst/>
          </a:prstGeom>
        </p:spPr>
        <p:txBody>
          <a:bodyPr/>
          <a:lstStyle/>
          <a:p>
            <a:r>
              <a:rPr lang="sr-Latn-RS" smtClean="0"/>
              <a:t>2.4.2014.</a:t>
            </a:r>
            <a:endParaRPr lang="hr-HR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75656" y="6356350"/>
            <a:ext cx="5688632" cy="36576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SEND 2.0 - novo ruho međuknjižnične posudbe</a:t>
            </a:r>
            <a:endParaRPr lang="hr-HR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646984" cy="365760"/>
          </a:xfrm>
          <a:prstGeom prst="rect">
            <a:avLst/>
          </a:prstGeom>
        </p:spPr>
        <p:txBody>
          <a:bodyPr/>
          <a:lstStyle/>
          <a:p>
            <a:fld id="{AECDDBDC-3B08-4588-8261-002D015AE3D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r>
              <a:rPr lang="sr-Latn-RS" smtClean="0"/>
              <a:t>2.4.2014.</a:t>
            </a:r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75656" y="6356350"/>
            <a:ext cx="4928192" cy="36576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SEND 2.0 - novo ruho međuknjižnične posudbe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646984" cy="365760"/>
          </a:xfrm>
          <a:prstGeom prst="rect">
            <a:avLst/>
          </a:prstGeom>
        </p:spPr>
        <p:txBody>
          <a:bodyPr/>
          <a:lstStyle/>
          <a:p>
            <a:fld id="{AECDDBDC-3B08-4588-8261-002D015AE3D7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236296" y="6356350"/>
            <a:ext cx="1453552" cy="365760"/>
          </a:xfrm>
          <a:prstGeom prst="rect">
            <a:avLst/>
          </a:prstGeom>
        </p:spPr>
        <p:txBody>
          <a:bodyPr/>
          <a:lstStyle/>
          <a:p>
            <a:r>
              <a:rPr lang="sr-Latn-RS" smtClean="0"/>
              <a:t>2.4.2014.</a:t>
            </a:r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75656" y="6356350"/>
            <a:ext cx="5616624" cy="36576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SEND 2.0 - novo ruho međuknjižnične posudbe</a:t>
            </a:r>
            <a:endParaRPr lang="hr-H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646984" cy="365760"/>
          </a:xfrm>
          <a:prstGeom prst="rect">
            <a:avLst/>
          </a:prstGeom>
        </p:spPr>
        <p:txBody>
          <a:bodyPr/>
          <a:lstStyle/>
          <a:p>
            <a:fld id="{AECDDBDC-3B08-4588-8261-002D015AE3D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r>
              <a:rPr lang="sr-Latn-RS" smtClean="0"/>
              <a:t>2.4.2014.</a:t>
            </a:r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SEND 2.0 - novo ruho međuknjižnične posudbe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AECDDBDC-3B08-4588-8261-002D015AE3D7}" type="slidenum">
              <a:rPr lang="hr-HR" smtClean="0"/>
              <a:t>‹#›</a:t>
            </a:fld>
            <a:endParaRPr lang="hr-H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r>
              <a:rPr lang="sr-Latn-RS" smtClean="0"/>
              <a:t>2.4.2014.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SEND 2.0 - novo ruho međuknjižnične posudbe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AECDDBDC-3B08-4588-8261-002D015AE3D7}" type="slidenum">
              <a:rPr lang="hr-HR" smtClean="0"/>
              <a:t>‹#›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r>
              <a:rPr lang="sr-Latn-RS" smtClean="0"/>
              <a:t>2.4.2014.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SEND 2.0 - novo ruho međuknjižnične posudbe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AECDDBDC-3B08-4588-8261-002D015AE3D7}" type="slidenum">
              <a:rPr lang="hr-HR" smtClean="0"/>
              <a:t>‹#›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236296" y="6356350"/>
            <a:ext cx="1453552" cy="36576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02060"/>
                </a:solidFill>
              </a:defRPr>
            </a:lvl1pPr>
          </a:lstStyle>
          <a:p>
            <a:r>
              <a:rPr lang="sr-Latn-RS" smtClean="0"/>
              <a:t>2.4.2014.</a:t>
            </a:r>
            <a:endParaRPr lang="hr-H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75656" y="6356350"/>
            <a:ext cx="5616624" cy="36576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02060"/>
                </a:solidFill>
              </a:defRPr>
            </a:lvl1pPr>
          </a:lstStyle>
          <a:p>
            <a:r>
              <a:rPr lang="vi-VN" smtClean="0"/>
              <a:t>SEND 2.0 - novo ruho međuknjižnične posudbe</a:t>
            </a:r>
            <a:endParaRPr lang="hr-HR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646984" cy="36576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02060"/>
                </a:solidFill>
              </a:defRPr>
            </a:lvl1pPr>
          </a:lstStyle>
          <a:p>
            <a:fld id="{AECDDBDC-3B08-4588-8261-002D015AE3D7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DE3F5-79DE-42CE-9704-2F4E4DFA8129}" type="datetimeFigureOut">
              <a:rPr lang="hr-HR" smtClean="0"/>
              <a:t>2.4.2014.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166B-AED5-46F8-8A3C-F7C3F5F8B0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6300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AI@Edu.hr" TargetMode="External"/><Relationship Id="rId2" Type="http://schemas.openxmlformats.org/officeDocument/2006/relationships/hyperlink" Target="mailto:AAI@Edu.H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19166" y="2132856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sz="6000" dirty="0" smtClean="0">
                <a:solidFill>
                  <a:srgbClr val="C00000"/>
                </a:solidFill>
              </a:rPr>
              <a:t>SEND 2.0</a:t>
            </a:r>
            <a:endParaRPr lang="hr-HR" sz="6000" dirty="0">
              <a:solidFill>
                <a:srgbClr val="C0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62763" y="4653136"/>
            <a:ext cx="6400800" cy="936104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1800" dirty="0" smtClean="0">
                <a:solidFill>
                  <a:srgbClr val="002060"/>
                </a:solidFill>
              </a:rPr>
              <a:t>Sofija Konjević, sofija@irb.hr</a:t>
            </a:r>
          </a:p>
          <a:p>
            <a:pPr marL="0" indent="0">
              <a:buNone/>
            </a:pPr>
            <a:r>
              <a:rPr lang="hr-HR" sz="1800" dirty="0" smtClean="0">
                <a:solidFill>
                  <a:srgbClr val="002060"/>
                </a:solidFill>
              </a:rPr>
              <a:t>Bojan Macan, bmacan@irb.hr</a:t>
            </a:r>
            <a:endParaRPr lang="hr-HR" sz="1800" dirty="0">
              <a:solidFill>
                <a:srgbClr val="00206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75656" y="3501008"/>
            <a:ext cx="64008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Novo ruho međuknjižnične posudbe</a:t>
            </a:r>
            <a:endParaRPr lang="hr-HR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66" y="514416"/>
            <a:ext cx="1599680" cy="1114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434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>
                <a:solidFill>
                  <a:srgbClr val="C00000"/>
                </a:solidFill>
              </a:rPr>
              <a:t>Uvod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SEND (</a:t>
            </a:r>
            <a:r>
              <a:rPr lang="hr-HR" dirty="0" smtClean="0"/>
              <a:t>1.0) od 2002. </a:t>
            </a:r>
            <a:r>
              <a:rPr lang="hr-HR" dirty="0" smtClean="0"/>
              <a:t>godine</a:t>
            </a:r>
          </a:p>
          <a:p>
            <a:pPr lvl="1"/>
            <a:r>
              <a:rPr lang="hr-HR" dirty="0" smtClean="0"/>
              <a:t>400-ak registriranih korisnika (djelatnici IRB-a)</a:t>
            </a:r>
          </a:p>
          <a:p>
            <a:pPr lvl="1"/>
            <a:r>
              <a:rPr lang="hr-HR" dirty="0" smtClean="0"/>
              <a:t>80-ak registriranih knjižnica</a:t>
            </a:r>
            <a:endParaRPr lang="hr-HR" dirty="0" smtClean="0"/>
          </a:p>
          <a:p>
            <a:r>
              <a:rPr lang="hr-HR" dirty="0" smtClean="0"/>
              <a:t>2013</a:t>
            </a:r>
            <a:r>
              <a:rPr lang="hr-HR" dirty="0" smtClean="0"/>
              <a:t>. godine </a:t>
            </a:r>
            <a:r>
              <a:rPr lang="hr-HR" dirty="0" smtClean="0"/>
              <a:t>– „izazovi” vezani uz staru SEND aplikaciju – razvoj privremene </a:t>
            </a:r>
            <a:r>
              <a:rPr lang="hr-HR" dirty="0" smtClean="0"/>
              <a:t>aplikacija kao prijelazno rješenje</a:t>
            </a:r>
          </a:p>
          <a:p>
            <a:r>
              <a:rPr lang="hr-HR" dirty="0" smtClean="0"/>
              <a:t>početak 2014. – SEND 2.0</a:t>
            </a:r>
          </a:p>
          <a:p>
            <a:pPr lvl="1"/>
            <a:r>
              <a:rPr lang="hr-HR" dirty="0" smtClean="0"/>
              <a:t>unaprijeđeni </a:t>
            </a:r>
            <a:r>
              <a:rPr lang="hr-HR" dirty="0" smtClean="0"/>
              <a:t>koncept aplikacije za međuknjižničnu </a:t>
            </a:r>
            <a:r>
              <a:rPr lang="hr-HR" dirty="0" smtClean="0"/>
              <a:t>posudbu s nizom novih funkcionalnosti</a:t>
            </a:r>
            <a:endParaRPr lang="hr-HR" dirty="0" smtClean="0"/>
          </a:p>
          <a:p>
            <a:pPr lvl="1"/>
            <a:r>
              <a:rPr lang="hr-HR" dirty="0" smtClean="0"/>
              <a:t>korištenje SEND-a 2.0 besplatno za sve ustanove iz sustava znanosti i visokog obrazovanja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2.4.2014.</a:t>
            </a: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vi-VN" dirty="0" smtClean="0"/>
              <a:t>SEND 2.0 - novo ruho međuknjižnične posudbe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DDBDC-3B08-4588-8261-002D015AE3D7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880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>
                <a:solidFill>
                  <a:srgbClr val="C00000"/>
                </a:solidFill>
              </a:rPr>
              <a:t>SEND 1.0</a:t>
            </a:r>
            <a:endParaRPr lang="hr-HR" dirty="0">
              <a:solidFill>
                <a:srgbClr val="C00000"/>
              </a:solidFill>
            </a:endParaRPr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08" y="1219200"/>
            <a:ext cx="7245584" cy="4937125"/>
          </a:xfr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2.4.2014.</a:t>
            </a:r>
            <a:endParaRPr lang="hr-H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vi-VN" smtClean="0"/>
              <a:t>SEND 2.0 - novo ruho međuknjižnične posudbe</a:t>
            </a:r>
            <a:endParaRPr lang="hr-HR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DDBDC-3B08-4588-8261-002D015AE3D7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70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C00000"/>
                </a:solidFill>
              </a:rPr>
              <a:t>SEND 2.0 – osnovna nadogradnja</a:t>
            </a:r>
            <a:endParaRPr lang="hr-HR" dirty="0">
              <a:solidFill>
                <a:srgbClr val="C00000"/>
              </a:solidFill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08" y="1219200"/>
            <a:ext cx="7245584" cy="4937125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2.4.2014.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vi-VN" smtClean="0"/>
              <a:t>SEND 2.0 - novo ruho međuknjižnične posudbe</a:t>
            </a:r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DDBDC-3B08-4588-8261-002D015AE3D7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923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C00000"/>
                </a:solidFill>
              </a:rPr>
              <a:t>SEND 2.0 – napredne mogućnosti</a:t>
            </a:r>
            <a:endParaRPr lang="hr-HR" dirty="0">
              <a:solidFill>
                <a:srgbClr val="C00000"/>
              </a:solidFill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08" y="1219200"/>
            <a:ext cx="7245584" cy="4937125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2.4.2014.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vi-VN" smtClean="0"/>
              <a:t>SEND 2.0 - novo ruho međuknjižnične posudbe</a:t>
            </a:r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DDBDC-3B08-4588-8261-002D015AE3D7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022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>
                <a:solidFill>
                  <a:srgbClr val="C00000"/>
                </a:solidFill>
              </a:rPr>
              <a:t>Autentikacija i autorizacija korisnika 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autentikacija i autorizacija korisnika putem </a:t>
            </a:r>
            <a:r>
              <a:rPr lang="hr-HR" dirty="0">
                <a:hlinkClick r:id="rId2"/>
              </a:rPr>
              <a:t>AAI@Edu.Hr</a:t>
            </a:r>
            <a:endParaRPr lang="hr-HR" dirty="0"/>
          </a:p>
          <a:p>
            <a:r>
              <a:rPr lang="hr-HR" dirty="0" smtClean="0"/>
              <a:t>automatsko prepoznavanje pripadnosti određenoj </a:t>
            </a:r>
            <a:r>
              <a:rPr lang="hr-HR" dirty="0" smtClean="0"/>
              <a:t>ustanovi</a:t>
            </a:r>
            <a:endParaRPr lang="hr-HR" sz="5400" dirty="0" smtClean="0"/>
          </a:p>
          <a:p>
            <a:pPr marL="0" indent="0" algn="ctr">
              <a:buNone/>
            </a:pPr>
            <a:r>
              <a:rPr lang="hr-HR" sz="5400" dirty="0" smtClean="0"/>
              <a:t>iprezime@phy.pmf.hr</a:t>
            </a:r>
          </a:p>
          <a:p>
            <a:pPr marL="0" indent="0" algn="ctr">
              <a:buNone/>
            </a:pPr>
            <a:endParaRPr lang="hr-HR" sz="5400" dirty="0"/>
          </a:p>
          <a:p>
            <a:r>
              <a:rPr lang="hr-HR" dirty="0"/>
              <a:t>mogućnost dodavanja knjižnica izvan </a:t>
            </a:r>
            <a:r>
              <a:rPr lang="hr-HR" dirty="0">
                <a:hlinkClick r:id="rId3"/>
              </a:rPr>
              <a:t>AAI@Edu.hr</a:t>
            </a:r>
            <a:r>
              <a:rPr lang="hr-HR" dirty="0"/>
              <a:t> sustava</a:t>
            </a:r>
          </a:p>
          <a:p>
            <a:pPr marL="0" indent="0" algn="ctr">
              <a:buNone/>
            </a:pPr>
            <a:endParaRPr lang="hr-HR" sz="5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2.4.2014.</a:t>
            </a: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vi-VN" smtClean="0"/>
              <a:t>SEND 2.0 - novo ruho međuknjižnične posudbe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DDBDC-3B08-4588-8261-002D015AE3D7}" type="slidenum">
              <a:rPr lang="hr-HR" smtClean="0"/>
              <a:t>6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4499992" y="2420888"/>
            <a:ext cx="3240360" cy="1296144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306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>
                <a:solidFill>
                  <a:srgbClr val="C00000"/>
                </a:solidFill>
              </a:rPr>
              <a:t>SEND 2.0 – statistički modul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2.4.2014.</a:t>
            </a: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vi-VN" dirty="0" smtClean="0"/>
              <a:t>SEND 2.0 - novo ruho međuknjižnične posudbe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DDBDC-3B08-4588-8261-002D015AE3D7}" type="slidenum">
              <a:rPr lang="hr-HR" smtClean="0"/>
              <a:t>7</a:t>
            </a:fld>
            <a:endParaRPr lang="hr-HR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96752"/>
            <a:ext cx="7881775" cy="5054560"/>
          </a:xfrm>
        </p:spPr>
      </p:pic>
    </p:spTree>
    <p:extLst>
      <p:ext uri="{BB962C8B-B14F-4D97-AF65-F5344CB8AC3E}">
        <p14:creationId xmlns:p14="http://schemas.microsoft.com/office/powerpoint/2010/main" val="379687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Naš tim...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d</a:t>
            </a:r>
            <a:r>
              <a:rPr lang="hr-HR" dirty="0" smtClean="0"/>
              <a:t>jelatnici </a:t>
            </a:r>
            <a:r>
              <a:rPr lang="hr-HR" dirty="0" smtClean="0"/>
              <a:t>Knjižnice IRB-a</a:t>
            </a:r>
          </a:p>
          <a:p>
            <a:pPr lvl="1"/>
            <a:r>
              <a:rPr lang="hr-HR" dirty="0" smtClean="0"/>
              <a:t>Alen Vodopijevec</a:t>
            </a:r>
          </a:p>
          <a:p>
            <a:pPr lvl="1"/>
            <a:r>
              <a:rPr lang="hr-HR" dirty="0" smtClean="0"/>
              <a:t>Sofija Konjević</a:t>
            </a:r>
          </a:p>
          <a:p>
            <a:pPr lvl="1"/>
            <a:r>
              <a:rPr lang="hr-HR" dirty="0" smtClean="0"/>
              <a:t>Kristina Ciglar</a:t>
            </a:r>
          </a:p>
          <a:p>
            <a:pPr lvl="1"/>
            <a:r>
              <a:rPr lang="hr-HR" dirty="0" smtClean="0"/>
              <a:t>Bojan Macan</a:t>
            </a:r>
          </a:p>
          <a:p>
            <a:r>
              <a:rPr lang="hr-HR" dirty="0" smtClean="0"/>
              <a:t>polaznici Stručnog osposobljavanja </a:t>
            </a:r>
            <a:r>
              <a:rPr lang="hr-HR" dirty="0" smtClean="0"/>
              <a:t>za rad bez zasnivanja radnog odnosa:</a:t>
            </a:r>
          </a:p>
          <a:p>
            <a:pPr lvl="1"/>
            <a:r>
              <a:rPr lang="hr-HR" dirty="0" smtClean="0"/>
              <a:t>Davor Polonijo</a:t>
            </a:r>
          </a:p>
          <a:p>
            <a:pPr lvl="1"/>
            <a:r>
              <a:rPr lang="hr-HR" dirty="0"/>
              <a:t>Karlo Hrenović</a:t>
            </a:r>
          </a:p>
          <a:p>
            <a:pPr lvl="1"/>
            <a:r>
              <a:rPr lang="hr-HR" dirty="0" smtClean="0"/>
              <a:t>Boris </a:t>
            </a:r>
            <a:r>
              <a:rPr lang="hr-HR" dirty="0" smtClean="0"/>
              <a:t>Jovanović</a:t>
            </a:r>
          </a:p>
          <a:p>
            <a:r>
              <a:rPr lang="hr-HR" dirty="0"/>
              <a:t>v</a:t>
            </a:r>
            <a:r>
              <a:rPr lang="hr-HR" dirty="0" smtClean="0"/>
              <a:t>olonter:</a:t>
            </a:r>
            <a:endParaRPr lang="hr-HR" dirty="0" smtClean="0"/>
          </a:p>
          <a:p>
            <a:pPr lvl="1"/>
            <a:r>
              <a:rPr lang="hr-HR" dirty="0" smtClean="0"/>
              <a:t>Tomo </a:t>
            </a:r>
            <a:r>
              <a:rPr lang="hr-HR" dirty="0" smtClean="0"/>
              <a:t>Šala</a:t>
            </a:r>
            <a:endParaRPr lang="hr-H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2.4.2014.</a:t>
            </a:r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vi-VN" smtClean="0"/>
              <a:t>SEND 2.0 - novo ruho međuknjižnične posudbe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DDBDC-3B08-4588-8261-002D015AE3D7}" type="slidenum">
              <a:rPr lang="hr-HR" smtClean="0"/>
              <a:pPr/>
              <a:t>8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7768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>
                <a:solidFill>
                  <a:srgbClr val="C00000"/>
                </a:solidFill>
              </a:rPr>
              <a:t>A sada...</a:t>
            </a:r>
            <a:endParaRPr lang="hr-HR" dirty="0">
              <a:solidFill>
                <a:srgbClr val="C00000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484784"/>
            <a:ext cx="3232220" cy="45259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2.4.2014.</a:t>
            </a:r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vi-VN" smtClean="0"/>
              <a:t>SEND 2.0 - novo ruho međuknjižnične posudbe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DDBDC-3B08-4588-8261-002D015AE3D7}" type="slidenum">
              <a:rPr lang="hr-HR" smtClean="0"/>
              <a:pPr/>
              <a:t>9</a:t>
            </a:fld>
            <a:endParaRPr lang="hr-HR" dirty="0"/>
          </a:p>
        </p:txBody>
      </p:sp>
      <p:sp>
        <p:nvSpPr>
          <p:cNvPr id="8" name="TextBox 7"/>
          <p:cNvSpPr txBox="1"/>
          <p:nvPr/>
        </p:nvSpPr>
        <p:spPr>
          <a:xfrm>
            <a:off x="3419872" y="6082183"/>
            <a:ext cx="22322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00" dirty="0" smtClean="0">
                <a:solidFill>
                  <a:schemeClr val="bg1">
                    <a:lumMod val="85000"/>
                  </a:schemeClr>
                </a:solidFill>
              </a:rPr>
              <a:t>http://www.search-best-cartoon.com</a:t>
            </a:r>
            <a:endParaRPr lang="hr-HR" sz="8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11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B_them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IRB_theme</Template>
  <TotalTime>531</TotalTime>
  <Words>245</Words>
  <Application>Microsoft Office PowerPoint</Application>
  <PresentationFormat>On-screen Show (4:3)</PresentationFormat>
  <Paragraphs>63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IRB_theme</vt:lpstr>
      <vt:lpstr>Custom Design</vt:lpstr>
      <vt:lpstr>PowerPoint Presentation</vt:lpstr>
      <vt:lpstr>Uvod</vt:lpstr>
      <vt:lpstr>SEND 1.0</vt:lpstr>
      <vt:lpstr>SEND 2.0 – osnovna nadogradnja</vt:lpstr>
      <vt:lpstr>SEND 2.0 – napredne mogućnosti</vt:lpstr>
      <vt:lpstr>Autentikacija i autorizacija korisnika </vt:lpstr>
      <vt:lpstr>SEND 2.0 – statistički modul</vt:lpstr>
      <vt:lpstr>Naš tim...</vt:lpstr>
      <vt:lpstr>A sada...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Bojan</dc:creator>
  <cp:lastModifiedBy>Bojan</cp:lastModifiedBy>
  <cp:revision>18</cp:revision>
  <dcterms:created xsi:type="dcterms:W3CDTF">2014-03-31T09:05:02Z</dcterms:created>
  <dcterms:modified xsi:type="dcterms:W3CDTF">2014-04-02T10:00:48Z</dcterms:modified>
</cp:coreProperties>
</file>