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12"/>
  </p:notesMasterIdLst>
  <p:handoutMasterIdLst>
    <p:handoutMasterId r:id="rId13"/>
  </p:handoutMasterIdLst>
  <p:sldIdLst>
    <p:sldId id="265" r:id="rId3"/>
    <p:sldId id="261" r:id="rId4"/>
    <p:sldId id="257" r:id="rId5"/>
    <p:sldId id="258" r:id="rId6"/>
    <p:sldId id="259" r:id="rId7"/>
    <p:sldId id="262" r:id="rId8"/>
    <p:sldId id="260" r:id="rId9"/>
    <p:sldId id="264" r:id="rId10"/>
    <p:sldId id="263" r:id="rId11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3" d="100"/>
          <a:sy n="93" d="100"/>
        </p:scale>
        <p:origin x="-1061" y="-6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2.4.2014.</a:t>
            </a:r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hr-HR" smtClean="0"/>
              <a:t>SEND 2.0</a:t>
            </a:r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1F7739-7FA3-49C5-B8D8-82B5556119F0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9110235"/>
      </p:ext>
    </p:extLst>
  </p:cSld>
  <p:clrMap bg1="lt1" tx1="dk1" bg2="lt2" tx2="dk2" accent1="accent1" accent2="accent2" accent3="accent3" accent4="accent4" accent5="accent5" accent6="accent6" hlink="hlink" folHlink="folHlink"/>
  <p:hf hd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hr-HR" smtClean="0"/>
              <a:t>2.4.2014.</a:t>
            </a:r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hr-HR" smtClean="0"/>
              <a:t>SEND 2.0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50E5D7-D058-4B2B-8F23-AD7846A3F09B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47677345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E50E5D7-D058-4B2B-8F23-AD7846A3F09B}" type="slidenum">
              <a:rPr lang="hr-HR" smtClean="0"/>
              <a:t>5</a:t>
            </a:fld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r>
              <a:rPr lang="hr-HR" smtClean="0"/>
              <a:t>2.4.2014.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hr-HR" smtClean="0"/>
              <a:t>SEND 2.0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6469666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7236296" y="6356350"/>
            <a:ext cx="1453552" cy="365760"/>
          </a:xfrm>
          <a:prstGeom prst="rect">
            <a:avLst/>
          </a:prstGeom>
        </p:spPr>
        <p:txBody>
          <a:bodyPr/>
          <a:lstStyle/>
          <a:p>
            <a:r>
              <a:rPr lang="sr-Latn-RS" smtClean="0"/>
              <a:t>2.4.2014.</a:t>
            </a:r>
            <a:endParaRPr lang="hr-H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75656" y="6356350"/>
            <a:ext cx="5616624" cy="36576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SEND 2.0 - novo ruho međuknjižnične posudbe</a:t>
            </a:r>
            <a:endParaRPr lang="hr-HR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646984" cy="365760"/>
          </a:xfrm>
          <a:prstGeom prst="rect">
            <a:avLst/>
          </a:prstGeom>
        </p:spPr>
        <p:txBody>
          <a:bodyPr/>
          <a:lstStyle/>
          <a:p>
            <a:fld id="{AECDDBDC-3B08-4588-8261-002D015AE3D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  <p:hf hd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r>
              <a:rPr lang="sr-Latn-RS" smtClean="0"/>
              <a:t>2.4.2014.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SEND 2.0 - novo ruho međuknjižnične posudbe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AECDDBDC-3B08-4588-8261-002D015AE3D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r>
              <a:rPr lang="sr-Latn-RS" smtClean="0"/>
              <a:t>2.4.2014.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SEND 2.0 - novo ruho međuknjižnične posudbe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AECDDBDC-3B08-4588-8261-002D015AE3D7}" type="slidenum">
              <a:rPr lang="hr-HR" smtClean="0"/>
              <a:t>‹#›</a:t>
            </a:fld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508954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DE3F5-79DE-42CE-9704-2F4E4DFA8129}" type="datetimeFigureOut">
              <a:rPr lang="hr-HR" smtClean="0"/>
              <a:t>2.4.2014.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7166B-AED5-46F8-8A3C-F7C3F5F8B04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430149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DE3F5-79DE-42CE-9704-2F4E4DFA8129}" type="datetimeFigureOut">
              <a:rPr lang="hr-HR" smtClean="0"/>
              <a:t>2.4.2014.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7166B-AED5-46F8-8A3C-F7C3F5F8B04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2020253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DE3F5-79DE-42CE-9704-2F4E4DFA8129}" type="datetimeFigureOut">
              <a:rPr lang="hr-HR" smtClean="0"/>
              <a:t>2.4.2014.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7166B-AED5-46F8-8A3C-F7C3F5F8B04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89868264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DE3F5-79DE-42CE-9704-2F4E4DFA8129}" type="datetimeFigureOut">
              <a:rPr lang="hr-HR" smtClean="0"/>
              <a:t>2.4.2014.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7166B-AED5-46F8-8A3C-F7C3F5F8B04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96948695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DE3F5-79DE-42CE-9704-2F4E4DFA8129}" type="datetimeFigureOut">
              <a:rPr lang="hr-HR" smtClean="0"/>
              <a:t>2.4.2014.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7166B-AED5-46F8-8A3C-F7C3F5F8B04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684073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DE3F5-79DE-42CE-9704-2F4E4DFA8129}" type="datetimeFigureOut">
              <a:rPr lang="hr-HR" smtClean="0"/>
              <a:t>2.4.2014.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7166B-AED5-46F8-8A3C-F7C3F5F8B04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532406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DE3F5-79DE-42CE-9704-2F4E4DFA8129}" type="datetimeFigureOut">
              <a:rPr lang="hr-HR" smtClean="0"/>
              <a:t>2.4.2014.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7166B-AED5-46F8-8A3C-F7C3F5F8B04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2438039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7236296" y="6356350"/>
            <a:ext cx="1453552" cy="365760"/>
          </a:xfrm>
          <a:prstGeom prst="rect">
            <a:avLst/>
          </a:prstGeom>
        </p:spPr>
        <p:txBody>
          <a:bodyPr/>
          <a:lstStyle/>
          <a:p>
            <a:r>
              <a:rPr lang="sr-Latn-RS" smtClean="0"/>
              <a:t>2.4.2014.</a:t>
            </a:r>
            <a:endParaRPr lang="hr-HR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75656" y="6356350"/>
            <a:ext cx="5616624" cy="365760"/>
          </a:xfrm>
          <a:prstGeom prst="rect">
            <a:avLst/>
          </a:prstGeom>
        </p:spPr>
        <p:txBody>
          <a:bodyPr/>
          <a:lstStyle/>
          <a:p>
            <a:pPr algn="l"/>
            <a:r>
              <a:rPr lang="vi-VN" smtClean="0"/>
              <a:t>SEND 2.0 - novo ruho međuknjižnične posudbe</a:t>
            </a:r>
            <a:endParaRPr lang="hr-HR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646984" cy="365760"/>
          </a:xfrm>
          <a:prstGeom prst="rect">
            <a:avLst/>
          </a:prstGeom>
        </p:spPr>
        <p:txBody>
          <a:bodyPr/>
          <a:lstStyle/>
          <a:p>
            <a:fld id="{AECDDBDC-3B08-4588-8261-002D015AE3D7}" type="slidenum">
              <a:rPr lang="hr-HR" smtClean="0"/>
              <a:pPr/>
              <a:t>‹#›</a:t>
            </a:fld>
            <a:endParaRPr lang="hr-HR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DE3F5-79DE-42CE-9704-2F4E4DFA8129}" type="datetimeFigureOut">
              <a:rPr lang="hr-HR" smtClean="0"/>
              <a:t>2.4.2014.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7166B-AED5-46F8-8A3C-F7C3F5F8B04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0677785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DE3F5-79DE-42CE-9704-2F4E4DFA8129}" type="datetimeFigureOut">
              <a:rPr lang="hr-HR" smtClean="0"/>
              <a:t>2.4.2014.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7166B-AED5-46F8-8A3C-F7C3F5F8B04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6116881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ADE3F5-79DE-42CE-9704-2F4E4DFA8129}" type="datetimeFigureOut">
              <a:rPr lang="hr-HR" smtClean="0"/>
              <a:t>2.4.2014.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A37166B-AED5-46F8-8A3C-F7C3F5F8B04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8571404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  <a:prstGeom prst="rect">
            <a:avLst/>
          </a:prstGeom>
        </p:spPr>
        <p:txBody>
          <a:bodyPr/>
          <a:lstStyle/>
          <a:p>
            <a:r>
              <a:rPr lang="sr-Latn-RS" smtClean="0"/>
              <a:t>2.4.2014.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SEND 2.0 - novo ruho međuknjižnične posudbe</a:t>
            </a:r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  <a:prstGeom prst="rect">
            <a:avLst/>
          </a:prstGeom>
        </p:spPr>
        <p:txBody>
          <a:bodyPr/>
          <a:lstStyle/>
          <a:p>
            <a:fld id="{AECDDBDC-3B08-4588-8261-002D015AE3D7}" type="slidenum">
              <a:rPr lang="hr-HR" smtClean="0"/>
              <a:t>‹#›</a:t>
            </a:fld>
            <a:endParaRPr lang="hr-H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7236296" y="6356350"/>
            <a:ext cx="1453552" cy="365760"/>
          </a:xfrm>
          <a:prstGeom prst="rect">
            <a:avLst/>
          </a:prstGeom>
        </p:spPr>
        <p:txBody>
          <a:bodyPr/>
          <a:lstStyle/>
          <a:p>
            <a:r>
              <a:rPr lang="sr-Latn-RS" smtClean="0"/>
              <a:t>2.4.2014.</a:t>
            </a:r>
            <a:endParaRPr lang="hr-HR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75656" y="6356350"/>
            <a:ext cx="5688632" cy="36576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SEND 2.0 - novo ruho međuknjižnične posudbe</a:t>
            </a:r>
            <a:endParaRPr lang="hr-HR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646984" cy="365760"/>
          </a:xfrm>
          <a:prstGeom prst="rect">
            <a:avLst/>
          </a:prstGeom>
        </p:spPr>
        <p:txBody>
          <a:bodyPr/>
          <a:lstStyle/>
          <a:p>
            <a:fld id="{AECDDBDC-3B08-4588-8261-002D015AE3D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r>
              <a:rPr lang="sr-Latn-RS" smtClean="0"/>
              <a:t>2.4.2014.</a:t>
            </a:r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1475656" y="6356350"/>
            <a:ext cx="4928192" cy="36576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SEND 2.0 - novo ruho međuknjižnične posudbe</a:t>
            </a:r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646984" cy="365760"/>
          </a:xfrm>
          <a:prstGeom prst="rect">
            <a:avLst/>
          </a:prstGeom>
        </p:spPr>
        <p:txBody>
          <a:bodyPr/>
          <a:lstStyle/>
          <a:p>
            <a:fld id="{AECDDBDC-3B08-4588-8261-002D015AE3D7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>
            <a:lvl1pPr>
              <a:defRPr>
                <a:solidFill>
                  <a:srgbClr val="C00000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7236296" y="6356350"/>
            <a:ext cx="1453552" cy="365760"/>
          </a:xfrm>
          <a:prstGeom prst="rect">
            <a:avLst/>
          </a:prstGeom>
        </p:spPr>
        <p:txBody>
          <a:bodyPr/>
          <a:lstStyle/>
          <a:p>
            <a:r>
              <a:rPr lang="sr-Latn-RS" smtClean="0"/>
              <a:t>2.4.2014.</a:t>
            </a:r>
            <a:endParaRPr lang="hr-H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75656" y="6356350"/>
            <a:ext cx="5616624" cy="36576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SEND 2.0 - novo ruho međuknjižnične posudbe</a:t>
            </a:r>
            <a:endParaRPr lang="hr-HR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646984" cy="365760"/>
          </a:xfrm>
          <a:prstGeom prst="rect">
            <a:avLst/>
          </a:prstGeom>
        </p:spPr>
        <p:txBody>
          <a:bodyPr/>
          <a:lstStyle/>
          <a:p>
            <a:fld id="{AECDDBDC-3B08-4588-8261-002D015AE3D7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r>
              <a:rPr lang="sr-Latn-RS" smtClean="0"/>
              <a:t>2.4.2014.</a:t>
            </a:r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SEND 2.0 - novo ruho međuknjižnične posudbe</a:t>
            </a:r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AECDDBDC-3B08-4588-8261-002D015AE3D7}" type="slidenum">
              <a:rPr lang="hr-HR" smtClean="0"/>
              <a:t>‹#›</a:t>
            </a:fld>
            <a:endParaRPr lang="hr-H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r>
              <a:rPr lang="sr-Latn-RS" smtClean="0"/>
              <a:t>2.4.2014.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SEND 2.0 - novo ruho međuknjižnične posudbe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AECDDBDC-3B08-4588-8261-002D015AE3D7}" type="slidenum">
              <a:rPr lang="hr-HR" smtClean="0"/>
              <a:t>‹#›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/>
          <a:lstStyle/>
          <a:p>
            <a:r>
              <a:rPr lang="sr-Latn-RS" smtClean="0"/>
              <a:t>2.4.2014.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/>
          <a:lstStyle/>
          <a:p>
            <a:r>
              <a:rPr lang="vi-VN" smtClean="0"/>
              <a:t>SEND 2.0 - novo ruho međuknjižnične posudbe</a:t>
            </a:r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/>
          <a:lstStyle/>
          <a:p>
            <a:fld id="{AECDDBDC-3B08-4588-8261-002D015AE3D7}" type="slidenum">
              <a:rPr lang="hr-HR" smtClean="0"/>
              <a:t>‹#›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Date Placeholder 3"/>
          <p:cNvSpPr>
            <a:spLocks noGrp="1"/>
          </p:cNvSpPr>
          <p:nvPr>
            <p:ph type="dt" sz="half" idx="2"/>
          </p:nvPr>
        </p:nvSpPr>
        <p:spPr>
          <a:xfrm>
            <a:off x="7236296" y="6356350"/>
            <a:ext cx="1453552" cy="365760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002060"/>
                </a:solidFill>
              </a:defRPr>
            </a:lvl1pPr>
          </a:lstStyle>
          <a:p>
            <a:r>
              <a:rPr lang="sr-Latn-RS" smtClean="0"/>
              <a:t>2.4.2014.</a:t>
            </a:r>
            <a:endParaRPr lang="hr-HR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75656" y="6356350"/>
            <a:ext cx="5616624" cy="365760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002060"/>
                </a:solidFill>
              </a:defRPr>
            </a:lvl1pPr>
          </a:lstStyle>
          <a:p>
            <a:r>
              <a:rPr lang="vi-VN" smtClean="0"/>
              <a:t>SEND 2.0 - novo ruho međuknjižnične posudbe</a:t>
            </a:r>
            <a:endParaRPr lang="hr-HR"/>
          </a:p>
        </p:txBody>
      </p:sp>
      <p:sp>
        <p:nvSpPr>
          <p:cNvPr id="15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646984" cy="365760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002060"/>
                </a:solidFill>
              </a:defRPr>
            </a:lvl1pPr>
          </a:lstStyle>
          <a:p>
            <a:fld id="{AECDDBDC-3B08-4588-8261-002D015AE3D7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ADE3F5-79DE-42CE-9704-2F4E4DFA8129}" type="datetimeFigureOut">
              <a:rPr lang="hr-HR" smtClean="0"/>
              <a:t>2.4.2014.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37166B-AED5-46F8-8A3C-F7C3F5F8B046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9863001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AAI@Edu.hr" TargetMode="External"/><Relationship Id="rId2" Type="http://schemas.openxmlformats.org/officeDocument/2006/relationships/hyperlink" Target="mailto:AAI@Edu.Hr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719166" y="2132856"/>
            <a:ext cx="7772400" cy="1470025"/>
          </a:xfrm>
          <a:prstGeom prst="rect">
            <a:avLst/>
          </a:prstGeom>
        </p:spPr>
        <p:txBody>
          <a:bodyPr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hr-HR" sz="6000" dirty="0" smtClean="0">
                <a:solidFill>
                  <a:srgbClr val="C00000"/>
                </a:solidFill>
              </a:rPr>
              <a:t>SEND 2.0</a:t>
            </a:r>
            <a:endParaRPr lang="hr-HR" sz="6000" dirty="0">
              <a:solidFill>
                <a:srgbClr val="C00000"/>
              </a:solidFill>
            </a:endParaRPr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562763" y="4653136"/>
            <a:ext cx="6400800" cy="936104"/>
          </a:xfrm>
          <a:prstGeom prst="rect">
            <a:avLst/>
          </a:prstGeom>
        </p:spPr>
        <p:txBody>
          <a:bodyPr>
            <a:normAutofit/>
          </a:bodyPr>
          <a:lstStyle>
            <a:lvl1pPr marL="274320" indent="-274320" algn="l" rtl="0" eaLnBrk="1" latinLnBrk="0" hangingPunct="1">
              <a:spcBef>
                <a:spcPts val="600"/>
              </a:spcBef>
              <a:buClr>
                <a:schemeClr val="accent1"/>
              </a:buClr>
              <a:buSzPct val="76000"/>
              <a:buFont typeface="Wingdings 3"/>
              <a:buChar char=""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ts val="500"/>
              </a:spcBef>
              <a:buClr>
                <a:schemeClr val="accent2"/>
              </a:buClr>
              <a:buSzPct val="76000"/>
              <a:buFont typeface="Wingdings 3"/>
              <a:buChar char=""/>
              <a:defRPr kumimoji="0" sz="23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ts val="500"/>
              </a:spcBef>
              <a:buClr>
                <a:schemeClr val="bg1">
                  <a:shade val="50000"/>
                </a:schemeClr>
              </a:buClr>
              <a:buSzPct val="76000"/>
              <a:buFont typeface="Wingdings 3"/>
              <a:buChar char="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ts val="400"/>
              </a:spcBef>
              <a:buClr>
                <a:schemeClr val="accent2">
                  <a:shade val="75000"/>
                </a:schemeClr>
              </a:buClr>
              <a:buSzPct val="70000"/>
              <a:buFont typeface="Wingdings"/>
              <a:buChar char="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ts val="300"/>
              </a:spcBef>
              <a:buClr>
                <a:schemeClr val="accent2"/>
              </a:buClr>
              <a:buSzPct val="70000"/>
              <a:buFont typeface="Wingdings"/>
              <a:buChar char="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ts val="300"/>
              </a:spcBef>
              <a:buClr>
                <a:srgbClr val="9FB8CD">
                  <a:shade val="75000"/>
                </a:srgbClr>
              </a:buClr>
              <a:buSzPct val="75000"/>
              <a:buFont typeface="Wingdings 3"/>
              <a:buChar char=""/>
              <a:defRPr kumimoji="0" lang="en-US" sz="16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828800" indent="-182880" algn="l" rtl="0" eaLnBrk="1" latinLnBrk="0" hangingPunct="1">
              <a:spcBef>
                <a:spcPts val="300"/>
              </a:spcBef>
              <a:buClr>
                <a:srgbClr val="727CA3">
                  <a:shade val="75000"/>
                </a:srgb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011680" indent="-182880" algn="l" rtl="0" eaLnBrk="1" latinLnBrk="0" hangingPunct="1">
              <a:spcBef>
                <a:spcPts val="300"/>
              </a:spcBef>
              <a:buClr>
                <a:prstClr val="white">
                  <a:shade val="50000"/>
                </a:prstClr>
              </a:buClr>
              <a:buSzPct val="75000"/>
              <a:buFont typeface="Wingdings 3"/>
              <a:buChar char=""/>
              <a:defRPr kumimoji="0" lang="en-US" sz="14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194560" indent="-182880" algn="l" rtl="0" eaLnBrk="1" latinLnBrk="0" hangingPunct="1">
              <a:spcBef>
                <a:spcPts val="300"/>
              </a:spcBef>
              <a:buClr>
                <a:srgbClr val="9FB8CD"/>
              </a:buClr>
              <a:buSzPct val="75000"/>
              <a:buFont typeface="Wingdings 3"/>
              <a:buChar char=""/>
              <a:defRPr kumimoji="0" lang="en-US" sz="1200" kern="120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hr-HR" sz="1800" dirty="0" smtClean="0">
                <a:solidFill>
                  <a:srgbClr val="002060"/>
                </a:solidFill>
              </a:rPr>
              <a:t>Sofija Konjević, sofija@irb.hr</a:t>
            </a:r>
          </a:p>
          <a:p>
            <a:pPr marL="0" indent="0">
              <a:buNone/>
            </a:pPr>
            <a:r>
              <a:rPr lang="hr-HR" sz="1800" dirty="0" smtClean="0">
                <a:solidFill>
                  <a:srgbClr val="002060"/>
                </a:solidFill>
              </a:rPr>
              <a:t>Bojan Macan, bmacan@irb.hr</a:t>
            </a:r>
            <a:endParaRPr lang="hr-HR" sz="1800" dirty="0">
              <a:solidFill>
                <a:srgbClr val="002060"/>
              </a:solidFill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1475656" y="3501008"/>
            <a:ext cx="6400800" cy="7920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hr-HR" dirty="0" smtClean="0">
                <a:solidFill>
                  <a:schemeClr val="bg1">
                    <a:lumMod val="65000"/>
                  </a:schemeClr>
                </a:solidFill>
              </a:rPr>
              <a:t>Novo ruho međuknjižnične posudbe</a:t>
            </a:r>
            <a:endParaRPr lang="hr-HR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9166" y="514416"/>
            <a:ext cx="1599680" cy="11143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6434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>
                <a:solidFill>
                  <a:srgbClr val="C00000"/>
                </a:solidFill>
              </a:rPr>
              <a:t>Uvod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SEND (</a:t>
            </a:r>
            <a:r>
              <a:rPr lang="hr-HR" dirty="0" smtClean="0"/>
              <a:t>1.0) od 2002. </a:t>
            </a:r>
            <a:r>
              <a:rPr lang="hr-HR" dirty="0" smtClean="0"/>
              <a:t>godine</a:t>
            </a:r>
          </a:p>
          <a:p>
            <a:pPr lvl="1"/>
            <a:r>
              <a:rPr lang="hr-HR" dirty="0" smtClean="0"/>
              <a:t>400-ak registriranih korisnika (djelatnici IRB-a)</a:t>
            </a:r>
          </a:p>
          <a:p>
            <a:pPr lvl="1"/>
            <a:r>
              <a:rPr lang="hr-HR" dirty="0" smtClean="0"/>
              <a:t>80-ak registriranih knjižnica</a:t>
            </a:r>
            <a:endParaRPr lang="hr-HR" dirty="0" smtClean="0"/>
          </a:p>
          <a:p>
            <a:r>
              <a:rPr lang="hr-HR" dirty="0" smtClean="0"/>
              <a:t>2013</a:t>
            </a:r>
            <a:r>
              <a:rPr lang="hr-HR" dirty="0" smtClean="0"/>
              <a:t>. godine </a:t>
            </a:r>
            <a:r>
              <a:rPr lang="hr-HR" dirty="0" smtClean="0"/>
              <a:t>– „izazovi” vezani uz staru SEND aplikaciju – razvoj privremene </a:t>
            </a:r>
            <a:r>
              <a:rPr lang="hr-HR" dirty="0" smtClean="0"/>
              <a:t>aplikacija kao prijelazno rješenje</a:t>
            </a:r>
          </a:p>
          <a:p>
            <a:r>
              <a:rPr lang="hr-HR" dirty="0" smtClean="0"/>
              <a:t>početak 2014. – SEND 2.0</a:t>
            </a:r>
          </a:p>
          <a:p>
            <a:pPr lvl="1"/>
            <a:r>
              <a:rPr lang="hr-HR" dirty="0" smtClean="0"/>
              <a:t>unaprijeđeni </a:t>
            </a:r>
            <a:r>
              <a:rPr lang="hr-HR" dirty="0" smtClean="0"/>
              <a:t>koncept aplikacije za međuknjižničnu </a:t>
            </a:r>
            <a:r>
              <a:rPr lang="hr-HR" dirty="0" smtClean="0"/>
              <a:t>posudbu s nizom novih funkcionalnosti</a:t>
            </a:r>
            <a:endParaRPr lang="hr-HR" dirty="0" smtClean="0"/>
          </a:p>
          <a:p>
            <a:pPr lvl="1"/>
            <a:r>
              <a:rPr lang="hr-HR" dirty="0" smtClean="0"/>
              <a:t>korištenje SEND-a 2.0 besplatno za sve ustanove iz sustava znanosti i visokog obrazovanja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 smtClean="0"/>
              <a:t>2.4.2014.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vi-VN" dirty="0" smtClean="0"/>
              <a:t>SEND 2.0 - novo ruho međuknjižnične posudbe</a:t>
            </a:r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DDBDC-3B08-4588-8261-002D015AE3D7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58801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>
                <a:solidFill>
                  <a:srgbClr val="C00000"/>
                </a:solidFill>
              </a:rPr>
              <a:t>SEND 1.0</a:t>
            </a:r>
            <a:endParaRPr lang="hr-HR" dirty="0">
              <a:solidFill>
                <a:srgbClr val="C00000"/>
              </a:solidFill>
            </a:endParaRPr>
          </a:p>
        </p:txBody>
      </p:sp>
      <p:pic>
        <p:nvPicPr>
          <p:cNvPr id="13" name="Content Placeholder 12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208" y="1219200"/>
            <a:ext cx="7245584" cy="4937125"/>
          </a:xfrm>
        </p:spPr>
      </p:pic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 smtClean="0"/>
              <a:t>2.4.2014.</a:t>
            </a:r>
            <a:endParaRPr lang="hr-HR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vi-VN" smtClean="0"/>
              <a:t>SEND 2.0 - novo ruho međuknjižnične posudbe</a:t>
            </a:r>
            <a:endParaRPr lang="hr-HR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DDBDC-3B08-4588-8261-002D015AE3D7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47050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C00000"/>
                </a:solidFill>
              </a:rPr>
              <a:t>SEND 2.0 – osnovna nadogradnja</a:t>
            </a:r>
            <a:endParaRPr lang="hr-HR" dirty="0">
              <a:solidFill>
                <a:srgbClr val="C00000"/>
              </a:solidFill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208" y="1219200"/>
            <a:ext cx="7245584" cy="4937125"/>
          </a:xfr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 smtClean="0"/>
              <a:t>2.4.2014.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vi-VN" smtClean="0"/>
              <a:t>SEND 2.0 - novo ruho međuknjižnične posudbe</a:t>
            </a:r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DDBDC-3B08-4588-8261-002D015AE3D7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099233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>
                <a:solidFill>
                  <a:srgbClr val="C00000"/>
                </a:solidFill>
              </a:rPr>
              <a:t>SEND 2.0 – napredne mogućnosti</a:t>
            </a:r>
            <a:endParaRPr lang="hr-HR" dirty="0">
              <a:solidFill>
                <a:srgbClr val="C00000"/>
              </a:solidFill>
            </a:endParaRPr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quarter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9208" y="1219200"/>
            <a:ext cx="7245584" cy="4937125"/>
          </a:xfrm>
        </p:spPr>
      </p:pic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 smtClean="0"/>
              <a:t>2.4.2014.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vi-VN" smtClean="0"/>
              <a:t>SEND 2.0 - novo ruho međuknjižnične posudbe</a:t>
            </a:r>
            <a:endParaRPr lang="hr-HR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DDBDC-3B08-4588-8261-002D015AE3D7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37022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>
                <a:solidFill>
                  <a:srgbClr val="C00000"/>
                </a:solidFill>
              </a:rPr>
              <a:t>Autentikacija i autorizacija korisnika </a:t>
            </a:r>
            <a:endParaRPr lang="hr-HR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hr-HR" dirty="0"/>
              <a:t>autentikacija i autorizacija korisnika putem </a:t>
            </a:r>
            <a:r>
              <a:rPr lang="hr-HR" dirty="0">
                <a:hlinkClick r:id="rId2"/>
              </a:rPr>
              <a:t>AAI@Edu.Hr</a:t>
            </a:r>
            <a:endParaRPr lang="hr-HR" dirty="0"/>
          </a:p>
          <a:p>
            <a:r>
              <a:rPr lang="hr-HR" dirty="0" smtClean="0"/>
              <a:t>automatsko prepoznavanje pripadnosti određenoj </a:t>
            </a:r>
            <a:r>
              <a:rPr lang="hr-HR" dirty="0" smtClean="0"/>
              <a:t>ustanovi</a:t>
            </a:r>
            <a:endParaRPr lang="hr-HR" sz="5400" dirty="0" smtClean="0"/>
          </a:p>
          <a:p>
            <a:pPr marL="0" indent="0" algn="ctr">
              <a:buNone/>
            </a:pPr>
            <a:r>
              <a:rPr lang="hr-HR" sz="5400" dirty="0" smtClean="0"/>
              <a:t>iprezime@phy.pmf.hr</a:t>
            </a:r>
          </a:p>
          <a:p>
            <a:pPr marL="0" indent="0" algn="ctr">
              <a:buNone/>
            </a:pPr>
            <a:endParaRPr lang="hr-HR" sz="5400" dirty="0"/>
          </a:p>
          <a:p>
            <a:r>
              <a:rPr lang="hr-HR" dirty="0"/>
              <a:t>mogućnost dodavanja knjižnica izvan </a:t>
            </a:r>
            <a:r>
              <a:rPr lang="hr-HR" dirty="0">
                <a:hlinkClick r:id="rId3"/>
              </a:rPr>
              <a:t>AAI@Edu.hr</a:t>
            </a:r>
            <a:r>
              <a:rPr lang="hr-HR" dirty="0"/>
              <a:t> sustava</a:t>
            </a:r>
          </a:p>
          <a:p>
            <a:pPr marL="0" indent="0" algn="ctr">
              <a:buNone/>
            </a:pPr>
            <a:endParaRPr lang="hr-HR" sz="5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 smtClean="0"/>
              <a:t>2.4.2014.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vi-VN" smtClean="0"/>
              <a:t>SEND 2.0 - novo ruho međuknjižnične posudbe</a:t>
            </a:r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DDBDC-3B08-4588-8261-002D015AE3D7}" type="slidenum">
              <a:rPr lang="hr-HR" smtClean="0"/>
              <a:t>6</a:t>
            </a:fld>
            <a:endParaRPr lang="hr-HR"/>
          </a:p>
        </p:txBody>
      </p:sp>
      <p:sp>
        <p:nvSpPr>
          <p:cNvPr id="7" name="Oval 6"/>
          <p:cNvSpPr/>
          <p:nvPr/>
        </p:nvSpPr>
        <p:spPr>
          <a:xfrm>
            <a:off x="4499992" y="2420888"/>
            <a:ext cx="3240360" cy="1296144"/>
          </a:xfrm>
          <a:prstGeom prst="ellipse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83067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>
                <a:solidFill>
                  <a:srgbClr val="C00000"/>
                </a:solidFill>
              </a:rPr>
              <a:t>SEND 2.0 – statistički modul</a:t>
            </a:r>
            <a:endParaRPr lang="hr-HR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 smtClean="0"/>
              <a:t>2.4.2014.</a:t>
            </a:r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vi-VN" dirty="0" smtClean="0"/>
              <a:t>SEND 2.0 - novo ruho međuknjižnične posudbe</a:t>
            </a:r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DDBDC-3B08-4588-8261-002D015AE3D7}" type="slidenum">
              <a:rPr lang="hr-HR" smtClean="0"/>
              <a:t>7</a:t>
            </a:fld>
            <a:endParaRPr lang="hr-HR"/>
          </a:p>
        </p:txBody>
      </p:sp>
      <p:pic>
        <p:nvPicPr>
          <p:cNvPr id="9" name="Content Placeholder 8"/>
          <p:cNvPicPr>
            <a:picLocks noGrp="1" noChangeAspect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560" y="1196752"/>
            <a:ext cx="7881775" cy="5054560"/>
          </a:xfrm>
        </p:spPr>
      </p:pic>
    </p:spTree>
    <p:extLst>
      <p:ext uri="{BB962C8B-B14F-4D97-AF65-F5344CB8AC3E}">
        <p14:creationId xmlns:p14="http://schemas.microsoft.com/office/powerpoint/2010/main" val="37968771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Naš tim...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/>
              <a:t>d</a:t>
            </a:r>
            <a:r>
              <a:rPr lang="hr-HR" dirty="0" smtClean="0"/>
              <a:t>jelatnici </a:t>
            </a:r>
            <a:r>
              <a:rPr lang="hr-HR" dirty="0" smtClean="0"/>
              <a:t>Knjižnice IRB-a</a:t>
            </a:r>
          </a:p>
          <a:p>
            <a:pPr lvl="1"/>
            <a:r>
              <a:rPr lang="hr-HR" dirty="0" smtClean="0"/>
              <a:t>Alen Vodopijevec</a:t>
            </a:r>
          </a:p>
          <a:p>
            <a:pPr lvl="1"/>
            <a:r>
              <a:rPr lang="hr-HR" dirty="0" smtClean="0"/>
              <a:t>Sofija Konjević</a:t>
            </a:r>
          </a:p>
          <a:p>
            <a:pPr lvl="1"/>
            <a:r>
              <a:rPr lang="hr-HR" dirty="0" smtClean="0"/>
              <a:t>Kristina Ciglar</a:t>
            </a:r>
          </a:p>
          <a:p>
            <a:pPr lvl="1"/>
            <a:r>
              <a:rPr lang="hr-HR" dirty="0" smtClean="0"/>
              <a:t>Bojan Macan</a:t>
            </a:r>
          </a:p>
          <a:p>
            <a:r>
              <a:rPr lang="hr-HR" dirty="0" smtClean="0"/>
              <a:t>polaznici Stručnog osposobljavanja </a:t>
            </a:r>
            <a:r>
              <a:rPr lang="hr-HR" dirty="0" smtClean="0"/>
              <a:t>za rad bez zasnivanja radnog odnosa:</a:t>
            </a:r>
          </a:p>
          <a:p>
            <a:pPr lvl="1"/>
            <a:r>
              <a:rPr lang="hr-HR" dirty="0" smtClean="0"/>
              <a:t>Davor Polonijo</a:t>
            </a:r>
          </a:p>
          <a:p>
            <a:pPr lvl="1"/>
            <a:r>
              <a:rPr lang="hr-HR" dirty="0"/>
              <a:t>Karlo Hrenović</a:t>
            </a:r>
          </a:p>
          <a:p>
            <a:pPr lvl="1"/>
            <a:r>
              <a:rPr lang="hr-HR" dirty="0" smtClean="0"/>
              <a:t>Boris </a:t>
            </a:r>
            <a:r>
              <a:rPr lang="hr-HR" dirty="0" smtClean="0"/>
              <a:t>Jovanović</a:t>
            </a:r>
          </a:p>
          <a:p>
            <a:r>
              <a:rPr lang="hr-HR" dirty="0"/>
              <a:t>v</a:t>
            </a:r>
            <a:r>
              <a:rPr lang="hr-HR" dirty="0" smtClean="0"/>
              <a:t>olonter:</a:t>
            </a:r>
            <a:endParaRPr lang="hr-HR" dirty="0" smtClean="0"/>
          </a:p>
          <a:p>
            <a:pPr lvl="1"/>
            <a:r>
              <a:rPr lang="hr-HR" dirty="0" smtClean="0"/>
              <a:t>Tomo </a:t>
            </a:r>
            <a:r>
              <a:rPr lang="hr-HR" dirty="0" smtClean="0"/>
              <a:t>Šala</a:t>
            </a:r>
            <a:endParaRPr lang="hr-HR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 smtClean="0"/>
              <a:t>2.4.2014.</a:t>
            </a:r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vi-VN" smtClean="0"/>
              <a:t>SEND 2.0 - novo ruho međuknjižnične posudbe</a:t>
            </a:r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DDBDC-3B08-4588-8261-002D015AE3D7}" type="slidenum">
              <a:rPr lang="hr-HR" smtClean="0"/>
              <a:pPr/>
              <a:t>8</a:t>
            </a:fld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776815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hr-HR" dirty="0" smtClean="0">
                <a:solidFill>
                  <a:srgbClr val="C00000"/>
                </a:solidFill>
              </a:rPr>
              <a:t>A sada...</a:t>
            </a:r>
            <a:endParaRPr lang="hr-HR" dirty="0">
              <a:solidFill>
                <a:srgbClr val="C00000"/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sz="quarter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5816" y="1484784"/>
            <a:ext cx="3232220" cy="4525963"/>
          </a:xfr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sr-Latn-RS" smtClean="0"/>
              <a:t>2.4.2014.</a:t>
            </a:r>
            <a:endParaRPr lang="hr-HR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r>
              <a:rPr lang="vi-VN" smtClean="0"/>
              <a:t>SEND 2.0 - novo ruho međuknjižnične posudbe</a:t>
            </a:r>
            <a:endParaRPr lang="hr-HR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CDDBDC-3B08-4588-8261-002D015AE3D7}" type="slidenum">
              <a:rPr lang="hr-HR" smtClean="0"/>
              <a:pPr/>
              <a:t>9</a:t>
            </a:fld>
            <a:endParaRPr lang="hr-HR" dirty="0"/>
          </a:p>
        </p:txBody>
      </p:sp>
      <p:sp>
        <p:nvSpPr>
          <p:cNvPr id="8" name="TextBox 7"/>
          <p:cNvSpPr txBox="1"/>
          <p:nvPr/>
        </p:nvSpPr>
        <p:spPr>
          <a:xfrm>
            <a:off x="3419872" y="6082183"/>
            <a:ext cx="223224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sz="800" dirty="0" smtClean="0">
                <a:solidFill>
                  <a:schemeClr val="bg1">
                    <a:lumMod val="85000"/>
                  </a:schemeClr>
                </a:solidFill>
              </a:rPr>
              <a:t>http://www.search-best-cartoon.com</a:t>
            </a:r>
            <a:endParaRPr lang="hr-HR" sz="800" dirty="0">
              <a:solidFill>
                <a:schemeClr val="bg1">
                  <a:lumMod val="8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76119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RB_theme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IRB_theme</Template>
  <TotalTime>531</TotalTime>
  <Words>245</Words>
  <Application>Microsoft Office PowerPoint</Application>
  <PresentationFormat>On-screen Show (4:3)</PresentationFormat>
  <Paragraphs>63</Paragraphs>
  <Slides>9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IRB_theme</vt:lpstr>
      <vt:lpstr>Custom Design</vt:lpstr>
      <vt:lpstr>PowerPoint Presentation</vt:lpstr>
      <vt:lpstr>Uvod</vt:lpstr>
      <vt:lpstr>SEND 1.0</vt:lpstr>
      <vt:lpstr>SEND 2.0 – osnovna nadogradnja</vt:lpstr>
      <vt:lpstr>SEND 2.0 – napredne mogućnosti</vt:lpstr>
      <vt:lpstr>Autentikacija i autorizacija korisnika </vt:lpstr>
      <vt:lpstr>SEND 2.0 – statistički modul</vt:lpstr>
      <vt:lpstr>Naš tim...</vt:lpstr>
      <vt:lpstr>A sada...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Bojan</dc:creator>
  <cp:lastModifiedBy>Bojan</cp:lastModifiedBy>
  <cp:revision>18</cp:revision>
  <dcterms:created xsi:type="dcterms:W3CDTF">2014-03-31T09:05:02Z</dcterms:created>
  <dcterms:modified xsi:type="dcterms:W3CDTF">2014-04-02T10:00:48Z</dcterms:modified>
</cp:coreProperties>
</file>