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C5ED3-C436-49E3-83D7-4D910827FA96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D7C63-DC9D-475A-9EA7-869791C5D0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45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681F1-7DF7-4B78-A3C4-647EB53BF25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47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681F1-7DF7-4B78-A3C4-647EB53BF25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32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sto su aldehidi uspjesno sintetizirani, </a:t>
            </a:r>
            <a:r>
              <a:rPr lang="hr-H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Passerinijeva reakcija prvo je provedena s aldehidom 1 u kombinaciji s razlicitim komercijalno dostupnim izocijanidima i karboksilnim kiselinama. Ukupno je sintetizirano 15 primjera, od cega je ovdje prikazano 8 reprezentativnih, a spojevi su izolirani u iskoristenju do 92 %. Kao izocijanidna komponentna koristen je tertbutil izocijanid, ciikloheksilni, glicinski i razgranati izocijanid, dok su od kiselina koristene aromatske, alifatske te N-zasticene aminokiseline.  Passerinijeva reakcija provedena je s benzojevom kiselinom i sva cetiri izocijanida te su produkti dobiveni u iskoristenju do 78%. Nakon toga je provedena reakcija sa p-nitro i p-metosi benzojevom kiselinom kako bi se ispitao utjecaj elektron odvlacece i elektorn donirajuce skupine, ali kao sto mozemo vidjeti spojevi 8 i 9 su dobiveni u gotovo isdenticnom iskoristenju te mozemo zakljuciti da utjecaja navedenih skupina nema. Nakon toga se ispitao utjecaj halogenih elemenata klora i fluora uz cikloheksilni ili tertbutilni izocijanida, produkti su dobiveni u iskoristenju do 53 %,. Od alifatskih kiselina koristene su octena i izobutanska, pri cemu je izobutanska dala vece iskoristenje od 72%. Nakraju smo kao karboksilnu komponentu upotrijebili N-Boc zasticene aminokiseline, fenilalani, prolin i lizinu kombinaciji s cikloheksilnim izocijanidom. Najbolje iskoristenje od 92% dobiveno je upotrebom fenilalaninia, dok su prolin i lizin dali nesto slabija iskoristenja od 64 i 69 %. U sva tri primjera s aminokiselinama dobivena su dva dijastereomera u omjeru 1:1.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5A65-F8C0-4030-91D7-024AAF430BC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93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je</a:t>
            </a:r>
            <a:r>
              <a:rPr lang="hr-H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Passerinijeva reakcija uspjesno provedena s aldehidom 1, ispitali smo i upotrebu aldehida 2 u Passerinijevoj reakciji. S ovim aldehidom je pripravljeno 6 primjera koji su i prikazani na slajdu, a spojevi su izolirani u iskoristenju do 91 %. Benzojeva kiselina u kombinaciji s glicinskim i razgranatim izocijanidom je dala produkte u iskoristenju od 54 %, sto je nesto nize iskoristenje od spojeva izoliranih s aldehidom 1 u istoj kombinaciji. Nesto visa iskoristenja nego s aldehidom 1, dobivena su upotrebom P-nitro benzojeve kiseline i izobutanske kiseline. N-Boc zasticena aminokiselina fenilalanin dala je takoder najbolje iskoristenje od 91%, dok je s prolinom izoliran produkt u iskoristenju od 55%. Takoder, i s ovim aldehidom su upotrebom aminokiselina dobivena dva dijastereomera u omjeru 1:1.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5A65-F8C0-4030-91D7-024AAF430BC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19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Nakon sto smo proveli</a:t>
            </a:r>
            <a:r>
              <a:rPr lang="hr-HR" baseline="0" dirty="0" smtClean="0"/>
              <a:t> kompleksiranje sa spojem 17, zanimalo nas je dali je moguce dobivene spojeve modificirati te dali ce tako modificirani spojevi kompleksirati. Na istom spoju 17 skinuta je Boc zastitna skupina i napravljen je coupling s N-Boc zasticenim fenilalaninom. Spoj 20 izoliran je u 50% iskoristenju, medutim kompleksiranje sa spojem 20 jos nije provedeno.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95A65-F8C0-4030-91D7-024AAF430BC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1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20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5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79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65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7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14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2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21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5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55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E965-2DD3-49CD-B8A8-53C0C761D672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310B-5FBA-4AA9-ABA4-A83C2EC3B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5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768" y="1729945"/>
            <a:ext cx="9144000" cy="1417551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VIŠEKOMPONENTNE REAKCIJE; SINTEZA MAKROCIKLIČKIH SPOJEVA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871" y="4310492"/>
            <a:ext cx="4786184" cy="2691670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Mladena Glavaš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Ruđer Bošković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organsku kemiju i biokemiju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Laboratorij za biomimetičku kemiju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Mentorica: dr. sc. Ivanka Jerić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669" y="4373327"/>
            <a:ext cx="4946180" cy="1197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Simpozij studenata doktorskih studija PMF-a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22. veljače 2019.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encrypted-tbn2.gstatic.com/images?q=tbn:ANd9GcQyVdtZXh3wDDHaJhQzh3gjgyjJUcd2CwvRtMtxEWl3wACZ-g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3" y="418668"/>
            <a:ext cx="1097482" cy="7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64" y="312680"/>
            <a:ext cx="1727266" cy="71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07523"/>
              </p:ext>
            </p:extLst>
          </p:nvPr>
        </p:nvGraphicFramePr>
        <p:xfrm>
          <a:off x="3138616" y="2257045"/>
          <a:ext cx="6418005" cy="177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CS ChemDraw Drawing" r:id="rId3" imgW="7810146" imgH="2156006" progId="ChemDraw.Document.6.0">
                  <p:embed/>
                </p:oleObj>
              </mc:Choice>
              <mc:Fallback>
                <p:oleObj name="CS ChemDraw Drawing" r:id="rId3" imgW="7810146" imgH="21560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8616" y="2257045"/>
                        <a:ext cx="6418005" cy="1771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304" y="4811669"/>
            <a:ext cx="3024810" cy="715277"/>
          </a:xfrm>
        </p:spPr>
        <p:txBody>
          <a:bodyPr>
            <a:normAutofit/>
          </a:bodyPr>
          <a:lstStyle/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intetizirano 25 spojeva</a:t>
            </a:r>
          </a:p>
        </p:txBody>
      </p:sp>
    </p:spTree>
    <p:extLst>
      <p:ext uri="{BB962C8B-B14F-4D97-AF65-F5344CB8AC3E}">
        <p14:creationId xmlns:p14="http://schemas.microsoft.com/office/powerpoint/2010/main" val="1789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44768" y="799842"/>
            <a:ext cx="3024810" cy="715277"/>
          </a:xfrm>
        </p:spPr>
        <p:txBody>
          <a:bodyPr>
            <a:normAutofit/>
          </a:bodyPr>
          <a:lstStyle/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intetizirano 16 spojeva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925546"/>
              </p:ext>
            </p:extLst>
          </p:nvPr>
        </p:nvGraphicFramePr>
        <p:xfrm>
          <a:off x="1705234" y="346462"/>
          <a:ext cx="8052658" cy="593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S ChemDraw Drawing" r:id="rId3" imgW="7787286" imgH="5735669" progId="ChemDraw.Document.6.0">
                  <p:embed/>
                </p:oleObj>
              </mc:Choice>
              <mc:Fallback>
                <p:oleObj name="CS ChemDraw Drawing" r:id="rId3" imgW="7787286" imgH="57356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5234" y="346462"/>
                        <a:ext cx="8052658" cy="593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157" y="1886464"/>
            <a:ext cx="4198989" cy="300143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98139"/>
              </p:ext>
            </p:extLst>
          </p:nvPr>
        </p:nvGraphicFramePr>
        <p:xfrm>
          <a:off x="2079954" y="1985319"/>
          <a:ext cx="2165837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CS ChemDraw Drawing" r:id="rId4" imgW="1459319" imgH="1476424" progId="ChemDraw.Document.6.0">
                  <p:embed/>
                </p:oleObj>
              </mc:Choice>
              <mc:Fallback>
                <p:oleObj name="CS ChemDraw Drawing" r:id="rId4" imgW="1459319" imgH="14764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954" y="1985319"/>
                        <a:ext cx="2165837" cy="219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likovni rezultat za pita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47" y="2571878"/>
            <a:ext cx="4601626" cy="26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questions"/>
          <p:cNvSpPr>
            <a:spLocks noChangeAspect="1" noChangeArrowheads="1"/>
          </p:cNvSpPr>
          <p:nvPr/>
        </p:nvSpPr>
        <p:spPr bwMode="auto">
          <a:xfrm>
            <a:off x="1696049" y="654607"/>
            <a:ext cx="2022683" cy="20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Rectangle 4"/>
          <p:cNvSpPr/>
          <p:nvPr/>
        </p:nvSpPr>
        <p:spPr>
          <a:xfrm rot="20745539">
            <a:off x="913569" y="1356184"/>
            <a:ext cx="665240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HVALA NA PAŽNJI!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7" y="1495456"/>
            <a:ext cx="6724135" cy="4646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2520" y="6506140"/>
            <a:ext cx="559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de-DE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Brauch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S. van Berkel, B. Westermann, </a:t>
            </a:r>
            <a:r>
              <a:rPr lang="de-DE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Chem. Soc. Rev., </a:t>
            </a:r>
            <a:r>
              <a:rPr lang="de-DE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(2013) </a:t>
            </a:r>
            <a:r>
              <a:rPr lang="de-DE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4948</a:t>
            </a:r>
            <a:r>
              <a:rPr lang="hr-HR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4962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0183" y="202428"/>
            <a:ext cx="8610600" cy="1293028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lgerian" panose="04020705040A02060702" pitchFamily="82" charset="0"/>
              </a:rPr>
              <a:t>VIŠEKOMPONENTNE REAKCIJE</a:t>
            </a:r>
            <a:endParaRPr lang="hr-HR" sz="3200" dirty="0"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790" y="33434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u="sng" dirty="0">
                <a:latin typeface="Algerian" panose="04020705040A02060702" pitchFamily="82" charset="0"/>
                <a:cs typeface="Times New Roman" panose="02020603050405020304" pitchFamily="18" charset="0"/>
              </a:rPr>
              <a:t>višekomponentne reakcije s izocijanidnom komponentom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Passerinijeva reakcija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Ugijeva reakcija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Bredereckova reakcija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Groebke-Bienaymé-Blackburnova reakcija</a:t>
            </a:r>
          </a:p>
        </p:txBody>
      </p:sp>
    </p:spTree>
    <p:extLst>
      <p:ext uri="{BB962C8B-B14F-4D97-AF65-F5344CB8AC3E}">
        <p14:creationId xmlns:p14="http://schemas.microsoft.com/office/powerpoint/2010/main" val="2844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03" y="438148"/>
            <a:ext cx="3223054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lgerian" panose="04020705040A02060702" pitchFamily="82" charset="0"/>
              </a:rPr>
              <a:t>passerinijeva reakcija</a:t>
            </a:r>
            <a:endParaRPr lang="hr-HR" sz="32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99" y="1835087"/>
            <a:ext cx="4180701" cy="4024125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 Passerini 1921. godine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trikomponentna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reakcija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nepolarna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otapala (diklormetan)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04824"/>
              </p:ext>
            </p:extLst>
          </p:nvPr>
        </p:nvGraphicFramePr>
        <p:xfrm>
          <a:off x="1018885" y="3856631"/>
          <a:ext cx="4261022" cy="15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CS ChemDraw Drawing" r:id="rId4" imgW="3989336" imgH="1435383" progId="ChemDraw.Document.6.0">
                  <p:embed/>
                </p:oleObj>
              </mc:Choice>
              <mc:Fallback>
                <p:oleObj name="CS ChemDraw Drawing" r:id="rId4" imgW="3989336" imgH="14353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8885" y="3856631"/>
                        <a:ext cx="4261022" cy="1532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129814" y="6444476"/>
            <a:ext cx="5806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Koopmanschap, E. Ruijter, R. V. A. Orru,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Beilstein J. Org. Chem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(2014) 544 –  598. </a:t>
            </a:r>
            <a:endParaRPr lang="hr-HR" sz="1200" dirty="0"/>
          </a:p>
        </p:txBody>
      </p:sp>
      <p:sp>
        <p:nvSpPr>
          <p:cNvPr id="6" name="Rectangle 5"/>
          <p:cNvSpPr/>
          <p:nvPr/>
        </p:nvSpPr>
        <p:spPr>
          <a:xfrm>
            <a:off x="3359188" y="5318332"/>
            <a:ext cx="1920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α-aciloksi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karboksiamid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06497" y="438148"/>
            <a:ext cx="2275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latin typeface="Algerian" panose="04020705040A02060702" pitchFamily="82" charset="0"/>
              </a:rPr>
              <a:t>UGIJEVA REAKCIJA</a:t>
            </a:r>
            <a:endParaRPr lang="hr-HR" sz="3200" dirty="0">
              <a:latin typeface="Algerian" panose="04020705040A02060702" pitchFamily="8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8594" y="1763711"/>
            <a:ext cx="39315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Ivar Karl Ugi 1959. godine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četirikomponentna reakcija 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polarna otapala (metanol, etanol, trifluoretanol)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58631"/>
              </p:ext>
            </p:extLst>
          </p:nvPr>
        </p:nvGraphicFramePr>
        <p:xfrm>
          <a:off x="6499225" y="3856038"/>
          <a:ext cx="44434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CS ChemDraw Drawing" r:id="rId6" imgW="4225379" imgH="1387945" progId="ChemDraw.Document.6.0">
                  <p:embed/>
                </p:oleObj>
              </mc:Choice>
              <mc:Fallback>
                <p:oleObj name="CS ChemDraw Drawing" r:id="rId6" imgW="4225379" imgH="13879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9225" y="3856038"/>
                        <a:ext cx="4443413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490872" y="5311750"/>
            <a:ext cx="145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-aminoacil amid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28" y="1418965"/>
            <a:ext cx="4257675" cy="376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lgerian" panose="04020705040A02060702" pitchFamily="82" charset="0"/>
              </a:rPr>
              <a:t>ENDIINSKI SPOJEVI</a:t>
            </a:r>
            <a:endParaRPr lang="hr-HR" sz="3200" dirty="0"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6220"/>
              </p:ext>
            </p:extLst>
          </p:nvPr>
        </p:nvGraphicFramePr>
        <p:xfrm>
          <a:off x="5886776" y="1663256"/>
          <a:ext cx="5717652" cy="351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CS ChemDraw Drawing" r:id="rId5" imgW="7407703" imgH="4557727" progId="ChemDraw.Document.6.0">
                  <p:embed/>
                </p:oleObj>
              </mc:Choice>
              <mc:Fallback>
                <p:oleObj name="CS ChemDraw Drawing" r:id="rId5" imgW="7407703" imgH="45577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6776" y="1663256"/>
                        <a:ext cx="5717652" cy="351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80190" y="6115265"/>
            <a:ext cx="7503336" cy="645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Gredičak, I. Jerić, </a:t>
            </a:r>
            <a:r>
              <a:rPr lang="hr-H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Acta Pharm.,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(2007) 133 – </a:t>
            </a:r>
            <a:r>
              <a:rPr lang="hr-H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150.;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L. Boger, J. Zhou, </a:t>
            </a:r>
            <a:r>
              <a:rPr lang="hr-H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Org. Chem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hr-H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(1993) 3018 – 3024</a:t>
            </a:r>
            <a:r>
              <a:rPr lang="hr-H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H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Basak, K. R. Rudra, S. S. Bag, A. Basak, </a:t>
            </a:r>
            <a:r>
              <a:rPr lang="hr-H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Chem. Soc., Perkin Trans. 1</a:t>
            </a:r>
            <a:r>
              <a:rPr lang="hr-H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(2002) 1805 – 1809.</a:t>
            </a:r>
            <a:endParaRPr lang="hr-H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40089" y="5243686"/>
          <a:ext cx="118268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CS ChemDraw Drawing" r:id="rId7" imgW="1182340" imgH="1132103" progId="ChemDraw.Document.6.0">
                  <p:embed/>
                </p:oleObj>
              </mc:Choice>
              <mc:Fallback>
                <p:oleObj name="CS ChemDraw Drawing" r:id="rId7" imgW="1182340" imgH="11321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0089" y="5243686"/>
                        <a:ext cx="1182688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09028" y="5624963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heksa-1,5-diin-3-en</a:t>
            </a:r>
          </a:p>
        </p:txBody>
      </p:sp>
    </p:spTree>
    <p:extLst>
      <p:ext uri="{BB962C8B-B14F-4D97-AF65-F5344CB8AC3E}">
        <p14:creationId xmlns:p14="http://schemas.microsoft.com/office/powerpoint/2010/main" val="103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23317" y="6464987"/>
            <a:ext cx="4613310" cy="4603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Glavaš, M. Gredičak, I. Jerić, </a:t>
            </a:r>
            <a:r>
              <a:rPr 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Comb. Sci.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 151 – 155.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91276"/>
              </p:ext>
            </p:extLst>
          </p:nvPr>
        </p:nvGraphicFramePr>
        <p:xfrm>
          <a:off x="1568426" y="598781"/>
          <a:ext cx="9256712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S ChemDraw Drawing" r:id="rId3" imgW="9256705" imgH="5511807" progId="ChemDraw.Document.6.0">
                  <p:embed/>
                </p:oleObj>
              </mc:Choice>
              <mc:Fallback>
                <p:oleObj name="CS ChemDraw Drawing" r:id="rId3" imgW="9256705" imgH="5511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8426" y="598781"/>
                        <a:ext cx="9256712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8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70113"/>
              </p:ext>
            </p:extLst>
          </p:nvPr>
        </p:nvGraphicFramePr>
        <p:xfrm>
          <a:off x="3476367" y="231433"/>
          <a:ext cx="3714108" cy="157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CS ChemDraw Drawing" r:id="rId4" imgW="5659711" imgH="2383066" progId="ChemDraw.Document.6.0">
                  <p:embed/>
                </p:oleObj>
              </mc:Choice>
              <mc:Fallback>
                <p:oleObj name="CS ChemDraw Drawing" r:id="rId4" imgW="5659711" imgH="238306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367" y="231433"/>
                        <a:ext cx="3714108" cy="15701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650C-9D06-46B1-A5E1-AC5AA6457242}" type="slidenum">
              <a:rPr lang="hr-HR" smtClean="0"/>
              <a:t>6</a:t>
            </a:fld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31479" y="858729"/>
            <a:ext cx="3022321" cy="71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sintetizirano 15 spojeva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12590" y="6545263"/>
            <a:ext cx="4596835" cy="4603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Glavaš, M. Gredičak, I. Jerić, </a:t>
            </a:r>
            <a:r>
              <a:rPr 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Comb. Sci.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 151 – 155.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44877"/>
              </p:ext>
            </p:extLst>
          </p:nvPr>
        </p:nvGraphicFramePr>
        <p:xfrm>
          <a:off x="1046163" y="1663700"/>
          <a:ext cx="9801225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CS ChemDraw Drawing" r:id="rId6" imgW="12406600" imgH="5952069" progId="ChemDraw.Document.6.0">
                  <p:embed/>
                </p:oleObj>
              </mc:Choice>
              <mc:Fallback>
                <p:oleObj name="CS ChemDraw Drawing" r:id="rId6" imgW="12406600" imgH="5952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6163" y="1663700"/>
                        <a:ext cx="9801225" cy="470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28512"/>
              </p:ext>
            </p:extLst>
          </p:nvPr>
        </p:nvGraphicFramePr>
        <p:xfrm>
          <a:off x="3534032" y="268192"/>
          <a:ext cx="4247464" cy="158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CS ChemDraw Drawing" r:id="rId4" imgW="5562423" imgH="2095243" progId="ChemDraw.Document.6.0">
                  <p:embed/>
                </p:oleObj>
              </mc:Choice>
              <mc:Fallback>
                <p:oleObj name="CS ChemDraw Drawing" r:id="rId4" imgW="5562423" imgH="20952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032" y="268192"/>
                        <a:ext cx="4247464" cy="15859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650C-9D06-46B1-A5E1-AC5AA6457242}" type="slidenum">
              <a:rPr lang="hr-HR" smtClean="0"/>
              <a:t>7</a:t>
            </a:fld>
            <a:endParaRPr lang="hr-H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18909" y="971779"/>
            <a:ext cx="2803447" cy="715277"/>
          </a:xfrm>
        </p:spPr>
        <p:txBody>
          <a:bodyPr>
            <a:normAutofit/>
          </a:bodyPr>
          <a:lstStyle/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intetizirano 6 spojeva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79836" y="6566814"/>
            <a:ext cx="4592544" cy="46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Glavaš, M. Gredičak, I. Jerić, </a:t>
            </a:r>
            <a:r>
              <a:rPr lang="de-DE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ACS Comb. Sci.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(2018) 151 – 155.</a:t>
            </a:r>
            <a:endParaRPr lang="hr-H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67215"/>
              </p:ext>
            </p:extLst>
          </p:nvPr>
        </p:nvGraphicFramePr>
        <p:xfrm>
          <a:off x="2755900" y="1785938"/>
          <a:ext cx="6507163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CS ChemDraw Drawing" r:id="rId6" imgW="8107326" imgH="5638129" progId="ChemDraw.Document.6.0">
                  <p:embed/>
                </p:oleObj>
              </mc:Choice>
              <mc:Fallback>
                <p:oleObj name="CS ChemDraw Drawing" r:id="rId6" imgW="8107326" imgH="56381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5900" y="1785938"/>
                        <a:ext cx="6507163" cy="452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4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15369"/>
              </p:ext>
            </p:extLst>
          </p:nvPr>
        </p:nvGraphicFramePr>
        <p:xfrm>
          <a:off x="2589213" y="1830388"/>
          <a:ext cx="69342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CS ChemDraw Drawing" r:id="rId4" imgW="7543440" imgH="3238920" progId="ChemDraw.Document.6.0">
                  <p:embed/>
                </p:oleObj>
              </mc:Choice>
              <mc:Fallback>
                <p:oleObj name="CS ChemDraw Drawing" r:id="rId4" imgW="7543440" imgH="3238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830388"/>
                        <a:ext cx="6934200" cy="2960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650C-9D06-46B1-A5E1-AC5AA6457242}" type="slidenum">
              <a:rPr lang="hr-HR" smtClean="0"/>
              <a:t>8</a:t>
            </a:fld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21974" y="6538912"/>
            <a:ext cx="4596835" cy="46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Glavaš, M. Gredičak, I. Jerić, </a:t>
            </a:r>
            <a:r>
              <a:rPr lang="de-DE" sz="1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ACS Comb. Sci.</a:t>
            </a:r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(2018) 151 – 155.</a:t>
            </a:r>
            <a:endParaRPr lang="hr-HR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7190" y="931648"/>
            <a:ext cx="3024810" cy="715277"/>
          </a:xfrm>
        </p:spPr>
        <p:txBody>
          <a:bodyPr>
            <a:normAutofit/>
          </a:bodyPr>
          <a:lstStyle/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intetizirano 25 spojeva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81162"/>
              </p:ext>
            </p:extLst>
          </p:nvPr>
        </p:nvGraphicFramePr>
        <p:xfrm>
          <a:off x="716692" y="589949"/>
          <a:ext cx="10082942" cy="565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CS ChemDraw Drawing" r:id="rId3" imgW="8979195" imgH="5033168" progId="ChemDraw.Document.6.0">
                  <p:embed/>
                </p:oleObj>
              </mc:Choice>
              <mc:Fallback>
                <p:oleObj name="CS ChemDraw Drawing" r:id="rId3" imgW="8979195" imgH="5033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692" y="589949"/>
                        <a:ext cx="10082942" cy="5651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806</Words>
  <Application>Microsoft Office PowerPoint</Application>
  <PresentationFormat>Widescreen</PresentationFormat>
  <Paragraphs>53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Office Theme</vt:lpstr>
      <vt:lpstr>CS ChemDraw Drawing</vt:lpstr>
      <vt:lpstr>VIŠEKOMPONENTNE REAKCIJE; SINTEZA MAKROCIKLIČKIH SPOJEVA </vt:lpstr>
      <vt:lpstr>VIŠEKOMPONENTNE REAKCIJE</vt:lpstr>
      <vt:lpstr>passerinijeva reakcija</vt:lpstr>
      <vt:lpstr>ENDIINSKI SPOJEVI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VIŠEKOMPONENTNE REAKCIJE; SINTEZA MAKROCIKLIČKIH SPOJEVA </dc:title>
  <dc:creator>Mladena</dc:creator>
  <cp:lastModifiedBy>Mladena</cp:lastModifiedBy>
  <cp:revision>74</cp:revision>
  <dcterms:created xsi:type="dcterms:W3CDTF">2019-01-23T09:22:15Z</dcterms:created>
  <dcterms:modified xsi:type="dcterms:W3CDTF">2019-12-10T06:11:16Z</dcterms:modified>
</cp:coreProperties>
</file>