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58" r:id="rId5"/>
    <p:sldId id="260" r:id="rId6"/>
    <p:sldId id="266" r:id="rId7"/>
    <p:sldId id="257" r:id="rId8"/>
    <p:sldId id="267" r:id="rId9"/>
    <p:sldId id="271" r:id="rId10"/>
    <p:sldId id="268" r:id="rId11"/>
    <p:sldId id="269" r:id="rId12"/>
    <p:sldId id="270" r:id="rId13"/>
    <p:sldId id="273" r:id="rId14"/>
    <p:sldId id="274" r:id="rId15"/>
    <p:sldId id="263" r:id="rId16"/>
    <p:sldId id="265" r:id="rId17"/>
    <p:sldId id="272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4307-9D3E-43E4-A729-7CBE19528B06}" type="datetimeFigureOut">
              <a:rPr lang="hr-HR" smtClean="0"/>
              <a:t>22.2.2020.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8888-FF99-4450-8A38-FEEEF302A7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377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4307-9D3E-43E4-A729-7CBE19528B06}" type="datetimeFigureOut">
              <a:rPr lang="hr-HR" smtClean="0"/>
              <a:t>22.2.2020.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8888-FF99-4450-8A38-FEEEF302A7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569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4307-9D3E-43E4-A729-7CBE19528B06}" type="datetimeFigureOut">
              <a:rPr lang="hr-HR" smtClean="0"/>
              <a:t>22.2.2020.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8888-FF99-4450-8A38-FEEEF302A7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91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4307-9D3E-43E4-A729-7CBE19528B06}" type="datetimeFigureOut">
              <a:rPr lang="hr-HR" smtClean="0"/>
              <a:t>22.2.2020.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8888-FF99-4450-8A38-FEEEF302A7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812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4307-9D3E-43E4-A729-7CBE19528B06}" type="datetimeFigureOut">
              <a:rPr lang="hr-HR" smtClean="0"/>
              <a:t>22.2.2020.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8888-FF99-4450-8A38-FEEEF302A7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915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4307-9D3E-43E4-A729-7CBE19528B06}" type="datetimeFigureOut">
              <a:rPr lang="hr-HR" smtClean="0"/>
              <a:t>22.2.2020.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8888-FF99-4450-8A38-FEEEF302A7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72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4307-9D3E-43E4-A729-7CBE19528B06}" type="datetimeFigureOut">
              <a:rPr lang="hr-HR" smtClean="0"/>
              <a:t>22.2.2020.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8888-FF99-4450-8A38-FEEEF302A7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356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4307-9D3E-43E4-A729-7CBE19528B06}" type="datetimeFigureOut">
              <a:rPr lang="hr-HR" smtClean="0"/>
              <a:t>22.2.2020.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8888-FF99-4450-8A38-FEEEF302A7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000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4307-9D3E-43E4-A729-7CBE19528B06}" type="datetimeFigureOut">
              <a:rPr lang="hr-HR" smtClean="0"/>
              <a:t>22.2.2020.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8888-FF99-4450-8A38-FEEEF302A7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677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4307-9D3E-43E4-A729-7CBE19528B06}" type="datetimeFigureOut">
              <a:rPr lang="hr-HR" smtClean="0"/>
              <a:t>22.2.2020.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8888-FF99-4450-8A38-FEEEF302A7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416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4307-9D3E-43E4-A729-7CBE19528B06}" type="datetimeFigureOut">
              <a:rPr lang="hr-HR" smtClean="0"/>
              <a:t>22.2.2020.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8888-FF99-4450-8A38-FEEEF302A7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283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04307-9D3E-43E4-A729-7CBE19528B06}" type="datetimeFigureOut">
              <a:rPr lang="hr-HR" smtClean="0"/>
              <a:t>22.2.2020.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8888-FF99-4450-8A38-FEEEF302A7F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715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0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9903" y="899942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MACROCYCLIC COMPOUNDS </a:t>
            </a:r>
            <a:r>
              <a:rPr lang="en-US" sz="3600" b="1" i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</a:t>
            </a:r>
            <a:r>
              <a:rPr lang="en-US" sz="3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CONSECUTIVE </a:t>
            </a:r>
            <a:r>
              <a:rPr lang="en-US" sz="3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sONOGASHIRA</a:t>
            </a:r>
            <a:r>
              <a:rPr lang="en-US" sz="3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uGI</a:t>
            </a:r>
            <a:r>
              <a:rPr lang="en-US" sz="3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-SONOGASHIRA </a:t>
            </a:r>
            <a:r>
              <a:rPr lang="en-US" sz="3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</a:t>
            </a:r>
            <a:endParaRPr lang="hr-H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4725" y="4747053"/>
            <a:ext cx="6417275" cy="1925595"/>
          </a:xfrm>
        </p:spPr>
        <p:txBody>
          <a:bodyPr>
            <a:normAutofit/>
          </a:bodyPr>
          <a:lstStyle/>
          <a:p>
            <a:r>
              <a:rPr lang="hr-H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Mladena Glavaš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PhD student </a:t>
            </a:r>
          </a:p>
          <a:p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Supervisor: Dr. Ivanka Jerić</a:t>
            </a:r>
          </a:p>
          <a:p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Ruđer Bošković Institute</a:t>
            </a:r>
          </a:p>
          <a:p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of Organic Chemistry and Biochemistry</a:t>
            </a:r>
          </a:p>
          <a:p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for biomimetic chemistry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ttps://encrypted-tbn2.gstatic.com/images?q=tbn:ANd9GcQyVdtZXh3wDDHaJhQzh3gjgyjJUcd2CwvRtMtxEWl3wACZ-g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3" y="329514"/>
            <a:ext cx="1012427" cy="70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603" y="224546"/>
            <a:ext cx="1466989" cy="67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1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58097" y="617614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 determined from mass of isolated and separated compounds</a:t>
            </a:r>
          </a:p>
          <a:p>
            <a:r>
              <a:rPr lang="hr-HR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 determined from </a:t>
            </a:r>
            <a:r>
              <a:rPr lang="hr-HR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NMR spectrum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74989" y="6406979"/>
            <a:ext cx="1783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unpublished results</a:t>
            </a:r>
            <a:endParaRPr lang="hr-H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786974"/>
              </p:ext>
            </p:extLst>
          </p:nvPr>
        </p:nvGraphicFramePr>
        <p:xfrm>
          <a:off x="963827" y="158469"/>
          <a:ext cx="9910376" cy="5938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CS ChemDraw Drawing" r:id="rId3" imgW="9391739" imgH="5628002" progId="ChemDraw.Document.6.0">
                  <p:embed/>
                </p:oleObj>
              </mc:Choice>
              <mc:Fallback>
                <p:oleObj name="CS ChemDraw Drawing" r:id="rId3" imgW="9391739" imgH="56280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3827" y="158469"/>
                        <a:ext cx="9910376" cy="5938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3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280849"/>
              </p:ext>
            </p:extLst>
          </p:nvPr>
        </p:nvGraphicFramePr>
        <p:xfrm>
          <a:off x="594478" y="628778"/>
          <a:ext cx="10915886" cy="5318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CS ChemDraw Drawing" r:id="rId3" imgW="8854263" imgH="4312545" progId="ChemDraw.Document.6.0">
                  <p:embed/>
                </p:oleObj>
              </mc:Choice>
              <mc:Fallback>
                <p:oleObj name="CS ChemDraw Drawing" r:id="rId3" imgW="8854263" imgH="431254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478" y="628778"/>
                        <a:ext cx="10915886" cy="5318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504893" y="6251145"/>
            <a:ext cx="26292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 determined from </a:t>
            </a:r>
            <a:r>
              <a:rPr lang="hr-HR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NMR spectrum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13886" y="6358867"/>
            <a:ext cx="1783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unpublished results</a:t>
            </a:r>
            <a:endParaRPr lang="hr-H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236043" y="406723"/>
            <a:ext cx="3993317" cy="2674229"/>
          </a:xfrm>
          <a:prstGeom prst="rect">
            <a:avLst/>
          </a:prstGeom>
          <a:ln w="38100"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65" y="3319849"/>
            <a:ext cx="3903233" cy="3216584"/>
          </a:xfrm>
          <a:prstGeom prst="rect">
            <a:avLst/>
          </a:prstGeom>
          <a:noFill/>
          <a:ln w="38100">
            <a:noFill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73005"/>
              </p:ext>
            </p:extLst>
          </p:nvPr>
        </p:nvGraphicFramePr>
        <p:xfrm>
          <a:off x="1815419" y="629209"/>
          <a:ext cx="3008860" cy="2558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" name="CS ChemDraw Drawing" r:id="rId5" imgW="1927683" imgH="1637925" progId="ChemDraw.Document.6.0">
                  <p:embed/>
                </p:oleObj>
              </mc:Choice>
              <mc:Fallback>
                <p:oleObj name="CS ChemDraw Drawing" r:id="rId5" imgW="1927683" imgH="163792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15419" y="629209"/>
                        <a:ext cx="3008860" cy="2558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89142"/>
              </p:ext>
            </p:extLst>
          </p:nvPr>
        </p:nvGraphicFramePr>
        <p:xfrm>
          <a:off x="1886465" y="3782664"/>
          <a:ext cx="3014835" cy="257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name="CS ChemDraw Drawing" r:id="rId7" imgW="1927683" imgH="1642722" progId="ChemDraw.Document.6.0">
                  <p:embed/>
                </p:oleObj>
              </mc:Choice>
              <mc:Fallback>
                <p:oleObj name="CS ChemDraw Drawing" r:id="rId7" imgW="1927683" imgH="16427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86465" y="3782664"/>
                        <a:ext cx="3014835" cy="2570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7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178582"/>
              </p:ext>
            </p:extLst>
          </p:nvPr>
        </p:nvGraphicFramePr>
        <p:xfrm>
          <a:off x="3799534" y="1712790"/>
          <a:ext cx="7613454" cy="4596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CS ChemDraw Drawing" r:id="rId3" imgW="6200908" imgH="3743828" progId="ChemDraw.Document.6.0">
                  <p:embed/>
                </p:oleObj>
              </mc:Choice>
              <mc:Fallback>
                <p:oleObj name="CS ChemDraw Drawing" r:id="rId3" imgW="6200908" imgH="37438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9534" y="1712790"/>
                        <a:ext cx="7613454" cy="4596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30659" y="512461"/>
            <a:ext cx="7743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conditions pH ≈ 7,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≈ 35 </a:t>
            </a:r>
            <a:r>
              <a:rPr lang="hr-H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– 40 </a:t>
            </a:r>
            <a:r>
              <a:rPr lang="hr-H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hr-H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Bergman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cyclization </a:t>
            </a:r>
            <a:r>
              <a:rPr lang="hr-H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hr-H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</a:t>
            </a:r>
            <a:r>
              <a:rPr lang="hr-HR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9738" y="2802579"/>
            <a:ext cx="9046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hr-HR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62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23828" y="16030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382115"/>
              </p:ext>
            </p:extLst>
          </p:nvPr>
        </p:nvGraphicFramePr>
        <p:xfrm>
          <a:off x="2923828" y="779268"/>
          <a:ext cx="6614911" cy="547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CS ChemDraw Drawing" r:id="rId3" imgW="6222173" imgH="5138703" progId="ChemDraw.Document.6.0">
                  <p:embed/>
                </p:oleObj>
              </mc:Choice>
              <mc:Fallback>
                <p:oleObj name="CS ChemDraw Drawing" r:id="rId3" imgW="6222173" imgH="5138703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3828" y="779268"/>
                        <a:ext cx="6614911" cy="5473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66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398861"/>
              </p:ext>
            </p:extLst>
          </p:nvPr>
        </p:nvGraphicFramePr>
        <p:xfrm>
          <a:off x="3220995" y="378939"/>
          <a:ext cx="5235146" cy="599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CS ChemDraw Drawing" r:id="rId3" imgW="5554448" imgH="6362483" progId="ChemDraw.Document.6.0">
                  <p:embed/>
                </p:oleObj>
              </mc:Choice>
              <mc:Fallback>
                <p:oleObj name="CS ChemDraw Drawing" r:id="rId3" imgW="5554448" imgH="6362483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0995" y="378939"/>
                        <a:ext cx="5235146" cy="5995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60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50076" y="10956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" name="Rectangle 36"/>
          <p:cNvSpPr>
            <a:spLocks noChangeArrowheads="1"/>
          </p:cNvSpPr>
          <p:nvPr/>
        </p:nvSpPr>
        <p:spPr bwMode="auto">
          <a:xfrm>
            <a:off x="3698789" y="5025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44007"/>
              </p:ext>
            </p:extLst>
          </p:nvPr>
        </p:nvGraphicFramePr>
        <p:xfrm>
          <a:off x="3378801" y="576650"/>
          <a:ext cx="4867275" cy="593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CS ChemDraw Drawing" r:id="rId3" imgW="5424731" imgH="6605000" progId="ChemDraw.Document.6.0">
                  <p:embed/>
                </p:oleObj>
              </mc:Choice>
              <mc:Fallback>
                <p:oleObj name="CS ChemDraw Drawing" r:id="rId3" imgW="5424731" imgH="6605000" progId="ChemDraw.Document.6.0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801" y="576650"/>
                        <a:ext cx="4867275" cy="593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50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1935"/>
            <a:ext cx="10515600" cy="5625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Enedyine motif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antibacterial and anticancer activity</a:t>
            </a:r>
          </a:p>
          <a:p>
            <a:pPr marL="0" indent="0">
              <a:buNone/>
            </a:pPr>
            <a:endParaRPr lang="hr-H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351761"/>
              </p:ext>
            </p:extLst>
          </p:nvPr>
        </p:nvGraphicFramePr>
        <p:xfrm>
          <a:off x="1194487" y="1822127"/>
          <a:ext cx="7011732" cy="3964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CS ChemDraw Drawing" r:id="rId3" imgW="7991431" imgH="4518285" progId="ChemDraw.Document.6.0">
                  <p:embed/>
                </p:oleObj>
              </mc:Choice>
              <mc:Fallback>
                <p:oleObj name="CS ChemDraw Drawing" r:id="rId3" imgW="7991431" imgH="451828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4487" y="1822127"/>
                        <a:ext cx="7011732" cy="3964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558746" y="6250411"/>
            <a:ext cx="8402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 C. Nicolau, G. Zuccarello, C. Reimer, V. A. Estevez, W. – M. Dai, </a:t>
            </a:r>
            <a:r>
              <a:rPr lang="hr-H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Am. Chem. Soc. </a:t>
            </a:r>
            <a:r>
              <a:rPr lang="hr-H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(1992) 7360 – 7371.; R. G. Bergman, </a:t>
            </a:r>
            <a:r>
              <a:rPr lang="hr-H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Acc. Chem. Res. </a:t>
            </a:r>
            <a:r>
              <a:rPr lang="hr-H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(1973) 25 – 31.</a:t>
            </a: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938694"/>
              </p:ext>
            </p:extLst>
          </p:nvPr>
        </p:nvGraphicFramePr>
        <p:xfrm>
          <a:off x="9332142" y="2849477"/>
          <a:ext cx="1513572" cy="1483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CS ChemDraw Drawing" r:id="rId5" imgW="881971" imgH="865600" progId="ChemDraw.Document.6.0">
                  <p:embed/>
                </p:oleObj>
              </mc:Choice>
              <mc:Fallback>
                <p:oleObj name="CS ChemDraw Drawing" r:id="rId5" imgW="881971" imgH="865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32142" y="2849477"/>
                        <a:ext cx="1513572" cy="1483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17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418580"/>
              </p:ext>
            </p:extLst>
          </p:nvPr>
        </p:nvGraphicFramePr>
        <p:xfrm>
          <a:off x="3748216" y="427354"/>
          <a:ext cx="4918676" cy="2810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CS ChemDraw Drawing" r:id="rId3" imgW="3709168" imgH="2119762" progId="ChemDraw.Document.6.0">
                  <p:embed/>
                </p:oleObj>
              </mc:Choice>
              <mc:Fallback>
                <p:oleObj name="CS ChemDraw Drawing" r:id="rId3" imgW="3709168" imgH="21197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8216" y="427354"/>
                        <a:ext cx="4918676" cy="2810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790388"/>
              </p:ext>
            </p:extLst>
          </p:nvPr>
        </p:nvGraphicFramePr>
        <p:xfrm>
          <a:off x="2652584" y="3308469"/>
          <a:ext cx="6581463" cy="2861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CS ChemDraw Drawing" r:id="rId5" imgW="5453971" imgH="2372406" progId="ChemDraw.Document.6.0">
                  <p:embed/>
                </p:oleObj>
              </mc:Choice>
              <mc:Fallback>
                <p:oleObj name="CS ChemDraw Drawing" r:id="rId5" imgW="5453971" imgH="23724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52584" y="3308469"/>
                        <a:ext cx="6581463" cy="2861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708822" y="580841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Basak, K. Rani, Rudra, S. Sekhar Bag, A. Basak, </a:t>
            </a:r>
            <a:r>
              <a:rPr lang="hr-H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Chem. Soc., Perkin Trans.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(2002) 1805 – 1809.; M. Gredičak, N. Bregović, D. Carić, I. Jerić, </a:t>
            </a:r>
            <a:r>
              <a:rPr lang="hr-H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Inorg. Biochem.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116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(2012) 45 – 52.; Z. Kokan, Z. Glasovac, M. Majerić Elenkov, M. Gredičak, I. Jerić, S. I. Kirin, </a:t>
            </a:r>
            <a:r>
              <a:rPr lang="hr-H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Organometallics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(2014) 4005 – 4015. </a:t>
            </a: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378" y="495049"/>
            <a:ext cx="5733468" cy="1691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529" y="3684603"/>
            <a:ext cx="3486987" cy="23979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46606" y="6255589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Brauch</a:t>
            </a:r>
            <a:r>
              <a:rPr lang="de-DE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S. van Berkel, B. Westermann, </a:t>
            </a:r>
            <a:r>
              <a:rPr lang="de-DE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Chem. Soc. Rev., </a:t>
            </a:r>
            <a:r>
              <a:rPr lang="de-DE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de-DE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(2013) </a:t>
            </a:r>
            <a:r>
              <a:rPr 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4948</a:t>
            </a:r>
            <a:r>
              <a:rPr lang="hr-HR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de-DE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4962.</a:t>
            </a:r>
            <a:r>
              <a:rPr lang="hr-HR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Koopmanschap, E. Ruijter, R. V. A. Orru, </a:t>
            </a:r>
            <a:r>
              <a:rPr lang="hr-H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Beilstein J. Org. Chem. </a:t>
            </a:r>
            <a:r>
              <a:rPr lang="hr-H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(2014) 544 – 598.</a:t>
            </a:r>
          </a:p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9704" y="2180240"/>
            <a:ext cx="1418429" cy="16227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368" y="2035949"/>
            <a:ext cx="68785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Multicomponent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 (MCRs)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one-pot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transformations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or more substrates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Isocyanide-based multicomponent reactions (IMCRs)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peptidomimetics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Passerini and Ugi reaction</a:t>
            </a:r>
          </a:p>
        </p:txBody>
      </p:sp>
    </p:spTree>
    <p:extLst>
      <p:ext uri="{BB962C8B-B14F-4D97-AF65-F5344CB8AC3E}">
        <p14:creationId xmlns:p14="http://schemas.microsoft.com/office/powerpoint/2010/main" val="86665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6032"/>
            <a:ext cx="10515600" cy="5690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Ugi reaction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component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product →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-acylamino amides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 solvent, rt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585594"/>
              </p:ext>
            </p:extLst>
          </p:nvPr>
        </p:nvGraphicFramePr>
        <p:xfrm>
          <a:off x="2871733" y="3410465"/>
          <a:ext cx="7361721" cy="1738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CS ChemDraw Drawing" r:id="rId3" imgW="3634208" imgH="886388" progId="ChemDraw.Document.6.0">
                  <p:embed/>
                </p:oleObj>
              </mc:Choice>
              <mc:Fallback>
                <p:oleObj name="CS ChemDraw Drawing" r:id="rId3" imgW="3634208" imgH="886388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33" y="3410465"/>
                        <a:ext cx="7361721" cy="1738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542269" y="6237564"/>
            <a:ext cx="8270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Koopmanschap, E. Ruijter, R. V. A. Orru, </a:t>
            </a:r>
            <a:r>
              <a:rPr lang="hr-H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Beilstein J. Org. Chem. </a:t>
            </a:r>
            <a:r>
              <a:rPr lang="hr-H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(2014) 544 – 598.; I. Ugi, R. Meyer, U. Fetzer, C. Steinbrücker, </a:t>
            </a:r>
            <a:r>
              <a:rPr lang="hr-H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Angew. Chem. </a:t>
            </a:r>
            <a:r>
              <a:rPr lang="hr-H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(1959) 386. </a:t>
            </a: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8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71849"/>
            <a:ext cx="10515600" cy="5905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Sonogashira coupling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C-C bond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palladium catalyst – Pd(PPh</a:t>
            </a:r>
            <a:r>
              <a:rPr lang="hr-HR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PdCl</a:t>
            </a:r>
            <a:r>
              <a:rPr lang="hr-HR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(PPh</a:t>
            </a:r>
            <a:r>
              <a:rPr lang="hr-HR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PPh</a:t>
            </a:r>
            <a:r>
              <a:rPr lang="hr-HR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PdCl</a:t>
            </a:r>
            <a:r>
              <a:rPr lang="hr-HR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cocatalyst – CuI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 base – TEA</a:t>
            </a: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anhydrous and anaerobic conditions</a:t>
            </a:r>
          </a:p>
          <a:p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8649" y="6176963"/>
            <a:ext cx="6617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Liang, M. Dai, J. Chen, Z. Yang, </a:t>
            </a:r>
            <a:r>
              <a:rPr lang="hr-HR" sz="1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Org. Chem.</a:t>
            </a:r>
            <a:r>
              <a:rPr lang="hr-HR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70</a:t>
            </a:r>
            <a:r>
              <a:rPr lang="hr-HR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(2005) 391 – 393.; K. Sonogashira, </a:t>
            </a:r>
            <a:r>
              <a:rPr lang="hr-HR" sz="1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Organometallic Chem.</a:t>
            </a:r>
            <a:r>
              <a:rPr lang="hr-HR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653</a:t>
            </a:r>
            <a:r>
              <a:rPr lang="hr-HR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(2002) 46 – 49. </a:t>
            </a:r>
            <a:endParaRPr lang="hr-HR" sz="1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16508"/>
              </p:ext>
            </p:extLst>
          </p:nvPr>
        </p:nvGraphicFramePr>
        <p:xfrm>
          <a:off x="5944319" y="1968844"/>
          <a:ext cx="5821374" cy="4069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CS ChemDraw Drawing" r:id="rId3" imgW="5406656" imgH="3780606" progId="ChemDraw.Document.6.0">
                  <p:embed/>
                </p:oleObj>
              </mc:Choice>
              <mc:Fallback>
                <p:oleObj name="CS ChemDraw Drawing" r:id="rId3" imgW="5406656" imgH="37806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4319" y="1968844"/>
                        <a:ext cx="5821374" cy="4069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28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742582"/>
              </p:ext>
            </p:extLst>
          </p:nvPr>
        </p:nvGraphicFramePr>
        <p:xfrm>
          <a:off x="2887641" y="1437056"/>
          <a:ext cx="7798821" cy="3909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CS ChemDraw Drawing" r:id="rId3" imgW="6885113" imgH="3451209" progId="ChemDraw.Document.6.0">
                  <p:embed/>
                </p:oleObj>
              </mc:Choice>
              <mc:Fallback>
                <p:oleObj name="CS ChemDraw Drawing" r:id="rId3" imgW="6885113" imgH="34512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7641" y="1437056"/>
                        <a:ext cx="7798821" cy="3909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9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597484"/>
              </p:ext>
            </p:extLst>
          </p:nvPr>
        </p:nvGraphicFramePr>
        <p:xfrm>
          <a:off x="7578137" y="317886"/>
          <a:ext cx="3787550" cy="3504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CS ChemDraw Drawing" r:id="rId3" imgW="3356699" imgH="3105288" progId="ChemDraw.Document.6.0">
                  <p:embed/>
                </p:oleObj>
              </mc:Choice>
              <mc:Fallback>
                <p:oleObj name="CS ChemDraw Drawing" r:id="rId3" imgW="3356699" imgH="31052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78137" y="317886"/>
                        <a:ext cx="3787550" cy="3504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614984" y="4154089"/>
            <a:ext cx="5140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Pd(PPh</a:t>
            </a:r>
            <a:r>
              <a:rPr lang="hr-HR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 mol%), CuI (3 mol%), TEA, </a:t>
            </a:r>
            <a:r>
              <a:rPr lang="hr-H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-butyl prop-2-yn-1-ylcarbamate   </a:t>
            </a:r>
          </a:p>
          <a:p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(1.1 eq.), Ar, rt, </a:t>
            </a:r>
            <a:r>
              <a:rPr lang="hr-H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50%;</a:t>
            </a:r>
          </a:p>
          <a:p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PdCl</a:t>
            </a:r>
            <a:r>
              <a:rPr lang="hr-HR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(PPh</a:t>
            </a:r>
            <a:r>
              <a:rPr lang="hr-HR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 mol%), CuI (3 mol%), pent-4-yn-1-ol (2 eq.)/prop-2-yn-1-ol </a:t>
            </a:r>
          </a:p>
          <a:p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(2 eq.), TEA, Ar, rt, </a:t>
            </a:r>
            <a:r>
              <a:rPr lang="hr-H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87 % / </a:t>
            </a:r>
            <a:r>
              <a:rPr lang="hr-H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98 %</a:t>
            </a:r>
          </a:p>
          <a:p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DMP (2 eq.), DCM, </a:t>
            </a:r>
            <a:r>
              <a:rPr lang="hr-H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80 %; </a:t>
            </a:r>
            <a:r>
              <a:rPr lang="hr-H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78 %</a:t>
            </a:r>
          </a:p>
          <a:p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Pd(PPh</a:t>
            </a:r>
            <a:r>
              <a:rPr lang="hr-HR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 mol%), CuI (3 mol%), pent-4-yn-1-ol (2 eq.)/prop-2-yn-1-ol (2</a:t>
            </a:r>
          </a:p>
          <a:p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eq.), TEA, Ar, rt, </a:t>
            </a:r>
            <a:r>
              <a:rPr lang="hr-H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44 % / </a:t>
            </a:r>
            <a:r>
              <a:rPr lang="hr-H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38 %</a:t>
            </a:r>
          </a:p>
          <a:p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DMP (2 eq.), DCM, </a:t>
            </a:r>
            <a:r>
              <a:rPr lang="hr-H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88 %, </a:t>
            </a:r>
            <a:r>
              <a:rPr lang="hr-H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96 %</a:t>
            </a:r>
          </a:p>
          <a:p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H</a:t>
            </a:r>
            <a:r>
              <a:rPr lang="hr-HR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NPheO</a:t>
            </a:r>
            <a:r>
              <a:rPr lang="hr-H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(2 eq.), R</a:t>
            </a:r>
            <a:r>
              <a:rPr lang="hr-HR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hr-HR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(2 eq.), R</a:t>
            </a:r>
            <a:r>
              <a:rPr lang="hr-HR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 (2 eq.), MeOH (0.1 M), Ar, rt</a:t>
            </a:r>
          </a:p>
          <a:p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H</a:t>
            </a:r>
            <a:r>
              <a:rPr lang="hr-HR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hr-HR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r-H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(2 eq.) R</a:t>
            </a:r>
            <a:r>
              <a:rPr lang="hr-HR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Val, Phe, Leu; R</a:t>
            </a:r>
            <a:r>
              <a:rPr lang="hr-HR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hr-HR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(2 eq.), R</a:t>
            </a:r>
            <a:r>
              <a:rPr lang="hr-HR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 (2 eq.),</a:t>
            </a:r>
          </a:p>
          <a:p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MeOH (0.1 M), Ar, rt</a:t>
            </a:r>
          </a:p>
          <a:p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viii. PdCl</a:t>
            </a:r>
            <a:r>
              <a:rPr lang="hr-HR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(PPh</a:t>
            </a:r>
            <a:r>
              <a:rPr lang="hr-HR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 mol%), CuI (3 mol%), prop-2-yn-1-ol (2 eq.), TEA, Ar, rt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9172" y="6462413"/>
            <a:ext cx="1783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unpublished results</a:t>
            </a:r>
            <a:endParaRPr lang="hr-H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513384"/>
              </p:ext>
            </p:extLst>
          </p:nvPr>
        </p:nvGraphicFramePr>
        <p:xfrm>
          <a:off x="628184" y="317886"/>
          <a:ext cx="6401524" cy="5894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CS ChemDraw Drawing" r:id="rId5" imgW="5772416" imgH="5315661" progId="ChemDraw.Document.6.0">
                  <p:embed/>
                </p:oleObj>
              </mc:Choice>
              <mc:Fallback>
                <p:oleObj name="CS ChemDraw Drawing" r:id="rId5" imgW="5772416" imgH="53156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184" y="317886"/>
                        <a:ext cx="6401524" cy="5894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73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62897" y="12274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673621"/>
              </p:ext>
            </p:extLst>
          </p:nvPr>
        </p:nvGraphicFramePr>
        <p:xfrm>
          <a:off x="1822107" y="2073147"/>
          <a:ext cx="8413621" cy="2836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CS ChemDraw Drawing" r:id="rId3" imgW="5693203" imgH="1919885" progId="ChemDraw.Document.6.0">
                  <p:embed/>
                </p:oleObj>
              </mc:Choice>
              <mc:Fallback>
                <p:oleObj name="CS ChemDraw Drawing" r:id="rId3" imgW="5693203" imgH="191988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2107" y="2073147"/>
                        <a:ext cx="8413621" cy="2836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3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705</Words>
  <Application>Microsoft Office PowerPoint</Application>
  <PresentationFormat>Widescreen</PresentationFormat>
  <Paragraphs>61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CS ChemDraw Drawing</vt:lpstr>
      <vt:lpstr>SYNTHESIS OF MACROCYCLIC COMPOUNDS VIA CONSECUTIVE sONOGASHIRA-uGI-SONOGASHIRA REACTIONS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OF MACROCYCLIC COMPOUNDS VIA CONSECUTIVE sONOGASHIRA-uGI-SONOGASHIRA REACTIONS</dc:title>
  <dc:creator>Mladena</dc:creator>
  <cp:lastModifiedBy>Mladena</cp:lastModifiedBy>
  <cp:revision>49</cp:revision>
  <dcterms:created xsi:type="dcterms:W3CDTF">2019-11-01T20:23:27Z</dcterms:created>
  <dcterms:modified xsi:type="dcterms:W3CDTF">2020-02-22T12:46:54Z</dcterms:modified>
</cp:coreProperties>
</file>